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f6833175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f6833175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f683317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f683317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f683317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f683317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f6833175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f6833175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f6833175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f6833175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f6833175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f6833175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6833175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6833175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f6833175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f6833175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f6833175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f6833175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86d9561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86d9561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862eca9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862eca9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1caa8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1caa8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1caa82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1caa82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21caa82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21caa82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21caa82d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21caa82d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21caa82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21caa82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21caa82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21caa82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1caa82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1caa82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21caa82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21caa82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21caa82d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21caa82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21caa82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21caa82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8c40a24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8c40a24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21caa82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21caa82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21caa82d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21caa82d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21caa82d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21caa82d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2b73b1c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2b73b1c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2b73b1c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2b73b1c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2b73b1c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2b73b1c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2b73b1c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2b73b1c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2b73b1c6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2b73b1c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2b73b1c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2b73b1c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2b73b1c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2b73b1c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86d9561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86d9561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2b73b1c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2b73b1c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f6833175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f6833175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21caa82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21caa82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2b73b1c6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2b73b1c6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2b73b1c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2b73b1c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86d9561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86d9561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86d9561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86d9561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8c40a249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8c40a249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c40a249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c40a249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f6833175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f6833175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statista.com/statistics/183657/average-size-of-a-family-in-the-u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bing.com/ck/a?!&amp;&amp;p=b7eda65990ac85e75cb05235857852d6c1e2d321397195ad9892e47af0bf14eaJmltdHM9MTY1MzMzNzY3NCZpZ3VpZD02OTMzYjMwMC0xNjM5LTRkNzgtYTQ0ZC1kYmZhYTJhNTU1Y2YmaW5zaWQ9NTQwNg&amp;ptn=3&amp;fclid=d346ecf9-dad6-11ec-ba76-ca5e0c10bd30&amp;u=a1aHR0cHM6Ly9mYW1pbHlkZXN0aW5hdGlvbnNndWlkZS5jb20vYmVzdC1mYW1pbHktdmFjYXRpb25zLWluLXZlcm1vbnQvIzp-OnRleHQ9V2l0aCUyMGl0cyUyMGludGltYXRlJTIwYXRtb3NwaGVyZSUyMGFuZCUyMGFnZS1mcmllbmRseSUyMGF0dHJhY3Rpb25zJTJDJTIwQnVybGluZ3RvbixwcmlzdGluZSUyMGJlYWNoZXMlMkMlMjB0aGUlMjB0b3duJTIwb296ZXMlMjB3aXRoJTIwZmFtaWx5JTIwZnVuLg&amp;ntb=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35875"/>
            <a:ext cx="8427900" cy="1151700"/>
          </a:xfrm>
          <a:prstGeom prst="rect">
            <a:avLst/>
          </a:prstGeom>
          <a:solidFill>
            <a:schemeClr val="lt2"/>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2050">
              <a:highlight>
                <a:schemeClr val="lt2"/>
              </a:highlight>
              <a:latin typeface="Times New Roman"/>
              <a:ea typeface="Times New Roman"/>
              <a:cs typeface="Times New Roman"/>
              <a:sym typeface="Times New Roman"/>
            </a:endParaRPr>
          </a:p>
          <a:p>
            <a:pPr indent="0" lvl="0" marL="0" rtl="0" algn="ctr">
              <a:spcBef>
                <a:spcPts val="0"/>
              </a:spcBef>
              <a:spcAft>
                <a:spcPts val="0"/>
              </a:spcAft>
              <a:buNone/>
            </a:pPr>
            <a:r>
              <a:rPr b="1" lang="en" sz="2850">
                <a:highlight>
                  <a:schemeClr val="lt2"/>
                </a:highlight>
                <a:latin typeface="Times New Roman"/>
                <a:ea typeface="Times New Roman"/>
                <a:cs typeface="Times New Roman"/>
                <a:sym typeface="Times New Roman"/>
              </a:rPr>
              <a:t>Q</a:t>
            </a:r>
            <a:r>
              <a:rPr b="1" lang="en" sz="2050">
                <a:highlight>
                  <a:schemeClr val="lt2"/>
                </a:highlight>
                <a:latin typeface="Times New Roman"/>
                <a:ea typeface="Times New Roman"/>
                <a:cs typeface="Times New Roman"/>
                <a:sym typeface="Times New Roman"/>
              </a:rPr>
              <a:t>UANTIFICATION </a:t>
            </a:r>
            <a:r>
              <a:rPr b="1" lang="en" sz="2850">
                <a:highlight>
                  <a:schemeClr val="lt2"/>
                </a:highlight>
                <a:latin typeface="Times New Roman"/>
                <a:ea typeface="Times New Roman"/>
                <a:cs typeface="Times New Roman"/>
                <a:sym typeface="Times New Roman"/>
              </a:rPr>
              <a:t>O</a:t>
            </a:r>
            <a:r>
              <a:rPr b="1" lang="en" sz="2050">
                <a:highlight>
                  <a:schemeClr val="lt2"/>
                </a:highlight>
                <a:latin typeface="Times New Roman"/>
                <a:ea typeface="Times New Roman"/>
                <a:cs typeface="Times New Roman"/>
                <a:sym typeface="Times New Roman"/>
              </a:rPr>
              <a:t>F </a:t>
            </a:r>
            <a:r>
              <a:rPr b="1" lang="en" sz="2850">
                <a:highlight>
                  <a:schemeClr val="lt2"/>
                </a:highlight>
                <a:latin typeface="Times New Roman"/>
                <a:ea typeface="Times New Roman"/>
                <a:cs typeface="Times New Roman"/>
                <a:sym typeface="Times New Roman"/>
              </a:rPr>
              <a:t>C</a:t>
            </a:r>
            <a:r>
              <a:rPr b="1" lang="en" sz="2050">
                <a:highlight>
                  <a:schemeClr val="lt2"/>
                </a:highlight>
                <a:latin typeface="Times New Roman"/>
                <a:ea typeface="Times New Roman"/>
                <a:cs typeface="Times New Roman"/>
                <a:sym typeface="Times New Roman"/>
              </a:rPr>
              <a:t>HATBOT </a:t>
            </a:r>
            <a:r>
              <a:rPr b="1" lang="en" sz="2850">
                <a:highlight>
                  <a:schemeClr val="lt2"/>
                </a:highlight>
                <a:latin typeface="Times New Roman"/>
                <a:ea typeface="Times New Roman"/>
                <a:cs typeface="Times New Roman"/>
                <a:sym typeface="Times New Roman"/>
              </a:rPr>
              <a:t>P</a:t>
            </a:r>
            <a:r>
              <a:rPr b="1" lang="en" sz="2050">
                <a:highlight>
                  <a:schemeClr val="lt2"/>
                </a:highlight>
                <a:latin typeface="Times New Roman"/>
                <a:ea typeface="Times New Roman"/>
                <a:cs typeface="Times New Roman"/>
                <a:sym typeface="Times New Roman"/>
              </a:rPr>
              <a:t>ERFORMANCE </a:t>
            </a:r>
            <a:r>
              <a:rPr b="1" lang="en" sz="2850">
                <a:highlight>
                  <a:schemeClr val="lt2"/>
                </a:highlight>
                <a:latin typeface="Times New Roman"/>
                <a:ea typeface="Times New Roman"/>
                <a:cs typeface="Times New Roman"/>
                <a:sym typeface="Times New Roman"/>
              </a:rPr>
              <a:t>L</a:t>
            </a:r>
            <a:r>
              <a:rPr b="1" lang="en" sz="2050">
                <a:highlight>
                  <a:schemeClr val="lt2"/>
                </a:highlight>
                <a:latin typeface="Times New Roman"/>
                <a:ea typeface="Times New Roman"/>
                <a:cs typeface="Times New Roman"/>
                <a:sym typeface="Times New Roman"/>
              </a:rPr>
              <a:t>EVERAGING </a:t>
            </a:r>
            <a:r>
              <a:rPr b="1" lang="en" sz="2850">
                <a:highlight>
                  <a:schemeClr val="lt2"/>
                </a:highlight>
                <a:latin typeface="Times New Roman"/>
                <a:ea typeface="Times New Roman"/>
                <a:cs typeface="Times New Roman"/>
                <a:sym typeface="Times New Roman"/>
              </a:rPr>
              <a:t>E</a:t>
            </a:r>
            <a:r>
              <a:rPr b="1" lang="en" sz="2050">
                <a:highlight>
                  <a:schemeClr val="lt2"/>
                </a:highlight>
                <a:latin typeface="Times New Roman"/>
                <a:ea typeface="Times New Roman"/>
                <a:cs typeface="Times New Roman"/>
                <a:sym typeface="Times New Roman"/>
              </a:rPr>
              <a:t>XPLORATORY </a:t>
            </a:r>
            <a:r>
              <a:rPr b="1" lang="en" sz="2850">
                <a:highlight>
                  <a:schemeClr val="lt2"/>
                </a:highlight>
                <a:latin typeface="Times New Roman"/>
                <a:ea typeface="Times New Roman"/>
                <a:cs typeface="Times New Roman"/>
                <a:sym typeface="Times New Roman"/>
              </a:rPr>
              <a:t>D</a:t>
            </a:r>
            <a:r>
              <a:rPr b="1" lang="en" sz="2050">
                <a:highlight>
                  <a:schemeClr val="lt2"/>
                </a:highlight>
                <a:latin typeface="Times New Roman"/>
                <a:ea typeface="Times New Roman"/>
                <a:cs typeface="Times New Roman"/>
                <a:sym typeface="Times New Roman"/>
              </a:rPr>
              <a:t>ATA </a:t>
            </a:r>
            <a:r>
              <a:rPr b="1" lang="en" sz="2850">
                <a:highlight>
                  <a:schemeClr val="lt2"/>
                </a:highlight>
                <a:latin typeface="Times New Roman"/>
                <a:ea typeface="Times New Roman"/>
                <a:cs typeface="Times New Roman"/>
                <a:sym typeface="Times New Roman"/>
              </a:rPr>
              <a:t>A</a:t>
            </a:r>
            <a:r>
              <a:rPr b="1" lang="en" sz="2050">
                <a:highlight>
                  <a:schemeClr val="lt2"/>
                </a:highlight>
                <a:latin typeface="Times New Roman"/>
                <a:ea typeface="Times New Roman"/>
                <a:cs typeface="Times New Roman"/>
                <a:sym typeface="Times New Roman"/>
              </a:rPr>
              <a:t>NALYSIS</a:t>
            </a:r>
            <a:endParaRPr b="1" sz="2050">
              <a:highlight>
                <a:schemeClr val="lt2"/>
              </a:highlight>
              <a:latin typeface="Times New Roman"/>
              <a:ea typeface="Times New Roman"/>
              <a:cs typeface="Times New Roman"/>
              <a:sym typeface="Times New Roman"/>
            </a:endParaRPr>
          </a:p>
        </p:txBody>
      </p:sp>
      <p:sp>
        <p:nvSpPr>
          <p:cNvPr id="55" name="Google Shape;55;p13"/>
          <p:cNvSpPr txBox="1"/>
          <p:nvPr>
            <p:ph idx="1" type="subTitle"/>
          </p:nvPr>
        </p:nvSpPr>
        <p:spPr>
          <a:xfrm>
            <a:off x="446775" y="2212150"/>
            <a:ext cx="8129400" cy="2179500"/>
          </a:xfrm>
          <a:prstGeom prst="rect">
            <a:avLst/>
          </a:prstGeom>
          <a:solidFill>
            <a:schemeClr val="lt2"/>
          </a:solidFill>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1018"/>
              <a:buNone/>
            </a:pPr>
            <a:r>
              <a:rPr b="1" lang="en" sz="1990">
                <a:solidFill>
                  <a:schemeClr val="dk1"/>
                </a:solidFill>
                <a:latin typeface="Times New Roman"/>
                <a:ea typeface="Times New Roman"/>
                <a:cs typeface="Times New Roman"/>
                <a:sym typeface="Times New Roman"/>
              </a:rPr>
              <a:t> </a:t>
            </a:r>
            <a:r>
              <a:rPr b="1" lang="en" sz="1990">
                <a:solidFill>
                  <a:schemeClr val="dk1"/>
                </a:solidFill>
                <a:latin typeface="Times New Roman"/>
                <a:ea typeface="Times New Roman"/>
                <a:cs typeface="Times New Roman"/>
                <a:sym typeface="Times New Roman"/>
              </a:rPr>
              <a:t>Presented by</a:t>
            </a:r>
            <a:endParaRPr b="1" sz="199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t/>
            </a:r>
            <a:endParaRPr b="1" sz="189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1018"/>
              <a:buNone/>
            </a:pPr>
            <a:r>
              <a:rPr b="1" lang="en" sz="1890">
                <a:solidFill>
                  <a:schemeClr val="dk1"/>
                </a:solidFill>
                <a:latin typeface="Times New Roman"/>
                <a:ea typeface="Times New Roman"/>
                <a:cs typeface="Times New Roman"/>
                <a:sym typeface="Times New Roman"/>
              </a:rPr>
              <a:t>Arnab Dey				  </a:t>
            </a:r>
            <a:r>
              <a:rPr b="1" lang="en" sz="1890">
                <a:solidFill>
                  <a:schemeClr val="dk1"/>
                </a:solidFill>
                <a:latin typeface="Times New Roman"/>
                <a:ea typeface="Times New Roman"/>
                <a:cs typeface="Times New Roman"/>
                <a:sym typeface="Times New Roman"/>
              </a:rPr>
              <a:t>Rupak Dey				Sudipta Paul</a:t>
            </a:r>
            <a:endParaRPr b="1" sz="1890">
              <a:solidFill>
                <a:schemeClr val="dk1"/>
              </a:solidFill>
              <a:latin typeface="Times New Roman"/>
              <a:ea typeface="Times New Roman"/>
              <a:cs typeface="Times New Roman"/>
              <a:sym typeface="Times New Roman"/>
            </a:endParaRPr>
          </a:p>
          <a:p>
            <a:pPr indent="457200" lvl="0" marL="0" rtl="0" algn="l">
              <a:lnSpc>
                <a:spcPct val="80000"/>
              </a:lnSpc>
              <a:spcBef>
                <a:spcPts val="0"/>
              </a:spcBef>
              <a:spcAft>
                <a:spcPts val="0"/>
              </a:spcAft>
              <a:buSzPts val="1018"/>
              <a:buNone/>
            </a:pPr>
            <a:r>
              <a:t/>
            </a:r>
            <a:endParaRPr b="1" sz="189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1018"/>
              <a:buNone/>
            </a:pPr>
            <a:r>
              <a:rPr b="1" lang="en" sz="1890">
                <a:solidFill>
                  <a:schemeClr val="dk1"/>
                </a:solidFill>
                <a:latin typeface="Times New Roman"/>
                <a:ea typeface="Times New Roman"/>
                <a:cs typeface="Times New Roman"/>
                <a:sym typeface="Times New Roman"/>
              </a:rPr>
              <a:t> 21MDT0068				   </a:t>
            </a:r>
            <a:r>
              <a:rPr b="1" lang="en" sz="1890">
                <a:solidFill>
                  <a:schemeClr val="dk1"/>
                </a:solidFill>
                <a:latin typeface="Times New Roman"/>
                <a:ea typeface="Times New Roman"/>
                <a:cs typeface="Times New Roman"/>
                <a:sym typeface="Times New Roman"/>
              </a:rPr>
              <a:t>21MDT0058		          21MDT0042</a:t>
            </a:r>
            <a:endParaRPr b="1" sz="189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1018"/>
              <a:buNone/>
            </a:pPr>
            <a:r>
              <a:t/>
            </a:r>
            <a:endParaRPr b="1" sz="1890">
              <a:solidFill>
                <a:schemeClr val="dk1"/>
              </a:solidFill>
              <a:latin typeface="Times New Roman"/>
              <a:ea typeface="Times New Roman"/>
              <a:cs typeface="Times New Roman"/>
              <a:sym typeface="Times New Roman"/>
            </a:endParaRPr>
          </a:p>
          <a:p>
            <a:pPr indent="0" lvl="0" marL="2743200" rtl="0" algn="l">
              <a:lnSpc>
                <a:spcPct val="115000"/>
              </a:lnSpc>
              <a:spcBef>
                <a:spcPts val="0"/>
              </a:spcBef>
              <a:spcAft>
                <a:spcPts val="0"/>
              </a:spcAft>
              <a:buSzPts val="1018"/>
              <a:buNone/>
            </a:pPr>
            <a:r>
              <a:rPr b="1" lang="en" sz="1890">
                <a:solidFill>
                  <a:schemeClr val="dk1"/>
                </a:solidFill>
                <a:latin typeface="Times New Roman"/>
                <a:ea typeface="Times New Roman"/>
                <a:cs typeface="Times New Roman"/>
                <a:sym typeface="Times New Roman"/>
              </a:rPr>
              <a:t>   Under the guidance of </a:t>
            </a:r>
            <a:endParaRPr b="1" sz="1890">
              <a:solidFill>
                <a:schemeClr val="dk1"/>
              </a:solidFill>
              <a:latin typeface="Times New Roman"/>
              <a:ea typeface="Times New Roman"/>
              <a:cs typeface="Times New Roman"/>
              <a:sym typeface="Times New Roman"/>
            </a:endParaRPr>
          </a:p>
          <a:p>
            <a:pPr indent="0" lvl="0" marL="2743200" rtl="0" algn="l">
              <a:lnSpc>
                <a:spcPct val="115000"/>
              </a:lnSpc>
              <a:spcBef>
                <a:spcPts val="0"/>
              </a:spcBef>
              <a:spcAft>
                <a:spcPts val="0"/>
              </a:spcAft>
              <a:buSzPts val="1018"/>
              <a:buNone/>
            </a:pPr>
            <a:r>
              <a:rPr b="1" lang="en" sz="1890">
                <a:solidFill>
                  <a:schemeClr val="dk1"/>
                </a:solidFill>
                <a:latin typeface="Times New Roman"/>
                <a:ea typeface="Times New Roman"/>
                <a:cs typeface="Times New Roman"/>
                <a:sym typeface="Times New Roman"/>
              </a:rPr>
              <a:t>    Prof. Rushi Kumar B</a:t>
            </a:r>
            <a:endParaRPr b="1" sz="189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39725" lvl="0" marL="457200" rtl="0" algn="l">
              <a:spcBef>
                <a:spcPts val="0"/>
              </a:spcBef>
              <a:spcAft>
                <a:spcPts val="0"/>
              </a:spcAft>
              <a:buClr>
                <a:schemeClr val="dk1"/>
              </a:buClr>
              <a:buSzPts val="1750"/>
              <a:buFont typeface="Nunito"/>
              <a:buChar char="❖"/>
            </a:pPr>
            <a:r>
              <a:rPr b="1" lang="en" sz="1750" u="sng">
                <a:solidFill>
                  <a:schemeClr val="dk1"/>
                </a:solidFill>
                <a:latin typeface="Nunito"/>
                <a:ea typeface="Nunito"/>
                <a:cs typeface="Nunito"/>
                <a:sym typeface="Nunito"/>
              </a:rPr>
              <a:t>Data Preparation: </a:t>
            </a:r>
            <a:r>
              <a:rPr lang="en" sz="1350">
                <a:solidFill>
                  <a:schemeClr val="dk1"/>
                </a:solidFill>
                <a:latin typeface="Nunito"/>
                <a:ea typeface="Nunito"/>
                <a:cs typeface="Nunito"/>
                <a:sym typeface="Nunito"/>
              </a:rPr>
              <a:t>The preparation steps are described below:</a:t>
            </a:r>
            <a:endParaRPr sz="1350">
              <a:solidFill>
                <a:schemeClr val="dk1"/>
              </a:solidFill>
              <a:latin typeface="Nunito"/>
              <a:ea typeface="Nunito"/>
              <a:cs typeface="Nunito"/>
              <a:sym typeface="Nunito"/>
            </a:endParaRPr>
          </a:p>
          <a:p>
            <a:pPr indent="-327025" lvl="1" marL="914400" rtl="0" algn="l">
              <a:spcBef>
                <a:spcPts val="0"/>
              </a:spcBef>
              <a:spcAft>
                <a:spcPts val="0"/>
              </a:spcAft>
              <a:buClr>
                <a:schemeClr val="dk1"/>
              </a:buClr>
              <a:buSzPts val="1550"/>
              <a:buFont typeface="Nunito"/>
              <a:buChar char="➢"/>
            </a:pPr>
            <a:r>
              <a:rPr b="1" lang="en" sz="1550">
                <a:solidFill>
                  <a:schemeClr val="dk1"/>
                </a:solidFill>
                <a:latin typeface="Nunito"/>
                <a:ea typeface="Nunito"/>
                <a:cs typeface="Nunito"/>
                <a:sym typeface="Nunito"/>
              </a:rPr>
              <a:t>Importing Libraries: </a:t>
            </a:r>
            <a:r>
              <a:rPr lang="en" sz="1350">
                <a:solidFill>
                  <a:schemeClr val="dk1"/>
                </a:solidFill>
                <a:latin typeface="Nunito"/>
                <a:ea typeface="Nunito"/>
                <a:cs typeface="Nunito"/>
                <a:sym typeface="Nunito"/>
              </a:rPr>
              <a:t>Required libraries are imported at first to perform EDA using Python. These included numpy, pandas, matplotlib, seaborn and regular expression</a:t>
            </a:r>
            <a:r>
              <a:rPr b="1" lang="en" sz="1350">
                <a:solidFill>
                  <a:schemeClr val="dk1"/>
                </a:solidFill>
                <a:latin typeface="Nunito"/>
                <a:ea typeface="Nunito"/>
                <a:cs typeface="Nunito"/>
                <a:sym typeface="Nunito"/>
              </a:rPr>
              <a:t>.</a:t>
            </a:r>
            <a:endParaRPr b="1" sz="1350">
              <a:solidFill>
                <a:schemeClr val="dk1"/>
              </a:solidFill>
              <a:latin typeface="Nunito"/>
              <a:ea typeface="Nunito"/>
              <a:cs typeface="Nunito"/>
              <a:sym typeface="Nunito"/>
            </a:endParaRPr>
          </a:p>
          <a:p>
            <a:pPr indent="0" lvl="0" marL="0" rtl="0" algn="l">
              <a:spcBef>
                <a:spcPts val="1200"/>
              </a:spcBef>
              <a:spcAft>
                <a:spcPts val="0"/>
              </a:spcAft>
              <a:buNone/>
            </a:pPr>
            <a:r>
              <a:t/>
            </a:r>
            <a:endParaRPr b="1" sz="1550">
              <a:solidFill>
                <a:schemeClr val="dk1"/>
              </a:solidFill>
              <a:latin typeface="Nunito"/>
              <a:ea typeface="Nunito"/>
              <a:cs typeface="Nunito"/>
              <a:sym typeface="Nunito"/>
            </a:endParaRPr>
          </a:p>
          <a:p>
            <a:pPr indent="0" lvl="0" marL="0" rtl="0" algn="l">
              <a:spcBef>
                <a:spcPts val="1200"/>
              </a:spcBef>
              <a:spcAft>
                <a:spcPts val="0"/>
              </a:spcAft>
              <a:buNone/>
            </a:pPr>
            <a:r>
              <a:t/>
            </a:r>
            <a:endParaRPr b="1" sz="1550">
              <a:solidFill>
                <a:schemeClr val="dk1"/>
              </a:solidFill>
              <a:latin typeface="Nunito"/>
              <a:ea typeface="Nunito"/>
              <a:cs typeface="Nunito"/>
              <a:sym typeface="Nunito"/>
            </a:endParaRPr>
          </a:p>
          <a:p>
            <a:pPr indent="-327025" lvl="0" marL="914400" rtl="0" algn="l">
              <a:spcBef>
                <a:spcPts val="1200"/>
              </a:spcBef>
              <a:spcAft>
                <a:spcPts val="0"/>
              </a:spcAft>
              <a:buClr>
                <a:schemeClr val="dk1"/>
              </a:buClr>
              <a:buSzPts val="1550"/>
              <a:buFont typeface="Nunito"/>
              <a:buChar char="➢"/>
            </a:pPr>
            <a:r>
              <a:rPr b="1" lang="en" sz="1550">
                <a:solidFill>
                  <a:schemeClr val="dk1"/>
                </a:solidFill>
                <a:latin typeface="Nunito"/>
                <a:ea typeface="Nunito"/>
                <a:cs typeface="Nunito"/>
                <a:sym typeface="Nunito"/>
              </a:rPr>
              <a:t>Reading Data: </a:t>
            </a:r>
            <a:r>
              <a:rPr lang="en" sz="1550">
                <a:solidFill>
                  <a:schemeClr val="dk1"/>
                </a:solidFill>
                <a:latin typeface="Nunito"/>
                <a:ea typeface="Nunito"/>
                <a:cs typeface="Nunito"/>
                <a:sym typeface="Nunito"/>
              </a:rPr>
              <a:t>We </a:t>
            </a:r>
            <a:r>
              <a:rPr lang="en" sz="1350">
                <a:solidFill>
                  <a:schemeClr val="dk1"/>
                </a:solidFill>
                <a:latin typeface="Nunito"/>
                <a:ea typeface="Nunito"/>
                <a:cs typeface="Nunito"/>
                <a:sym typeface="Nunito"/>
              </a:rPr>
              <a:t>Read the data from the </a:t>
            </a:r>
            <a:r>
              <a:rPr b="1" i="1" lang="en" sz="1350">
                <a:solidFill>
                  <a:schemeClr val="dk1"/>
                </a:solidFill>
                <a:latin typeface="Nunito"/>
                <a:ea typeface="Nunito"/>
                <a:cs typeface="Nunito"/>
                <a:sym typeface="Nunito"/>
              </a:rPr>
              <a:t>json</a:t>
            </a:r>
            <a:r>
              <a:rPr i="1" lang="en" sz="1350">
                <a:solidFill>
                  <a:schemeClr val="dk1"/>
                </a:solidFill>
                <a:latin typeface="Nunito"/>
                <a:ea typeface="Nunito"/>
                <a:cs typeface="Nunito"/>
                <a:sym typeface="Nunito"/>
              </a:rPr>
              <a:t> </a:t>
            </a:r>
            <a:r>
              <a:rPr lang="en" sz="1350">
                <a:solidFill>
                  <a:schemeClr val="dk1"/>
                </a:solidFill>
                <a:latin typeface="Nunito"/>
                <a:ea typeface="Nunito"/>
                <a:cs typeface="Nunito"/>
                <a:sym typeface="Nunito"/>
              </a:rPr>
              <a:t>file into a pandas dataframe.</a:t>
            </a:r>
            <a:r>
              <a:rPr i="1" lang="en" sz="1450">
                <a:solidFill>
                  <a:schemeClr val="dk1"/>
                </a:solidFill>
                <a:latin typeface="Nunito"/>
                <a:ea typeface="Nunito"/>
                <a:cs typeface="Nunito"/>
                <a:sym typeface="Nunito"/>
              </a:rPr>
              <a:t> </a:t>
            </a:r>
            <a:endParaRPr sz="1450">
              <a:solidFill>
                <a:schemeClr val="dk1"/>
              </a:solidFill>
              <a:latin typeface="Nunito"/>
              <a:ea typeface="Nunito"/>
              <a:cs typeface="Nunito"/>
              <a:sym typeface="Nunito"/>
            </a:endParaRPr>
          </a:p>
          <a:p>
            <a:pPr indent="0" lvl="0" marL="914400" rtl="0" algn="l">
              <a:spcBef>
                <a:spcPts val="1200"/>
              </a:spcBef>
              <a:spcAft>
                <a:spcPts val="0"/>
              </a:spcAft>
              <a:buNone/>
            </a:pPr>
            <a:r>
              <a:t/>
            </a:r>
            <a:endParaRPr b="1" sz="1550">
              <a:solidFill>
                <a:schemeClr val="dk1"/>
              </a:solidFill>
              <a:latin typeface="Nunito"/>
              <a:ea typeface="Nunito"/>
              <a:cs typeface="Nunito"/>
              <a:sym typeface="Nunito"/>
            </a:endParaRPr>
          </a:p>
          <a:p>
            <a:pPr indent="0" lvl="0" marL="914400" rtl="0" algn="l">
              <a:spcBef>
                <a:spcPts val="1200"/>
              </a:spcBef>
              <a:spcAft>
                <a:spcPts val="1200"/>
              </a:spcAft>
              <a:buNone/>
            </a:pPr>
            <a:r>
              <a:t/>
            </a:r>
            <a:endParaRPr b="1" sz="1550">
              <a:solidFill>
                <a:schemeClr val="dk1"/>
              </a:solidFill>
              <a:latin typeface="Nunito"/>
              <a:ea typeface="Nunito"/>
              <a:cs typeface="Nunito"/>
              <a:sym typeface="Nunito"/>
            </a:endParaRPr>
          </a:p>
        </p:txBody>
      </p:sp>
      <p:sp>
        <p:nvSpPr>
          <p:cNvPr id="117" name="Google Shape;117;p22"/>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p:txBody>
      </p:sp>
      <p:pic>
        <p:nvPicPr>
          <p:cNvPr id="118" name="Google Shape;118;p22"/>
          <p:cNvPicPr preferRelativeResize="0"/>
          <p:nvPr/>
        </p:nvPicPr>
        <p:blipFill>
          <a:blip r:embed="rId3">
            <a:alphaModFix/>
          </a:blip>
          <a:stretch>
            <a:fillRect/>
          </a:stretch>
        </p:blipFill>
        <p:spPr>
          <a:xfrm>
            <a:off x="1127125" y="2095400"/>
            <a:ext cx="7603599" cy="992500"/>
          </a:xfrm>
          <a:prstGeom prst="rect">
            <a:avLst/>
          </a:prstGeom>
          <a:noFill/>
          <a:ln>
            <a:noFill/>
          </a:ln>
        </p:spPr>
      </p:pic>
      <p:pic>
        <p:nvPicPr>
          <p:cNvPr id="119" name="Google Shape;119;p22"/>
          <p:cNvPicPr preferRelativeResize="0"/>
          <p:nvPr/>
        </p:nvPicPr>
        <p:blipFill>
          <a:blip r:embed="rId4">
            <a:alphaModFix/>
          </a:blip>
          <a:stretch>
            <a:fillRect/>
          </a:stretch>
        </p:blipFill>
        <p:spPr>
          <a:xfrm>
            <a:off x="1127125" y="3446750"/>
            <a:ext cx="7525776" cy="35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457200" lvl="0" marL="457200" rtl="0" algn="l">
              <a:spcBef>
                <a:spcPts val="0"/>
              </a:spcBef>
              <a:spcAft>
                <a:spcPts val="0"/>
              </a:spcAft>
              <a:buNone/>
            </a:pPr>
            <a:r>
              <a:rPr lang="en" sz="1350">
                <a:solidFill>
                  <a:schemeClr val="dk1"/>
                </a:solidFill>
                <a:latin typeface="Nunito"/>
                <a:ea typeface="Nunito"/>
                <a:cs typeface="Nunito"/>
                <a:sym typeface="Nunito"/>
              </a:rPr>
              <a:t>The first 5 rows of o</a:t>
            </a:r>
            <a:r>
              <a:rPr lang="en" sz="1350">
                <a:solidFill>
                  <a:schemeClr val="dk1"/>
                </a:solidFill>
                <a:latin typeface="Nunito"/>
                <a:ea typeface="Nunito"/>
                <a:cs typeface="Nunito"/>
                <a:sym typeface="Nunito"/>
              </a:rPr>
              <a:t>ur original dataset is shown here :</a:t>
            </a:r>
            <a:endParaRPr sz="1350">
              <a:solidFill>
                <a:schemeClr val="dk1"/>
              </a:solidFill>
              <a:latin typeface="Nunito"/>
              <a:ea typeface="Nunito"/>
              <a:cs typeface="Nunito"/>
              <a:sym typeface="Nunito"/>
            </a:endParaRPr>
          </a:p>
          <a:p>
            <a:pPr indent="457200" lvl="0" marL="0" rtl="0" algn="l">
              <a:spcBef>
                <a:spcPts val="1200"/>
              </a:spcBef>
              <a:spcAft>
                <a:spcPts val="0"/>
              </a:spcAft>
              <a:buNone/>
            </a:pPr>
            <a:r>
              <a:t/>
            </a:r>
            <a:endParaRPr b="1" sz="1450">
              <a:solidFill>
                <a:schemeClr val="dk1"/>
              </a:solidFill>
              <a:latin typeface="Nunito"/>
              <a:ea typeface="Nunito"/>
              <a:cs typeface="Nunito"/>
              <a:sym typeface="Nunito"/>
            </a:endParaRPr>
          </a:p>
          <a:p>
            <a:pPr indent="457200" lvl="0" marL="0" rtl="0" algn="l">
              <a:spcBef>
                <a:spcPts val="1200"/>
              </a:spcBef>
              <a:spcAft>
                <a:spcPts val="0"/>
              </a:spcAft>
              <a:buNone/>
            </a:pPr>
            <a:r>
              <a:t/>
            </a:r>
            <a:endParaRPr b="1" sz="1450">
              <a:solidFill>
                <a:schemeClr val="dk1"/>
              </a:solidFill>
              <a:latin typeface="Nunito"/>
              <a:ea typeface="Nunito"/>
              <a:cs typeface="Nunito"/>
              <a:sym typeface="Nunito"/>
            </a:endParaRPr>
          </a:p>
          <a:p>
            <a:pPr indent="457200" lvl="0" marL="0" rtl="0" algn="l">
              <a:spcBef>
                <a:spcPts val="1200"/>
              </a:spcBef>
              <a:spcAft>
                <a:spcPts val="0"/>
              </a:spcAft>
              <a:buNone/>
            </a:pPr>
            <a:r>
              <a:t/>
            </a:r>
            <a:endParaRPr b="1" sz="1450">
              <a:solidFill>
                <a:schemeClr val="dk1"/>
              </a:solidFill>
              <a:latin typeface="Nunito"/>
              <a:ea typeface="Nunito"/>
              <a:cs typeface="Nunito"/>
              <a:sym typeface="Nunito"/>
            </a:endParaRPr>
          </a:p>
          <a:p>
            <a:pPr indent="457200" lvl="0" marL="0" rtl="0" algn="l">
              <a:spcBef>
                <a:spcPts val="1200"/>
              </a:spcBef>
              <a:spcAft>
                <a:spcPts val="0"/>
              </a:spcAft>
              <a:buNone/>
            </a:pPr>
            <a:r>
              <a:t/>
            </a:r>
            <a:endParaRPr b="1" sz="1450">
              <a:solidFill>
                <a:schemeClr val="dk1"/>
              </a:solidFill>
              <a:latin typeface="Nunito"/>
              <a:ea typeface="Nunito"/>
              <a:cs typeface="Nunito"/>
              <a:sym typeface="Nunito"/>
            </a:endParaRPr>
          </a:p>
          <a:p>
            <a:pPr indent="-342900" lvl="0" marL="914400" rtl="0" algn="l">
              <a:spcBef>
                <a:spcPts val="1200"/>
              </a:spcBef>
              <a:spcAft>
                <a:spcPts val="0"/>
              </a:spcAft>
              <a:buClr>
                <a:schemeClr val="dk1"/>
              </a:buClr>
              <a:buSzPts val="1800"/>
              <a:buChar char="➢"/>
            </a:pPr>
            <a:r>
              <a:rPr b="1" lang="en" sz="1550">
                <a:solidFill>
                  <a:schemeClr val="dk1"/>
                </a:solidFill>
                <a:latin typeface="Nunito"/>
                <a:ea typeface="Nunito"/>
                <a:cs typeface="Nunito"/>
                <a:sym typeface="Nunito"/>
              </a:rPr>
              <a:t>Descriptive Statistics:</a:t>
            </a:r>
            <a:r>
              <a:rPr b="1" lang="en" sz="1650">
                <a:solidFill>
                  <a:schemeClr val="dk1"/>
                </a:solidFill>
                <a:latin typeface="Nunito"/>
                <a:ea typeface="Nunito"/>
                <a:cs typeface="Nunito"/>
                <a:sym typeface="Nunito"/>
              </a:rPr>
              <a:t> </a:t>
            </a:r>
            <a:r>
              <a:rPr lang="en" sz="1350">
                <a:solidFill>
                  <a:schemeClr val="dk1"/>
                </a:solidFill>
                <a:latin typeface="Nunito"/>
                <a:ea typeface="Nunito"/>
                <a:cs typeface="Nunito"/>
                <a:sym typeface="Nunito"/>
              </a:rPr>
              <a:t>We used </a:t>
            </a:r>
            <a:r>
              <a:rPr b="1" lang="en" sz="1350">
                <a:solidFill>
                  <a:schemeClr val="dk1"/>
                </a:solidFill>
                <a:latin typeface="Nunito"/>
                <a:ea typeface="Nunito"/>
                <a:cs typeface="Nunito"/>
                <a:sym typeface="Nunito"/>
              </a:rPr>
              <a:t>describe() </a:t>
            </a:r>
            <a:r>
              <a:rPr lang="en" sz="1350">
                <a:solidFill>
                  <a:schemeClr val="dk1"/>
                </a:solidFill>
                <a:latin typeface="Nunito"/>
                <a:ea typeface="Nunito"/>
                <a:cs typeface="Nunito"/>
                <a:sym typeface="Nunito"/>
              </a:rPr>
              <a:t>to</a:t>
            </a:r>
            <a:r>
              <a:rPr b="1" lang="en" sz="1350">
                <a:solidFill>
                  <a:schemeClr val="dk1"/>
                </a:solidFill>
                <a:latin typeface="Nunito"/>
                <a:ea typeface="Nunito"/>
                <a:cs typeface="Nunito"/>
                <a:sym typeface="Nunito"/>
              </a:rPr>
              <a:t> </a:t>
            </a:r>
            <a:r>
              <a:rPr lang="en" sz="1350">
                <a:solidFill>
                  <a:srgbClr val="222222"/>
                </a:solidFill>
                <a:highlight>
                  <a:srgbClr val="FFFFFF"/>
                </a:highlight>
                <a:latin typeface="Nunito"/>
                <a:ea typeface="Nunito"/>
                <a:cs typeface="Nunito"/>
                <a:sym typeface="Nunito"/>
              </a:rPr>
              <a:t>look at descriptive statistic parameters for the dataset. </a:t>
            </a:r>
            <a:endParaRPr b="1" sz="1350">
              <a:solidFill>
                <a:schemeClr val="dk1"/>
              </a:solidFill>
              <a:latin typeface="Nunito"/>
              <a:ea typeface="Nunito"/>
              <a:cs typeface="Nunito"/>
              <a:sym typeface="Nunito"/>
            </a:endParaRPr>
          </a:p>
        </p:txBody>
      </p:sp>
      <p:sp>
        <p:nvSpPr>
          <p:cNvPr id="126" name="Google Shape;126;p23"/>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27" name="Google Shape;127;p23"/>
          <p:cNvPicPr preferRelativeResize="0"/>
          <p:nvPr/>
        </p:nvPicPr>
        <p:blipFill>
          <a:blip r:embed="rId3">
            <a:alphaModFix/>
          </a:blip>
          <a:stretch>
            <a:fillRect/>
          </a:stretch>
        </p:blipFill>
        <p:spPr>
          <a:xfrm>
            <a:off x="927600" y="1586600"/>
            <a:ext cx="7678626" cy="1652075"/>
          </a:xfrm>
          <a:prstGeom prst="rect">
            <a:avLst/>
          </a:prstGeom>
          <a:noFill/>
          <a:ln>
            <a:noFill/>
          </a:ln>
        </p:spPr>
      </p:pic>
      <p:pic>
        <p:nvPicPr>
          <p:cNvPr id="128" name="Google Shape;128;p23"/>
          <p:cNvPicPr preferRelativeResize="0"/>
          <p:nvPr/>
        </p:nvPicPr>
        <p:blipFill>
          <a:blip r:embed="rId4">
            <a:alphaModFix/>
          </a:blip>
          <a:stretch>
            <a:fillRect/>
          </a:stretch>
        </p:blipFill>
        <p:spPr>
          <a:xfrm>
            <a:off x="972675" y="3912000"/>
            <a:ext cx="7633549" cy="35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457200" rtl="0" algn="l">
              <a:spcBef>
                <a:spcPts val="0"/>
              </a:spcBef>
              <a:spcAft>
                <a:spcPts val="0"/>
              </a:spcAft>
              <a:buNone/>
            </a:pPr>
            <a:r>
              <a:rPr lang="en" sz="1350">
                <a:solidFill>
                  <a:srgbClr val="222222"/>
                </a:solidFill>
                <a:highlight>
                  <a:srgbClr val="FFFFFF"/>
                </a:highlight>
                <a:latin typeface="Nunito"/>
                <a:ea typeface="Nunito"/>
                <a:cs typeface="Nunito"/>
                <a:sym typeface="Nunito"/>
              </a:rPr>
              <a:t>By assigning include attribute a value of ‘all’, we make sure that categorical features are also included in the result. The output Data Frame looks like this:</a:t>
            </a:r>
            <a:endParaRPr sz="1350">
              <a:solidFill>
                <a:srgbClr val="222222"/>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22222"/>
              </a:solidFill>
              <a:highlight>
                <a:schemeClr val="lt1"/>
              </a:highlight>
              <a:latin typeface="Nunito"/>
              <a:ea typeface="Nunito"/>
              <a:cs typeface="Nunito"/>
              <a:sym typeface="Nunito"/>
            </a:endParaRPr>
          </a:p>
          <a:p>
            <a:pPr indent="0" lvl="0" marL="457200" rtl="0" algn="l">
              <a:spcBef>
                <a:spcPts val="1200"/>
              </a:spcBef>
              <a:spcAft>
                <a:spcPts val="0"/>
              </a:spcAft>
              <a:buNone/>
            </a:pPr>
            <a:r>
              <a:rPr lang="en" sz="1350">
                <a:solidFill>
                  <a:srgbClr val="222222"/>
                </a:solidFill>
                <a:highlight>
                  <a:schemeClr val="lt1"/>
                </a:highlight>
                <a:latin typeface="Nunito"/>
                <a:ea typeface="Nunito"/>
                <a:cs typeface="Nunito"/>
                <a:sym typeface="Nunito"/>
              </a:rPr>
              <a:t>Since the dataset is unstructured, descriptive statistics was not able to produce numerical values (like mean, standard deviation, percentiles). The categorical features count, unique, top (most frequent value), and corresponding frequency have been populated. From this, we gained an understanding of our dataset. </a:t>
            </a:r>
            <a:endParaRPr sz="1350">
              <a:solidFill>
                <a:srgbClr val="222222"/>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sz="1350">
              <a:solidFill>
                <a:schemeClr val="dk1"/>
              </a:solidFill>
              <a:latin typeface="Nunito"/>
              <a:ea typeface="Nunito"/>
              <a:cs typeface="Nunito"/>
              <a:sym typeface="Nunito"/>
            </a:endParaRPr>
          </a:p>
          <a:p>
            <a:pPr indent="0" lvl="0" marL="457200" rtl="0" algn="l">
              <a:spcBef>
                <a:spcPts val="0"/>
              </a:spcBef>
              <a:spcAft>
                <a:spcPts val="1200"/>
              </a:spcAft>
              <a:buNone/>
            </a:pPr>
            <a:r>
              <a:t/>
            </a:r>
            <a:endParaRPr sz="1350">
              <a:solidFill>
                <a:schemeClr val="dk1"/>
              </a:solidFill>
              <a:latin typeface="Nunito"/>
              <a:ea typeface="Nunito"/>
              <a:cs typeface="Nunito"/>
              <a:sym typeface="Nunito"/>
            </a:endParaRPr>
          </a:p>
        </p:txBody>
      </p:sp>
      <p:sp>
        <p:nvSpPr>
          <p:cNvPr id="135" name="Google Shape;135;p24"/>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36" name="Google Shape;136;p24"/>
          <p:cNvPicPr preferRelativeResize="0"/>
          <p:nvPr/>
        </p:nvPicPr>
        <p:blipFill>
          <a:blip r:embed="rId3">
            <a:alphaModFix/>
          </a:blip>
          <a:stretch>
            <a:fillRect/>
          </a:stretch>
        </p:blipFill>
        <p:spPr>
          <a:xfrm>
            <a:off x="682000" y="1741750"/>
            <a:ext cx="7966999" cy="12634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9330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27025" lvl="0" marL="914400" rtl="0" algn="l">
              <a:spcBef>
                <a:spcPts val="0"/>
              </a:spcBef>
              <a:spcAft>
                <a:spcPts val="0"/>
              </a:spcAft>
              <a:buClr>
                <a:schemeClr val="dk1"/>
              </a:buClr>
              <a:buSzPts val="1550"/>
              <a:buFont typeface="Nunito"/>
              <a:buChar char="➢"/>
            </a:pPr>
            <a:r>
              <a:rPr b="1" lang="en" sz="1550">
                <a:solidFill>
                  <a:schemeClr val="dk1"/>
                </a:solidFill>
                <a:latin typeface="Nunito"/>
                <a:ea typeface="Nunito"/>
                <a:cs typeface="Nunito"/>
                <a:sym typeface="Nunito"/>
              </a:rPr>
              <a:t>Extraction: </a:t>
            </a:r>
            <a:r>
              <a:rPr lang="en" sz="1350">
                <a:solidFill>
                  <a:schemeClr val="dk1"/>
                </a:solidFill>
                <a:latin typeface="Nunito"/>
                <a:ea typeface="Nunito"/>
                <a:cs typeface="Nunito"/>
                <a:sym typeface="Nunito"/>
              </a:rPr>
              <a:t>It is necessary to extract the necessary information from the raw unstructured data to a structured dataset before we can carry out EDA. Therefore,</a:t>
            </a:r>
            <a:endParaRPr sz="1350">
              <a:solidFill>
                <a:schemeClr val="dk1"/>
              </a:solidFill>
              <a:latin typeface="Nunito"/>
              <a:ea typeface="Nunito"/>
              <a:cs typeface="Nunito"/>
              <a:sym typeface="Nunito"/>
            </a:endParaRPr>
          </a:p>
          <a:p>
            <a:pPr indent="-327025" lvl="0" marL="914400" rtl="0" algn="l">
              <a:spcBef>
                <a:spcPts val="0"/>
              </a:spcBef>
              <a:spcAft>
                <a:spcPts val="0"/>
              </a:spcAft>
              <a:buClr>
                <a:schemeClr val="dk1"/>
              </a:buClr>
              <a:buSzPts val="1550"/>
              <a:buFont typeface="Nunito"/>
              <a:buChar char="➢"/>
            </a:pPr>
            <a:r>
              <a:rPr lang="en" sz="1350">
                <a:solidFill>
                  <a:schemeClr val="dk1"/>
                </a:solidFill>
                <a:latin typeface="Nunito"/>
                <a:ea typeface="Nunito"/>
                <a:cs typeface="Nunito"/>
                <a:sym typeface="Nunito"/>
              </a:rPr>
              <a:t> By using Regular expressions, we were able to find and extract fragments of text that matched the pattern. For further analysis, the extracted fragments were stored in a </a:t>
            </a:r>
            <a:r>
              <a:rPr b="1" lang="en" sz="1350">
                <a:solidFill>
                  <a:schemeClr val="dk1"/>
                </a:solidFill>
                <a:latin typeface="Nunito"/>
                <a:ea typeface="Nunito"/>
                <a:cs typeface="Nunito"/>
                <a:sym typeface="Nunito"/>
              </a:rPr>
              <a:t>csv</a:t>
            </a:r>
            <a:r>
              <a:rPr lang="en" sz="1350">
                <a:solidFill>
                  <a:schemeClr val="dk1"/>
                </a:solidFill>
                <a:latin typeface="Nunito"/>
                <a:ea typeface="Nunito"/>
                <a:cs typeface="Nunito"/>
                <a:sym typeface="Nunito"/>
              </a:rPr>
              <a:t> file (</a:t>
            </a:r>
            <a:r>
              <a:rPr b="1" lang="en" sz="1350">
                <a:solidFill>
                  <a:schemeClr val="dk1"/>
                </a:solidFill>
                <a:latin typeface="Nunito"/>
                <a:ea typeface="Nunito"/>
                <a:cs typeface="Nunito"/>
                <a:sym typeface="Nunito"/>
              </a:rPr>
              <a:t>Final_Dataset.csv</a:t>
            </a:r>
            <a:r>
              <a:rPr lang="en" sz="1350">
                <a:solidFill>
                  <a:schemeClr val="dk1"/>
                </a:solidFill>
                <a:latin typeface="Nunito"/>
                <a:ea typeface="Nunito"/>
                <a:cs typeface="Nunito"/>
                <a:sym typeface="Nunito"/>
              </a:rPr>
              <a:t>).</a:t>
            </a:r>
            <a:endParaRPr sz="1350">
              <a:solidFill>
                <a:schemeClr val="dk1"/>
              </a:solidFill>
              <a:latin typeface="Nunito"/>
              <a:ea typeface="Nunito"/>
              <a:cs typeface="Nunito"/>
              <a:sym typeface="Nunito"/>
            </a:endParaRPr>
          </a:p>
        </p:txBody>
      </p:sp>
      <p:sp>
        <p:nvSpPr>
          <p:cNvPr id="143" name="Google Shape;143;p25"/>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44" name="Google Shape;144;p25"/>
          <p:cNvPicPr preferRelativeResize="0"/>
          <p:nvPr/>
        </p:nvPicPr>
        <p:blipFill>
          <a:blip r:embed="rId3">
            <a:alphaModFix/>
          </a:blip>
          <a:stretch>
            <a:fillRect/>
          </a:stretch>
        </p:blipFill>
        <p:spPr>
          <a:xfrm>
            <a:off x="2108375" y="2492722"/>
            <a:ext cx="5616650" cy="24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457200" rtl="0" algn="l">
              <a:spcBef>
                <a:spcPts val="0"/>
              </a:spcBef>
              <a:spcAft>
                <a:spcPts val="0"/>
              </a:spcAft>
              <a:buNone/>
            </a:pPr>
            <a:r>
              <a:rPr lang="en" sz="1350">
                <a:solidFill>
                  <a:schemeClr val="dk1"/>
                </a:solidFill>
                <a:latin typeface="Nunito"/>
                <a:ea typeface="Nunito"/>
                <a:cs typeface="Nunito"/>
                <a:sym typeface="Nunito"/>
              </a:rPr>
              <a:t>After extraction the data looked as:</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0"/>
              </a:spcAft>
              <a:buNone/>
            </a:pPr>
            <a:r>
              <a:t/>
            </a:r>
            <a:endParaRPr sz="1350">
              <a:solidFill>
                <a:schemeClr val="dk1"/>
              </a:solidFill>
              <a:latin typeface="Nunito"/>
              <a:ea typeface="Nunito"/>
              <a:cs typeface="Nunito"/>
              <a:sym typeface="Nunito"/>
            </a:endParaRPr>
          </a:p>
          <a:p>
            <a:pPr indent="0" lvl="0" marL="457200" rtl="0" algn="l">
              <a:spcBef>
                <a:spcPts val="1200"/>
              </a:spcBef>
              <a:spcAft>
                <a:spcPts val="1200"/>
              </a:spcAft>
              <a:buNone/>
            </a:pPr>
            <a:r>
              <a:t/>
            </a:r>
            <a:endParaRPr sz="1350">
              <a:solidFill>
                <a:schemeClr val="dk1"/>
              </a:solidFill>
              <a:latin typeface="Nunito"/>
              <a:ea typeface="Nunito"/>
              <a:cs typeface="Nunito"/>
              <a:sym typeface="Nunito"/>
            </a:endParaRPr>
          </a:p>
        </p:txBody>
      </p:sp>
      <p:sp>
        <p:nvSpPr>
          <p:cNvPr id="151" name="Google Shape;151;p26"/>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52" name="Google Shape;152;p26"/>
          <p:cNvPicPr preferRelativeResize="0"/>
          <p:nvPr/>
        </p:nvPicPr>
        <p:blipFill>
          <a:blip r:embed="rId3">
            <a:alphaModFix/>
          </a:blip>
          <a:stretch>
            <a:fillRect/>
          </a:stretch>
        </p:blipFill>
        <p:spPr>
          <a:xfrm>
            <a:off x="762725" y="1517025"/>
            <a:ext cx="7976149" cy="195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27025" lvl="0" marL="914400" rtl="0" algn="l">
              <a:lnSpc>
                <a:spcPct val="120000"/>
              </a:lnSpc>
              <a:spcBef>
                <a:spcPts val="0"/>
              </a:spcBef>
              <a:spcAft>
                <a:spcPts val="0"/>
              </a:spcAft>
              <a:buClr>
                <a:schemeClr val="dk1"/>
              </a:buClr>
              <a:buSzPts val="1550"/>
              <a:buFont typeface="Nunito"/>
              <a:buChar char="➢"/>
            </a:pPr>
            <a:r>
              <a:rPr b="1" lang="en" sz="1550">
                <a:solidFill>
                  <a:srgbClr val="222222"/>
                </a:solidFill>
                <a:highlight>
                  <a:srgbClr val="FFFFFF"/>
                </a:highlight>
                <a:latin typeface="Nunito"/>
                <a:ea typeface="Nunito"/>
                <a:cs typeface="Nunito"/>
                <a:sym typeface="Nunito"/>
              </a:rPr>
              <a:t>Treatments : </a:t>
            </a:r>
            <a:r>
              <a:rPr lang="en" sz="1350">
                <a:solidFill>
                  <a:srgbClr val="222222"/>
                </a:solidFill>
                <a:highlight>
                  <a:srgbClr val="FFFFFF"/>
                </a:highlight>
                <a:latin typeface="Nunito"/>
                <a:ea typeface="Nunito"/>
                <a:cs typeface="Nunito"/>
                <a:sym typeface="Nunito"/>
              </a:rPr>
              <a:t>After the conversion from unstructured to structured the dataset had to go through some data preprocessing to make it more appropriate and ready to finally gain insights from it. Some of the  important treatments we performed were :</a:t>
            </a:r>
            <a:endParaRPr sz="1350">
              <a:solidFill>
                <a:srgbClr val="222222"/>
              </a:solidFill>
              <a:highlight>
                <a:srgbClr val="FFFFFF"/>
              </a:highlight>
              <a:latin typeface="Nunito"/>
              <a:ea typeface="Nunito"/>
              <a:cs typeface="Nunito"/>
              <a:sym typeface="Nunito"/>
            </a:endParaRPr>
          </a:p>
          <a:p>
            <a:pPr indent="-314325" lvl="1" marL="1371600" rtl="0" algn="l">
              <a:lnSpc>
                <a:spcPct val="120000"/>
              </a:lnSpc>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Removing (“ ”) from the text to make it string or numerical category wise.</a:t>
            </a:r>
            <a:endParaRPr sz="1350">
              <a:solidFill>
                <a:srgbClr val="222222"/>
              </a:solidFill>
              <a:highlight>
                <a:srgbClr val="FFFFFF"/>
              </a:highlight>
              <a:latin typeface="Nunito"/>
              <a:ea typeface="Nunito"/>
              <a:cs typeface="Nunito"/>
              <a:sym typeface="Nunito"/>
            </a:endParaRPr>
          </a:p>
          <a:p>
            <a:pPr indent="-314325" lvl="1" marL="1371600" rtl="0" algn="l">
              <a:lnSpc>
                <a:spcPct val="120000"/>
              </a:lnSpc>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Extracting Day and Month from the “date” column and storing in new columns.</a:t>
            </a:r>
            <a:endParaRPr sz="1350">
              <a:solidFill>
                <a:srgbClr val="222222"/>
              </a:solidFill>
              <a:highlight>
                <a:srgbClr val="FFFFFF"/>
              </a:highlight>
              <a:latin typeface="Nunito"/>
              <a:ea typeface="Nunito"/>
              <a:cs typeface="Nunito"/>
              <a:sym typeface="Nunito"/>
            </a:endParaRPr>
          </a:p>
          <a:p>
            <a:pPr indent="0" lvl="0" marL="0" rtl="0" algn="l">
              <a:lnSpc>
                <a:spcPct val="120000"/>
              </a:lnSpc>
              <a:spcBef>
                <a:spcPts val="400"/>
              </a:spcBef>
              <a:spcAft>
                <a:spcPts val="0"/>
              </a:spcAft>
              <a:buNone/>
            </a:pPr>
            <a:r>
              <a:rPr lang="en" sz="1350">
                <a:solidFill>
                  <a:srgbClr val="222222"/>
                </a:solidFill>
                <a:highlight>
                  <a:srgbClr val="FFFFFF"/>
                </a:highlight>
                <a:latin typeface="Nunito"/>
                <a:ea typeface="Nunito"/>
                <a:cs typeface="Nunito"/>
                <a:sym typeface="Nunito"/>
              </a:rPr>
              <a:t>		After the process, the dataset looked like:</a:t>
            </a:r>
            <a:endParaRPr sz="1350">
              <a:solidFill>
                <a:srgbClr val="222222"/>
              </a:solidFill>
              <a:highlight>
                <a:srgbClr val="FFFFFF"/>
              </a:highlight>
              <a:latin typeface="Nunito"/>
              <a:ea typeface="Nunito"/>
              <a:cs typeface="Nunito"/>
              <a:sym typeface="Nunito"/>
            </a:endParaRPr>
          </a:p>
          <a:p>
            <a:pPr indent="0" lvl="0" marL="0" rtl="0" algn="l">
              <a:lnSpc>
                <a:spcPct val="120000"/>
              </a:lnSpc>
              <a:spcBef>
                <a:spcPts val="4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0" rtl="0" algn="l">
              <a:lnSpc>
                <a:spcPct val="120000"/>
              </a:lnSpc>
              <a:spcBef>
                <a:spcPts val="4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457200" rtl="0" algn="l">
              <a:spcBef>
                <a:spcPts val="400"/>
              </a:spcBef>
              <a:spcAft>
                <a:spcPts val="1200"/>
              </a:spcAft>
              <a:buNone/>
            </a:pPr>
            <a:r>
              <a:t/>
            </a:r>
            <a:endParaRPr sz="1350">
              <a:solidFill>
                <a:schemeClr val="dk1"/>
              </a:solidFill>
              <a:latin typeface="Nunito"/>
              <a:ea typeface="Nunito"/>
              <a:cs typeface="Nunito"/>
              <a:sym typeface="Nunito"/>
            </a:endParaRPr>
          </a:p>
        </p:txBody>
      </p:sp>
      <p:sp>
        <p:nvSpPr>
          <p:cNvPr id="159" name="Google Shape;159;p27"/>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60" name="Google Shape;160;p27"/>
          <p:cNvPicPr preferRelativeResize="0"/>
          <p:nvPr/>
        </p:nvPicPr>
        <p:blipFill>
          <a:blip r:embed="rId3">
            <a:alphaModFix/>
          </a:blip>
          <a:stretch>
            <a:fillRect/>
          </a:stretch>
        </p:blipFill>
        <p:spPr>
          <a:xfrm>
            <a:off x="1418700" y="2756450"/>
            <a:ext cx="5723326" cy="168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8"/>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14325" lvl="0" marL="914400" rtl="0" algn="l">
              <a:spcBef>
                <a:spcPts val="0"/>
              </a:spcBef>
              <a:spcAft>
                <a:spcPts val="0"/>
              </a:spcAft>
              <a:buClr>
                <a:schemeClr val="dk1"/>
              </a:buClr>
              <a:buSzPts val="1350"/>
              <a:buFont typeface="Nunito"/>
              <a:buChar char="➢"/>
            </a:pPr>
            <a:r>
              <a:rPr b="1" lang="en" sz="1550">
                <a:solidFill>
                  <a:schemeClr val="dk1"/>
                </a:solidFill>
                <a:latin typeface="Nunito"/>
                <a:ea typeface="Nunito"/>
                <a:cs typeface="Nunito"/>
                <a:sym typeface="Nunito"/>
              </a:rPr>
              <a:t>Missing Value Imputation:</a:t>
            </a:r>
            <a:r>
              <a:rPr lang="en" sz="1350">
                <a:solidFill>
                  <a:schemeClr val="dk1"/>
                </a:solidFill>
                <a:latin typeface="Nunito"/>
                <a:ea typeface="Nunito"/>
                <a:cs typeface="Nunito"/>
                <a:sym typeface="Nunito"/>
              </a:rPr>
              <a:t> Now, </a:t>
            </a:r>
            <a:r>
              <a:rPr lang="en" sz="1350">
                <a:solidFill>
                  <a:srgbClr val="222222"/>
                </a:solidFill>
                <a:highlight>
                  <a:schemeClr val="lt1"/>
                </a:highlight>
              </a:rPr>
              <a:t>our next step was to check for missing values in our dataset. In those cases where there are any missing entries, we would impute them with appropriate values. Here it shows us how many missing values were present in each column of our dataset.</a:t>
            </a:r>
            <a:endParaRPr sz="1350">
              <a:solidFill>
                <a:srgbClr val="222222"/>
              </a:solidFill>
              <a:highlight>
                <a:srgbClr val="FFFFFF"/>
              </a:highlight>
            </a:endParaRPr>
          </a:p>
          <a:p>
            <a:pPr indent="0" lvl="0" marL="0" rtl="0" algn="l">
              <a:spcBef>
                <a:spcPts val="1200"/>
              </a:spcBef>
              <a:spcAft>
                <a:spcPts val="1200"/>
              </a:spcAft>
              <a:buNone/>
            </a:pPr>
            <a:r>
              <a:t/>
            </a:r>
            <a:endParaRPr sz="1350">
              <a:solidFill>
                <a:srgbClr val="222222"/>
              </a:solidFill>
              <a:highlight>
                <a:srgbClr val="FFFFFF"/>
              </a:highlight>
            </a:endParaRPr>
          </a:p>
        </p:txBody>
      </p:sp>
      <p:sp>
        <p:nvSpPr>
          <p:cNvPr id="167" name="Google Shape;167;p28"/>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68" name="Google Shape;168;p28"/>
          <p:cNvPicPr preferRelativeResize="0"/>
          <p:nvPr/>
        </p:nvPicPr>
        <p:blipFill>
          <a:blip r:embed="rId3">
            <a:alphaModFix/>
          </a:blip>
          <a:stretch>
            <a:fillRect/>
          </a:stretch>
        </p:blipFill>
        <p:spPr>
          <a:xfrm>
            <a:off x="2996148" y="1968525"/>
            <a:ext cx="4440449" cy="2452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9"/>
          <p:cNvSpPr txBox="1"/>
          <p:nvPr>
            <p:ph idx="1" type="body"/>
          </p:nvPr>
        </p:nvSpPr>
        <p:spPr>
          <a:xfrm>
            <a:off x="311700" y="1152475"/>
            <a:ext cx="8520600" cy="38328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There were 66 rows having missing values in </a:t>
            </a:r>
            <a:r>
              <a:rPr b="1" lang="en" sz="1350">
                <a:solidFill>
                  <a:srgbClr val="222222"/>
                </a:solidFill>
                <a:highlight>
                  <a:srgbClr val="FFFFFF"/>
                </a:highlight>
                <a:latin typeface="Nunito"/>
                <a:ea typeface="Nunito"/>
                <a:cs typeface="Nunito"/>
                <a:sym typeface="Nunito"/>
              </a:rPr>
              <a:t>‘Destination’</a:t>
            </a:r>
            <a:r>
              <a:rPr lang="en" sz="1350">
                <a:solidFill>
                  <a:srgbClr val="222222"/>
                </a:solidFill>
                <a:highlight>
                  <a:srgbClr val="FFFFFF"/>
                </a:highlight>
                <a:latin typeface="Nunito"/>
                <a:ea typeface="Nunito"/>
                <a:cs typeface="Nunito"/>
                <a:sym typeface="Nunito"/>
              </a:rPr>
              <a:t> column. So, we simply removed those rows. As the total number of rows are 1497, it won’t not make any influential effect on our analysis.</a:t>
            </a:r>
            <a:endParaRPr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314325" lvl="0" marL="457200" rtl="0" algn="l">
              <a:spcBef>
                <a:spcPts val="120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For the </a:t>
            </a:r>
            <a:r>
              <a:rPr b="1" lang="en" sz="1350">
                <a:solidFill>
                  <a:srgbClr val="222222"/>
                </a:solidFill>
                <a:highlight>
                  <a:srgbClr val="FFFFFF"/>
                </a:highlight>
                <a:latin typeface="Nunito"/>
                <a:ea typeface="Nunito"/>
                <a:cs typeface="Nunito"/>
                <a:sym typeface="Nunito"/>
              </a:rPr>
              <a:t>‘month’</a:t>
            </a:r>
            <a:r>
              <a:rPr lang="en" sz="1350">
                <a:solidFill>
                  <a:srgbClr val="222222"/>
                </a:solidFill>
                <a:highlight>
                  <a:srgbClr val="FFFFFF"/>
                </a:highlight>
                <a:latin typeface="Nunito"/>
                <a:ea typeface="Nunito"/>
                <a:cs typeface="Nunito"/>
                <a:sym typeface="Nunito"/>
              </a:rPr>
              <a:t> column we imputed </a:t>
            </a:r>
            <a:r>
              <a:rPr b="1" lang="en" sz="1350">
                <a:solidFill>
                  <a:srgbClr val="222222"/>
                </a:solidFill>
                <a:highlight>
                  <a:srgbClr val="FFFFFF"/>
                </a:highlight>
                <a:latin typeface="Nunito"/>
                <a:ea typeface="Nunito"/>
                <a:cs typeface="Nunito"/>
                <a:sym typeface="Nunito"/>
              </a:rPr>
              <a:t>8 (Aug)</a:t>
            </a:r>
            <a:r>
              <a:rPr lang="en" sz="1350">
                <a:solidFill>
                  <a:srgbClr val="222222"/>
                </a:solidFill>
                <a:highlight>
                  <a:srgbClr val="FFFFFF"/>
                </a:highlight>
                <a:latin typeface="Nunito"/>
                <a:ea typeface="Nunito"/>
                <a:cs typeface="Nunito"/>
                <a:sym typeface="Nunito"/>
              </a:rPr>
              <a:t> in half of null values and </a:t>
            </a:r>
            <a:r>
              <a:rPr b="1" lang="en" sz="1350">
                <a:solidFill>
                  <a:srgbClr val="222222"/>
                </a:solidFill>
                <a:highlight>
                  <a:srgbClr val="FFFFFF"/>
                </a:highlight>
                <a:latin typeface="Nunito"/>
                <a:ea typeface="Nunito"/>
                <a:cs typeface="Nunito"/>
                <a:sym typeface="Nunito"/>
              </a:rPr>
              <a:t>9(Sept)</a:t>
            </a:r>
            <a:r>
              <a:rPr lang="en" sz="1350">
                <a:solidFill>
                  <a:srgbClr val="222222"/>
                </a:solidFill>
                <a:highlight>
                  <a:srgbClr val="FFFFFF"/>
                </a:highlight>
                <a:latin typeface="Nunito"/>
                <a:ea typeface="Nunito"/>
                <a:cs typeface="Nunito"/>
                <a:sym typeface="Nunito"/>
              </a:rPr>
              <a:t> in other half as both of them were the categories in month variable, with more or less equal frequency.</a:t>
            </a:r>
            <a:endParaRPr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314325" lvl="0" marL="457200" rtl="0" algn="l">
              <a:spcBef>
                <a:spcPts val="1200"/>
              </a:spcBef>
              <a:spcAft>
                <a:spcPts val="0"/>
              </a:spcAft>
              <a:buClr>
                <a:schemeClr val="lt1"/>
              </a:buClr>
              <a:buSzPts val="1350"/>
              <a:buFont typeface="Nunito"/>
              <a:buChar char="⇢"/>
            </a:pPr>
            <a:r>
              <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chemeClr val="lt1"/>
              </a:buClr>
              <a:buSzPts val="1350"/>
              <a:buFont typeface="Nunito"/>
              <a:buChar char="⇢"/>
            </a:pPr>
            <a:r>
              <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chemeClr val="lt1"/>
              </a:buClr>
              <a:buSzPts val="1350"/>
              <a:buFont typeface="Nunito"/>
              <a:buChar char="⇢"/>
            </a:pPr>
            <a:r>
              <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chemeClr val="lt1"/>
              </a:buClr>
              <a:buSzPts val="1350"/>
              <a:buFont typeface="Nunito"/>
              <a:buChar char="⇢"/>
            </a:pPr>
            <a:r>
              <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chemeClr val="lt1"/>
              </a:buClr>
              <a:buSzPts val="1350"/>
              <a:buFont typeface="Nunito"/>
              <a:buChar char="⇢"/>
            </a:pPr>
            <a:r>
              <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chemeClr val="dk1"/>
              </a:buClr>
              <a:buSzPts val="1350"/>
              <a:buFont typeface="Nunito"/>
              <a:buChar char="⇢"/>
            </a:pPr>
            <a:r>
              <a:rPr lang="en" sz="1350">
                <a:solidFill>
                  <a:srgbClr val="222222"/>
                </a:solidFill>
                <a:highlight>
                  <a:srgbClr val="FFFFFF"/>
                </a:highlight>
                <a:latin typeface="Nunito"/>
                <a:ea typeface="Nunito"/>
                <a:cs typeface="Nunito"/>
                <a:sym typeface="Nunito"/>
              </a:rPr>
              <a:t> </a:t>
            </a:r>
            <a:r>
              <a:rPr lang="en" sz="1350">
                <a:solidFill>
                  <a:schemeClr val="dk1"/>
                </a:solidFill>
                <a:highlight>
                  <a:srgbClr val="FFFFFF"/>
                </a:highlight>
                <a:latin typeface="Nunito"/>
                <a:ea typeface="Nunito"/>
                <a:cs typeface="Nunito"/>
                <a:sym typeface="Nunito"/>
              </a:rPr>
              <a:t>For the “</a:t>
            </a:r>
            <a:r>
              <a:rPr b="1" lang="en" sz="1350">
                <a:solidFill>
                  <a:schemeClr val="dk1"/>
                </a:solidFill>
                <a:highlight>
                  <a:srgbClr val="FFFFFF"/>
                </a:highlight>
                <a:latin typeface="Nunito"/>
                <a:ea typeface="Nunito"/>
                <a:cs typeface="Nunito"/>
                <a:sym typeface="Nunito"/>
              </a:rPr>
              <a:t>price_min” </a:t>
            </a:r>
            <a:r>
              <a:rPr lang="en" sz="1350">
                <a:solidFill>
                  <a:schemeClr val="dk1"/>
                </a:solidFill>
                <a:highlight>
                  <a:srgbClr val="FFFFFF"/>
                </a:highlight>
                <a:latin typeface="Nunito"/>
                <a:ea typeface="Nunito"/>
                <a:cs typeface="Nunito"/>
                <a:sym typeface="Nunito"/>
              </a:rPr>
              <a:t> column we have replaced the missing values with standard deviation.</a:t>
            </a:r>
            <a:endParaRPr sz="1350">
              <a:solidFill>
                <a:srgbClr val="222222"/>
              </a:solidFill>
              <a:highlight>
                <a:srgbClr val="FFFFFF"/>
              </a:highlight>
              <a:latin typeface="Nunito"/>
              <a:ea typeface="Nunito"/>
              <a:cs typeface="Nunito"/>
              <a:sym typeface="Nunito"/>
            </a:endParaRPr>
          </a:p>
        </p:txBody>
      </p:sp>
      <p:sp>
        <p:nvSpPr>
          <p:cNvPr id="175" name="Google Shape;175;p29"/>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76" name="Google Shape;176;p29"/>
          <p:cNvPicPr preferRelativeResize="0"/>
          <p:nvPr/>
        </p:nvPicPr>
        <p:blipFill>
          <a:blip r:embed="rId3">
            <a:alphaModFix/>
          </a:blip>
          <a:stretch>
            <a:fillRect/>
          </a:stretch>
        </p:blipFill>
        <p:spPr>
          <a:xfrm>
            <a:off x="1661350" y="1746375"/>
            <a:ext cx="6598849" cy="401895"/>
          </a:xfrm>
          <a:prstGeom prst="rect">
            <a:avLst/>
          </a:prstGeom>
          <a:noFill/>
          <a:ln>
            <a:noFill/>
          </a:ln>
        </p:spPr>
      </p:pic>
      <p:pic>
        <p:nvPicPr>
          <p:cNvPr id="177" name="Google Shape;177;p29"/>
          <p:cNvPicPr preferRelativeResize="0"/>
          <p:nvPr/>
        </p:nvPicPr>
        <p:blipFill>
          <a:blip r:embed="rId4">
            <a:alphaModFix/>
          </a:blip>
          <a:stretch>
            <a:fillRect/>
          </a:stretch>
        </p:blipFill>
        <p:spPr>
          <a:xfrm>
            <a:off x="1585150" y="2702525"/>
            <a:ext cx="6735699" cy="178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0"/>
          <p:cNvSpPr txBox="1"/>
          <p:nvPr>
            <p:ph idx="1" type="body"/>
          </p:nvPr>
        </p:nvSpPr>
        <p:spPr>
          <a:xfrm>
            <a:off x="311700" y="1152475"/>
            <a:ext cx="8520600" cy="3919800"/>
          </a:xfrm>
          <a:prstGeom prst="rect">
            <a:avLst/>
          </a:prstGeom>
          <a:ln cap="flat" cmpd="sng" w="28575">
            <a:solidFill>
              <a:srgbClr val="CFE2F3"/>
            </a:solidFill>
            <a:prstDash val="solid"/>
            <a:round/>
            <a:headEnd len="sm" w="sm" type="none"/>
            <a:tailEnd len="sm" w="sm" type="none"/>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For the </a:t>
            </a:r>
            <a:r>
              <a:rPr b="1" lang="en" sz="1350">
                <a:solidFill>
                  <a:srgbClr val="222222"/>
                </a:solidFill>
                <a:highlight>
                  <a:srgbClr val="FFFFFF"/>
                </a:highlight>
                <a:latin typeface="Nunito"/>
                <a:ea typeface="Nunito"/>
                <a:cs typeface="Nunito"/>
                <a:sym typeface="Nunito"/>
              </a:rPr>
              <a:t>‘Day’</a:t>
            </a:r>
            <a:r>
              <a:rPr lang="en" sz="1350">
                <a:solidFill>
                  <a:srgbClr val="222222"/>
                </a:solidFill>
                <a:highlight>
                  <a:srgbClr val="FFFFFF"/>
                </a:highlight>
                <a:latin typeface="Nunito"/>
                <a:ea typeface="Nunito"/>
                <a:cs typeface="Nunito"/>
                <a:sym typeface="Nunito"/>
              </a:rPr>
              <a:t> column we put </a:t>
            </a:r>
            <a:r>
              <a:rPr b="1" lang="en" sz="1350">
                <a:solidFill>
                  <a:srgbClr val="222222"/>
                </a:solidFill>
                <a:highlight>
                  <a:srgbClr val="FFFFFF"/>
                </a:highlight>
                <a:latin typeface="Nunito"/>
                <a:ea typeface="Nunito"/>
                <a:cs typeface="Nunito"/>
                <a:sym typeface="Nunito"/>
              </a:rPr>
              <a:t>15</a:t>
            </a:r>
            <a:r>
              <a:rPr lang="en" sz="1350">
                <a:solidFill>
                  <a:srgbClr val="222222"/>
                </a:solidFill>
                <a:highlight>
                  <a:srgbClr val="FFFFFF"/>
                </a:highlight>
                <a:latin typeface="Nunito"/>
                <a:ea typeface="Nunito"/>
                <a:cs typeface="Nunito"/>
                <a:sym typeface="Nunito"/>
              </a:rPr>
              <a:t> in place of null values because we considered the middle of the month.</a:t>
            </a:r>
            <a:endParaRPr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In </a:t>
            </a:r>
            <a:r>
              <a:rPr b="1" lang="en" sz="1350">
                <a:solidFill>
                  <a:srgbClr val="222222"/>
                </a:solidFill>
                <a:highlight>
                  <a:srgbClr val="FFFFFF"/>
                </a:highlight>
                <a:latin typeface="Nunito"/>
                <a:ea typeface="Nunito"/>
                <a:cs typeface="Nunito"/>
                <a:sym typeface="Nunito"/>
              </a:rPr>
              <a:t>‘nadults’, </a:t>
            </a:r>
            <a:r>
              <a:rPr lang="en" sz="1350">
                <a:solidFill>
                  <a:srgbClr val="222222"/>
                </a:solidFill>
                <a:highlight>
                  <a:srgbClr val="FFFFFF"/>
                </a:highlight>
                <a:latin typeface="Nunito"/>
                <a:ea typeface="Nunito"/>
                <a:cs typeface="Nunito"/>
                <a:sym typeface="Nunito"/>
              </a:rPr>
              <a:t>which corresponds to number of adults in a tour</a:t>
            </a:r>
            <a:r>
              <a:rPr lang="en" sz="1350">
                <a:solidFill>
                  <a:srgbClr val="222222"/>
                </a:solidFill>
                <a:highlight>
                  <a:srgbClr val="FFFFFF"/>
                </a:highlight>
                <a:latin typeface="Nunito"/>
                <a:ea typeface="Nunito"/>
                <a:cs typeface="Nunito"/>
                <a:sym typeface="Nunito"/>
              </a:rPr>
              <a:t> we imputed </a:t>
            </a:r>
            <a:r>
              <a:rPr b="1" lang="en" sz="1350">
                <a:solidFill>
                  <a:srgbClr val="222222"/>
                </a:solidFill>
                <a:highlight>
                  <a:srgbClr val="FFFFFF"/>
                </a:highlight>
                <a:latin typeface="Nunito"/>
                <a:ea typeface="Nunito"/>
                <a:cs typeface="Nunito"/>
                <a:sym typeface="Nunito"/>
              </a:rPr>
              <a:t>3</a:t>
            </a:r>
            <a:r>
              <a:rPr lang="en" sz="1350">
                <a:solidFill>
                  <a:srgbClr val="222222"/>
                </a:solidFill>
                <a:highlight>
                  <a:srgbClr val="FFFFFF"/>
                </a:highlight>
                <a:latin typeface="Nunito"/>
                <a:ea typeface="Nunito"/>
                <a:cs typeface="Nunito"/>
                <a:sym typeface="Nunito"/>
              </a:rPr>
              <a:t> as the standard/average size of a family is 3. </a:t>
            </a:r>
            <a:r>
              <a:rPr b="1" lang="en" sz="1350">
                <a:solidFill>
                  <a:srgbClr val="222222"/>
                </a:solidFill>
                <a:highlight>
                  <a:srgbClr val="FFFFFF"/>
                </a:highlight>
                <a:latin typeface="Nunito"/>
                <a:ea typeface="Nunito"/>
                <a:cs typeface="Nunito"/>
                <a:sym typeface="Nunito"/>
              </a:rPr>
              <a:t>[5]</a:t>
            </a:r>
            <a:endParaRPr b="1" sz="1350">
              <a:solidFill>
                <a:srgbClr val="222222"/>
              </a:solidFill>
              <a:highlight>
                <a:srgbClr val="FFFFFF"/>
              </a:highlight>
              <a:latin typeface="Nunito"/>
              <a:ea typeface="Nunito"/>
              <a:cs typeface="Nunito"/>
              <a:sym typeface="Nunito"/>
            </a:endParaRPr>
          </a:p>
          <a:p>
            <a:pPr indent="-314325" lvl="0" marL="457200" rtl="0" algn="l">
              <a:spcBef>
                <a:spcPts val="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For </a:t>
            </a:r>
            <a:r>
              <a:rPr b="1" lang="en" sz="1350">
                <a:solidFill>
                  <a:srgbClr val="222222"/>
                </a:solidFill>
                <a:highlight>
                  <a:srgbClr val="FFFFFF"/>
                </a:highlight>
                <a:latin typeface="Nunito"/>
                <a:ea typeface="Nunito"/>
                <a:cs typeface="Nunito"/>
                <a:sym typeface="Nunito"/>
              </a:rPr>
              <a:t>‘num_children’</a:t>
            </a:r>
            <a:r>
              <a:rPr lang="en" sz="1350">
                <a:solidFill>
                  <a:srgbClr val="222222"/>
                </a:solidFill>
                <a:highlight>
                  <a:srgbClr val="FFFFFF"/>
                </a:highlight>
                <a:latin typeface="Nunito"/>
                <a:ea typeface="Nunito"/>
                <a:cs typeface="Nunito"/>
                <a:sym typeface="Nunito"/>
              </a:rPr>
              <a:t> column we imputed </a:t>
            </a:r>
            <a:r>
              <a:rPr b="1" lang="en" sz="1350">
                <a:solidFill>
                  <a:srgbClr val="222222"/>
                </a:solidFill>
                <a:highlight>
                  <a:srgbClr val="FFFFFF"/>
                </a:highlight>
                <a:latin typeface="Nunito"/>
                <a:ea typeface="Nunito"/>
                <a:cs typeface="Nunito"/>
                <a:sym typeface="Nunito"/>
              </a:rPr>
              <a:t>2</a:t>
            </a:r>
            <a:r>
              <a:rPr lang="en" sz="1350">
                <a:solidFill>
                  <a:srgbClr val="222222"/>
                </a:solidFill>
                <a:highlight>
                  <a:srgbClr val="FFFFFF"/>
                </a:highlight>
                <a:latin typeface="Nunito"/>
                <a:ea typeface="Nunito"/>
                <a:cs typeface="Nunito"/>
                <a:sym typeface="Nunito"/>
              </a:rPr>
              <a:t> in null places as average no. of children of a family is 2.  </a:t>
            </a:r>
            <a:r>
              <a:rPr b="1" lang="en" sz="1350">
                <a:solidFill>
                  <a:srgbClr val="222222"/>
                </a:solidFill>
                <a:highlight>
                  <a:srgbClr val="FFFFFF"/>
                </a:highlight>
                <a:latin typeface="Nunito"/>
                <a:ea typeface="Nunito"/>
                <a:cs typeface="Nunito"/>
                <a:sym typeface="Nunito"/>
              </a:rPr>
              <a:t>[6]</a:t>
            </a:r>
            <a:endParaRPr b="1"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22222"/>
              </a:solidFill>
              <a:highlight>
                <a:srgbClr val="FFFFFF"/>
              </a:highlight>
              <a:latin typeface="Nunito"/>
              <a:ea typeface="Nunito"/>
              <a:cs typeface="Nunito"/>
              <a:sym typeface="Nunito"/>
            </a:endParaRPr>
          </a:p>
          <a:p>
            <a:pPr indent="-314325" lvl="0" marL="457200" rtl="0" algn="l">
              <a:spcBef>
                <a:spcPts val="1200"/>
              </a:spcBef>
              <a:spcAft>
                <a:spcPts val="0"/>
              </a:spcAft>
              <a:buClr>
                <a:srgbClr val="222222"/>
              </a:buClr>
              <a:buSzPts val="1350"/>
              <a:buFont typeface="Nunito"/>
              <a:buChar char="⇢"/>
            </a:pPr>
            <a:r>
              <a:rPr lang="en" sz="1350">
                <a:solidFill>
                  <a:srgbClr val="222222"/>
                </a:solidFill>
                <a:highlight>
                  <a:srgbClr val="FFFFFF"/>
                </a:highlight>
                <a:latin typeface="Nunito"/>
                <a:ea typeface="Nunito"/>
                <a:cs typeface="Nunito"/>
                <a:sym typeface="Nunito"/>
              </a:rPr>
              <a:t>We </a:t>
            </a:r>
            <a:r>
              <a:rPr lang="en" sz="1350">
                <a:solidFill>
                  <a:srgbClr val="222222"/>
                </a:solidFill>
                <a:highlight>
                  <a:srgbClr val="FFFFFF"/>
                </a:highlight>
                <a:latin typeface="Nunito"/>
                <a:ea typeface="Nunito"/>
                <a:cs typeface="Nunito"/>
                <a:sym typeface="Nunito"/>
              </a:rPr>
              <a:t>imputed</a:t>
            </a:r>
            <a:r>
              <a:rPr lang="en" sz="1350">
                <a:solidFill>
                  <a:srgbClr val="222222"/>
                </a:solidFill>
                <a:highlight>
                  <a:srgbClr val="FFFFFF"/>
                </a:highlight>
                <a:latin typeface="Nunito"/>
                <a:ea typeface="Nunito"/>
                <a:cs typeface="Nunito"/>
                <a:sym typeface="Nunito"/>
              </a:rPr>
              <a:t> average of budget in place of null values of ‘</a:t>
            </a:r>
            <a:r>
              <a:rPr b="1" lang="en" sz="1350">
                <a:solidFill>
                  <a:srgbClr val="222222"/>
                </a:solidFill>
                <a:highlight>
                  <a:srgbClr val="FFFFFF"/>
                </a:highlight>
                <a:latin typeface="Nunito"/>
                <a:ea typeface="Nunito"/>
                <a:cs typeface="Nunito"/>
                <a:sym typeface="Nunito"/>
              </a:rPr>
              <a:t>Budget’</a:t>
            </a:r>
            <a:r>
              <a:rPr lang="en" sz="1350">
                <a:solidFill>
                  <a:srgbClr val="222222"/>
                </a:solidFill>
                <a:highlight>
                  <a:srgbClr val="FFFFFF"/>
                </a:highlight>
                <a:latin typeface="Nunito"/>
                <a:ea typeface="Nunito"/>
                <a:cs typeface="Nunito"/>
                <a:sym typeface="Nunito"/>
              </a:rPr>
              <a:t> column as it follows </a:t>
            </a:r>
            <a:r>
              <a:rPr b="1" lang="en" sz="1350">
                <a:solidFill>
                  <a:srgbClr val="222222"/>
                </a:solidFill>
                <a:highlight>
                  <a:srgbClr val="FFFFFF"/>
                </a:highlight>
                <a:latin typeface="Nunito"/>
                <a:ea typeface="Nunito"/>
                <a:cs typeface="Nunito"/>
                <a:sym typeface="Nunito"/>
              </a:rPr>
              <a:t>normal distribution</a:t>
            </a:r>
            <a:r>
              <a:rPr lang="en" sz="1350">
                <a:solidFill>
                  <a:srgbClr val="222222"/>
                </a:solidFill>
                <a:highlight>
                  <a:srgbClr val="FFFFFF"/>
                </a:highlight>
                <a:latin typeface="Nunito"/>
                <a:ea typeface="Nunito"/>
                <a:cs typeface="Nunito"/>
                <a:sym typeface="Nunito"/>
              </a:rPr>
              <a:t>.  </a:t>
            </a:r>
            <a:endParaRPr sz="1350">
              <a:solidFill>
                <a:srgbClr val="222222"/>
              </a:solidFill>
              <a:highlight>
                <a:srgbClr val="FFFFFF"/>
              </a:highlight>
              <a:latin typeface="Nunito"/>
              <a:ea typeface="Nunito"/>
              <a:cs typeface="Nunito"/>
              <a:sym typeface="Nunito"/>
            </a:endParaRPr>
          </a:p>
          <a:p>
            <a:pPr indent="0" lvl="0" marL="457200" rtl="0" algn="l">
              <a:spcBef>
                <a:spcPts val="1200"/>
              </a:spcBef>
              <a:spcAft>
                <a:spcPts val="1200"/>
              </a:spcAft>
              <a:buNone/>
            </a:pPr>
            <a:r>
              <a:t/>
            </a:r>
            <a:endParaRPr sz="1350">
              <a:solidFill>
                <a:srgbClr val="222222"/>
              </a:solidFill>
              <a:highlight>
                <a:srgbClr val="FFFFFF"/>
              </a:highlight>
              <a:latin typeface="Nunito"/>
              <a:ea typeface="Nunito"/>
              <a:cs typeface="Nunito"/>
              <a:sym typeface="Nunito"/>
            </a:endParaRPr>
          </a:p>
        </p:txBody>
      </p:sp>
      <p:sp>
        <p:nvSpPr>
          <p:cNvPr id="184" name="Google Shape;184;p30"/>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42672"/>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85" name="Google Shape;185;p30"/>
          <p:cNvPicPr preferRelativeResize="0"/>
          <p:nvPr/>
        </p:nvPicPr>
        <p:blipFill>
          <a:blip r:embed="rId3">
            <a:alphaModFix/>
          </a:blip>
          <a:stretch>
            <a:fillRect/>
          </a:stretch>
        </p:blipFill>
        <p:spPr>
          <a:xfrm>
            <a:off x="708887" y="2491375"/>
            <a:ext cx="7726226" cy="824975"/>
          </a:xfrm>
          <a:prstGeom prst="rect">
            <a:avLst/>
          </a:prstGeom>
          <a:noFill/>
          <a:ln>
            <a:noFill/>
          </a:ln>
        </p:spPr>
      </p:pic>
      <p:pic>
        <p:nvPicPr>
          <p:cNvPr id="186" name="Google Shape;186;p30"/>
          <p:cNvPicPr preferRelativeResize="0"/>
          <p:nvPr/>
        </p:nvPicPr>
        <p:blipFill>
          <a:blip r:embed="rId4">
            <a:alphaModFix/>
          </a:blip>
          <a:stretch>
            <a:fillRect/>
          </a:stretch>
        </p:blipFill>
        <p:spPr>
          <a:xfrm>
            <a:off x="356100" y="3811200"/>
            <a:ext cx="8411599" cy="118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311700" y="1152475"/>
            <a:ext cx="8520600" cy="36996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327025" lvl="0" marL="914400" rtl="0" algn="l">
              <a:spcBef>
                <a:spcPts val="0"/>
              </a:spcBef>
              <a:spcAft>
                <a:spcPts val="0"/>
              </a:spcAft>
              <a:buClr>
                <a:srgbClr val="222222"/>
              </a:buClr>
              <a:buSzPts val="1550"/>
              <a:buFont typeface="Nunito"/>
              <a:buChar char="➢"/>
            </a:pPr>
            <a:r>
              <a:rPr b="1" lang="en" sz="1550">
                <a:solidFill>
                  <a:srgbClr val="222222"/>
                </a:solidFill>
                <a:highlight>
                  <a:srgbClr val="FFFFFF"/>
                </a:highlight>
                <a:latin typeface="Nunito"/>
                <a:ea typeface="Nunito"/>
                <a:cs typeface="Nunito"/>
                <a:sym typeface="Nunito"/>
              </a:rPr>
              <a:t>Adding labels: </a:t>
            </a:r>
            <a:r>
              <a:rPr lang="en" sz="1350">
                <a:solidFill>
                  <a:srgbClr val="222222"/>
                </a:solidFill>
                <a:highlight>
                  <a:schemeClr val="lt1"/>
                </a:highlight>
                <a:latin typeface="Nunito"/>
                <a:ea typeface="Nunito"/>
                <a:cs typeface="Nunito"/>
                <a:sym typeface="Nunito"/>
              </a:rPr>
              <a:t>The goal was to find out how many unique travel routes were searched for that would aid us in further analysis. We have checked the Origin and Destination together for each and every row, if it is different, a unique label will be given, if not then we will check the corresponding user id, if it is different then another unique label will be given else the same label will be repeated. The label starts at </a:t>
            </a:r>
            <a:r>
              <a:rPr b="1" lang="en" sz="1350">
                <a:solidFill>
                  <a:srgbClr val="222222"/>
                </a:solidFill>
                <a:highlight>
                  <a:schemeClr val="lt1"/>
                </a:highlight>
                <a:latin typeface="Nunito"/>
                <a:ea typeface="Nunito"/>
                <a:cs typeface="Nunito"/>
                <a:sym typeface="Nunito"/>
              </a:rPr>
              <a:t>1</a:t>
            </a:r>
            <a:r>
              <a:rPr lang="en" sz="1350">
                <a:solidFill>
                  <a:srgbClr val="222222"/>
                </a:solidFill>
                <a:highlight>
                  <a:schemeClr val="lt1"/>
                </a:highlight>
                <a:latin typeface="Nunito"/>
                <a:ea typeface="Nunito"/>
                <a:cs typeface="Nunito"/>
                <a:sym typeface="Nunito"/>
              </a:rPr>
              <a:t> and increases gradually up to the last unique route.</a:t>
            </a:r>
            <a:r>
              <a:rPr lang="en" sz="1350">
                <a:solidFill>
                  <a:srgbClr val="222222"/>
                </a:solidFill>
                <a:highlight>
                  <a:srgbClr val="FFFFFF"/>
                </a:highlight>
                <a:latin typeface="Nunito"/>
                <a:ea typeface="Nunito"/>
                <a:cs typeface="Nunito"/>
                <a:sym typeface="Nunito"/>
              </a:rPr>
              <a:t> Now, our dataset is ready for EDA. </a:t>
            </a:r>
            <a:endParaRPr sz="1350">
              <a:solidFill>
                <a:srgbClr val="222222"/>
              </a:solidFill>
              <a:highlight>
                <a:srgbClr val="FFFFFF"/>
              </a:highlight>
              <a:latin typeface="Nunito"/>
              <a:ea typeface="Nunito"/>
              <a:cs typeface="Nunito"/>
              <a:sym typeface="Nunito"/>
            </a:endParaRPr>
          </a:p>
          <a:p>
            <a:pPr indent="-327025" lvl="0" marL="914400" rtl="0" algn="l">
              <a:spcBef>
                <a:spcPts val="0"/>
              </a:spcBef>
              <a:spcAft>
                <a:spcPts val="0"/>
              </a:spcAft>
              <a:buClr>
                <a:srgbClr val="222222"/>
              </a:buClr>
              <a:buSzPts val="1550"/>
              <a:buFont typeface="Nunito"/>
              <a:buChar char="➢"/>
            </a:pPr>
            <a:r>
              <a:rPr lang="en" sz="1350">
                <a:solidFill>
                  <a:srgbClr val="222222"/>
                </a:solidFill>
                <a:highlight>
                  <a:srgbClr val="FFFFFF"/>
                </a:highlight>
                <a:latin typeface="Nunito"/>
                <a:ea typeface="Nunito"/>
                <a:cs typeface="Nunito"/>
                <a:sym typeface="Nunito"/>
              </a:rPr>
              <a:t>The Final dataset looks like this:</a:t>
            </a:r>
            <a:endParaRPr sz="1350">
              <a:solidFill>
                <a:srgbClr val="222222"/>
              </a:solidFill>
              <a:highlight>
                <a:srgbClr val="FFFFFF"/>
              </a:highlight>
              <a:latin typeface="Nunito"/>
              <a:ea typeface="Nunito"/>
              <a:cs typeface="Nunito"/>
              <a:sym typeface="Nunito"/>
            </a:endParaRPr>
          </a:p>
        </p:txBody>
      </p:sp>
      <p:sp>
        <p:nvSpPr>
          <p:cNvPr id="192" name="Google Shape;192;p31"/>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DESIGN APPROACH AND DETAILS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pic>
        <p:nvPicPr>
          <p:cNvPr id="193" name="Google Shape;193;p31"/>
          <p:cNvPicPr preferRelativeResize="0"/>
          <p:nvPr/>
        </p:nvPicPr>
        <p:blipFill>
          <a:blip r:embed="rId3">
            <a:alphaModFix/>
          </a:blip>
          <a:stretch>
            <a:fillRect/>
          </a:stretch>
        </p:blipFill>
        <p:spPr>
          <a:xfrm>
            <a:off x="1400800" y="3008775"/>
            <a:ext cx="6553250" cy="184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OBJECTIVE OF THE PROJECT WORK</a:t>
            </a:r>
            <a:endParaRPr b="1" sz="2320">
              <a:latin typeface="Nunito"/>
              <a:ea typeface="Nunito"/>
              <a:cs typeface="Nunito"/>
              <a:sym typeface="Nunito"/>
            </a:endParaRPr>
          </a:p>
        </p:txBody>
      </p:sp>
      <p:sp>
        <p:nvSpPr>
          <p:cNvPr id="61" name="Google Shape;61;p14"/>
          <p:cNvSpPr txBox="1"/>
          <p:nvPr>
            <p:ph idx="1" type="body"/>
          </p:nvPr>
        </p:nvSpPr>
        <p:spPr>
          <a:xfrm>
            <a:off x="311700" y="1152475"/>
            <a:ext cx="8520600" cy="806700"/>
          </a:xfrm>
          <a:prstGeom prst="rect">
            <a:avLst/>
          </a:prstGeom>
          <a:ln cap="flat" cmpd="sng" w="19050">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97">
                <a:solidFill>
                  <a:schemeClr val="dk1"/>
                </a:solidFill>
                <a:latin typeface="Nunito"/>
                <a:ea typeface="Nunito"/>
                <a:cs typeface="Nunito"/>
                <a:sym typeface="Nunito"/>
              </a:rPr>
              <a:t>With increased usage of chatbots in industries where consumers access personalised information on demand, it requires the </a:t>
            </a:r>
            <a:r>
              <a:rPr lang="en" sz="1497">
                <a:solidFill>
                  <a:schemeClr val="dk1"/>
                </a:solidFill>
                <a:latin typeface="Nunito"/>
                <a:ea typeface="Nunito"/>
                <a:cs typeface="Nunito"/>
                <a:sym typeface="Nunito"/>
              </a:rPr>
              <a:t>businesses</a:t>
            </a:r>
            <a:r>
              <a:rPr lang="en" sz="1497">
                <a:solidFill>
                  <a:schemeClr val="dk1"/>
                </a:solidFill>
                <a:latin typeface="Nunito"/>
                <a:ea typeface="Nunito"/>
                <a:cs typeface="Nunito"/>
                <a:sym typeface="Nunito"/>
              </a:rPr>
              <a:t> to aim at enhancing their </a:t>
            </a:r>
            <a:r>
              <a:rPr lang="en" sz="1497">
                <a:solidFill>
                  <a:schemeClr val="dk1"/>
                </a:solidFill>
                <a:latin typeface="Nunito"/>
                <a:ea typeface="Nunito"/>
                <a:cs typeface="Nunito"/>
                <a:sym typeface="Nunito"/>
              </a:rPr>
              <a:t>chatbot</a:t>
            </a:r>
            <a:r>
              <a:rPr lang="en" sz="1497">
                <a:solidFill>
                  <a:schemeClr val="dk1"/>
                </a:solidFill>
                <a:latin typeface="Nunito"/>
                <a:ea typeface="Nunito"/>
                <a:cs typeface="Nunito"/>
                <a:sym typeface="Nunito"/>
              </a:rPr>
              <a:t> </a:t>
            </a:r>
            <a:r>
              <a:rPr lang="en" sz="1497">
                <a:solidFill>
                  <a:schemeClr val="dk1"/>
                </a:solidFill>
                <a:latin typeface="Nunito"/>
                <a:ea typeface="Nunito"/>
                <a:cs typeface="Nunito"/>
                <a:sym typeface="Nunito"/>
              </a:rPr>
              <a:t>performance</a:t>
            </a:r>
            <a:r>
              <a:rPr lang="en" sz="1497">
                <a:solidFill>
                  <a:schemeClr val="dk1"/>
                </a:solidFill>
                <a:latin typeface="Nunito"/>
                <a:ea typeface="Nunito"/>
                <a:cs typeface="Nunito"/>
                <a:sym typeface="Nunito"/>
              </a:rPr>
              <a:t> for customer satisfaction. </a:t>
            </a:r>
            <a:endParaRPr sz="1497">
              <a:solidFill>
                <a:schemeClr val="dk1"/>
              </a:solidFill>
              <a:latin typeface="Nunito"/>
              <a:ea typeface="Nunito"/>
              <a:cs typeface="Nunito"/>
              <a:sym typeface="Nunito"/>
            </a:endParaRPr>
          </a:p>
          <a:p>
            <a:pPr indent="0" lvl="0" marL="0" rtl="0" algn="l">
              <a:lnSpc>
                <a:spcPct val="85000"/>
              </a:lnSpc>
              <a:spcBef>
                <a:spcPts val="1200"/>
              </a:spcBef>
              <a:spcAft>
                <a:spcPts val="1200"/>
              </a:spcAft>
              <a:buSzPts val="523"/>
              <a:buNone/>
            </a:pPr>
            <a:r>
              <a:t/>
            </a:r>
            <a:endParaRPr sz="807">
              <a:solidFill>
                <a:schemeClr val="dk1"/>
              </a:solidFill>
              <a:latin typeface="Nunito"/>
              <a:ea typeface="Nunito"/>
              <a:cs typeface="Nunito"/>
              <a:sym typeface="Nunito"/>
            </a:endParaRPr>
          </a:p>
        </p:txBody>
      </p:sp>
      <p:sp>
        <p:nvSpPr>
          <p:cNvPr id="62" name="Google Shape;62;p14"/>
          <p:cNvSpPr txBox="1"/>
          <p:nvPr>
            <p:ph idx="1" type="body"/>
          </p:nvPr>
        </p:nvSpPr>
        <p:spPr>
          <a:xfrm>
            <a:off x="311700" y="2228100"/>
            <a:ext cx="8520600" cy="1150200"/>
          </a:xfrm>
          <a:prstGeom prst="rect">
            <a:avLst/>
          </a:prstGeom>
          <a:ln cap="flat" cmpd="sng" w="19050">
            <a:solidFill>
              <a:srgbClr val="CFE2F3"/>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Clr>
                <a:schemeClr val="dk1"/>
              </a:buClr>
              <a:buSzPts val="275"/>
              <a:buFont typeface="Arial"/>
              <a:buNone/>
            </a:pPr>
            <a:r>
              <a:rPr lang="en" sz="5983">
                <a:solidFill>
                  <a:schemeClr val="dk1"/>
                </a:solidFill>
                <a:latin typeface="Nunito"/>
                <a:ea typeface="Nunito"/>
                <a:cs typeface="Nunito"/>
                <a:sym typeface="Nunito"/>
              </a:rPr>
              <a:t>There is a wide range of evaluation frameworks that measures the quality of chatbots using chatbot quality attributes. However, recent studies conclude (Radziwill and Benton, 2017) that an absolute list of quality attributes for evaluating chatbots is non-existent due to high variety of chatbot types. Moreover, assessing a vast majority of quality attributes is time expensive and requires expert’s opinion.</a:t>
            </a:r>
            <a:endParaRPr sz="5983">
              <a:solidFill>
                <a:schemeClr val="dk1"/>
              </a:solidFill>
              <a:latin typeface="Nunito"/>
              <a:ea typeface="Nunito"/>
              <a:cs typeface="Nunito"/>
              <a:sym typeface="Nunito"/>
            </a:endParaRPr>
          </a:p>
          <a:p>
            <a:pPr indent="0" lvl="0" marL="0" rtl="0" algn="l">
              <a:lnSpc>
                <a:spcPct val="95000"/>
              </a:lnSpc>
              <a:spcBef>
                <a:spcPts val="1200"/>
              </a:spcBef>
              <a:spcAft>
                <a:spcPts val="0"/>
              </a:spcAft>
              <a:buClr>
                <a:schemeClr val="dk1"/>
              </a:buClr>
              <a:buSzPct val="64705"/>
              <a:buFont typeface="Arial"/>
              <a:buNone/>
            </a:pPr>
            <a:r>
              <a:t/>
            </a:r>
            <a:endParaRPr sz="1700">
              <a:solidFill>
                <a:schemeClr val="dk1"/>
              </a:solidFill>
              <a:latin typeface="Nunito"/>
              <a:ea typeface="Nunito"/>
              <a:cs typeface="Nunito"/>
              <a:sym typeface="Nunito"/>
            </a:endParaRPr>
          </a:p>
          <a:p>
            <a:pPr indent="0" lvl="0" marL="0" rtl="0" algn="l">
              <a:lnSpc>
                <a:spcPct val="95000"/>
              </a:lnSpc>
              <a:spcBef>
                <a:spcPts val="1200"/>
              </a:spcBef>
              <a:spcAft>
                <a:spcPts val="1200"/>
              </a:spcAft>
              <a:buNone/>
            </a:pPr>
            <a:r>
              <a:t/>
            </a:r>
            <a:endParaRPr sz="1700">
              <a:solidFill>
                <a:schemeClr val="dk1"/>
              </a:solidFill>
              <a:latin typeface="Nunito"/>
              <a:ea typeface="Nunito"/>
              <a:cs typeface="Nunito"/>
              <a:sym typeface="Nunito"/>
            </a:endParaRPr>
          </a:p>
        </p:txBody>
      </p:sp>
      <p:sp>
        <p:nvSpPr>
          <p:cNvPr id="63" name="Google Shape;63;p14"/>
          <p:cNvSpPr txBox="1"/>
          <p:nvPr>
            <p:ph idx="1" type="body"/>
          </p:nvPr>
        </p:nvSpPr>
        <p:spPr>
          <a:xfrm>
            <a:off x="311700" y="3647250"/>
            <a:ext cx="8520600" cy="572700"/>
          </a:xfrm>
          <a:prstGeom prst="rect">
            <a:avLst/>
          </a:prstGeom>
          <a:ln cap="flat" cmpd="sng" w="19050">
            <a:solidFill>
              <a:srgbClr val="CFE2F3"/>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Clr>
                <a:schemeClr val="dk1"/>
              </a:buClr>
              <a:buSzPts val="275"/>
              <a:buFont typeface="Arial"/>
              <a:buNone/>
            </a:pPr>
            <a:r>
              <a:rPr lang="en" sz="5800">
                <a:solidFill>
                  <a:schemeClr val="dk1"/>
                </a:solidFill>
                <a:latin typeface="Nunito"/>
                <a:ea typeface="Nunito"/>
                <a:cs typeface="Nunito"/>
                <a:sym typeface="Nunito"/>
              </a:rPr>
              <a:t>The objective of this project is to overcome those challenges by researching what metrics can be automatically measured by analysing chatbot conversations.</a:t>
            </a:r>
            <a:endParaRPr sz="5800">
              <a:solidFill>
                <a:schemeClr val="dk1"/>
              </a:solidFill>
              <a:latin typeface="Nunito"/>
              <a:ea typeface="Nunito"/>
              <a:cs typeface="Nunito"/>
              <a:sym typeface="Nunito"/>
            </a:endParaRPr>
          </a:p>
          <a:p>
            <a:pPr indent="0" lvl="0" marL="0" rtl="0" algn="l">
              <a:lnSpc>
                <a:spcPct val="95000"/>
              </a:lnSpc>
              <a:spcBef>
                <a:spcPts val="1200"/>
              </a:spcBef>
              <a:spcAft>
                <a:spcPts val="0"/>
              </a:spcAft>
              <a:buClr>
                <a:schemeClr val="dk1"/>
              </a:buClr>
              <a:buSzPct val="64705"/>
              <a:buFont typeface="Arial"/>
              <a:buNone/>
            </a:pPr>
            <a:r>
              <a:t/>
            </a:r>
            <a:endParaRPr sz="1700">
              <a:solidFill>
                <a:schemeClr val="dk1"/>
              </a:solidFill>
              <a:latin typeface="Nunito"/>
              <a:ea typeface="Nunito"/>
              <a:cs typeface="Nunito"/>
              <a:sym typeface="Nunito"/>
            </a:endParaRPr>
          </a:p>
          <a:p>
            <a:pPr indent="0" lvl="0" marL="0" rtl="0" algn="l">
              <a:lnSpc>
                <a:spcPct val="95000"/>
              </a:lnSpc>
              <a:spcBef>
                <a:spcPts val="1200"/>
              </a:spcBef>
              <a:spcAft>
                <a:spcPts val="1200"/>
              </a:spcAft>
              <a:buNone/>
            </a:pPr>
            <a:r>
              <a:t/>
            </a:r>
            <a:endParaRPr sz="1700">
              <a:solidFill>
                <a:schemeClr val="dk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solidFill>
                  <a:srgbClr val="000000"/>
                </a:solidFill>
                <a:latin typeface="Nunito"/>
                <a:ea typeface="Nunito"/>
                <a:cs typeface="Nunito"/>
                <a:sym typeface="Nunito"/>
              </a:rPr>
              <a:t>Results </a:t>
            </a:r>
            <a:endParaRPr b="1" sz="2320">
              <a:solidFill>
                <a:srgbClr val="000000"/>
              </a:solidFill>
              <a:latin typeface="Nunito"/>
              <a:ea typeface="Nunito"/>
              <a:cs typeface="Nunito"/>
              <a:sym typeface="Nunito"/>
            </a:endParaRPr>
          </a:p>
          <a:p>
            <a:pPr indent="0" lvl="0" marL="0" rtl="0" algn="ctr">
              <a:spcBef>
                <a:spcPts val="0"/>
              </a:spcBef>
              <a:spcAft>
                <a:spcPts val="0"/>
              </a:spcAft>
              <a:buClr>
                <a:srgbClr val="000000"/>
              </a:buClr>
              <a:buSzPct val="42672"/>
              <a:buFont typeface="Arial"/>
              <a:buNone/>
            </a:pPr>
            <a:r>
              <a:t/>
            </a:r>
            <a:endParaRPr b="1" sz="2320">
              <a:solidFill>
                <a:srgbClr val="000000"/>
              </a:solidFill>
              <a:latin typeface="Nunito"/>
              <a:ea typeface="Nunito"/>
              <a:cs typeface="Nunito"/>
              <a:sym typeface="Nunito"/>
            </a:endParaRPr>
          </a:p>
          <a:p>
            <a:pPr indent="0" lvl="0" marL="0" rtl="0" algn="l">
              <a:spcBef>
                <a:spcPts val="0"/>
              </a:spcBef>
              <a:spcAft>
                <a:spcPts val="0"/>
              </a:spcAft>
              <a:buNone/>
            </a:pPr>
            <a:r>
              <a:t/>
            </a:r>
            <a:endParaRPr/>
          </a:p>
        </p:txBody>
      </p:sp>
      <p:sp>
        <p:nvSpPr>
          <p:cNvPr id="199" name="Google Shape;199;p32"/>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350">
                <a:solidFill>
                  <a:schemeClr val="dk1"/>
                </a:solidFill>
                <a:latin typeface="Nunito"/>
                <a:ea typeface="Nunito"/>
                <a:cs typeface="Nunito"/>
                <a:sym typeface="Nunito"/>
              </a:rPr>
              <a:t>Now since we have our dataset prepared , we will proceed towards the data analysis and visualisation aspect of our work.</a:t>
            </a:r>
            <a:endParaRPr sz="1350">
              <a:solidFill>
                <a:schemeClr val="dk1"/>
              </a:solidFill>
              <a:latin typeface="Nunito"/>
              <a:ea typeface="Nunito"/>
              <a:cs typeface="Nunito"/>
              <a:sym typeface="Nunito"/>
            </a:endParaRPr>
          </a:p>
          <a:p>
            <a:pPr indent="0" lvl="0" marL="0" rtl="0" algn="l">
              <a:lnSpc>
                <a:spcPct val="95000"/>
              </a:lnSpc>
              <a:spcBef>
                <a:spcPts val="1200"/>
              </a:spcBef>
              <a:spcAft>
                <a:spcPts val="0"/>
              </a:spcAft>
              <a:buSzPts val="935"/>
              <a:buNone/>
            </a:pPr>
            <a:r>
              <a:rPr lang="en" sz="1350">
                <a:solidFill>
                  <a:schemeClr val="dk1"/>
                </a:solidFill>
                <a:latin typeface="Nunito"/>
                <a:ea typeface="Nunito"/>
                <a:cs typeface="Nunito"/>
                <a:sym typeface="Nunito"/>
              </a:rPr>
              <a:t>Preliminary exploration of the data led us to the </a:t>
            </a:r>
            <a:r>
              <a:rPr lang="en" sz="1350">
                <a:solidFill>
                  <a:schemeClr val="dk1"/>
                </a:solidFill>
                <a:latin typeface="Nunito"/>
                <a:ea typeface="Nunito"/>
                <a:cs typeface="Nunito"/>
                <a:sym typeface="Nunito"/>
              </a:rPr>
              <a:t>following</a:t>
            </a:r>
            <a:r>
              <a:rPr lang="en" sz="1350">
                <a:solidFill>
                  <a:schemeClr val="dk1"/>
                </a:solidFill>
                <a:latin typeface="Nunito"/>
                <a:ea typeface="Nunito"/>
                <a:cs typeface="Nunito"/>
                <a:sym typeface="Nunito"/>
              </a:rPr>
              <a:t> questions that are most  appropriate with the context of our work:</a:t>
            </a:r>
            <a:endParaRPr sz="1350">
              <a:solidFill>
                <a:schemeClr val="dk1"/>
              </a:solidFill>
              <a:latin typeface="Nunito"/>
              <a:ea typeface="Nunito"/>
              <a:cs typeface="Nunito"/>
              <a:sym typeface="Nunito"/>
            </a:endParaRPr>
          </a:p>
          <a:p>
            <a:pPr indent="-314325" lvl="0" marL="457200" rtl="0" algn="l">
              <a:lnSpc>
                <a:spcPct val="95000"/>
              </a:lnSpc>
              <a:spcBef>
                <a:spcPts val="120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is the </a:t>
            </a:r>
            <a:r>
              <a:rPr lang="en" sz="1350">
                <a:solidFill>
                  <a:schemeClr val="dk1"/>
                </a:solidFill>
                <a:latin typeface="Nunito"/>
                <a:ea typeface="Nunito"/>
                <a:cs typeface="Nunito"/>
                <a:sym typeface="Nunito"/>
              </a:rPr>
              <a:t>Most visited city ? ( Destination )</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are the Most important cities from where majority of the travel takes place? ( Origin )</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are the most busiest cities?</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are some of the important Family friendly places?</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Which cities favour a lot of School or college excursions ?</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is the most favourable time of the year for travel?</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is the Most favourable budget?</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Which of the cities have the most luxury tours and average budget tours?</a:t>
            </a:r>
            <a:endParaRPr sz="1350">
              <a:solidFill>
                <a:schemeClr val="dk1"/>
              </a:solidFill>
              <a:latin typeface="Nunito"/>
              <a:ea typeface="Nunito"/>
              <a:cs typeface="Nunito"/>
              <a:sym typeface="Nunito"/>
            </a:endParaRPr>
          </a:p>
          <a:p>
            <a:pPr indent="-314325" lvl="0" marL="457200" rtl="0" algn="l">
              <a:lnSpc>
                <a:spcPct val="95000"/>
              </a:lnSpc>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What is the Minimum price for a particular tour.</a:t>
            </a:r>
            <a:endParaRPr sz="1350">
              <a:solidFill>
                <a:schemeClr val="dk1"/>
              </a:solidFill>
              <a:latin typeface="Nunito"/>
              <a:ea typeface="Nunito"/>
              <a:cs typeface="Nunito"/>
              <a:sym typeface="Nunito"/>
            </a:endParaRPr>
          </a:p>
        </p:txBody>
      </p:sp>
      <p:sp>
        <p:nvSpPr>
          <p:cNvPr id="200" name="Google Shape;200;p32"/>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311700" y="720100"/>
            <a:ext cx="8520600" cy="42573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To </a:t>
            </a:r>
            <a:r>
              <a:rPr lang="en" sz="1350">
                <a:solidFill>
                  <a:schemeClr val="dk1"/>
                </a:solidFill>
                <a:latin typeface="Nunito"/>
                <a:ea typeface="Nunito"/>
                <a:cs typeface="Nunito"/>
                <a:sym typeface="Nunito"/>
              </a:rPr>
              <a:t>answer the first two questions for identifying the most visited cities and the cities from where majority of travels take place, we use the following </a:t>
            </a:r>
            <a:r>
              <a:rPr b="1" lang="en" sz="1350">
                <a:solidFill>
                  <a:schemeClr val="dk1"/>
                </a:solidFill>
                <a:latin typeface="Nunito"/>
                <a:ea typeface="Nunito"/>
                <a:cs typeface="Nunito"/>
                <a:sym typeface="Nunito"/>
              </a:rPr>
              <a:t>bar plots on Origin</a:t>
            </a:r>
            <a:r>
              <a:rPr lang="en" sz="1350">
                <a:solidFill>
                  <a:schemeClr val="dk1"/>
                </a:solidFill>
                <a:latin typeface="Nunito"/>
                <a:ea typeface="Nunito"/>
                <a:cs typeface="Nunito"/>
                <a:sym typeface="Nunito"/>
              </a:rPr>
              <a:t> and </a:t>
            </a:r>
            <a:r>
              <a:rPr b="1" lang="en" sz="1350">
                <a:solidFill>
                  <a:schemeClr val="dk1"/>
                </a:solidFill>
                <a:latin typeface="Nunito"/>
                <a:ea typeface="Nunito"/>
                <a:cs typeface="Nunito"/>
                <a:sym typeface="Nunito"/>
              </a:rPr>
              <a:t>Destination </a:t>
            </a:r>
            <a:r>
              <a:rPr lang="en" sz="1350">
                <a:solidFill>
                  <a:schemeClr val="dk1"/>
                </a:solidFill>
                <a:latin typeface="Nunito"/>
                <a:ea typeface="Nunito"/>
                <a:cs typeface="Nunito"/>
                <a:sym typeface="Nunito"/>
              </a:rPr>
              <a:t>variables to visualise the data and perform univariate analysis as:</a:t>
            </a:r>
            <a:endParaRPr sz="1350">
              <a:solidFill>
                <a:schemeClr val="dk1"/>
              </a:solidFill>
              <a:latin typeface="Nunito"/>
              <a:ea typeface="Nunito"/>
              <a:cs typeface="Nunito"/>
              <a:sym typeface="Nuni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6" name="Google Shape;206;p33"/>
          <p:cNvPicPr preferRelativeResize="0"/>
          <p:nvPr/>
        </p:nvPicPr>
        <p:blipFill>
          <a:blip r:embed="rId3">
            <a:alphaModFix/>
          </a:blip>
          <a:stretch>
            <a:fillRect/>
          </a:stretch>
        </p:blipFill>
        <p:spPr>
          <a:xfrm>
            <a:off x="1620075" y="1557950"/>
            <a:ext cx="6593674" cy="3300301"/>
          </a:xfrm>
          <a:prstGeom prst="rect">
            <a:avLst/>
          </a:prstGeom>
          <a:noFill/>
          <a:ln>
            <a:noFill/>
          </a:ln>
        </p:spPr>
      </p:pic>
      <p:sp>
        <p:nvSpPr>
          <p:cNvPr id="207" name="Google Shape;207;p33"/>
          <p:cNvSpPr txBox="1"/>
          <p:nvPr>
            <p:ph type="title"/>
          </p:nvPr>
        </p:nvSpPr>
        <p:spPr>
          <a:xfrm>
            <a:off x="311700" y="1718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4"/>
          <p:cNvPicPr preferRelativeResize="0"/>
          <p:nvPr/>
        </p:nvPicPr>
        <p:blipFill>
          <a:blip r:embed="rId3">
            <a:alphaModFix/>
          </a:blip>
          <a:stretch>
            <a:fillRect/>
          </a:stretch>
        </p:blipFill>
        <p:spPr>
          <a:xfrm>
            <a:off x="311700" y="807125"/>
            <a:ext cx="8520599" cy="4177775"/>
          </a:xfrm>
          <a:prstGeom prst="rect">
            <a:avLst/>
          </a:prstGeom>
          <a:noFill/>
          <a:ln cap="flat" cmpd="sng" w="28575">
            <a:solidFill>
              <a:srgbClr val="CFE2F3"/>
            </a:solidFill>
            <a:prstDash val="solid"/>
            <a:round/>
            <a:headEnd len="sm" w="sm" type="none"/>
            <a:tailEnd len="sm" w="sm" type="none"/>
          </a:ln>
        </p:spPr>
      </p:pic>
      <p:sp>
        <p:nvSpPr>
          <p:cNvPr id="214" name="Google Shape;214;p34"/>
          <p:cNvSpPr txBox="1"/>
          <p:nvPr>
            <p:ph type="title"/>
          </p:nvPr>
        </p:nvSpPr>
        <p:spPr>
          <a:xfrm>
            <a:off x="311700" y="1718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Nunito"/>
                <a:ea typeface="Nunito"/>
                <a:cs typeface="Nunito"/>
                <a:sym typeface="Nunito"/>
              </a:rPr>
              <a:t>It is observed that </a:t>
            </a:r>
            <a:r>
              <a:rPr b="1" lang="en" sz="1400">
                <a:solidFill>
                  <a:schemeClr val="dk1"/>
                </a:solidFill>
                <a:latin typeface="Nunito"/>
                <a:ea typeface="Nunito"/>
                <a:cs typeface="Nunito"/>
                <a:sym typeface="Nunito"/>
              </a:rPr>
              <a:t>Hiroshima</a:t>
            </a:r>
            <a:r>
              <a:rPr lang="en" sz="1400">
                <a:solidFill>
                  <a:schemeClr val="dk1"/>
                </a:solidFill>
                <a:latin typeface="Nunito"/>
                <a:ea typeface="Nunito"/>
                <a:cs typeface="Nunito"/>
                <a:sym typeface="Nunito"/>
              </a:rPr>
              <a:t> </a:t>
            </a:r>
            <a:r>
              <a:rPr lang="en" sz="1400">
                <a:solidFill>
                  <a:schemeClr val="dk1"/>
                </a:solidFill>
                <a:latin typeface="Nunito"/>
                <a:ea typeface="Nunito"/>
                <a:cs typeface="Nunito"/>
                <a:sym typeface="Nunito"/>
              </a:rPr>
              <a:t>receives</a:t>
            </a:r>
            <a:r>
              <a:rPr lang="en" sz="1400">
                <a:solidFill>
                  <a:schemeClr val="dk1"/>
                </a:solidFill>
                <a:latin typeface="Nunito"/>
                <a:ea typeface="Nunito"/>
                <a:cs typeface="Nunito"/>
                <a:sym typeface="Nunito"/>
              </a:rPr>
              <a:t> the most number of tourists, while most of the travel takes place from </a:t>
            </a:r>
            <a:r>
              <a:rPr b="1" lang="en" sz="1400">
                <a:solidFill>
                  <a:schemeClr val="dk1"/>
                </a:solidFill>
                <a:latin typeface="Nunito"/>
                <a:ea typeface="Nunito"/>
                <a:cs typeface="Nunito"/>
                <a:sym typeface="Nunito"/>
              </a:rPr>
              <a:t>Alexandria</a:t>
            </a:r>
            <a:r>
              <a:rPr lang="en" sz="1400">
                <a:solidFill>
                  <a:schemeClr val="dk1"/>
                </a:solidFill>
                <a:latin typeface="Nunito"/>
                <a:ea typeface="Nunito"/>
                <a:cs typeface="Nunito"/>
                <a:sym typeface="Nunito"/>
              </a:rPr>
              <a:t>.</a:t>
            </a:r>
            <a:endParaRPr sz="1400">
              <a:solidFill>
                <a:schemeClr val="dk1"/>
              </a:solidFill>
              <a:latin typeface="Nunito"/>
              <a:ea typeface="Nunito"/>
              <a:cs typeface="Nunito"/>
              <a:sym typeface="Nunito"/>
            </a:endParaRPr>
          </a:p>
          <a:p>
            <a:pPr indent="0" lvl="0" marL="0" rtl="0" algn="l">
              <a:spcBef>
                <a:spcPts val="1200"/>
              </a:spcBef>
              <a:spcAft>
                <a:spcPts val="0"/>
              </a:spcAft>
              <a:buNone/>
            </a:pPr>
            <a:r>
              <a:t/>
            </a:r>
            <a:endParaRPr sz="1400">
              <a:solidFill>
                <a:schemeClr val="dk1"/>
              </a:solidFill>
              <a:latin typeface="Nunito"/>
              <a:ea typeface="Nunito"/>
              <a:cs typeface="Nunito"/>
              <a:sym typeface="Nunito"/>
            </a:endParaRPr>
          </a:p>
          <a:p>
            <a:pPr indent="0" lvl="0" marL="0" rtl="0" algn="l">
              <a:spcBef>
                <a:spcPts val="1200"/>
              </a:spcBef>
              <a:spcAft>
                <a:spcPts val="1200"/>
              </a:spcAft>
              <a:buNone/>
            </a:pPr>
            <a:r>
              <a:rPr lang="en" sz="1400">
                <a:solidFill>
                  <a:schemeClr val="dk1"/>
                </a:solidFill>
                <a:latin typeface="Nunito"/>
                <a:ea typeface="Nunito"/>
                <a:cs typeface="Nunito"/>
                <a:sym typeface="Nunito"/>
              </a:rPr>
              <a:t>This is further validated by the economically strategic location of the port city of Alexandria in Egypt that facilitates fast travel to Eastern as well as Western hemisphere.</a:t>
            </a:r>
            <a:endParaRPr sz="1400">
              <a:solidFill>
                <a:schemeClr val="dk1"/>
              </a:solidFill>
              <a:latin typeface="Nunito"/>
              <a:ea typeface="Nunito"/>
              <a:cs typeface="Nunito"/>
              <a:sym typeface="Nunito"/>
            </a:endParaRPr>
          </a:p>
        </p:txBody>
      </p:sp>
      <p:sp>
        <p:nvSpPr>
          <p:cNvPr id="220" name="Google Shape;220;p35"/>
          <p:cNvSpPr txBox="1"/>
          <p:nvPr>
            <p:ph type="title"/>
          </p:nvPr>
        </p:nvSpPr>
        <p:spPr>
          <a:xfrm>
            <a:off x="311700" y="2480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311700" y="1017725"/>
            <a:ext cx="8520600" cy="35403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Nunito"/>
                <a:ea typeface="Nunito"/>
                <a:cs typeface="Nunito"/>
                <a:sym typeface="Nunito"/>
              </a:rPr>
              <a:t>Now coming to the second question of finding which city is busiest in terms of frequency of travels to and from, we observed that Punta Cana comes out at top.</a:t>
            </a:r>
            <a:endParaRPr sz="1400">
              <a:solidFill>
                <a:schemeClr val="dk1"/>
              </a:solidFill>
              <a:latin typeface="Nunito"/>
              <a:ea typeface="Nunito"/>
              <a:cs typeface="Nunito"/>
              <a:sym typeface="Nunito"/>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226" name="Google Shape;226;p36"/>
          <p:cNvPicPr preferRelativeResize="0"/>
          <p:nvPr/>
        </p:nvPicPr>
        <p:blipFill>
          <a:blip r:embed="rId3">
            <a:alphaModFix/>
          </a:blip>
          <a:stretch>
            <a:fillRect/>
          </a:stretch>
        </p:blipFill>
        <p:spPr>
          <a:xfrm>
            <a:off x="668425" y="1567050"/>
            <a:ext cx="7499999" cy="2954425"/>
          </a:xfrm>
          <a:prstGeom prst="rect">
            <a:avLst/>
          </a:prstGeom>
          <a:noFill/>
          <a:ln>
            <a:noFill/>
          </a:ln>
        </p:spPr>
      </p:pic>
      <p:sp>
        <p:nvSpPr>
          <p:cNvPr id="227" name="Google Shape;227;p36"/>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idx="1" type="body"/>
          </p:nvPr>
        </p:nvSpPr>
        <p:spPr>
          <a:xfrm>
            <a:off x="311700" y="1152475"/>
            <a:ext cx="8520600" cy="36339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Similarly, for finding out the most family friendly places, we imposed the condition on the data that there has to be </a:t>
            </a:r>
            <a:r>
              <a:rPr b="1" lang="en" sz="1350">
                <a:solidFill>
                  <a:schemeClr val="dk1"/>
                </a:solidFill>
                <a:latin typeface="Nunito"/>
                <a:ea typeface="Nunito"/>
                <a:cs typeface="Nunito"/>
                <a:sym typeface="Nunito"/>
              </a:rPr>
              <a:t>3-4</a:t>
            </a:r>
            <a:r>
              <a:rPr lang="en" sz="1350">
                <a:solidFill>
                  <a:schemeClr val="dk1"/>
                </a:solidFill>
                <a:latin typeface="Nunito"/>
                <a:ea typeface="Nunito"/>
                <a:cs typeface="Nunito"/>
                <a:sym typeface="Nunito"/>
              </a:rPr>
              <a:t> </a:t>
            </a:r>
            <a:r>
              <a:rPr b="1" lang="en" sz="1350">
                <a:solidFill>
                  <a:schemeClr val="dk1"/>
                </a:solidFill>
                <a:latin typeface="Nunito"/>
                <a:ea typeface="Nunito"/>
                <a:cs typeface="Nunito"/>
                <a:sym typeface="Nunito"/>
              </a:rPr>
              <a:t>family members</a:t>
            </a:r>
            <a:r>
              <a:rPr lang="en" sz="1350">
                <a:solidFill>
                  <a:schemeClr val="dk1"/>
                </a:solidFill>
                <a:latin typeface="Nunito"/>
                <a:ea typeface="Nunito"/>
                <a:cs typeface="Nunito"/>
                <a:sym typeface="Nunito"/>
              </a:rPr>
              <a:t> in total, considering </a:t>
            </a:r>
            <a:r>
              <a:rPr b="1" lang="en" sz="1350">
                <a:solidFill>
                  <a:schemeClr val="dk1"/>
                </a:solidFill>
                <a:latin typeface="Nunito"/>
                <a:ea typeface="Nunito"/>
                <a:cs typeface="Nunito"/>
                <a:sym typeface="Nunito"/>
              </a:rPr>
              <a:t>two parents</a:t>
            </a:r>
            <a:r>
              <a:rPr lang="en" sz="1350">
                <a:solidFill>
                  <a:schemeClr val="dk1"/>
                </a:solidFill>
                <a:latin typeface="Nunito"/>
                <a:ea typeface="Nunito"/>
                <a:cs typeface="Nunito"/>
                <a:sym typeface="Nunito"/>
              </a:rPr>
              <a:t> and</a:t>
            </a:r>
            <a:r>
              <a:rPr b="1" lang="en" sz="1350">
                <a:solidFill>
                  <a:schemeClr val="dk1"/>
                </a:solidFill>
                <a:latin typeface="Nunito"/>
                <a:ea typeface="Nunito"/>
                <a:cs typeface="Nunito"/>
                <a:sym typeface="Nunito"/>
              </a:rPr>
              <a:t> one or two children. </a:t>
            </a:r>
            <a:r>
              <a:rPr lang="en" sz="1350">
                <a:solidFill>
                  <a:schemeClr val="dk1"/>
                </a:solidFill>
                <a:latin typeface="Nunito"/>
                <a:ea typeface="Nunito"/>
                <a:cs typeface="Nunito"/>
                <a:sym typeface="Nunito"/>
              </a:rPr>
              <a:t>The result obtained are as follows:</a:t>
            </a:r>
            <a:endParaRPr sz="1350">
              <a:solidFill>
                <a:schemeClr val="dk1"/>
              </a:solidFill>
              <a:latin typeface="Nunito"/>
              <a:ea typeface="Nunito"/>
              <a:cs typeface="Nunito"/>
              <a:sym typeface="Nunito"/>
            </a:endParaRPr>
          </a:p>
          <a:p>
            <a:pPr indent="0" lvl="0" marL="0" rtl="0" algn="l">
              <a:spcBef>
                <a:spcPts val="1200"/>
              </a:spcBef>
              <a:spcAft>
                <a:spcPts val="1200"/>
              </a:spcAft>
              <a:buNone/>
            </a:pPr>
            <a:r>
              <a:t/>
            </a:r>
            <a:endParaRPr/>
          </a:p>
        </p:txBody>
      </p:sp>
      <p:pic>
        <p:nvPicPr>
          <p:cNvPr id="233" name="Google Shape;233;p37"/>
          <p:cNvPicPr preferRelativeResize="0"/>
          <p:nvPr/>
        </p:nvPicPr>
        <p:blipFill>
          <a:blip r:embed="rId3">
            <a:alphaModFix/>
          </a:blip>
          <a:stretch>
            <a:fillRect/>
          </a:stretch>
        </p:blipFill>
        <p:spPr>
          <a:xfrm>
            <a:off x="781725" y="1897078"/>
            <a:ext cx="7862525" cy="2813197"/>
          </a:xfrm>
          <a:prstGeom prst="rect">
            <a:avLst/>
          </a:prstGeom>
          <a:noFill/>
          <a:ln>
            <a:noFill/>
          </a:ln>
        </p:spPr>
      </p:pic>
      <p:sp>
        <p:nvSpPr>
          <p:cNvPr id="234" name="Google Shape;234;p37"/>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dk1"/>
                </a:solidFill>
                <a:latin typeface="Nunito"/>
                <a:ea typeface="Nunito"/>
                <a:cs typeface="Nunito"/>
                <a:sym typeface="Nunito"/>
              </a:rPr>
              <a:t>It is observable that Burlington, Kobe, Porto Alegre and Frankfurt are the cities that tops in searches as the most family friendly places.</a:t>
            </a:r>
            <a:endParaRPr>
              <a:solidFill>
                <a:schemeClr val="dk1"/>
              </a:solidFill>
              <a:latin typeface="Nunito"/>
              <a:ea typeface="Nunito"/>
              <a:cs typeface="Nunito"/>
              <a:sym typeface="Nunito"/>
            </a:endParaRPr>
          </a:p>
          <a:p>
            <a:pPr indent="0" lvl="0" marL="0" rtl="0" algn="l">
              <a:spcBef>
                <a:spcPts val="1200"/>
              </a:spcBef>
              <a:spcAft>
                <a:spcPts val="0"/>
              </a:spcAft>
              <a:buNone/>
            </a:pPr>
            <a:r>
              <a:rPr lang="en">
                <a:solidFill>
                  <a:schemeClr val="dk1"/>
                </a:solidFill>
                <a:latin typeface="Nunito"/>
                <a:ea typeface="Nunito"/>
                <a:cs typeface="Nunito"/>
                <a:sym typeface="Nunito"/>
              </a:rPr>
              <a:t>This is further justified by real world data and proofs from various surveys.</a:t>
            </a:r>
            <a:endParaRPr>
              <a:solidFill>
                <a:schemeClr val="dk1"/>
              </a:solidFill>
              <a:latin typeface="Nunito"/>
              <a:ea typeface="Nunito"/>
              <a:cs typeface="Nunito"/>
              <a:sym typeface="Nunito"/>
            </a:endParaRPr>
          </a:p>
          <a:p>
            <a:pPr indent="-317182" lvl="0" marL="457200" rtl="0" algn="l">
              <a:spcBef>
                <a:spcPts val="1200"/>
              </a:spcBef>
              <a:spcAft>
                <a:spcPts val="0"/>
              </a:spcAft>
              <a:buClr>
                <a:schemeClr val="dk1"/>
              </a:buClr>
              <a:buSzPct val="100000"/>
              <a:buChar char="➢"/>
            </a:pPr>
            <a:r>
              <a:rPr lang="en">
                <a:solidFill>
                  <a:schemeClr val="dk1"/>
                </a:solidFill>
                <a:latin typeface="Nunito"/>
                <a:ea typeface="Nunito"/>
                <a:cs typeface="Nunito"/>
                <a:sym typeface="Nunito"/>
              </a:rPr>
              <a:t>According to the </a:t>
            </a:r>
            <a:r>
              <a:rPr b="1" lang="en">
                <a:solidFill>
                  <a:schemeClr val="dk1"/>
                </a:solidFill>
                <a:latin typeface="Nunito"/>
                <a:ea typeface="Nunito"/>
                <a:cs typeface="Nunito"/>
                <a:sym typeface="Nunito"/>
              </a:rPr>
              <a:t>2010 population census,</a:t>
            </a:r>
            <a:r>
              <a:rPr lang="en">
                <a:solidFill>
                  <a:schemeClr val="dk1"/>
                </a:solidFill>
                <a:latin typeface="Nunito"/>
                <a:ea typeface="Nunito"/>
                <a:cs typeface="Nunito"/>
                <a:sym typeface="Nunito"/>
              </a:rPr>
              <a:t> the population of Porto Alegre is made up of </a:t>
            </a:r>
            <a:r>
              <a:rPr b="1" lang="en">
                <a:solidFill>
                  <a:schemeClr val="dk1"/>
                </a:solidFill>
                <a:latin typeface="Nunito"/>
                <a:ea typeface="Nunito"/>
                <a:cs typeface="Nunito"/>
                <a:sym typeface="Nunito"/>
              </a:rPr>
              <a:t>Roman Catholics (63.85%); Protestants or evangelicals (11.65%); spiritists (7.03%); Umbanda </a:t>
            </a:r>
            <a:r>
              <a:rPr lang="en">
                <a:solidFill>
                  <a:schemeClr val="dk1"/>
                </a:solidFill>
                <a:latin typeface="Nunito"/>
                <a:ea typeface="Nunito"/>
                <a:cs typeface="Nunito"/>
                <a:sym typeface="Nunito"/>
              </a:rPr>
              <a:t>and</a:t>
            </a:r>
            <a:r>
              <a:rPr b="1" lang="en">
                <a:solidFill>
                  <a:schemeClr val="dk1"/>
                </a:solidFill>
                <a:latin typeface="Nunito"/>
                <a:ea typeface="Nunito"/>
                <a:cs typeface="Nunito"/>
                <a:sym typeface="Nunito"/>
              </a:rPr>
              <a:t> Candomblé (3.35%); the </a:t>
            </a:r>
            <a:r>
              <a:rPr b="1" lang="en">
                <a:solidFill>
                  <a:schemeClr val="dk1"/>
                </a:solidFill>
                <a:latin typeface="Nunito"/>
                <a:ea typeface="Nunito"/>
                <a:cs typeface="Nunito"/>
                <a:sym typeface="Nunito"/>
              </a:rPr>
              <a:t>non-religious</a:t>
            </a:r>
            <a:r>
              <a:rPr b="1" lang="en">
                <a:solidFill>
                  <a:schemeClr val="dk1"/>
                </a:solidFill>
                <a:latin typeface="Nunito"/>
                <a:ea typeface="Nunito"/>
                <a:cs typeface="Nunito"/>
                <a:sym typeface="Nunito"/>
              </a:rPr>
              <a:t> (10.38%) </a:t>
            </a:r>
            <a:r>
              <a:rPr lang="en">
                <a:solidFill>
                  <a:schemeClr val="dk1"/>
                </a:solidFill>
                <a:latin typeface="Nunito"/>
                <a:ea typeface="Nunito"/>
                <a:cs typeface="Nunito"/>
                <a:sym typeface="Nunito"/>
              </a:rPr>
              <a:t>and</a:t>
            </a:r>
            <a:r>
              <a:rPr b="1" lang="en">
                <a:solidFill>
                  <a:schemeClr val="dk1"/>
                </a:solidFill>
                <a:latin typeface="Nunito"/>
                <a:ea typeface="Nunito"/>
                <a:cs typeface="Nunito"/>
                <a:sym typeface="Nunito"/>
              </a:rPr>
              <a:t> people of other religions (3.64%).</a:t>
            </a:r>
            <a:endParaRPr b="1">
              <a:solidFill>
                <a:schemeClr val="dk1"/>
              </a:solidFill>
              <a:latin typeface="Nunito"/>
              <a:ea typeface="Nunito"/>
              <a:cs typeface="Nunito"/>
              <a:sym typeface="Nunito"/>
            </a:endParaRPr>
          </a:p>
          <a:p>
            <a:pPr indent="-317182" lvl="0" marL="457200" rtl="0" algn="l">
              <a:spcBef>
                <a:spcPts val="0"/>
              </a:spcBef>
              <a:spcAft>
                <a:spcPts val="0"/>
              </a:spcAft>
              <a:buClr>
                <a:schemeClr val="dk1"/>
              </a:buClr>
              <a:buSzPct val="100000"/>
              <a:buChar char="➢"/>
            </a:pPr>
            <a:r>
              <a:rPr lang="en">
                <a:solidFill>
                  <a:schemeClr val="dk1"/>
                </a:solidFill>
                <a:latin typeface="Nunito"/>
                <a:ea typeface="Nunito"/>
                <a:cs typeface="Nunito"/>
                <a:sym typeface="Nunito"/>
              </a:rPr>
              <a:t>The Church of Jesus Christ of Latter-day Saints has a temple in Porto Alegre. ( </a:t>
            </a:r>
            <a:r>
              <a:rPr b="1" lang="en">
                <a:solidFill>
                  <a:schemeClr val="dk1"/>
                </a:solidFill>
                <a:latin typeface="Nunito"/>
                <a:ea typeface="Nunito"/>
                <a:cs typeface="Nunito"/>
                <a:sym typeface="Nunito"/>
              </a:rPr>
              <a:t>Source Wiki</a:t>
            </a:r>
            <a:r>
              <a:rPr lang="en">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a:p>
            <a:pPr indent="0" lvl="0" marL="0" rtl="0" algn="l">
              <a:spcBef>
                <a:spcPts val="1200"/>
              </a:spcBef>
              <a:spcAft>
                <a:spcPts val="0"/>
              </a:spcAft>
              <a:buClr>
                <a:schemeClr val="dk1"/>
              </a:buClr>
              <a:buSzPct val="61111"/>
              <a:buFont typeface="Arial"/>
              <a:buNone/>
            </a:pPr>
            <a:r>
              <a:rPr lang="en">
                <a:solidFill>
                  <a:schemeClr val="dk1"/>
                </a:solidFill>
                <a:latin typeface="Nunito"/>
                <a:ea typeface="Nunito"/>
                <a:cs typeface="Nunito"/>
                <a:sym typeface="Nunito"/>
              </a:rPr>
              <a:t>Such a city inclined more towards theology and religion points </a:t>
            </a:r>
            <a:r>
              <a:rPr lang="en">
                <a:solidFill>
                  <a:schemeClr val="dk1"/>
                </a:solidFill>
                <a:latin typeface="Nunito"/>
                <a:ea typeface="Nunito"/>
                <a:cs typeface="Nunito"/>
                <a:sym typeface="Nunito"/>
              </a:rPr>
              <a:t>towards</a:t>
            </a:r>
            <a:r>
              <a:rPr lang="en">
                <a:solidFill>
                  <a:schemeClr val="dk1"/>
                </a:solidFill>
                <a:latin typeface="Nunito"/>
                <a:ea typeface="Nunito"/>
                <a:cs typeface="Nunito"/>
                <a:sym typeface="Nunito"/>
              </a:rPr>
              <a:t> the fact that most of the travels it </a:t>
            </a:r>
            <a:r>
              <a:rPr lang="en">
                <a:solidFill>
                  <a:schemeClr val="dk1"/>
                </a:solidFill>
                <a:latin typeface="Nunito"/>
                <a:ea typeface="Nunito"/>
                <a:cs typeface="Nunito"/>
                <a:sym typeface="Nunito"/>
              </a:rPr>
              <a:t>receives</a:t>
            </a:r>
            <a:r>
              <a:rPr lang="en">
                <a:solidFill>
                  <a:schemeClr val="dk1"/>
                </a:solidFill>
                <a:latin typeface="Nunito"/>
                <a:ea typeface="Nunito"/>
                <a:cs typeface="Nunito"/>
                <a:sym typeface="Nunito"/>
              </a:rPr>
              <a:t> are for the family friendly </a:t>
            </a:r>
            <a:r>
              <a:rPr lang="en">
                <a:solidFill>
                  <a:schemeClr val="dk1"/>
                </a:solidFill>
                <a:latin typeface="Nunito"/>
                <a:ea typeface="Nunito"/>
                <a:cs typeface="Nunito"/>
                <a:sym typeface="Nunito"/>
              </a:rPr>
              <a:t>environment</a:t>
            </a:r>
            <a:r>
              <a:rPr lang="en">
                <a:solidFill>
                  <a:schemeClr val="dk1"/>
                </a:solidFill>
                <a:latin typeface="Nunito"/>
                <a:ea typeface="Nunito"/>
                <a:cs typeface="Nunito"/>
                <a:sym typeface="Nunito"/>
              </a:rPr>
              <a:t> that it offers.</a:t>
            </a:r>
            <a:endParaRPr>
              <a:solidFill>
                <a:schemeClr val="dk1"/>
              </a:solidFill>
              <a:latin typeface="Nunito"/>
              <a:ea typeface="Nunito"/>
              <a:cs typeface="Nunito"/>
              <a:sym typeface="Nunito"/>
            </a:endParaRPr>
          </a:p>
          <a:p>
            <a:pPr indent="0" lvl="0" marL="0" rtl="0" algn="l">
              <a:spcBef>
                <a:spcPts val="1200"/>
              </a:spcBef>
              <a:spcAft>
                <a:spcPts val="1200"/>
              </a:spcAft>
              <a:buNone/>
            </a:pPr>
            <a:r>
              <a:t/>
            </a:r>
            <a:endParaRPr>
              <a:solidFill>
                <a:schemeClr val="dk1"/>
              </a:solidFill>
              <a:latin typeface="Nunito"/>
              <a:ea typeface="Nunito"/>
              <a:cs typeface="Nunito"/>
              <a:sym typeface="Nunito"/>
            </a:endParaRPr>
          </a:p>
        </p:txBody>
      </p:sp>
      <p:sp>
        <p:nvSpPr>
          <p:cNvPr id="240" name="Google Shape;240;p38"/>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Similarly, as quoted in Bing travel website </a:t>
            </a:r>
            <a:r>
              <a:rPr b="1" lang="en" sz="1350">
                <a:solidFill>
                  <a:schemeClr val="dk1"/>
                </a:solidFill>
                <a:latin typeface="Nunito"/>
                <a:ea typeface="Nunito"/>
                <a:cs typeface="Nunito"/>
                <a:sym typeface="Nunito"/>
              </a:rPr>
              <a:t>[7]</a:t>
            </a:r>
            <a:r>
              <a:rPr lang="en" sz="1350">
                <a:solidFill>
                  <a:schemeClr val="dk1"/>
                </a:solidFill>
                <a:latin typeface="Nunito"/>
                <a:ea typeface="Nunito"/>
                <a:cs typeface="Nunito"/>
                <a:sym typeface="Nunito"/>
              </a:rPr>
              <a:t>,</a:t>
            </a:r>
            <a:endParaRPr sz="1350">
              <a:solidFill>
                <a:schemeClr val="dk1"/>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 sz="1350">
                <a:solidFill>
                  <a:schemeClr val="dk1"/>
                </a:solidFill>
                <a:latin typeface="Nunito"/>
                <a:ea typeface="Nunito"/>
                <a:cs typeface="Nunito"/>
                <a:sym typeface="Nunito"/>
              </a:rPr>
              <a:t>“ </a:t>
            </a:r>
            <a:r>
              <a:rPr lang="en" sz="1350">
                <a:solidFill>
                  <a:schemeClr val="dk1"/>
                </a:solidFill>
                <a:latin typeface="Nunito"/>
                <a:ea typeface="Nunito"/>
                <a:cs typeface="Nunito"/>
                <a:sym typeface="Nunito"/>
              </a:rPr>
              <a:t>With its intimate atmosphere and age-friendly attractions, Burlington is truly one of the best places to visit in Vermont with kids. Burlington is a small cosmopolitan urban destination with scores of fun activities for the whole family. From the scenic Waterfront Park to pristine beaches,the town oozes with family fun.”</a:t>
            </a:r>
            <a:endParaRPr sz="1350">
              <a:solidFill>
                <a:schemeClr val="dk1"/>
              </a:solidFill>
              <a:latin typeface="Nunito"/>
              <a:ea typeface="Nunito"/>
              <a:cs typeface="Nunito"/>
              <a:sym typeface="Nunito"/>
            </a:endParaRPr>
          </a:p>
          <a:p>
            <a:pPr indent="0" lvl="0" marL="0" rtl="0" algn="l">
              <a:spcBef>
                <a:spcPts val="1200"/>
              </a:spcBef>
              <a:spcAft>
                <a:spcPts val="1200"/>
              </a:spcAft>
              <a:buNone/>
            </a:pPr>
            <a:r>
              <a:t/>
            </a:r>
            <a:endParaRPr sz="1350">
              <a:solidFill>
                <a:schemeClr val="dk1"/>
              </a:solidFill>
              <a:latin typeface="Nunito"/>
              <a:ea typeface="Nunito"/>
              <a:cs typeface="Nunito"/>
              <a:sym typeface="Nunito"/>
            </a:endParaRPr>
          </a:p>
        </p:txBody>
      </p:sp>
      <p:sp>
        <p:nvSpPr>
          <p:cNvPr id="246" name="Google Shape;246;p39"/>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Nunito"/>
                <a:ea typeface="Nunito"/>
                <a:cs typeface="Nunito"/>
                <a:sym typeface="Nunito"/>
              </a:rPr>
              <a:t>Next, when we </a:t>
            </a:r>
            <a:r>
              <a:rPr lang="en" sz="1400">
                <a:solidFill>
                  <a:schemeClr val="dk1"/>
                </a:solidFill>
                <a:latin typeface="Nunito"/>
                <a:ea typeface="Nunito"/>
                <a:cs typeface="Nunito"/>
                <a:sym typeface="Nunito"/>
              </a:rPr>
              <a:t>focussed</a:t>
            </a:r>
            <a:r>
              <a:rPr lang="en" sz="1400">
                <a:solidFill>
                  <a:schemeClr val="dk1"/>
                </a:solidFill>
                <a:latin typeface="Nunito"/>
                <a:ea typeface="Nunito"/>
                <a:cs typeface="Nunito"/>
                <a:sym typeface="Nunito"/>
              </a:rPr>
              <a:t> on the variable </a:t>
            </a:r>
            <a:r>
              <a:rPr b="1" lang="en" sz="1400">
                <a:solidFill>
                  <a:schemeClr val="dk1"/>
                </a:solidFill>
                <a:latin typeface="Nunito"/>
                <a:ea typeface="Nunito"/>
                <a:cs typeface="Nunito"/>
                <a:sym typeface="Nunito"/>
              </a:rPr>
              <a:t>“num_children”, </a:t>
            </a:r>
            <a:r>
              <a:rPr lang="en" sz="1400">
                <a:solidFill>
                  <a:schemeClr val="dk1"/>
                </a:solidFill>
                <a:latin typeface="Nunito"/>
                <a:ea typeface="Nunito"/>
                <a:cs typeface="Nunito"/>
                <a:sym typeface="Nunito"/>
              </a:rPr>
              <a:t>which holds the data for number of children per travel, we came across some observations as </a:t>
            </a:r>
            <a:r>
              <a:rPr b="1" lang="en" sz="1400">
                <a:solidFill>
                  <a:schemeClr val="dk1"/>
                </a:solidFill>
                <a:latin typeface="Nunito"/>
                <a:ea typeface="Nunito"/>
                <a:cs typeface="Nunito"/>
                <a:sym typeface="Nunito"/>
              </a:rPr>
              <a:t>40</a:t>
            </a:r>
            <a:r>
              <a:rPr lang="en" sz="1400">
                <a:solidFill>
                  <a:schemeClr val="dk1"/>
                </a:solidFill>
                <a:latin typeface="Nunito"/>
                <a:ea typeface="Nunito"/>
                <a:cs typeface="Nunito"/>
                <a:sym typeface="Nunito"/>
              </a:rPr>
              <a:t>.</a:t>
            </a:r>
            <a:endParaRPr sz="1400">
              <a:solidFill>
                <a:schemeClr val="dk1"/>
              </a:solidFill>
              <a:latin typeface="Nunito"/>
              <a:ea typeface="Nunito"/>
              <a:cs typeface="Nunito"/>
              <a:sym typeface="Nunito"/>
            </a:endParaRPr>
          </a:p>
          <a:p>
            <a:pPr indent="0" lvl="0" marL="0" rtl="0" algn="l">
              <a:spcBef>
                <a:spcPts val="1200"/>
              </a:spcBef>
              <a:spcAft>
                <a:spcPts val="0"/>
              </a:spcAft>
              <a:buNone/>
            </a:pPr>
            <a:r>
              <a:rPr lang="en" sz="1400">
                <a:solidFill>
                  <a:schemeClr val="dk1"/>
                </a:solidFill>
                <a:latin typeface="Nunito"/>
                <a:ea typeface="Nunito"/>
                <a:cs typeface="Nunito"/>
                <a:sym typeface="Nunito"/>
              </a:rPr>
              <a:t>This indicated a huge influx of children in those cities around that time of the year, which indicated towards school or college excursions.</a:t>
            </a:r>
            <a:endParaRPr sz="1400">
              <a:solidFill>
                <a:schemeClr val="dk1"/>
              </a:solidFill>
              <a:latin typeface="Nunito"/>
              <a:ea typeface="Nunito"/>
              <a:cs typeface="Nunito"/>
              <a:sym typeface="Nunito"/>
            </a:endParaRPr>
          </a:p>
          <a:p>
            <a:pPr indent="0" lvl="0" marL="0" rtl="0" algn="l">
              <a:spcBef>
                <a:spcPts val="1200"/>
              </a:spcBef>
              <a:spcAft>
                <a:spcPts val="0"/>
              </a:spcAft>
              <a:buNone/>
            </a:pPr>
            <a:r>
              <a:t/>
            </a:r>
            <a:endParaRPr sz="1400">
              <a:solidFill>
                <a:schemeClr val="dk1"/>
              </a:solidFill>
              <a:latin typeface="Nunito"/>
              <a:ea typeface="Nunito"/>
              <a:cs typeface="Nunito"/>
              <a:sym typeface="Nunito"/>
            </a:endParaRPr>
          </a:p>
          <a:p>
            <a:pPr indent="0" lvl="0" marL="0" rtl="0" algn="l">
              <a:spcBef>
                <a:spcPts val="1200"/>
              </a:spcBef>
              <a:spcAft>
                <a:spcPts val="0"/>
              </a:spcAft>
              <a:buNone/>
            </a:pPr>
            <a:r>
              <a:rPr lang="en" sz="1400">
                <a:solidFill>
                  <a:schemeClr val="dk1"/>
                </a:solidFill>
                <a:latin typeface="Nunito"/>
                <a:ea typeface="Nunito"/>
                <a:cs typeface="Nunito"/>
                <a:sym typeface="Nunito"/>
              </a:rPr>
              <a:t>Exploring the data the names of these cities came up:</a:t>
            </a:r>
            <a:endParaRPr sz="1400">
              <a:solidFill>
                <a:schemeClr val="dk1"/>
              </a:solidFill>
              <a:latin typeface="Nunito"/>
              <a:ea typeface="Nunito"/>
              <a:cs typeface="Nunito"/>
              <a:sym typeface="Nunito"/>
            </a:endParaRPr>
          </a:p>
          <a:p>
            <a:pPr indent="0" lvl="0" marL="0" rtl="0" algn="l">
              <a:spcBef>
                <a:spcPts val="1200"/>
              </a:spcBef>
              <a:spcAft>
                <a:spcPts val="1200"/>
              </a:spcAft>
              <a:buNone/>
            </a:pPr>
            <a:r>
              <a:t/>
            </a:r>
            <a:endParaRPr sz="1400">
              <a:solidFill>
                <a:schemeClr val="dk1"/>
              </a:solidFill>
              <a:latin typeface="Nunito"/>
              <a:ea typeface="Nunito"/>
              <a:cs typeface="Nunito"/>
              <a:sym typeface="Nunito"/>
            </a:endParaRPr>
          </a:p>
        </p:txBody>
      </p:sp>
      <p:sp>
        <p:nvSpPr>
          <p:cNvPr id="252" name="Google Shape;252;p40"/>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idx="1" type="body"/>
          </p:nvPr>
        </p:nvSpPr>
        <p:spPr>
          <a:xfrm>
            <a:off x="311700" y="1060350"/>
            <a:ext cx="8520600" cy="36399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en"/>
              <a:t>.</a:t>
            </a:r>
            <a:endParaRPr/>
          </a:p>
        </p:txBody>
      </p:sp>
      <p:pic>
        <p:nvPicPr>
          <p:cNvPr id="258" name="Google Shape;258;p41"/>
          <p:cNvPicPr preferRelativeResize="0"/>
          <p:nvPr/>
        </p:nvPicPr>
        <p:blipFill>
          <a:blip r:embed="rId3">
            <a:alphaModFix/>
          </a:blip>
          <a:stretch>
            <a:fillRect/>
          </a:stretch>
        </p:blipFill>
        <p:spPr>
          <a:xfrm>
            <a:off x="444950" y="1181950"/>
            <a:ext cx="8311149" cy="3416400"/>
          </a:xfrm>
          <a:prstGeom prst="rect">
            <a:avLst/>
          </a:prstGeom>
          <a:noFill/>
          <a:ln>
            <a:noFill/>
          </a:ln>
        </p:spPr>
      </p:pic>
      <p:sp>
        <p:nvSpPr>
          <p:cNvPr id="259" name="Google Shape;259;p41"/>
          <p:cNvSpPr txBox="1"/>
          <p:nvPr>
            <p:ph type="title"/>
          </p:nvPr>
        </p:nvSpPr>
        <p:spPr>
          <a:xfrm>
            <a:off x="311700" y="32427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8520600" cy="32937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465">
                <a:solidFill>
                  <a:schemeClr val="dk1"/>
                </a:solidFill>
                <a:latin typeface="Nunito"/>
                <a:ea typeface="Nunito"/>
                <a:cs typeface="Nunito"/>
                <a:sym typeface="Nunito"/>
              </a:rPr>
              <a:t>Chatbots have become an important aspect of industries in our modern times and are gradually </a:t>
            </a:r>
            <a:r>
              <a:rPr lang="en" sz="1465">
                <a:solidFill>
                  <a:schemeClr val="dk1"/>
                </a:solidFill>
                <a:latin typeface="Nunito"/>
                <a:ea typeface="Nunito"/>
                <a:cs typeface="Nunito"/>
                <a:sym typeface="Nunito"/>
              </a:rPr>
              <a:t>coming</a:t>
            </a:r>
            <a:r>
              <a:rPr lang="en" sz="1465">
                <a:solidFill>
                  <a:schemeClr val="dk1"/>
                </a:solidFill>
                <a:latin typeface="Nunito"/>
                <a:ea typeface="Nunito"/>
                <a:cs typeface="Nunito"/>
                <a:sym typeface="Nunito"/>
              </a:rPr>
              <a:t> up as a means of interaction with the consumers. Consumers want access to personalised information when required, preferably 24/7 and in any language. C</a:t>
            </a:r>
            <a:r>
              <a:rPr lang="en" sz="1465">
                <a:solidFill>
                  <a:schemeClr val="dk1"/>
                </a:solidFill>
                <a:latin typeface="Nunito"/>
                <a:ea typeface="Nunito"/>
                <a:cs typeface="Nunito"/>
                <a:sym typeface="Nunito"/>
              </a:rPr>
              <a:t>ontinuous</a:t>
            </a:r>
            <a:r>
              <a:rPr lang="en" sz="1465">
                <a:solidFill>
                  <a:schemeClr val="dk1"/>
                </a:solidFill>
                <a:latin typeface="Nunito"/>
                <a:ea typeface="Nunito"/>
                <a:cs typeface="Nunito"/>
                <a:sym typeface="Nunito"/>
              </a:rPr>
              <a:t> evaluation of a </a:t>
            </a:r>
            <a:r>
              <a:rPr lang="en" sz="1465">
                <a:solidFill>
                  <a:schemeClr val="dk1"/>
                </a:solidFill>
                <a:latin typeface="Nunito"/>
                <a:ea typeface="Nunito"/>
                <a:cs typeface="Nunito"/>
                <a:sym typeface="Nunito"/>
              </a:rPr>
              <a:t>chatbot</a:t>
            </a:r>
            <a:r>
              <a:rPr lang="en" sz="1465">
                <a:solidFill>
                  <a:schemeClr val="dk1"/>
                </a:solidFill>
                <a:latin typeface="Nunito"/>
                <a:ea typeface="Nunito"/>
                <a:cs typeface="Nunito"/>
                <a:sym typeface="Nunito"/>
              </a:rPr>
              <a:t> </a:t>
            </a:r>
            <a:r>
              <a:rPr lang="en" sz="1465">
                <a:solidFill>
                  <a:schemeClr val="dk1"/>
                </a:solidFill>
                <a:latin typeface="Nunito"/>
                <a:ea typeface="Nunito"/>
                <a:cs typeface="Nunito"/>
                <a:sym typeface="Nunito"/>
              </a:rPr>
              <a:t>performance</a:t>
            </a:r>
            <a:r>
              <a:rPr lang="en" sz="1465">
                <a:solidFill>
                  <a:schemeClr val="dk1"/>
                </a:solidFill>
                <a:latin typeface="Nunito"/>
                <a:ea typeface="Nunito"/>
                <a:cs typeface="Nunito"/>
                <a:sym typeface="Nunito"/>
              </a:rPr>
              <a:t> is crucial for businesses to keep their customers satisfied as it’s performance directly influence the user experience (Lemon and Verhoef, 2016)</a:t>
            </a:r>
            <a:r>
              <a:rPr b="1" lang="en" sz="1465">
                <a:solidFill>
                  <a:schemeClr val="dk1"/>
                </a:solidFill>
                <a:latin typeface="Nunito"/>
                <a:ea typeface="Nunito"/>
                <a:cs typeface="Nunito"/>
                <a:sym typeface="Nunito"/>
              </a:rPr>
              <a:t>[1]</a:t>
            </a:r>
            <a:r>
              <a:rPr lang="en" sz="1465">
                <a:solidFill>
                  <a:schemeClr val="dk1"/>
                </a:solidFill>
                <a:latin typeface="Nunito"/>
                <a:ea typeface="Nunito"/>
                <a:cs typeface="Nunito"/>
                <a:sym typeface="Nunito"/>
              </a:rPr>
              <a:t>.</a:t>
            </a:r>
            <a:endParaRPr sz="1465">
              <a:solidFill>
                <a:schemeClr val="dk1"/>
              </a:solidFill>
              <a:latin typeface="Nunito"/>
              <a:ea typeface="Nunito"/>
              <a:cs typeface="Nunito"/>
              <a:sym typeface="Nunito"/>
            </a:endParaRPr>
          </a:p>
          <a:p>
            <a:pPr indent="0" lvl="0" marL="0" rtl="0" algn="l">
              <a:lnSpc>
                <a:spcPct val="95000"/>
              </a:lnSpc>
              <a:spcBef>
                <a:spcPts val="1200"/>
              </a:spcBef>
              <a:spcAft>
                <a:spcPts val="1200"/>
              </a:spcAft>
              <a:buSzPts val="1018"/>
              <a:buNone/>
            </a:pPr>
            <a:r>
              <a:rPr lang="en" sz="1465">
                <a:solidFill>
                  <a:schemeClr val="dk1"/>
                </a:solidFill>
                <a:latin typeface="Nunito"/>
                <a:ea typeface="Nunito"/>
                <a:cs typeface="Nunito"/>
                <a:sym typeface="Nunito"/>
              </a:rPr>
              <a:t>In general, existing techniques fail to come up with an absolute list of quality attributes for the chatbot performance analysis, but i</a:t>
            </a:r>
            <a:r>
              <a:rPr lang="en" sz="1465">
                <a:solidFill>
                  <a:schemeClr val="dk1"/>
                </a:solidFill>
                <a:latin typeface="Nunito"/>
                <a:ea typeface="Nunito"/>
                <a:cs typeface="Nunito"/>
                <a:sym typeface="Nunito"/>
              </a:rPr>
              <a:t>n our report, we proposed a new technique to assess chatbot performance by analysing the chatbot conversations</a:t>
            </a:r>
            <a:r>
              <a:rPr lang="en" sz="1465">
                <a:solidFill>
                  <a:schemeClr val="dk1"/>
                </a:solidFill>
                <a:latin typeface="Nunito"/>
                <a:ea typeface="Nunito"/>
                <a:cs typeface="Nunito"/>
                <a:sym typeface="Nunito"/>
              </a:rPr>
              <a:t>.</a:t>
            </a:r>
            <a:r>
              <a:rPr lang="en" sz="1465">
                <a:solidFill>
                  <a:schemeClr val="dk1"/>
                </a:solidFill>
                <a:latin typeface="Nunito"/>
                <a:ea typeface="Nunito"/>
                <a:cs typeface="Nunito"/>
                <a:sym typeface="Nunito"/>
              </a:rPr>
              <a:t> This enabled us to focus on automatic quantification of chatbot’s performance to allow faster prototyping and testing new chatbot models, which requires less costly human evaluations. </a:t>
            </a:r>
            <a:endParaRPr sz="1465">
              <a:solidFill>
                <a:schemeClr val="dk1"/>
              </a:solidFill>
              <a:latin typeface="Nunito"/>
              <a:ea typeface="Nunito"/>
              <a:cs typeface="Nunito"/>
              <a:sym typeface="Nunito"/>
            </a:endParaRPr>
          </a:p>
        </p:txBody>
      </p:sp>
      <p:sp>
        <p:nvSpPr>
          <p:cNvPr id="69" name="Google Shape;69;p15"/>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ABSTRACT</a:t>
            </a:r>
            <a:endParaRPr b="1" sz="232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idx="1" type="body"/>
          </p:nvPr>
        </p:nvSpPr>
        <p:spPr>
          <a:xfrm>
            <a:off x="311700" y="815800"/>
            <a:ext cx="8520600" cy="43278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rPr>
              <a:t>On </a:t>
            </a:r>
            <a:r>
              <a:rPr lang="en" sz="1350">
                <a:solidFill>
                  <a:schemeClr val="dk1"/>
                </a:solidFill>
              </a:rPr>
              <a:t>visualization</a:t>
            </a:r>
            <a:r>
              <a:rPr lang="en" sz="1350">
                <a:solidFill>
                  <a:schemeClr val="dk1"/>
                </a:solidFill>
              </a:rPr>
              <a:t> using pie-charts, we got the observations as:</a:t>
            </a:r>
            <a:endParaRPr sz="135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5" name="Google Shape;265;p42"/>
          <p:cNvPicPr preferRelativeResize="0"/>
          <p:nvPr/>
        </p:nvPicPr>
        <p:blipFill>
          <a:blip r:embed="rId3">
            <a:alphaModFix/>
          </a:blip>
          <a:stretch>
            <a:fillRect/>
          </a:stretch>
        </p:blipFill>
        <p:spPr>
          <a:xfrm>
            <a:off x="744150" y="1181475"/>
            <a:ext cx="7013376" cy="3914300"/>
          </a:xfrm>
          <a:prstGeom prst="rect">
            <a:avLst/>
          </a:prstGeom>
          <a:noFill/>
          <a:ln>
            <a:noFill/>
          </a:ln>
        </p:spPr>
      </p:pic>
      <p:sp>
        <p:nvSpPr>
          <p:cNvPr id="266" name="Google Shape;266;p42"/>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idx="1" type="body"/>
          </p:nvPr>
        </p:nvSpPr>
        <p:spPr>
          <a:xfrm>
            <a:off x="311700" y="1077050"/>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latin typeface="Nunito"/>
                <a:ea typeface="Nunito"/>
                <a:cs typeface="Nunito"/>
                <a:sym typeface="Nunito"/>
              </a:rPr>
              <a:t>From these observations, we drew the inferences that in those cities from where such travels took place educational awareness was high, and the cities to where such tours and excursions happened were centres of academic learning and education.</a:t>
            </a:r>
            <a:endParaRPr sz="1450">
              <a:solidFill>
                <a:schemeClr val="dk1"/>
              </a:solidFill>
              <a:latin typeface="Nunito"/>
              <a:ea typeface="Nunito"/>
              <a:cs typeface="Nunito"/>
              <a:sym typeface="Nunito"/>
            </a:endParaRPr>
          </a:p>
          <a:p>
            <a:pPr indent="0" lvl="0" marL="0" rtl="0" algn="l">
              <a:spcBef>
                <a:spcPts val="1200"/>
              </a:spcBef>
              <a:spcAft>
                <a:spcPts val="0"/>
              </a:spcAft>
              <a:buNone/>
            </a:pPr>
            <a:r>
              <a:t/>
            </a:r>
            <a:endParaRPr sz="1450">
              <a:solidFill>
                <a:schemeClr val="dk1"/>
              </a:solidFill>
              <a:latin typeface="Nunito"/>
              <a:ea typeface="Nunito"/>
              <a:cs typeface="Nunito"/>
              <a:sym typeface="Nunito"/>
            </a:endParaRPr>
          </a:p>
          <a:p>
            <a:pPr indent="0" lvl="0" marL="0" rtl="0" algn="l">
              <a:spcBef>
                <a:spcPts val="1200"/>
              </a:spcBef>
              <a:spcAft>
                <a:spcPts val="0"/>
              </a:spcAft>
              <a:buNone/>
            </a:pPr>
            <a:r>
              <a:rPr lang="en" sz="1450">
                <a:solidFill>
                  <a:schemeClr val="dk1"/>
                </a:solidFill>
                <a:latin typeface="Nunito"/>
                <a:ea typeface="Nunito"/>
                <a:cs typeface="Nunito"/>
                <a:sym typeface="Nunito"/>
              </a:rPr>
              <a:t>The cities were </a:t>
            </a:r>
            <a:r>
              <a:rPr b="1" lang="en" sz="1450">
                <a:solidFill>
                  <a:schemeClr val="dk1"/>
                </a:solidFill>
                <a:highlight>
                  <a:srgbClr val="FFFFFF"/>
                </a:highlight>
                <a:latin typeface="Nunito"/>
                <a:ea typeface="Nunito"/>
                <a:cs typeface="Nunito"/>
                <a:sym typeface="Nunito"/>
              </a:rPr>
              <a:t>New York, Hamburg,madrid, Fukuoka and Osaka.</a:t>
            </a:r>
            <a:endParaRPr b="1" sz="1450">
              <a:solidFill>
                <a:schemeClr val="dk1"/>
              </a:solidFill>
              <a:latin typeface="Nunito"/>
              <a:ea typeface="Nunito"/>
              <a:cs typeface="Nunito"/>
              <a:sym typeface="Nunito"/>
            </a:endParaRPr>
          </a:p>
          <a:p>
            <a:pPr indent="0" lvl="0" marL="0" rtl="0" algn="l">
              <a:spcBef>
                <a:spcPts val="1200"/>
              </a:spcBef>
              <a:spcAft>
                <a:spcPts val="1200"/>
              </a:spcAft>
              <a:buNone/>
            </a:pPr>
            <a:r>
              <a:t/>
            </a:r>
            <a:endParaRPr sz="1450">
              <a:solidFill>
                <a:schemeClr val="dk1"/>
              </a:solidFill>
              <a:latin typeface="Nunito"/>
              <a:ea typeface="Nunito"/>
              <a:cs typeface="Nunito"/>
              <a:sym typeface="Nunito"/>
            </a:endParaRPr>
          </a:p>
        </p:txBody>
      </p:sp>
      <p:sp>
        <p:nvSpPr>
          <p:cNvPr id="272" name="Google Shape;272;p43"/>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idx="1" type="body"/>
          </p:nvPr>
        </p:nvSpPr>
        <p:spPr>
          <a:xfrm>
            <a:off x="311700" y="815800"/>
            <a:ext cx="8520600" cy="38538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Even the real world data tallied with our assumptions regarding the observations :</a:t>
            </a:r>
            <a:endParaRPr sz="1350">
              <a:solidFill>
                <a:schemeClr val="dk1"/>
              </a:solidFill>
              <a:latin typeface="Nunito"/>
              <a:ea typeface="Nunito"/>
              <a:cs typeface="Nunito"/>
              <a:sym typeface="Nunito"/>
            </a:endParaRPr>
          </a:p>
          <a:p>
            <a:pPr indent="0" lvl="0" marL="0" rtl="0" algn="l">
              <a:spcBef>
                <a:spcPts val="1200"/>
              </a:spcBef>
              <a:spcAft>
                <a:spcPts val="1200"/>
              </a:spcAft>
              <a:buNone/>
            </a:pPr>
            <a:r>
              <a:t/>
            </a:r>
            <a:endParaRPr/>
          </a:p>
        </p:txBody>
      </p:sp>
      <p:pic>
        <p:nvPicPr>
          <p:cNvPr id="278" name="Google Shape;278;p44"/>
          <p:cNvPicPr preferRelativeResize="0"/>
          <p:nvPr/>
        </p:nvPicPr>
        <p:blipFill>
          <a:blip r:embed="rId3">
            <a:alphaModFix/>
          </a:blip>
          <a:stretch>
            <a:fillRect/>
          </a:stretch>
        </p:blipFill>
        <p:spPr>
          <a:xfrm>
            <a:off x="395650" y="1180325"/>
            <a:ext cx="8348301" cy="3416400"/>
          </a:xfrm>
          <a:prstGeom prst="rect">
            <a:avLst/>
          </a:prstGeom>
          <a:noFill/>
          <a:ln>
            <a:noFill/>
          </a:ln>
        </p:spPr>
      </p:pic>
      <p:sp>
        <p:nvSpPr>
          <p:cNvPr id="279" name="Google Shape;279;p44"/>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idx="1" type="body"/>
          </p:nvPr>
        </p:nvSpPr>
        <p:spPr>
          <a:xfrm>
            <a:off x="311700" y="702800"/>
            <a:ext cx="8520600" cy="39105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Nunito"/>
                <a:ea typeface="Nunito"/>
                <a:cs typeface="Nunito"/>
                <a:sym typeface="Nunito"/>
              </a:rPr>
              <a:t>Now considering the origin cities of such school excursions, we could obtain the following insights:</a:t>
            </a:r>
            <a:endParaRPr sz="1400">
              <a:solidFill>
                <a:schemeClr val="dk1"/>
              </a:solidFill>
              <a:latin typeface="Nunito"/>
              <a:ea typeface="Nunito"/>
              <a:cs typeface="Nunito"/>
              <a:sym typeface="Nunito"/>
            </a:endParaRPr>
          </a:p>
          <a:p>
            <a:pPr indent="0" lvl="0" marL="0" rtl="0" algn="l">
              <a:spcBef>
                <a:spcPts val="1200"/>
              </a:spcBef>
              <a:spcAft>
                <a:spcPts val="1200"/>
              </a:spcAft>
              <a:buNone/>
            </a:pPr>
            <a:r>
              <a:t/>
            </a:r>
            <a:endParaRPr/>
          </a:p>
        </p:txBody>
      </p:sp>
      <p:pic>
        <p:nvPicPr>
          <p:cNvPr id="285" name="Google Shape;285;p45"/>
          <p:cNvPicPr preferRelativeResize="0"/>
          <p:nvPr/>
        </p:nvPicPr>
        <p:blipFill>
          <a:blip r:embed="rId3">
            <a:alphaModFix/>
          </a:blip>
          <a:stretch>
            <a:fillRect/>
          </a:stretch>
        </p:blipFill>
        <p:spPr>
          <a:xfrm>
            <a:off x="407025" y="1081525"/>
            <a:ext cx="8362176" cy="3357700"/>
          </a:xfrm>
          <a:prstGeom prst="rect">
            <a:avLst/>
          </a:prstGeom>
          <a:noFill/>
          <a:ln>
            <a:noFill/>
          </a:ln>
        </p:spPr>
      </p:pic>
      <p:sp>
        <p:nvSpPr>
          <p:cNvPr id="286" name="Google Shape;286;p45"/>
          <p:cNvSpPr txBox="1"/>
          <p:nvPr>
            <p:ph type="title"/>
          </p:nvPr>
        </p:nvSpPr>
        <p:spPr>
          <a:xfrm>
            <a:off x="311700" y="1669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Nunito"/>
                <a:ea typeface="Nunito"/>
                <a:cs typeface="Nunito"/>
                <a:sym typeface="Nunito"/>
              </a:rPr>
              <a:t>Now another interesting aspect that we unearthed from our data is that most of the </a:t>
            </a:r>
            <a:r>
              <a:rPr lang="en" sz="1400">
                <a:solidFill>
                  <a:schemeClr val="dk1"/>
                </a:solidFill>
                <a:highlight>
                  <a:srgbClr val="FFFFFF"/>
                </a:highlight>
                <a:latin typeface="Nunito"/>
                <a:ea typeface="Nunito"/>
                <a:cs typeface="Nunito"/>
                <a:sym typeface="Nunito"/>
              </a:rPr>
              <a:t>inter-continental tours were in the month of </a:t>
            </a:r>
            <a:r>
              <a:rPr b="1" lang="en" sz="1400">
                <a:solidFill>
                  <a:schemeClr val="dk1"/>
                </a:solidFill>
                <a:highlight>
                  <a:srgbClr val="FFFFFF"/>
                </a:highlight>
                <a:latin typeface="Nunito"/>
                <a:ea typeface="Nunito"/>
                <a:cs typeface="Nunito"/>
                <a:sym typeface="Nunito"/>
              </a:rPr>
              <a:t>August</a:t>
            </a:r>
            <a:r>
              <a:rPr lang="en" sz="1400">
                <a:solidFill>
                  <a:schemeClr val="dk1"/>
                </a:solidFill>
                <a:latin typeface="Nunito"/>
                <a:ea typeface="Nunito"/>
                <a:cs typeface="Nunito"/>
                <a:sym typeface="Nunito"/>
              </a:rPr>
              <a:t> with frequency of 832 out of the total 1430 searches.</a:t>
            </a:r>
            <a:endParaRPr sz="1400">
              <a:solidFill>
                <a:schemeClr val="dk1"/>
              </a:solidFill>
              <a:latin typeface="Nunito"/>
              <a:ea typeface="Nunito"/>
              <a:cs typeface="Nunito"/>
              <a:sym typeface="Nunito"/>
            </a:endParaRPr>
          </a:p>
        </p:txBody>
      </p:sp>
      <p:pic>
        <p:nvPicPr>
          <p:cNvPr id="292" name="Google Shape;292;p46"/>
          <p:cNvPicPr preferRelativeResize="0"/>
          <p:nvPr/>
        </p:nvPicPr>
        <p:blipFill>
          <a:blip r:embed="rId3">
            <a:alphaModFix/>
          </a:blip>
          <a:stretch>
            <a:fillRect/>
          </a:stretch>
        </p:blipFill>
        <p:spPr>
          <a:xfrm>
            <a:off x="1330988" y="1896513"/>
            <a:ext cx="5305425" cy="2219325"/>
          </a:xfrm>
          <a:prstGeom prst="rect">
            <a:avLst/>
          </a:prstGeom>
          <a:noFill/>
          <a:ln>
            <a:noFill/>
          </a:ln>
        </p:spPr>
      </p:pic>
      <p:sp>
        <p:nvSpPr>
          <p:cNvPr id="293" name="Google Shape;293;p46"/>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idx="1" type="body"/>
          </p:nvPr>
        </p:nvSpPr>
        <p:spPr>
          <a:xfrm>
            <a:off x="311700" y="790825"/>
            <a:ext cx="8520600" cy="42576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And these inter-continental tours were mostly </a:t>
            </a:r>
            <a:r>
              <a:rPr lang="en" sz="1350">
                <a:solidFill>
                  <a:schemeClr val="dk1"/>
                </a:solidFill>
                <a:highlight>
                  <a:srgbClr val="FFFFFF"/>
                </a:highlight>
                <a:latin typeface="Nunito"/>
                <a:ea typeface="Nunito"/>
                <a:cs typeface="Nunito"/>
                <a:sym typeface="Nunito"/>
              </a:rPr>
              <a:t>from </a:t>
            </a:r>
            <a:r>
              <a:rPr b="1" lang="en" sz="1350">
                <a:solidFill>
                  <a:schemeClr val="dk1"/>
                </a:solidFill>
                <a:highlight>
                  <a:srgbClr val="FFFFFF"/>
                </a:highlight>
                <a:latin typeface="Nunito"/>
                <a:ea typeface="Nunito"/>
                <a:cs typeface="Nunito"/>
                <a:sym typeface="Nunito"/>
              </a:rPr>
              <a:t>Europe and Japan</a:t>
            </a:r>
            <a:r>
              <a:rPr lang="en" sz="1350">
                <a:solidFill>
                  <a:schemeClr val="dk1"/>
                </a:solidFill>
                <a:highlight>
                  <a:srgbClr val="FFFFFF"/>
                </a:highlight>
                <a:latin typeface="Nunito"/>
                <a:ea typeface="Nunito"/>
                <a:cs typeface="Nunito"/>
                <a:sym typeface="Nunito"/>
              </a:rPr>
              <a:t> to </a:t>
            </a:r>
            <a:r>
              <a:rPr b="1" lang="en" sz="1350">
                <a:solidFill>
                  <a:schemeClr val="dk1"/>
                </a:solidFill>
                <a:highlight>
                  <a:srgbClr val="FFFFFF"/>
                </a:highlight>
                <a:latin typeface="Nunito"/>
                <a:ea typeface="Nunito"/>
                <a:cs typeface="Nunito"/>
                <a:sym typeface="Nunito"/>
              </a:rPr>
              <a:t>Americas</a:t>
            </a:r>
            <a:r>
              <a:rPr lang="en" sz="1350">
                <a:solidFill>
                  <a:schemeClr val="dk1"/>
                </a:solidFill>
                <a:highlight>
                  <a:srgbClr val="FFFFFF"/>
                </a:highlight>
                <a:latin typeface="Nunito"/>
                <a:ea typeface="Nunito"/>
                <a:cs typeface="Nunito"/>
                <a:sym typeface="Nunito"/>
              </a:rPr>
              <a:t>( Canada and South America ) </a:t>
            </a:r>
            <a:endParaRPr sz="13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lang="en" sz="1350">
                <a:solidFill>
                  <a:schemeClr val="dk1"/>
                </a:solidFill>
                <a:highlight>
                  <a:srgbClr val="FFFFFF"/>
                </a:highlight>
                <a:latin typeface="Nunito"/>
                <a:ea typeface="Nunito"/>
                <a:cs typeface="Nunito"/>
                <a:sym typeface="Nunito"/>
              </a:rPr>
              <a:t>It may be because </a:t>
            </a:r>
            <a:r>
              <a:rPr b="1" lang="en" sz="1350">
                <a:solidFill>
                  <a:schemeClr val="dk1"/>
                </a:solidFill>
                <a:highlight>
                  <a:srgbClr val="FFFFFF"/>
                </a:highlight>
                <a:latin typeface="Nunito"/>
                <a:ea typeface="Nunito"/>
                <a:cs typeface="Nunito"/>
                <a:sym typeface="Nunito"/>
              </a:rPr>
              <a:t>July-August</a:t>
            </a:r>
            <a:r>
              <a:rPr lang="en" sz="1350">
                <a:solidFill>
                  <a:schemeClr val="dk1"/>
                </a:solidFill>
                <a:highlight>
                  <a:srgbClr val="FFFFFF"/>
                </a:highlight>
                <a:latin typeface="Nunito"/>
                <a:ea typeface="Nunito"/>
                <a:cs typeface="Nunito"/>
                <a:sym typeface="Nunito"/>
              </a:rPr>
              <a:t> is the warmest month in Europe. </a:t>
            </a:r>
            <a:r>
              <a:rPr b="1" lang="en" sz="1350">
                <a:solidFill>
                  <a:schemeClr val="dk1"/>
                </a:solidFill>
                <a:highlight>
                  <a:srgbClr val="FFFFFF"/>
                </a:highlight>
                <a:latin typeface="Nunito"/>
                <a:ea typeface="Nunito"/>
                <a:cs typeface="Nunito"/>
                <a:sym typeface="Nunito"/>
              </a:rPr>
              <a:t>[8]</a:t>
            </a:r>
            <a:endParaRPr b="1" sz="13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350">
              <a:solidFill>
                <a:schemeClr val="dk1"/>
              </a:solidFill>
              <a:highlight>
                <a:srgbClr val="FFFFFF"/>
              </a:highlight>
              <a:latin typeface="Nunito"/>
              <a:ea typeface="Nunito"/>
              <a:cs typeface="Nunito"/>
              <a:sym typeface="Nunito"/>
            </a:endParaRPr>
          </a:p>
        </p:txBody>
      </p:sp>
      <p:pic>
        <p:nvPicPr>
          <p:cNvPr id="299" name="Google Shape;299;p47"/>
          <p:cNvPicPr preferRelativeResize="0"/>
          <p:nvPr/>
        </p:nvPicPr>
        <p:blipFill>
          <a:blip r:embed="rId3">
            <a:alphaModFix/>
          </a:blip>
          <a:stretch>
            <a:fillRect/>
          </a:stretch>
        </p:blipFill>
        <p:spPr>
          <a:xfrm>
            <a:off x="432650" y="1872700"/>
            <a:ext cx="5409900" cy="2993676"/>
          </a:xfrm>
          <a:prstGeom prst="rect">
            <a:avLst/>
          </a:prstGeom>
          <a:noFill/>
          <a:ln>
            <a:noFill/>
          </a:ln>
        </p:spPr>
      </p:pic>
      <p:sp>
        <p:nvSpPr>
          <p:cNvPr id="300" name="Google Shape;300;p47"/>
          <p:cNvSpPr txBox="1"/>
          <p:nvPr/>
        </p:nvSpPr>
        <p:spPr>
          <a:xfrm>
            <a:off x="6057675" y="2250300"/>
            <a:ext cx="25719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latin typeface="Nunito"/>
                <a:ea typeface="Nunito"/>
                <a:cs typeface="Nunito"/>
                <a:sym typeface="Nunito"/>
              </a:rPr>
              <a:t>We see that the top 5 origin cities from where most of the travel takes place in the month of  August are </a:t>
            </a:r>
            <a:r>
              <a:rPr b="1" lang="en" sz="1350">
                <a:latin typeface="Nunito"/>
                <a:ea typeface="Nunito"/>
                <a:cs typeface="Nunito"/>
                <a:sym typeface="Nunito"/>
              </a:rPr>
              <a:t>European cities</a:t>
            </a:r>
            <a:r>
              <a:rPr lang="en" sz="1350">
                <a:latin typeface="Nunito"/>
                <a:ea typeface="Nunito"/>
                <a:cs typeface="Nunito"/>
                <a:sym typeface="Nunito"/>
              </a:rPr>
              <a:t>, while the destination cities are in </a:t>
            </a:r>
            <a:r>
              <a:rPr b="1" lang="en" sz="1350">
                <a:latin typeface="Nunito"/>
                <a:ea typeface="Nunito"/>
                <a:cs typeface="Nunito"/>
                <a:sym typeface="Nunito"/>
              </a:rPr>
              <a:t>South America</a:t>
            </a:r>
            <a:r>
              <a:rPr lang="en" sz="1350">
                <a:latin typeface="Nunito"/>
                <a:ea typeface="Nunito"/>
                <a:cs typeface="Nunito"/>
                <a:sym typeface="Nunito"/>
              </a:rPr>
              <a:t>. </a:t>
            </a:r>
            <a:endParaRPr sz="1350">
              <a:latin typeface="Nunito"/>
              <a:ea typeface="Nunito"/>
              <a:cs typeface="Nunito"/>
              <a:sym typeface="Nunito"/>
            </a:endParaRPr>
          </a:p>
        </p:txBody>
      </p:sp>
      <p:sp>
        <p:nvSpPr>
          <p:cNvPr id="301" name="Google Shape;301;p47"/>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idx="1" type="body"/>
          </p:nvPr>
        </p:nvSpPr>
        <p:spPr>
          <a:xfrm>
            <a:off x="311700" y="1152475"/>
            <a:ext cx="8520600" cy="36348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Now from histogram analysis, the most favourable budget seems to be </a:t>
            </a:r>
            <a:r>
              <a:rPr lang="en" sz="1350">
                <a:solidFill>
                  <a:schemeClr val="dk1"/>
                </a:solidFill>
                <a:latin typeface="Nunito"/>
                <a:ea typeface="Nunito"/>
                <a:cs typeface="Nunito"/>
                <a:sym typeface="Nunito"/>
              </a:rPr>
              <a:t>within</a:t>
            </a:r>
            <a:r>
              <a:rPr lang="en" sz="1350">
                <a:solidFill>
                  <a:schemeClr val="dk1"/>
                </a:solidFill>
                <a:latin typeface="Nunito"/>
                <a:ea typeface="Nunito"/>
                <a:cs typeface="Nunito"/>
                <a:sym typeface="Nunito"/>
              </a:rPr>
              <a:t> the range of </a:t>
            </a:r>
            <a:r>
              <a:rPr b="1" lang="en" sz="1350">
                <a:solidFill>
                  <a:schemeClr val="dk1"/>
                </a:solidFill>
                <a:highlight>
                  <a:srgbClr val="FFFFFF"/>
                </a:highlight>
                <a:latin typeface="Nunito"/>
                <a:ea typeface="Nunito"/>
                <a:cs typeface="Nunito"/>
                <a:sym typeface="Nunito"/>
              </a:rPr>
              <a:t>"1000-10000" with 5724 ( Approx. 6000 ) being the average.</a:t>
            </a:r>
            <a:endParaRPr b="1" sz="13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b="1" sz="1350">
              <a:solidFill>
                <a:schemeClr val="dk1"/>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350">
              <a:solidFill>
                <a:schemeClr val="dk1"/>
              </a:solidFill>
              <a:latin typeface="Nunito"/>
              <a:ea typeface="Nunito"/>
              <a:cs typeface="Nunito"/>
              <a:sym typeface="Nunito"/>
            </a:endParaRPr>
          </a:p>
        </p:txBody>
      </p:sp>
      <p:pic>
        <p:nvPicPr>
          <p:cNvPr id="307" name="Google Shape;307;p48"/>
          <p:cNvPicPr preferRelativeResize="0"/>
          <p:nvPr/>
        </p:nvPicPr>
        <p:blipFill>
          <a:blip r:embed="rId3">
            <a:alphaModFix/>
          </a:blip>
          <a:stretch>
            <a:fillRect/>
          </a:stretch>
        </p:blipFill>
        <p:spPr>
          <a:xfrm>
            <a:off x="1385900" y="1684300"/>
            <a:ext cx="4414976" cy="3049624"/>
          </a:xfrm>
          <a:prstGeom prst="rect">
            <a:avLst/>
          </a:prstGeom>
          <a:noFill/>
          <a:ln>
            <a:noFill/>
          </a:ln>
        </p:spPr>
      </p:pic>
      <p:sp>
        <p:nvSpPr>
          <p:cNvPr id="308" name="Google Shape;308;p48"/>
          <p:cNvSpPr txBox="1"/>
          <p:nvPr>
            <p:ph type="title"/>
          </p:nvPr>
        </p:nvSpPr>
        <p:spPr>
          <a:xfrm>
            <a:off x="311700" y="3193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idx="1" type="body"/>
          </p:nvPr>
        </p:nvSpPr>
        <p:spPr>
          <a:xfrm>
            <a:off x="311700" y="1097075"/>
            <a:ext cx="8520600" cy="37221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457200" rtl="0" algn="l">
              <a:spcBef>
                <a:spcPts val="1200"/>
              </a:spcBef>
              <a:spcAft>
                <a:spcPts val="1200"/>
              </a:spcAft>
              <a:buNone/>
            </a:pPr>
            <a:r>
              <a:rPr lang="en"/>
              <a:t>.</a:t>
            </a:r>
            <a:endParaRPr/>
          </a:p>
        </p:txBody>
      </p:sp>
      <p:pic>
        <p:nvPicPr>
          <p:cNvPr id="314" name="Google Shape;314;p49"/>
          <p:cNvPicPr preferRelativeResize="0"/>
          <p:nvPr/>
        </p:nvPicPr>
        <p:blipFill>
          <a:blip r:embed="rId3">
            <a:alphaModFix/>
          </a:blip>
          <a:stretch>
            <a:fillRect/>
          </a:stretch>
        </p:blipFill>
        <p:spPr>
          <a:xfrm>
            <a:off x="845100" y="1175150"/>
            <a:ext cx="5140599" cy="3371049"/>
          </a:xfrm>
          <a:prstGeom prst="rect">
            <a:avLst/>
          </a:prstGeom>
          <a:noFill/>
          <a:ln>
            <a:noFill/>
          </a:ln>
        </p:spPr>
      </p:pic>
      <p:sp>
        <p:nvSpPr>
          <p:cNvPr id="315" name="Google Shape;315;p49"/>
          <p:cNvSpPr txBox="1"/>
          <p:nvPr/>
        </p:nvSpPr>
        <p:spPr>
          <a:xfrm>
            <a:off x="5977300" y="1295925"/>
            <a:ext cx="2461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latin typeface="Nunito"/>
                <a:ea typeface="Nunito"/>
                <a:cs typeface="Nunito"/>
                <a:sym typeface="Nunito"/>
              </a:rPr>
              <a:t>A budget of 5724 appeared for the most number of times.</a:t>
            </a:r>
            <a:endParaRPr sz="1350">
              <a:latin typeface="Nunito"/>
              <a:ea typeface="Nunito"/>
              <a:cs typeface="Nunito"/>
              <a:sym typeface="Nunito"/>
            </a:endParaRPr>
          </a:p>
        </p:txBody>
      </p:sp>
      <p:sp>
        <p:nvSpPr>
          <p:cNvPr id="316" name="Google Shape;316;p49"/>
          <p:cNvSpPr txBox="1"/>
          <p:nvPr>
            <p:ph type="title"/>
          </p:nvPr>
        </p:nvSpPr>
        <p:spPr>
          <a:xfrm>
            <a:off x="311700" y="3193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idx="1" type="body"/>
          </p:nvPr>
        </p:nvSpPr>
        <p:spPr>
          <a:xfrm>
            <a:off x="311700" y="863550"/>
            <a:ext cx="8520600" cy="39396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Now from the frequency of tours with an average budget greater than 10000, we observe that there were cities like </a:t>
            </a:r>
            <a:r>
              <a:rPr b="1" lang="en" sz="1350">
                <a:solidFill>
                  <a:schemeClr val="dk1"/>
                </a:solidFill>
                <a:highlight>
                  <a:srgbClr val="FFFFFF"/>
                </a:highlight>
                <a:latin typeface="Nunito"/>
                <a:ea typeface="Nunito"/>
                <a:cs typeface="Nunito"/>
                <a:sym typeface="Nunito"/>
              </a:rPr>
              <a:t>‘tofino’</a:t>
            </a:r>
            <a:r>
              <a:rPr lang="en" sz="1350">
                <a:solidFill>
                  <a:schemeClr val="dk1"/>
                </a:solidFill>
                <a:highlight>
                  <a:srgbClr val="FFFFFF"/>
                </a:highlight>
                <a:latin typeface="Nunito"/>
                <a:ea typeface="Nunito"/>
                <a:cs typeface="Nunito"/>
                <a:sym typeface="Nunito"/>
              </a:rPr>
              <a:t>,  </a:t>
            </a:r>
            <a:r>
              <a:rPr b="1" lang="en" sz="1350">
                <a:solidFill>
                  <a:schemeClr val="dk1"/>
                </a:solidFill>
                <a:highlight>
                  <a:srgbClr val="FFFFFF"/>
                </a:highlight>
                <a:latin typeface="Nunito"/>
                <a:ea typeface="Nunito"/>
                <a:cs typeface="Nunito"/>
                <a:sym typeface="Nunito"/>
              </a:rPr>
              <a:t>'Mannheim'</a:t>
            </a:r>
            <a:r>
              <a:rPr lang="en" sz="1350">
                <a:solidFill>
                  <a:schemeClr val="dk1"/>
                </a:solidFill>
                <a:highlight>
                  <a:srgbClr val="FFFFFF"/>
                </a:highlight>
                <a:latin typeface="Nunito"/>
                <a:ea typeface="Nunito"/>
                <a:cs typeface="Nunito"/>
                <a:sym typeface="Nunito"/>
              </a:rPr>
              <a:t>, </a:t>
            </a:r>
            <a:r>
              <a:rPr b="1" lang="en" sz="1350">
                <a:solidFill>
                  <a:schemeClr val="dk1"/>
                </a:solidFill>
                <a:highlight>
                  <a:srgbClr val="FFFFFF"/>
                </a:highlight>
                <a:latin typeface="Nunito"/>
                <a:ea typeface="Nunito"/>
                <a:cs typeface="Nunito"/>
                <a:sym typeface="Nunito"/>
              </a:rPr>
              <a:t>'punta cana'</a:t>
            </a:r>
            <a:r>
              <a:rPr lang="en" sz="1350">
                <a:solidFill>
                  <a:schemeClr val="dk1"/>
                </a:solidFill>
                <a:highlight>
                  <a:srgbClr val="FFFFFF"/>
                </a:highlight>
                <a:latin typeface="Nunito"/>
                <a:ea typeface="Nunito"/>
                <a:cs typeface="Nunito"/>
                <a:sym typeface="Nunito"/>
              </a:rPr>
              <a:t>, </a:t>
            </a:r>
            <a:r>
              <a:rPr b="1" lang="en" sz="1350">
                <a:solidFill>
                  <a:schemeClr val="dk1"/>
                </a:solidFill>
                <a:highlight>
                  <a:srgbClr val="FFFFFF"/>
                </a:highlight>
                <a:latin typeface="Nunito"/>
                <a:ea typeface="Nunito"/>
                <a:cs typeface="Nunito"/>
                <a:sym typeface="Nunito"/>
              </a:rPr>
              <a:t>'Santa Cruz'</a:t>
            </a:r>
            <a:r>
              <a:rPr lang="en" sz="1350">
                <a:solidFill>
                  <a:schemeClr val="dk1"/>
                </a:solidFill>
                <a:highlight>
                  <a:srgbClr val="FFFFFF"/>
                </a:highlight>
                <a:latin typeface="Nunito"/>
                <a:ea typeface="Nunito"/>
                <a:cs typeface="Nunito"/>
                <a:sym typeface="Nunito"/>
              </a:rPr>
              <a:t>, </a:t>
            </a:r>
            <a:r>
              <a:rPr b="1" lang="en" sz="1350">
                <a:solidFill>
                  <a:schemeClr val="dk1"/>
                </a:solidFill>
                <a:highlight>
                  <a:srgbClr val="FFFFFF"/>
                </a:highlight>
                <a:latin typeface="Nunito"/>
                <a:ea typeface="Nunito"/>
                <a:cs typeface="Nunito"/>
                <a:sym typeface="Nunito"/>
              </a:rPr>
              <a:t>'Houston'</a:t>
            </a:r>
            <a:r>
              <a:rPr lang="en" sz="1350">
                <a:solidFill>
                  <a:schemeClr val="dk1"/>
                </a:solidFill>
                <a:highlight>
                  <a:srgbClr val="FFFFFF"/>
                </a:highlight>
                <a:latin typeface="Nunito"/>
                <a:ea typeface="Nunito"/>
                <a:cs typeface="Nunito"/>
                <a:sym typeface="Nunito"/>
              </a:rPr>
              <a:t>, </a:t>
            </a:r>
            <a:r>
              <a:rPr b="1" lang="en" sz="1350">
                <a:solidFill>
                  <a:schemeClr val="dk1"/>
                </a:solidFill>
                <a:highlight>
                  <a:srgbClr val="FFFFFF"/>
                </a:highlight>
                <a:latin typeface="Nunito"/>
                <a:ea typeface="Nunito"/>
                <a:cs typeface="Nunito"/>
                <a:sym typeface="Nunito"/>
              </a:rPr>
              <a:t>'tijuana'</a:t>
            </a:r>
            <a:r>
              <a:rPr lang="en" sz="1350">
                <a:solidFill>
                  <a:schemeClr val="dk1"/>
                </a:solidFill>
                <a:highlight>
                  <a:srgbClr val="FFFFFF"/>
                </a:highlight>
                <a:latin typeface="Nunito"/>
                <a:ea typeface="Nunito"/>
                <a:cs typeface="Nunito"/>
                <a:sym typeface="Nunito"/>
              </a:rPr>
              <a:t> and </a:t>
            </a:r>
            <a:r>
              <a:rPr b="1" lang="en" sz="1350">
                <a:solidFill>
                  <a:schemeClr val="dk1"/>
                </a:solidFill>
                <a:highlight>
                  <a:srgbClr val="FFFFFF"/>
                </a:highlight>
                <a:latin typeface="Nunito"/>
                <a:ea typeface="Nunito"/>
                <a:cs typeface="Nunito"/>
                <a:sym typeface="Nunito"/>
              </a:rPr>
              <a:t>'kobe'</a:t>
            </a:r>
            <a:r>
              <a:rPr lang="en" sz="1350">
                <a:solidFill>
                  <a:schemeClr val="dk1"/>
                </a:solidFill>
                <a:highlight>
                  <a:srgbClr val="FFFFFF"/>
                </a:highlight>
                <a:latin typeface="Nunito"/>
                <a:ea typeface="Nunito"/>
                <a:cs typeface="Nunito"/>
                <a:sym typeface="Nunito"/>
              </a:rPr>
              <a:t>, which suggested posh economy because of the frequency of such luxury tours.</a:t>
            </a:r>
            <a:endParaRPr sz="13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350">
              <a:latin typeface="Nunito"/>
              <a:ea typeface="Nunito"/>
              <a:cs typeface="Nunito"/>
              <a:sym typeface="Nunito"/>
            </a:endParaRPr>
          </a:p>
        </p:txBody>
      </p:sp>
      <p:pic>
        <p:nvPicPr>
          <p:cNvPr id="322" name="Google Shape;322;p50"/>
          <p:cNvPicPr preferRelativeResize="0"/>
          <p:nvPr/>
        </p:nvPicPr>
        <p:blipFill>
          <a:blip r:embed="rId3">
            <a:alphaModFix/>
          </a:blip>
          <a:stretch>
            <a:fillRect/>
          </a:stretch>
        </p:blipFill>
        <p:spPr>
          <a:xfrm>
            <a:off x="1340400" y="1674425"/>
            <a:ext cx="6268375" cy="3033849"/>
          </a:xfrm>
          <a:prstGeom prst="rect">
            <a:avLst/>
          </a:prstGeom>
          <a:noFill/>
          <a:ln>
            <a:noFill/>
          </a:ln>
        </p:spPr>
      </p:pic>
      <p:sp>
        <p:nvSpPr>
          <p:cNvPr id="323" name="Google Shape;323;p50"/>
          <p:cNvSpPr txBox="1"/>
          <p:nvPr>
            <p:ph type="title"/>
          </p:nvPr>
        </p:nvSpPr>
        <p:spPr>
          <a:xfrm>
            <a:off x="311700" y="2431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Nunito"/>
                <a:ea typeface="Nunito"/>
                <a:cs typeface="Nunito"/>
                <a:sym typeface="Nunito"/>
              </a:rPr>
              <a:t>This inferences could be further validated by such real world findings as:</a:t>
            </a:r>
            <a:endParaRPr sz="1350">
              <a:solidFill>
                <a:schemeClr val="dk1"/>
              </a:solidFill>
              <a:latin typeface="Nunito"/>
              <a:ea typeface="Nunito"/>
              <a:cs typeface="Nunito"/>
              <a:sym typeface="Nunito"/>
            </a:endParaRPr>
          </a:p>
          <a:p>
            <a:pPr indent="-314325" lvl="0" marL="457200" rtl="0" algn="l">
              <a:spcBef>
                <a:spcPts val="1200"/>
              </a:spcBef>
              <a:spcAft>
                <a:spcPts val="0"/>
              </a:spcAft>
              <a:buClr>
                <a:schemeClr val="dk1"/>
              </a:buClr>
              <a:buSzPts val="1350"/>
              <a:buFont typeface="Nunito"/>
              <a:buChar char="●"/>
            </a:pPr>
            <a:r>
              <a:rPr lang="en" sz="1350">
                <a:solidFill>
                  <a:schemeClr val="dk1"/>
                </a:solidFill>
                <a:latin typeface="Nunito"/>
                <a:ea typeface="Nunito"/>
                <a:cs typeface="Nunito"/>
                <a:sym typeface="Nunito"/>
              </a:rPr>
              <a:t>The Port of Kobe is both an important port and manufacturing center.As of 2004, the city's total real GDP was ¥6.3 trillion, which amounts to thirty-four percent of the GDP for Hyōgo Prefecture and  approximately eight percent for the whole Kansai region.</a:t>
            </a:r>
            <a:endParaRPr sz="1350">
              <a:solidFill>
                <a:schemeClr val="dk1"/>
              </a:solidFill>
              <a:latin typeface="Nunito"/>
              <a:ea typeface="Nunito"/>
              <a:cs typeface="Nunito"/>
              <a:sym typeface="Nunito"/>
            </a:endParaRPr>
          </a:p>
          <a:p>
            <a:pPr indent="-314325" lvl="0" marL="457200" rtl="0" algn="l">
              <a:spcBef>
                <a:spcPts val="0"/>
              </a:spcBef>
              <a:spcAft>
                <a:spcPts val="0"/>
              </a:spcAft>
              <a:buClr>
                <a:schemeClr val="dk1"/>
              </a:buClr>
              <a:buSzPts val="1350"/>
              <a:buFont typeface="Nunito"/>
              <a:buChar char="●"/>
            </a:pPr>
            <a:r>
              <a:rPr lang="en" sz="1350">
                <a:solidFill>
                  <a:schemeClr val="dk1"/>
                </a:solidFill>
                <a:latin typeface="Nunito"/>
                <a:ea typeface="Nunito"/>
                <a:cs typeface="Nunito"/>
                <a:sym typeface="Nunito"/>
              </a:rPr>
              <a:t> According to Statistics Canada, the tourism industry in Kingston represents a vital part of the city's economy. </a:t>
            </a:r>
            <a:endParaRPr sz="1350">
              <a:solidFill>
                <a:schemeClr val="dk1"/>
              </a:solidFill>
              <a:latin typeface="Nunito"/>
              <a:ea typeface="Nunito"/>
              <a:cs typeface="Nunito"/>
              <a:sym typeface="Nunito"/>
            </a:endParaRPr>
          </a:p>
          <a:p>
            <a:pPr indent="0" lvl="0" marL="0" rtl="0" algn="l">
              <a:spcBef>
                <a:spcPts val="1200"/>
              </a:spcBef>
              <a:spcAft>
                <a:spcPts val="0"/>
              </a:spcAft>
              <a:buNone/>
            </a:pPr>
            <a:r>
              <a:rPr lang="en" sz="1350">
                <a:solidFill>
                  <a:schemeClr val="dk1"/>
                </a:solidFill>
                <a:latin typeface="Nunito"/>
                <a:ea typeface="Nunito"/>
                <a:cs typeface="Nunito"/>
                <a:sym typeface="Nunito"/>
              </a:rPr>
              <a:t>              In 2004, over 3,500 jobs were contributed to Kingston's economy due to the tourism industry</a:t>
            </a:r>
            <a:endParaRPr sz="1350">
              <a:solidFill>
                <a:schemeClr val="dk1"/>
              </a:solidFill>
              <a:latin typeface="Nunito"/>
              <a:ea typeface="Nunito"/>
              <a:cs typeface="Nunito"/>
              <a:sym typeface="Nunito"/>
            </a:endParaRPr>
          </a:p>
          <a:p>
            <a:pPr indent="-314325" lvl="0" marL="457200" rtl="0" algn="l">
              <a:spcBef>
                <a:spcPts val="1200"/>
              </a:spcBef>
              <a:spcAft>
                <a:spcPts val="0"/>
              </a:spcAft>
              <a:buClr>
                <a:schemeClr val="dk1"/>
              </a:buClr>
              <a:buSzPts val="1350"/>
              <a:buFont typeface="Nunito"/>
              <a:buChar char="●"/>
            </a:pPr>
            <a:r>
              <a:rPr lang="en" sz="1350">
                <a:solidFill>
                  <a:schemeClr val="dk1"/>
                </a:solidFill>
                <a:latin typeface="Nunito"/>
                <a:ea typeface="Nunito"/>
                <a:cs typeface="Nunito"/>
                <a:sym typeface="Nunito"/>
              </a:rPr>
              <a:t>Belo Horizonte receives large numbers of visitors, as it is in the Brazilian main economic axis, exerting influence even on other states. Multinational and Brazilian companies, such as Google and Oi, maintain offices in the city. The service sector plays a very important role in the economy of Belo Horizonte, being responsible for 85% of the city's Gross Domestic Product (GDP),  with other industry making up most of the remaining 15%.  Organized FIFA world cup in 2010.</a:t>
            </a:r>
            <a:endParaRPr sz="1350">
              <a:solidFill>
                <a:schemeClr val="dk1"/>
              </a:solidFill>
              <a:latin typeface="Nunito"/>
              <a:ea typeface="Nunito"/>
              <a:cs typeface="Nunito"/>
              <a:sym typeface="Nunito"/>
            </a:endParaRPr>
          </a:p>
        </p:txBody>
      </p:sp>
      <p:sp>
        <p:nvSpPr>
          <p:cNvPr id="329" name="Google Shape;329;p51"/>
          <p:cNvSpPr txBox="1"/>
          <p:nvPr>
            <p:ph type="title"/>
          </p:nvPr>
        </p:nvSpPr>
        <p:spPr>
          <a:xfrm>
            <a:off x="311700" y="3955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a:solidFill>
            <a:schemeClr val="lt1"/>
          </a:solidFill>
          <a:ln cap="flat" cmpd="sng" w="2857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1"/>
                </a:solidFill>
                <a:latin typeface="Nunito"/>
                <a:ea typeface="Nunito"/>
                <a:cs typeface="Nunito"/>
                <a:sym typeface="Nunito"/>
              </a:rPr>
              <a:t>In recent years, chatbots have come at the forefront as an important means of communication between consumers and industries where consumers demand for personalised information at any time and in any language. The interaction with a chatbot is ideally supposed to be </a:t>
            </a:r>
            <a:r>
              <a:rPr lang="en" sz="1450">
                <a:solidFill>
                  <a:schemeClr val="dk1"/>
                </a:solidFill>
                <a:latin typeface="Nunito"/>
                <a:ea typeface="Nunito"/>
                <a:cs typeface="Nunito"/>
                <a:sym typeface="Nunito"/>
              </a:rPr>
              <a:t>indistinguishable</a:t>
            </a:r>
            <a:r>
              <a:rPr lang="en" sz="1450">
                <a:solidFill>
                  <a:schemeClr val="dk1"/>
                </a:solidFill>
                <a:latin typeface="Nunito"/>
                <a:ea typeface="Nunito"/>
                <a:cs typeface="Nunito"/>
                <a:sym typeface="Nunito"/>
              </a:rPr>
              <a:t> from that of a human being, but in reality it is not. </a:t>
            </a:r>
            <a:r>
              <a:rPr lang="en" sz="1450">
                <a:solidFill>
                  <a:schemeClr val="dk1"/>
                </a:solidFill>
                <a:latin typeface="Nunito"/>
                <a:ea typeface="Nunito"/>
                <a:cs typeface="Nunito"/>
                <a:sym typeface="Nunito"/>
              </a:rPr>
              <a:t>Therefore, continually ensuring the performance of a chatbot is essential to improve the user-chatbot interaction experience so as to ensure user satisfaction. </a:t>
            </a:r>
            <a:endParaRPr sz="1450">
              <a:solidFill>
                <a:schemeClr val="dk1"/>
              </a:solidFill>
              <a:latin typeface="Nunito"/>
              <a:ea typeface="Nunito"/>
              <a:cs typeface="Nunito"/>
              <a:sym typeface="Nunito"/>
            </a:endParaRPr>
          </a:p>
          <a:p>
            <a:pPr indent="0" lvl="0" marL="0" rtl="0" algn="l">
              <a:spcBef>
                <a:spcPts val="1200"/>
              </a:spcBef>
              <a:spcAft>
                <a:spcPts val="0"/>
              </a:spcAft>
              <a:buNone/>
            </a:pPr>
            <a:r>
              <a:rPr lang="en" sz="1450">
                <a:solidFill>
                  <a:schemeClr val="dk1"/>
                </a:solidFill>
                <a:latin typeface="Nunito"/>
                <a:ea typeface="Nunito"/>
                <a:cs typeface="Nunito"/>
                <a:sym typeface="Nunito"/>
              </a:rPr>
              <a:t>There are many existing techniques to assess the performance of chatbots but according to a recent study by Radiziwill and Benton (2017)</a:t>
            </a:r>
            <a:r>
              <a:rPr b="1" lang="en" sz="1450">
                <a:solidFill>
                  <a:schemeClr val="dk1"/>
                </a:solidFill>
                <a:latin typeface="Nunito"/>
                <a:ea typeface="Nunito"/>
                <a:cs typeface="Nunito"/>
                <a:sym typeface="Nunito"/>
              </a:rPr>
              <a:t>[2]</a:t>
            </a:r>
            <a:r>
              <a:rPr lang="en" sz="1450">
                <a:solidFill>
                  <a:schemeClr val="dk1"/>
                </a:solidFill>
                <a:latin typeface="Nunito"/>
                <a:ea typeface="Nunito"/>
                <a:cs typeface="Nunito"/>
                <a:sym typeface="Nunito"/>
              </a:rPr>
              <a:t> which provides an overview of chatbot quality attributes and assessment frameworks that have been proposed in the last few decades, an absolute list of quality attributes for the assessment purpose does not exist due to the wide variety of chatbot types. It is also difficult and time consuming to properly assess a vast majority of quality attributes. </a:t>
            </a:r>
            <a:endParaRPr sz="1450">
              <a:solidFill>
                <a:schemeClr val="dk1"/>
              </a:solidFill>
              <a:latin typeface="Nunito"/>
              <a:ea typeface="Nunito"/>
              <a:cs typeface="Nunito"/>
              <a:sym typeface="Nunito"/>
            </a:endParaRPr>
          </a:p>
          <a:p>
            <a:pPr indent="0" lvl="0" marL="0" rtl="0" algn="l">
              <a:spcBef>
                <a:spcPts val="1200"/>
              </a:spcBef>
              <a:spcAft>
                <a:spcPts val="1200"/>
              </a:spcAft>
              <a:buNone/>
            </a:pPr>
            <a:r>
              <a:t/>
            </a:r>
            <a:endParaRPr sz="1450">
              <a:solidFill>
                <a:schemeClr val="dk1"/>
              </a:solidFill>
              <a:latin typeface="Nunito"/>
              <a:ea typeface="Nunito"/>
              <a:cs typeface="Nunito"/>
              <a:sym typeface="Nunito"/>
            </a:endParaRPr>
          </a:p>
        </p:txBody>
      </p:sp>
      <p:sp>
        <p:nvSpPr>
          <p:cNvPr id="76" name="Google Shape;76;p16"/>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INTRODUCTION</a:t>
            </a:r>
            <a:endParaRPr b="1" sz="2320">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idx="1" type="body"/>
          </p:nvPr>
        </p:nvSpPr>
        <p:spPr>
          <a:xfrm>
            <a:off x="311700" y="863550"/>
            <a:ext cx="8520600" cy="41193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Now, </a:t>
            </a:r>
            <a:r>
              <a:rPr lang="en" sz="1400">
                <a:solidFill>
                  <a:schemeClr val="dk1"/>
                </a:solidFill>
              </a:rPr>
              <a:t>judging</a:t>
            </a:r>
            <a:r>
              <a:rPr lang="en" sz="1400">
                <a:solidFill>
                  <a:schemeClr val="dk1"/>
                </a:solidFill>
              </a:rPr>
              <a:t> by the overall number of tours, with budget around the average budget, these cities suggest that there is an important tourism industry.</a:t>
            </a:r>
            <a:endParaRPr sz="1400">
              <a:solidFill>
                <a:schemeClr val="dk1"/>
              </a:solidFill>
            </a:endParaRPr>
          </a:p>
        </p:txBody>
      </p:sp>
      <p:pic>
        <p:nvPicPr>
          <p:cNvPr id="335" name="Google Shape;335;p52"/>
          <p:cNvPicPr preferRelativeResize="0"/>
          <p:nvPr/>
        </p:nvPicPr>
        <p:blipFill>
          <a:blip r:embed="rId3">
            <a:alphaModFix/>
          </a:blip>
          <a:stretch>
            <a:fillRect/>
          </a:stretch>
        </p:blipFill>
        <p:spPr>
          <a:xfrm>
            <a:off x="680650" y="1490150"/>
            <a:ext cx="5665900" cy="3416399"/>
          </a:xfrm>
          <a:prstGeom prst="rect">
            <a:avLst/>
          </a:prstGeom>
          <a:noFill/>
          <a:ln>
            <a:noFill/>
          </a:ln>
        </p:spPr>
      </p:pic>
      <p:sp>
        <p:nvSpPr>
          <p:cNvPr id="336" name="Google Shape;336;p52"/>
          <p:cNvSpPr txBox="1"/>
          <p:nvPr>
            <p:ph type="title"/>
          </p:nvPr>
        </p:nvSpPr>
        <p:spPr>
          <a:xfrm>
            <a:off x="311700" y="105500"/>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2672"/>
              <a:buFont typeface="Arial"/>
              <a:buNone/>
            </a:pPr>
            <a:r>
              <a:rPr b="1" lang="en" sz="2320">
                <a:latin typeface="Nunito"/>
                <a:ea typeface="Nunito"/>
                <a:cs typeface="Nunito"/>
                <a:sym typeface="Nunito"/>
              </a:rPr>
              <a:t>Results (Contd.)</a:t>
            </a:r>
            <a:endParaRPr b="1" sz="2320">
              <a:latin typeface="Nunito"/>
              <a:ea typeface="Nunito"/>
              <a:cs typeface="Nunito"/>
              <a:sym typeface="Nunito"/>
            </a:endParaRPr>
          </a:p>
          <a:p>
            <a:pPr indent="0" lvl="0" marL="0" rtl="0" algn="ctr">
              <a:spcBef>
                <a:spcPts val="0"/>
              </a:spcBef>
              <a:spcAft>
                <a:spcPts val="0"/>
              </a:spcAft>
              <a:buSzPct val="42672"/>
              <a:buNone/>
            </a:pPr>
            <a:r>
              <a:t/>
            </a:r>
            <a:endParaRPr b="1" sz="2320">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lnSpc>
                <a:spcPct val="150000"/>
              </a:lnSpc>
              <a:spcBef>
                <a:spcPts val="0"/>
              </a:spcBef>
              <a:spcAft>
                <a:spcPts val="0"/>
              </a:spcAft>
              <a:buNone/>
            </a:pPr>
            <a:r>
              <a:rPr lang="en" sz="1450">
                <a:solidFill>
                  <a:schemeClr val="dk1"/>
                </a:solidFill>
                <a:highlight>
                  <a:schemeClr val="lt1"/>
                </a:highlight>
                <a:latin typeface="Nunito"/>
                <a:ea typeface="Nunito"/>
                <a:cs typeface="Nunito"/>
                <a:sym typeface="Nunito"/>
              </a:rPr>
              <a:t>[1] Lemon, Katherine N., and Peter C. Verhoef. "Understanding customer experience throughout the customer journey." </a:t>
            </a:r>
            <a:r>
              <a:rPr i="1" lang="en" sz="1450">
                <a:solidFill>
                  <a:schemeClr val="dk1"/>
                </a:solidFill>
                <a:highlight>
                  <a:schemeClr val="lt1"/>
                </a:highlight>
                <a:latin typeface="Nunito"/>
                <a:ea typeface="Nunito"/>
                <a:cs typeface="Nunito"/>
                <a:sym typeface="Nunito"/>
              </a:rPr>
              <a:t>Journal of marketing</a:t>
            </a:r>
            <a:r>
              <a:rPr lang="en" sz="1450">
                <a:solidFill>
                  <a:schemeClr val="dk1"/>
                </a:solidFill>
                <a:highlight>
                  <a:schemeClr val="lt1"/>
                </a:highlight>
                <a:latin typeface="Nunito"/>
                <a:ea typeface="Nunito"/>
                <a:cs typeface="Nunito"/>
                <a:sym typeface="Nunito"/>
              </a:rPr>
              <a:t> 80.6 (2016): 69-96.</a:t>
            </a:r>
            <a:endParaRPr sz="1450">
              <a:solidFill>
                <a:schemeClr val="dk1"/>
              </a:solidFill>
              <a:highlight>
                <a:srgbClr val="FFFFFF"/>
              </a:highlight>
              <a:latin typeface="Nunito"/>
              <a:ea typeface="Nunito"/>
              <a:cs typeface="Nunito"/>
              <a:sym typeface="Nunito"/>
            </a:endParaRPr>
          </a:p>
          <a:p>
            <a:pPr indent="0" lvl="0" marL="457200" rtl="0" algn="l">
              <a:lnSpc>
                <a:spcPct val="150000"/>
              </a:lnSpc>
              <a:spcBef>
                <a:spcPts val="1200"/>
              </a:spcBef>
              <a:spcAft>
                <a:spcPts val="0"/>
              </a:spcAft>
              <a:buNone/>
            </a:pPr>
            <a:r>
              <a:rPr lang="en" sz="1450">
                <a:solidFill>
                  <a:schemeClr val="dk1"/>
                </a:solidFill>
                <a:highlight>
                  <a:srgbClr val="FFFFFF"/>
                </a:highlight>
                <a:latin typeface="Nunito"/>
                <a:ea typeface="Nunito"/>
                <a:cs typeface="Nunito"/>
                <a:sym typeface="Nunito"/>
              </a:rPr>
              <a:t>[2]</a:t>
            </a:r>
            <a:r>
              <a:rPr lang="en" sz="1450">
                <a:solidFill>
                  <a:schemeClr val="dk1"/>
                </a:solidFill>
                <a:highlight>
                  <a:srgbClr val="FFFFFF"/>
                </a:highlight>
                <a:latin typeface="Nunito"/>
                <a:ea typeface="Nunito"/>
                <a:cs typeface="Nunito"/>
                <a:sym typeface="Nunito"/>
              </a:rPr>
              <a:t>Radziwill, Nicole M., and Morgan C. Benton. "Evaluating quality of chatbots and intelligent conversational agents." </a:t>
            </a:r>
            <a:r>
              <a:rPr i="1" lang="en" sz="1450">
                <a:solidFill>
                  <a:schemeClr val="dk1"/>
                </a:solidFill>
                <a:highlight>
                  <a:srgbClr val="FFFFFF"/>
                </a:highlight>
                <a:latin typeface="Nunito"/>
                <a:ea typeface="Nunito"/>
                <a:cs typeface="Nunito"/>
                <a:sym typeface="Nunito"/>
              </a:rPr>
              <a:t>arXiv preprint arXiv:1704.04579</a:t>
            </a:r>
            <a:r>
              <a:rPr lang="en" sz="1450">
                <a:solidFill>
                  <a:schemeClr val="dk1"/>
                </a:solidFill>
                <a:highlight>
                  <a:srgbClr val="FFFFFF"/>
                </a:highlight>
                <a:latin typeface="Nunito"/>
                <a:ea typeface="Nunito"/>
                <a:cs typeface="Nunito"/>
                <a:sym typeface="Nunito"/>
              </a:rPr>
              <a:t> (2017).</a:t>
            </a:r>
            <a:endParaRPr sz="1450">
              <a:solidFill>
                <a:schemeClr val="dk1"/>
              </a:solidFill>
              <a:highlight>
                <a:srgbClr val="FFFFFF"/>
              </a:highlight>
              <a:latin typeface="Nunito"/>
              <a:ea typeface="Nunito"/>
              <a:cs typeface="Nunito"/>
              <a:sym typeface="Nunito"/>
            </a:endParaRPr>
          </a:p>
          <a:p>
            <a:pPr indent="0" lvl="0" marL="457200" rtl="0" algn="l">
              <a:lnSpc>
                <a:spcPct val="150000"/>
              </a:lnSpc>
              <a:spcBef>
                <a:spcPts val="1200"/>
              </a:spcBef>
              <a:spcAft>
                <a:spcPts val="0"/>
              </a:spcAft>
              <a:buNone/>
            </a:pPr>
            <a:r>
              <a:rPr lang="en" sz="1450">
                <a:solidFill>
                  <a:schemeClr val="dk1"/>
                </a:solidFill>
                <a:highlight>
                  <a:schemeClr val="lt1"/>
                </a:highlight>
                <a:latin typeface="Nunito"/>
                <a:ea typeface="Nunito"/>
                <a:cs typeface="Nunito"/>
                <a:sym typeface="Nunito"/>
              </a:rPr>
              <a:t>[3]Baumeister, Roy F., and Mark R. Leary. "Writing narrative literature reviews." </a:t>
            </a:r>
            <a:r>
              <a:rPr i="1" lang="en" sz="1450">
                <a:solidFill>
                  <a:schemeClr val="dk1"/>
                </a:solidFill>
                <a:highlight>
                  <a:schemeClr val="lt1"/>
                </a:highlight>
                <a:latin typeface="Nunito"/>
                <a:ea typeface="Nunito"/>
                <a:cs typeface="Nunito"/>
                <a:sym typeface="Nunito"/>
              </a:rPr>
              <a:t>Review of general psychology</a:t>
            </a:r>
            <a:r>
              <a:rPr lang="en" sz="1450">
                <a:solidFill>
                  <a:schemeClr val="dk1"/>
                </a:solidFill>
                <a:highlight>
                  <a:schemeClr val="lt1"/>
                </a:highlight>
                <a:latin typeface="Nunito"/>
                <a:ea typeface="Nunito"/>
                <a:cs typeface="Nunito"/>
                <a:sym typeface="Nunito"/>
              </a:rPr>
              <a:t> 1.3 (1997): 311-320.</a:t>
            </a:r>
            <a:endParaRPr sz="1450">
              <a:solidFill>
                <a:schemeClr val="dk1"/>
              </a:solidFill>
              <a:highlight>
                <a:srgbClr val="FFFFFF"/>
              </a:highlight>
              <a:latin typeface="Nunito"/>
              <a:ea typeface="Nunito"/>
              <a:cs typeface="Nunito"/>
              <a:sym typeface="Nunito"/>
            </a:endParaRPr>
          </a:p>
          <a:p>
            <a:pPr indent="0" lvl="0" marL="457200" rtl="0" algn="l">
              <a:lnSpc>
                <a:spcPct val="150000"/>
              </a:lnSpc>
              <a:spcBef>
                <a:spcPts val="1200"/>
              </a:spcBef>
              <a:spcAft>
                <a:spcPts val="0"/>
              </a:spcAft>
              <a:buNone/>
            </a:pPr>
            <a:r>
              <a:rPr lang="en" sz="1450">
                <a:solidFill>
                  <a:schemeClr val="dk1"/>
                </a:solidFill>
                <a:highlight>
                  <a:srgbClr val="FFFFFF"/>
                </a:highlight>
                <a:latin typeface="Nunito"/>
                <a:ea typeface="Nunito"/>
                <a:cs typeface="Nunito"/>
                <a:sym typeface="Nunito"/>
              </a:rPr>
              <a:t>[4] Jongerius, C. M. </a:t>
            </a:r>
            <a:r>
              <a:rPr i="1" lang="en" sz="1450">
                <a:solidFill>
                  <a:schemeClr val="dk1"/>
                </a:solidFill>
                <a:highlight>
                  <a:srgbClr val="FFFFFF"/>
                </a:highlight>
                <a:latin typeface="Nunito"/>
                <a:ea typeface="Nunito"/>
                <a:cs typeface="Nunito"/>
                <a:sym typeface="Nunito"/>
              </a:rPr>
              <a:t>Quantifying chatbot performance by using data analytics</a:t>
            </a:r>
            <a:r>
              <a:rPr lang="en" sz="1450">
                <a:solidFill>
                  <a:schemeClr val="dk1"/>
                </a:solidFill>
                <a:highlight>
                  <a:srgbClr val="FFFFFF"/>
                </a:highlight>
                <a:latin typeface="Nunito"/>
                <a:ea typeface="Nunito"/>
                <a:cs typeface="Nunito"/>
                <a:sym typeface="Nunito"/>
              </a:rPr>
              <a:t>. MS thesis. 2018.</a:t>
            </a:r>
            <a:endParaRPr sz="14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lang="en" sz="1450">
                <a:solidFill>
                  <a:srgbClr val="222222"/>
                </a:solidFill>
                <a:highlight>
                  <a:srgbClr val="FFFFFF"/>
                </a:highlight>
                <a:latin typeface="Nunito"/>
                <a:ea typeface="Nunito"/>
                <a:cs typeface="Nunito"/>
                <a:sym typeface="Nunito"/>
              </a:rPr>
              <a:t>  	[5] </a:t>
            </a:r>
            <a:r>
              <a:rPr lang="en" sz="1450" u="sng">
                <a:solidFill>
                  <a:schemeClr val="hlink"/>
                </a:solidFill>
                <a:highlight>
                  <a:srgbClr val="FFFFFF"/>
                </a:highlight>
                <a:latin typeface="Nunito"/>
                <a:ea typeface="Nunito"/>
                <a:cs typeface="Nunito"/>
                <a:sym typeface="Nunito"/>
                <a:hlinkClick r:id="rId3"/>
              </a:rPr>
              <a:t>https://www.statista.com/statistics/183657/average-size-of-a-family-in-the-us/</a:t>
            </a:r>
            <a:endParaRPr sz="1450">
              <a:solidFill>
                <a:srgbClr val="222222"/>
              </a:solidFill>
              <a:highlight>
                <a:srgbClr val="FFFFFF"/>
              </a:highlight>
              <a:latin typeface="Nunito"/>
              <a:ea typeface="Nunito"/>
              <a:cs typeface="Nunito"/>
              <a:sym typeface="Nunito"/>
            </a:endParaRPr>
          </a:p>
          <a:p>
            <a:pPr indent="0" lvl="0" marL="457200" rtl="0" algn="l">
              <a:spcBef>
                <a:spcPts val="1200"/>
              </a:spcBef>
              <a:spcAft>
                <a:spcPts val="1200"/>
              </a:spcAft>
              <a:buNone/>
            </a:pPr>
            <a:r>
              <a:rPr lang="en" sz="1450">
                <a:solidFill>
                  <a:srgbClr val="222222"/>
                </a:solidFill>
                <a:highlight>
                  <a:srgbClr val="FFFFFF"/>
                </a:highlight>
                <a:latin typeface="Nunito"/>
                <a:ea typeface="Nunito"/>
                <a:cs typeface="Nunito"/>
                <a:sym typeface="Nunito"/>
              </a:rPr>
              <a:t>[6]</a:t>
            </a:r>
            <a:r>
              <a:rPr lang="en" sz="2049">
                <a:solidFill>
                  <a:srgbClr val="222222"/>
                </a:solidFill>
                <a:highlight>
                  <a:srgbClr val="FFFFFF"/>
                </a:highlight>
                <a:latin typeface="Nunito"/>
                <a:ea typeface="Nunito"/>
                <a:cs typeface="Nunito"/>
                <a:sym typeface="Nunito"/>
              </a:rPr>
              <a:t> </a:t>
            </a:r>
            <a:r>
              <a:rPr lang="en" sz="1449">
                <a:solidFill>
                  <a:schemeClr val="dk1"/>
                </a:solidFill>
                <a:latin typeface="Nunito"/>
                <a:ea typeface="Nunito"/>
                <a:cs typeface="Nunito"/>
                <a:sym typeface="Nunito"/>
              </a:rPr>
              <a:t>Max Roser (2014) - "Fertility Rate". </a:t>
            </a:r>
            <a:r>
              <a:rPr i="1" lang="en" sz="1449">
                <a:solidFill>
                  <a:schemeClr val="dk1"/>
                </a:solidFill>
                <a:latin typeface="Nunito"/>
                <a:ea typeface="Nunito"/>
                <a:cs typeface="Nunito"/>
                <a:sym typeface="Nunito"/>
              </a:rPr>
              <a:t>Published online at OurWorldInData.org.</a:t>
            </a:r>
            <a:r>
              <a:rPr lang="en" sz="1449">
                <a:solidFill>
                  <a:schemeClr val="dk1"/>
                </a:solidFill>
                <a:latin typeface="Nunito"/>
                <a:ea typeface="Nunito"/>
                <a:cs typeface="Nunito"/>
                <a:sym typeface="Nunito"/>
              </a:rPr>
              <a:t> Retrieved from: 'https://ourworldindata.org/fertility-rate' [Online Resource]</a:t>
            </a:r>
            <a:endParaRPr sz="1450">
              <a:solidFill>
                <a:schemeClr val="dk1"/>
              </a:solidFill>
              <a:highlight>
                <a:srgbClr val="FFFFFF"/>
              </a:highlight>
              <a:latin typeface="Nunito"/>
              <a:ea typeface="Nunito"/>
              <a:cs typeface="Nunito"/>
              <a:sym typeface="Nunito"/>
            </a:endParaRPr>
          </a:p>
        </p:txBody>
      </p:sp>
      <p:sp>
        <p:nvSpPr>
          <p:cNvPr id="342" name="Google Shape;342;p53"/>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REFERENCES</a:t>
            </a:r>
            <a:endParaRPr b="1" sz="2320">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rgbClr val="222222"/>
                </a:solidFill>
                <a:highlight>
                  <a:schemeClr val="lt1"/>
                </a:highlight>
                <a:latin typeface="Nunito"/>
                <a:ea typeface="Nunito"/>
                <a:cs typeface="Nunito"/>
                <a:sym typeface="Nunito"/>
              </a:rPr>
              <a:t>[7] </a:t>
            </a:r>
            <a:r>
              <a:rPr lang="en" sz="1450" u="sng">
                <a:solidFill>
                  <a:schemeClr val="hlink"/>
                </a:solidFill>
                <a:highlight>
                  <a:schemeClr val="lt1"/>
                </a:highlight>
                <a:latin typeface="Nunito"/>
                <a:ea typeface="Nunito"/>
                <a:cs typeface="Nunito"/>
                <a:sym typeface="Nunito"/>
                <a:hlinkClick r:id="rId3"/>
              </a:rPr>
              <a:t>https://www.bing.com/ck/a?!&amp;&amp;p=b7eda65990ac85e75cb05235857852d6c1e2d321397195ad9892e47af0bf14eaJmltdHM9MTY1MzMzNzY3NCZpZ3VpZD02OTMzYjMwMC0xNjM5LTRkNzgtYTQ0ZC1kYmZhYTJhNTU1Y2YmaW5zaWQ9NTQwNg&amp;ptn=3&amp;fclid=d346ecf9-dad6-11ec-ba76-ca5e0c10bd30&amp;u=a1aHR0cHM6Ly9mYW1pbHlkZXN0aW5hdGlvbnNndWlkZS5jb20vYmVzdC1mYW1pbHktdmFjYXRpb25zLWluLXZlcm1vbnQvIzp-OnRleHQ9V2l0aCUyMGl0cyUyMGludGltYXRlJTIwYXRtb3NwaGVyZSUyMGFuZCUyMGFnZS1mcmllbmRseSUyMGF0dHJhY3Rpb25zJTJDJTIwQnVybGluZ3RvbixwcmlzdGluZSUyMGJlYWNoZXMlMkMlMjB0aGUlMjB0b3duJTIwb296ZXMlMjB3aXRoJTIwZmFtaWx5JTIwZnVuLg&amp;ntb=1</a:t>
            </a:r>
            <a:endParaRPr sz="1450">
              <a:solidFill>
                <a:srgbClr val="222222"/>
              </a:solidFill>
              <a:highlight>
                <a:schemeClr val="lt1"/>
              </a:highlight>
              <a:latin typeface="Nunito"/>
              <a:ea typeface="Nunito"/>
              <a:cs typeface="Nunito"/>
              <a:sym typeface="Nunito"/>
            </a:endParaRPr>
          </a:p>
          <a:p>
            <a:pPr indent="0" lvl="0" marL="0" rtl="0" algn="l">
              <a:spcBef>
                <a:spcPts val="1200"/>
              </a:spcBef>
              <a:spcAft>
                <a:spcPts val="1200"/>
              </a:spcAft>
              <a:buClr>
                <a:schemeClr val="dk1"/>
              </a:buClr>
              <a:buSzPts val="1100"/>
              <a:buFont typeface="Arial"/>
              <a:buNone/>
            </a:pPr>
            <a:r>
              <a:rPr lang="en" sz="1450">
                <a:solidFill>
                  <a:srgbClr val="222222"/>
                </a:solidFill>
                <a:highlight>
                  <a:schemeClr val="lt1"/>
                </a:highlight>
                <a:latin typeface="Nunito"/>
                <a:ea typeface="Nunito"/>
                <a:cs typeface="Nunito"/>
                <a:sym typeface="Nunito"/>
              </a:rPr>
              <a:t>[8] https://weather-and-climate.com/average-monthly-min-max-Temperature,eu-upper-normandy-fr,France</a:t>
            </a:r>
            <a:endParaRPr sz="1450">
              <a:solidFill>
                <a:srgbClr val="222222"/>
              </a:solidFill>
              <a:highlight>
                <a:schemeClr val="lt1"/>
              </a:highlight>
              <a:latin typeface="Nunito"/>
              <a:ea typeface="Nunito"/>
              <a:cs typeface="Nunito"/>
              <a:sym typeface="Nunito"/>
            </a:endParaRPr>
          </a:p>
        </p:txBody>
      </p:sp>
      <p:sp>
        <p:nvSpPr>
          <p:cNvPr id="348" name="Google Shape;348;p54"/>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2320">
                <a:latin typeface="Nunito"/>
                <a:ea typeface="Nunito"/>
                <a:cs typeface="Nunito"/>
                <a:sym typeface="Nunito"/>
              </a:rPr>
              <a:t>REFERENCES</a:t>
            </a:r>
            <a:endParaRPr b="1" sz="2320">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222222"/>
                </a:solidFill>
                <a:highlight>
                  <a:srgbClr val="FFFFFF"/>
                </a:highlight>
                <a:latin typeface="Nunito"/>
                <a:ea typeface="Nunito"/>
                <a:cs typeface="Nunito"/>
                <a:sym typeface="Nunito"/>
              </a:rPr>
              <a:t>[9] https://www.microsoft.com/en-us/research/project/frames-dataset/</a:t>
            </a:r>
            <a:endParaRPr sz="1450">
              <a:solidFill>
                <a:srgbClr val="222222"/>
              </a:solidFill>
              <a:highlight>
                <a:srgbClr val="FFFFFF"/>
              </a:highlight>
              <a:latin typeface="Nunito"/>
              <a:ea typeface="Nunito"/>
              <a:cs typeface="Nunito"/>
              <a:sym typeface="Nunito"/>
            </a:endParaRPr>
          </a:p>
        </p:txBody>
      </p:sp>
      <p:sp>
        <p:nvSpPr>
          <p:cNvPr id="354" name="Google Shape;354;p55"/>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2320">
                <a:latin typeface="Nunito"/>
                <a:ea typeface="Nunito"/>
                <a:cs typeface="Nunito"/>
                <a:sym typeface="Nunito"/>
              </a:rPr>
              <a:t>REFERENCES</a:t>
            </a:r>
            <a:endParaRPr b="1" sz="2320">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2672"/>
              <a:buFont typeface="Arial"/>
              <a:buNone/>
            </a:pPr>
            <a:r>
              <a:t/>
            </a:r>
            <a:endParaRPr b="1" sz="2320">
              <a:solidFill>
                <a:srgbClr val="000000"/>
              </a:solidFill>
              <a:latin typeface="Nunito"/>
              <a:ea typeface="Nunito"/>
              <a:cs typeface="Nunito"/>
              <a:sym typeface="Nunito"/>
            </a:endParaRPr>
          </a:p>
          <a:p>
            <a:pPr indent="0" lvl="0" marL="0" rtl="0" algn="l">
              <a:spcBef>
                <a:spcPts val="0"/>
              </a:spcBef>
              <a:spcAft>
                <a:spcPts val="0"/>
              </a:spcAft>
              <a:buNone/>
            </a:pPr>
            <a:r>
              <a:t/>
            </a:r>
            <a:endParaRPr/>
          </a:p>
        </p:txBody>
      </p:sp>
      <p:sp>
        <p:nvSpPr>
          <p:cNvPr id="360" name="Google Shape;360;p56"/>
          <p:cNvSpPr txBox="1"/>
          <p:nvPr>
            <p:ph idx="1" type="body"/>
          </p:nvPr>
        </p:nvSpPr>
        <p:spPr>
          <a:xfrm>
            <a:off x="482475" y="1727100"/>
            <a:ext cx="8520600" cy="3416400"/>
          </a:xfrm>
          <a:prstGeom prst="rect">
            <a:avLst/>
          </a:prstGeom>
        </p:spPr>
        <p:txBody>
          <a:bodyPr anchorCtr="0" anchor="t" bIns="91425" lIns="91425" spcFirstLastPara="1" rIns="91425" wrap="square" tIns="91425">
            <a:normAutofit/>
          </a:bodyPr>
          <a:lstStyle/>
          <a:p>
            <a:pPr indent="0" lvl="0" marL="2286000" rtl="0" algn="l">
              <a:spcBef>
                <a:spcPts val="0"/>
              </a:spcBef>
              <a:spcAft>
                <a:spcPts val="1200"/>
              </a:spcAft>
              <a:buNone/>
            </a:pPr>
            <a:r>
              <a:rPr lang="en" sz="4000">
                <a:solidFill>
                  <a:srgbClr val="3C78D8"/>
                </a:solidFill>
              </a:rPr>
              <a:t> </a:t>
            </a:r>
            <a:r>
              <a:rPr lang="en" sz="4000">
                <a:solidFill>
                  <a:srgbClr val="3C78D8"/>
                </a:solidFill>
              </a:rPr>
              <a:t>THANK YOU</a:t>
            </a:r>
            <a:endParaRPr sz="4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latin typeface="Nunito"/>
                <a:ea typeface="Nunito"/>
                <a:cs typeface="Nunito"/>
                <a:sym typeface="Nunito"/>
              </a:rPr>
              <a:t>In our project work, we have proposed a new technique to analyse chatbot conversations and on the basis of the analysis we measure its performance, so as to focus on automating the evaluation process. This will ensure faster, efficient testing and prototyping of new chatbot models. </a:t>
            </a:r>
            <a:endParaRPr sz="1450">
              <a:solidFill>
                <a:schemeClr val="dk1"/>
              </a:solidFill>
              <a:latin typeface="Nunito"/>
              <a:ea typeface="Nunito"/>
              <a:cs typeface="Nunito"/>
              <a:sym typeface="Nunito"/>
            </a:endParaRPr>
          </a:p>
          <a:p>
            <a:pPr indent="457200" lvl="0" marL="0" rtl="0" algn="l">
              <a:spcBef>
                <a:spcPts val="1200"/>
              </a:spcBef>
              <a:spcAft>
                <a:spcPts val="1200"/>
              </a:spcAft>
              <a:buNone/>
            </a:pPr>
            <a:r>
              <a:rPr lang="en" sz="1450">
                <a:solidFill>
                  <a:schemeClr val="dk1"/>
                </a:solidFill>
                <a:latin typeface="Nunito"/>
                <a:ea typeface="Nunito"/>
                <a:cs typeface="Nunito"/>
                <a:sym typeface="Nunito"/>
              </a:rPr>
              <a:t>The </a:t>
            </a:r>
            <a:r>
              <a:rPr lang="en" sz="1450">
                <a:solidFill>
                  <a:schemeClr val="dk1"/>
                </a:solidFill>
                <a:latin typeface="Nunito"/>
                <a:ea typeface="Nunito"/>
                <a:cs typeface="Nunito"/>
                <a:sym typeface="Nunito"/>
              </a:rPr>
              <a:t>purpose</a:t>
            </a:r>
            <a:r>
              <a:rPr lang="en" sz="1450">
                <a:solidFill>
                  <a:schemeClr val="dk1"/>
                </a:solidFill>
                <a:latin typeface="Nunito"/>
                <a:ea typeface="Nunito"/>
                <a:cs typeface="Nunito"/>
                <a:sym typeface="Nunito"/>
              </a:rPr>
              <a:t> of this </a:t>
            </a:r>
            <a:r>
              <a:rPr lang="en" sz="1450">
                <a:solidFill>
                  <a:schemeClr val="dk1"/>
                </a:solidFill>
                <a:latin typeface="Nunito"/>
                <a:ea typeface="Nunito"/>
                <a:cs typeface="Nunito"/>
                <a:sym typeface="Nunito"/>
              </a:rPr>
              <a:t>presentation</a:t>
            </a:r>
            <a:r>
              <a:rPr lang="en" sz="1450">
                <a:solidFill>
                  <a:schemeClr val="dk1"/>
                </a:solidFill>
                <a:latin typeface="Nunito"/>
                <a:ea typeface="Nunito"/>
                <a:cs typeface="Nunito"/>
                <a:sym typeface="Nunito"/>
              </a:rPr>
              <a:t> is to provide an overview of how the entire research project will be performed. Literature review is being presented in Page no. 6, where we discuss the previously proposed techniques and </a:t>
            </a:r>
            <a:r>
              <a:rPr lang="en" sz="1450">
                <a:solidFill>
                  <a:schemeClr val="dk1"/>
                </a:solidFill>
                <a:latin typeface="Nunito"/>
                <a:ea typeface="Nunito"/>
                <a:cs typeface="Nunito"/>
                <a:sym typeface="Nunito"/>
              </a:rPr>
              <a:t>Page no. 8 presents the problem statement, where the research set-up is described by elaborating on the problem statement.</a:t>
            </a:r>
            <a:endParaRPr sz="1450">
              <a:solidFill>
                <a:schemeClr val="dk1"/>
              </a:solidFill>
              <a:latin typeface="Nunito"/>
              <a:ea typeface="Nunito"/>
              <a:cs typeface="Nunito"/>
              <a:sym typeface="Nunito"/>
            </a:endParaRPr>
          </a:p>
        </p:txBody>
      </p:sp>
      <p:sp>
        <p:nvSpPr>
          <p:cNvPr id="82" name="Google Shape;82;p17"/>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INTRODUCTION (Contd.)</a:t>
            </a:r>
            <a:endParaRPr b="1" sz="232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50">
                <a:solidFill>
                  <a:schemeClr val="dk1"/>
                </a:solidFill>
                <a:latin typeface="Nunito"/>
                <a:ea typeface="Nunito"/>
                <a:cs typeface="Nunito"/>
                <a:sym typeface="Nunito"/>
              </a:rPr>
              <a:t>Since </a:t>
            </a:r>
            <a:r>
              <a:rPr lang="en" sz="1450">
                <a:solidFill>
                  <a:schemeClr val="dk1"/>
                </a:solidFill>
                <a:latin typeface="Nunito"/>
                <a:ea typeface="Nunito"/>
                <a:cs typeface="Nunito"/>
                <a:sym typeface="Nunito"/>
              </a:rPr>
              <a:t>chatbots already exist for many years, an extensive number of studies have been previously performed on the topic of chatbot metrics and chatbot evaluation approaches. Contemporary literature is investigated in this study by performing a systematic literature review to identify, critically evaluate and integrate the findings of all relevant, high-quality studies that address one or more research questions (Baumeister &amp; Leary, 1997)</a:t>
            </a:r>
            <a:r>
              <a:rPr b="1" lang="en" sz="1450">
                <a:solidFill>
                  <a:schemeClr val="dk1"/>
                </a:solidFill>
                <a:latin typeface="Nunito"/>
                <a:ea typeface="Nunito"/>
                <a:cs typeface="Nunito"/>
                <a:sym typeface="Nunito"/>
              </a:rPr>
              <a:t>[3]</a:t>
            </a:r>
            <a:r>
              <a:rPr lang="en" sz="1450">
                <a:solidFill>
                  <a:schemeClr val="dk1"/>
                </a:solidFill>
                <a:latin typeface="Nunito"/>
                <a:ea typeface="Nunito"/>
                <a:cs typeface="Nunito"/>
                <a:sym typeface="Nunito"/>
              </a:rPr>
              <a:t>. The systematic literature review is split up into a systematic literature search followed by a narrative literature review. </a:t>
            </a:r>
            <a:endParaRPr sz="1450">
              <a:solidFill>
                <a:schemeClr val="dk1"/>
              </a:solidFill>
              <a:latin typeface="Nunito"/>
              <a:ea typeface="Nunito"/>
              <a:cs typeface="Nunito"/>
              <a:sym typeface="Nunito"/>
            </a:endParaRPr>
          </a:p>
          <a:p>
            <a:pPr indent="0" lvl="0" marL="0" rtl="0" algn="l">
              <a:spcBef>
                <a:spcPts val="1200"/>
              </a:spcBef>
              <a:spcAft>
                <a:spcPts val="0"/>
              </a:spcAft>
              <a:buNone/>
            </a:pPr>
            <a:r>
              <a:rPr lang="en" sz="1450">
                <a:solidFill>
                  <a:schemeClr val="dk1"/>
                </a:solidFill>
                <a:latin typeface="Nunito"/>
                <a:ea typeface="Nunito"/>
                <a:cs typeface="Nunito"/>
                <a:sym typeface="Nunito"/>
              </a:rPr>
              <a:t>To identify relevant literature, a keyword-search is carried out on the scholarly databases: Google Scholar, ResearchGate, WorldCat, and the Computer Science Bibliography (DBLP). The search is performed with the following input: </a:t>
            </a:r>
            <a:endParaRPr sz="1450">
              <a:solidFill>
                <a:schemeClr val="dk1"/>
              </a:solidFill>
              <a:latin typeface="Nunito"/>
              <a:ea typeface="Nunito"/>
              <a:cs typeface="Nunito"/>
              <a:sym typeface="Nunito"/>
            </a:endParaRPr>
          </a:p>
          <a:p>
            <a:pPr indent="0" lvl="0" marL="0" rtl="0" algn="l">
              <a:spcBef>
                <a:spcPts val="1200"/>
              </a:spcBef>
              <a:spcAft>
                <a:spcPts val="0"/>
              </a:spcAft>
              <a:buNone/>
            </a:pPr>
            <a:r>
              <a:rPr lang="en" sz="1450">
                <a:solidFill>
                  <a:schemeClr val="dk1"/>
                </a:solidFill>
                <a:latin typeface="Nunito"/>
                <a:ea typeface="Nunito"/>
                <a:cs typeface="Nunito"/>
                <a:sym typeface="Nunito"/>
              </a:rPr>
              <a:t>• Keywords: chatbot, conversational user interface, chatbot AND evaluation, conversational user interface AND evaluation, quantitative evaluation AND chatbot, chatbot quality metrics, conversation metrics, conversation notation standard, chatbot AND sentiment analysis, chatbot metrics, chatbot AND perceived performance; </a:t>
            </a:r>
            <a:endParaRPr sz="1450">
              <a:solidFill>
                <a:schemeClr val="dk1"/>
              </a:solidFill>
              <a:latin typeface="Nunito"/>
              <a:ea typeface="Nunito"/>
              <a:cs typeface="Nunito"/>
              <a:sym typeface="Nunito"/>
            </a:endParaRPr>
          </a:p>
          <a:p>
            <a:pPr indent="0" lvl="0" marL="0" rtl="0" algn="l">
              <a:spcBef>
                <a:spcPts val="1200"/>
              </a:spcBef>
              <a:spcAft>
                <a:spcPts val="1200"/>
              </a:spcAft>
              <a:buNone/>
            </a:pPr>
            <a:r>
              <a:rPr lang="en" sz="1450">
                <a:solidFill>
                  <a:schemeClr val="dk1"/>
                </a:solidFill>
                <a:latin typeface="Nunito"/>
                <a:ea typeface="Nunito"/>
                <a:cs typeface="Nunito"/>
                <a:sym typeface="Nunito"/>
              </a:rPr>
              <a:t>• Year of publication: 2011 or newer; </a:t>
            </a:r>
            <a:endParaRPr sz="1450">
              <a:solidFill>
                <a:schemeClr val="dk1"/>
              </a:solidFill>
              <a:latin typeface="Nunito"/>
              <a:ea typeface="Nunito"/>
              <a:cs typeface="Nunito"/>
              <a:sym typeface="Nunito"/>
            </a:endParaRPr>
          </a:p>
        </p:txBody>
      </p:sp>
      <p:sp>
        <p:nvSpPr>
          <p:cNvPr id="89" name="Google Shape;89;p18"/>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LITERATURE REVIEW</a:t>
            </a:r>
            <a:endParaRPr b="1" sz="232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50">
                <a:solidFill>
                  <a:schemeClr val="dk1"/>
                </a:solidFill>
                <a:latin typeface="Nunito"/>
                <a:ea typeface="Nunito"/>
                <a:cs typeface="Nunito"/>
                <a:sym typeface="Nunito"/>
              </a:rPr>
              <a:t>Sources published by IEEE, Springer, ACM and Elsevier are preferred, due to their typical state-of-the-art research articles in the field of Computer and Information Sciences. </a:t>
            </a:r>
            <a:endParaRPr sz="1450">
              <a:solidFill>
                <a:schemeClr val="dk1"/>
              </a:solidFill>
              <a:latin typeface="Nunito"/>
              <a:ea typeface="Nunito"/>
              <a:cs typeface="Nunito"/>
              <a:sym typeface="Nunito"/>
            </a:endParaRPr>
          </a:p>
          <a:p>
            <a:pPr indent="0" lvl="0" marL="0" rtl="0" algn="l">
              <a:spcBef>
                <a:spcPts val="1200"/>
              </a:spcBef>
              <a:spcAft>
                <a:spcPts val="0"/>
              </a:spcAft>
              <a:buNone/>
            </a:pPr>
            <a:r>
              <a:rPr b="1" lang="en" sz="1450">
                <a:solidFill>
                  <a:schemeClr val="dk1"/>
                </a:solidFill>
                <a:latin typeface="Nunito"/>
                <a:ea typeface="Nunito"/>
                <a:cs typeface="Nunito"/>
                <a:sym typeface="Nunito"/>
              </a:rPr>
              <a:t>Radziwill and Benton, 2017,</a:t>
            </a:r>
            <a:r>
              <a:rPr lang="en" sz="1450">
                <a:solidFill>
                  <a:schemeClr val="dk1"/>
                </a:solidFill>
                <a:highlight>
                  <a:srgbClr val="FFFFFF"/>
                </a:highlight>
                <a:latin typeface="Nunito"/>
                <a:ea typeface="Nunito"/>
                <a:cs typeface="Nunito"/>
                <a:sym typeface="Nunito"/>
              </a:rPr>
              <a:t> in their paper presented a literature review of quality issues and attributes as they relate to the contemporary issue of chatbot development and implementation. Finally, quality assessment approaches were reviewed, and a quality assessment method based on these attributes and the Analytic Hierarchy Process (AHP) were proposed and examined.</a:t>
            </a:r>
            <a:endParaRPr sz="1450">
              <a:solidFill>
                <a:schemeClr val="dk1"/>
              </a:solidFill>
              <a:highlight>
                <a:srgbClr val="FFFFFF"/>
              </a:highlight>
              <a:latin typeface="Nunito"/>
              <a:ea typeface="Nunito"/>
              <a:cs typeface="Nunito"/>
              <a:sym typeface="Nunito"/>
            </a:endParaRPr>
          </a:p>
          <a:p>
            <a:pPr indent="0" lvl="0" marL="0" rtl="0" algn="l">
              <a:lnSpc>
                <a:spcPct val="95000"/>
              </a:lnSpc>
              <a:spcBef>
                <a:spcPts val="1200"/>
              </a:spcBef>
              <a:spcAft>
                <a:spcPts val="0"/>
              </a:spcAft>
              <a:buNone/>
            </a:pPr>
            <a:r>
              <a:rPr b="1" lang="en" sz="1450">
                <a:solidFill>
                  <a:schemeClr val="dk1"/>
                </a:solidFill>
                <a:latin typeface="Nunito"/>
                <a:ea typeface="Nunito"/>
                <a:cs typeface="Nunito"/>
                <a:sym typeface="Nunito"/>
              </a:rPr>
              <a:t>Lemon and Verhoef, 2016,</a:t>
            </a:r>
            <a:r>
              <a:rPr lang="en" sz="1450">
                <a:solidFill>
                  <a:schemeClr val="dk1"/>
                </a:solidFill>
                <a:latin typeface="Nunito"/>
                <a:ea typeface="Nunito"/>
                <a:cs typeface="Nunito"/>
                <a:sym typeface="Nunito"/>
              </a:rPr>
              <a:t> </a:t>
            </a:r>
            <a:r>
              <a:rPr lang="en" sz="1450">
                <a:solidFill>
                  <a:schemeClr val="dk1"/>
                </a:solidFill>
                <a:highlight>
                  <a:srgbClr val="FFFFFF"/>
                </a:highlight>
                <a:latin typeface="Nunito"/>
                <a:ea typeface="Nunito"/>
                <a:cs typeface="Nunito"/>
                <a:sym typeface="Nunito"/>
              </a:rPr>
              <a:t>In this article, the authors aim to develop a stronger understanding of customer experience and the customer journey in this era of increasingly complex customer behavior.</a:t>
            </a:r>
            <a:endParaRPr sz="145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None/>
            </a:pPr>
            <a:r>
              <a:rPr b="1" lang="en" sz="1300">
                <a:solidFill>
                  <a:srgbClr val="333333"/>
                </a:solidFill>
                <a:highlight>
                  <a:srgbClr val="FFFFFF"/>
                </a:highlight>
              </a:rPr>
              <a:t>Cas Jongerius, 2018, [4] </a:t>
            </a:r>
            <a:r>
              <a:rPr lang="en" sz="1450">
                <a:solidFill>
                  <a:srgbClr val="333333"/>
                </a:solidFill>
                <a:highlight>
                  <a:srgbClr val="FFFFFF"/>
                </a:highlight>
              </a:rPr>
              <a:t>in his paper proposed technique for automatic quantification of chatbot performance by use of metrics.</a:t>
            </a:r>
            <a:endParaRPr sz="1450">
              <a:solidFill>
                <a:schemeClr val="dk1"/>
              </a:solidFill>
              <a:highlight>
                <a:srgbClr val="FFFFFF"/>
              </a:highlight>
            </a:endParaRPr>
          </a:p>
          <a:p>
            <a:pPr indent="0" lvl="0" marL="0" rtl="0" algn="l">
              <a:spcBef>
                <a:spcPts val="1200"/>
              </a:spcBef>
              <a:spcAft>
                <a:spcPts val="1200"/>
              </a:spcAft>
              <a:buNone/>
            </a:pPr>
            <a:r>
              <a:t/>
            </a:r>
            <a:endParaRPr sz="1450">
              <a:solidFill>
                <a:schemeClr val="dk1"/>
              </a:solidFill>
              <a:latin typeface="Nunito"/>
              <a:ea typeface="Nunito"/>
              <a:cs typeface="Nunito"/>
              <a:sym typeface="Nunito"/>
            </a:endParaRPr>
          </a:p>
        </p:txBody>
      </p:sp>
      <p:sp>
        <p:nvSpPr>
          <p:cNvPr id="96" name="Google Shape;96;p19"/>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LITERATURE REVIEW (Contd.)</a:t>
            </a:r>
            <a:endParaRPr b="1" sz="232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550">
                <a:latin typeface="Nunito"/>
                <a:ea typeface="Nunito"/>
                <a:cs typeface="Nunito"/>
                <a:sym typeface="Nunito"/>
              </a:rPr>
              <a:t>The goal of this project is to create a model, which is capable of analyzing chatbot conversations, to automatically make predictions about the perceived performance of chatbots.</a:t>
            </a:r>
            <a:endParaRPr sz="1550">
              <a:latin typeface="Nunito"/>
              <a:ea typeface="Nunito"/>
              <a:cs typeface="Nunito"/>
              <a:sym typeface="Nunito"/>
            </a:endParaRPr>
          </a:p>
        </p:txBody>
      </p:sp>
      <p:sp>
        <p:nvSpPr>
          <p:cNvPr id="103" name="Google Shape;103;p20"/>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PROBLEM FORMULATION (STATEMENT OF PROBLEM)</a:t>
            </a:r>
            <a:endParaRPr b="1" sz="232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a:ln cap="flat" cmpd="sng" w="2857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Nunito"/>
              <a:buChar char="❖"/>
            </a:pPr>
            <a:r>
              <a:rPr b="1" lang="en" sz="1750" u="sng">
                <a:solidFill>
                  <a:schemeClr val="dk1"/>
                </a:solidFill>
                <a:latin typeface="Nunito"/>
                <a:ea typeface="Nunito"/>
                <a:cs typeface="Nunito"/>
                <a:sym typeface="Nunito"/>
              </a:rPr>
              <a:t>Data Collection:</a:t>
            </a:r>
            <a:r>
              <a:rPr b="1" lang="en" sz="1650">
                <a:solidFill>
                  <a:schemeClr val="dk1"/>
                </a:solidFill>
                <a:latin typeface="Nunito"/>
                <a:ea typeface="Nunito"/>
                <a:cs typeface="Nunito"/>
                <a:sym typeface="Nunito"/>
              </a:rPr>
              <a:t> </a:t>
            </a:r>
            <a:r>
              <a:rPr lang="en" sz="1350">
                <a:solidFill>
                  <a:schemeClr val="dk1"/>
                </a:solidFill>
                <a:latin typeface="Nunito"/>
                <a:ea typeface="Nunito"/>
                <a:cs typeface="Nunito"/>
                <a:sym typeface="Nunito"/>
              </a:rPr>
              <a:t>An openly available and large dataset of chat conversations is used in the analysis. We collected the 'Frames' dataset from Maluuba - a Microsoft company - published in 2017 (Asri et al., 2017)</a:t>
            </a:r>
            <a:r>
              <a:rPr b="1" lang="en" sz="1350">
                <a:solidFill>
                  <a:schemeClr val="dk1"/>
                </a:solidFill>
                <a:latin typeface="Nunito"/>
                <a:ea typeface="Nunito"/>
                <a:cs typeface="Nunito"/>
                <a:sym typeface="Nunito"/>
              </a:rPr>
              <a:t>[8]</a:t>
            </a:r>
            <a:r>
              <a:rPr lang="en" sz="1350">
                <a:solidFill>
                  <a:schemeClr val="dk1"/>
                </a:solidFill>
                <a:latin typeface="Nunito"/>
                <a:ea typeface="Nunito"/>
                <a:cs typeface="Nunito"/>
                <a:sym typeface="Nunito"/>
              </a:rPr>
              <a:t>. The Frames dataset comprises conversations between a user and a chatbot about booking a vacation, including flights and hotels.</a:t>
            </a:r>
            <a:r>
              <a:rPr lang="en" sz="1350">
                <a:solidFill>
                  <a:schemeClr val="dk1"/>
                </a:solidFill>
                <a:highlight>
                  <a:schemeClr val="lt1"/>
                </a:highlight>
                <a:latin typeface="Nunito"/>
                <a:ea typeface="Nunito"/>
                <a:cs typeface="Nunito"/>
                <a:sym typeface="Nunito"/>
              </a:rPr>
              <a:t> This dataset was created by letting one human play the role of a chatbot travel agent (wizard) and the other the role of a customer. Dialogues were performed by 12 participants over a period of 20 days. We decided to use the ‘Frames’ dataset, due to its similarities, size and because it contains a survey rating from the users.</a:t>
            </a:r>
            <a:r>
              <a:rPr lang="en" sz="1450">
                <a:solidFill>
                  <a:schemeClr val="dk1"/>
                </a:solidFill>
                <a:highlight>
                  <a:schemeClr val="lt1"/>
                </a:highlight>
                <a:latin typeface="Nunito"/>
                <a:ea typeface="Nunito"/>
                <a:cs typeface="Nunito"/>
                <a:sym typeface="Nunito"/>
              </a:rPr>
              <a:t> The dataset is in json format.</a:t>
            </a:r>
            <a:endParaRPr sz="1450">
              <a:solidFill>
                <a:schemeClr val="dk1"/>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450">
              <a:solidFill>
                <a:schemeClr val="dk1"/>
              </a:solidFill>
              <a:highlight>
                <a:srgbClr val="FFFFFF"/>
              </a:highlight>
              <a:latin typeface="Nunito"/>
              <a:ea typeface="Nunito"/>
              <a:cs typeface="Nunito"/>
              <a:sym typeface="Nunito"/>
            </a:endParaRPr>
          </a:p>
        </p:txBody>
      </p:sp>
      <p:sp>
        <p:nvSpPr>
          <p:cNvPr id="110" name="Google Shape;110;p21"/>
          <p:cNvSpPr txBox="1"/>
          <p:nvPr>
            <p:ph type="title"/>
          </p:nvPr>
        </p:nvSpPr>
        <p:spPr>
          <a:xfrm>
            <a:off x="311700" y="445025"/>
            <a:ext cx="8520600" cy="572700"/>
          </a:xfrm>
          <a:prstGeom prst="rect">
            <a:avLst/>
          </a:prstGeom>
          <a:solidFill>
            <a:srgbClr val="FFE599"/>
          </a:solidFill>
          <a:ln cap="flat" cmpd="sng" w="38100">
            <a:solidFill>
              <a:srgbClr val="CC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320">
                <a:latin typeface="Nunito"/>
                <a:ea typeface="Nunito"/>
                <a:cs typeface="Nunito"/>
                <a:sym typeface="Nunito"/>
              </a:rPr>
              <a:t>DESIGN APPROACH AND DETAILS</a:t>
            </a:r>
            <a:endParaRPr b="1" sz="232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