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1" r:id="rId3"/>
    <p:sldId id="257" r:id="rId4"/>
    <p:sldId id="258" r:id="rId5"/>
    <p:sldId id="263" r:id="rId6"/>
    <p:sldId id="261" r:id="rId7"/>
    <p:sldId id="268" r:id="rId8"/>
    <p:sldId id="269" r:id="rId9"/>
    <p:sldId id="259" r:id="rId10"/>
    <p:sldId id="270" r:id="rId11"/>
    <p:sldId id="265" r:id="rId12"/>
    <p:sldId id="26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005" autoAdjust="0"/>
  </p:normalViewPr>
  <p:slideViewPr>
    <p:cSldViewPr snapToGrid="0">
      <p:cViewPr varScale="1">
        <p:scale>
          <a:sx n="73" d="100"/>
          <a:sy n="73" d="100"/>
        </p:scale>
        <p:origin x="1027" y="5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426A7-2281-4843-87BE-1E813DEFCB6B}" type="datetimeFigureOut">
              <a:rPr lang="en-US" smtClean="0"/>
              <a:t>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7481D-2DB7-47DE-9BF7-75E74ED8749B}" type="slidenum">
              <a:rPr lang="en-US" smtClean="0"/>
              <a:t>‹#›</a:t>
            </a:fld>
            <a:endParaRPr lang="en-US"/>
          </a:p>
        </p:txBody>
      </p:sp>
    </p:spTree>
    <p:extLst>
      <p:ext uri="{BB962C8B-B14F-4D97-AF65-F5344CB8AC3E}">
        <p14:creationId xmlns:p14="http://schemas.microsoft.com/office/powerpoint/2010/main" val="309716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Tonight, we’ll talk about structured content, topic-based writing, and single-source publishing.</a:t>
            </a:r>
          </a:p>
        </p:txBody>
      </p:sp>
      <p:sp>
        <p:nvSpPr>
          <p:cNvPr id="4" name="Slide Number Placeholder 3"/>
          <p:cNvSpPr>
            <a:spLocks noGrp="1"/>
          </p:cNvSpPr>
          <p:nvPr>
            <p:ph type="sldNum" sz="quarter" idx="10"/>
          </p:nvPr>
        </p:nvSpPr>
        <p:spPr/>
        <p:txBody>
          <a:bodyPr/>
          <a:lstStyle/>
          <a:p>
            <a:fld id="{B587481D-2DB7-47DE-9BF7-75E74ED8749B}" type="slidenum">
              <a:rPr lang="en-US" smtClean="0"/>
              <a:t>1</a:t>
            </a:fld>
            <a:endParaRPr lang="en-US"/>
          </a:p>
        </p:txBody>
      </p:sp>
    </p:spTree>
    <p:extLst>
      <p:ext uri="{BB962C8B-B14F-4D97-AF65-F5344CB8AC3E}">
        <p14:creationId xmlns:p14="http://schemas.microsoft.com/office/powerpoint/2010/main" val="1469261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7481D-2DB7-47DE-9BF7-75E74ED8749B}" type="slidenum">
              <a:rPr lang="en-US" smtClean="0"/>
              <a:t>12</a:t>
            </a:fld>
            <a:endParaRPr lang="en-US"/>
          </a:p>
        </p:txBody>
      </p:sp>
    </p:spTree>
    <p:extLst>
      <p:ext uri="{BB962C8B-B14F-4D97-AF65-F5344CB8AC3E}">
        <p14:creationId xmlns:p14="http://schemas.microsoft.com/office/powerpoint/2010/main" val="320801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let’s level.</a:t>
            </a:r>
          </a:p>
        </p:txBody>
      </p:sp>
      <p:sp>
        <p:nvSpPr>
          <p:cNvPr id="4" name="Slide Number Placeholder 3"/>
          <p:cNvSpPr>
            <a:spLocks noGrp="1"/>
          </p:cNvSpPr>
          <p:nvPr>
            <p:ph type="sldNum" sz="quarter" idx="10"/>
          </p:nvPr>
        </p:nvSpPr>
        <p:spPr/>
        <p:txBody>
          <a:bodyPr/>
          <a:lstStyle/>
          <a:p>
            <a:fld id="{B587481D-2DB7-47DE-9BF7-75E74ED8749B}" type="slidenum">
              <a:rPr lang="en-US" smtClean="0"/>
              <a:t>2</a:t>
            </a:fld>
            <a:endParaRPr lang="en-US"/>
          </a:p>
        </p:txBody>
      </p:sp>
    </p:spTree>
    <p:extLst>
      <p:ext uri="{BB962C8B-B14F-4D97-AF65-F5344CB8AC3E}">
        <p14:creationId xmlns:p14="http://schemas.microsoft.com/office/powerpoint/2010/main" val="390689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Really, we’re talking about content management. How do you feel when looking at your collection of documents? If it’s anything like me, this image is eerily reminiscent of my day-to-day.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works with a simple blog or small-scale help library quickly becomes unsustainable at larger scales. The way you think about content needs to change. The tools and structures you use will also likely need to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three ideas or methodologies that prove particularly helpful at scale.</a:t>
            </a:r>
          </a:p>
        </p:txBody>
      </p:sp>
      <p:sp>
        <p:nvSpPr>
          <p:cNvPr id="4" name="Slide Number Placeholder 3"/>
          <p:cNvSpPr>
            <a:spLocks noGrp="1"/>
          </p:cNvSpPr>
          <p:nvPr>
            <p:ph type="sldNum" sz="quarter" idx="10"/>
          </p:nvPr>
        </p:nvSpPr>
        <p:spPr/>
        <p:txBody>
          <a:bodyPr/>
          <a:lstStyle/>
          <a:p>
            <a:fld id="{B587481D-2DB7-47DE-9BF7-75E74ED8749B}" type="slidenum">
              <a:rPr lang="en-US" smtClean="0"/>
              <a:t>3</a:t>
            </a:fld>
            <a:endParaRPr lang="en-US"/>
          </a:p>
        </p:txBody>
      </p:sp>
    </p:spTree>
    <p:extLst>
      <p:ext uri="{BB962C8B-B14F-4D97-AF65-F5344CB8AC3E}">
        <p14:creationId xmlns:p14="http://schemas.microsoft.com/office/powerpoint/2010/main" val="86160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could be a presentation on their own. You’ll need to do your own research to get the most out of these, because </a:t>
            </a:r>
            <a:r>
              <a:rPr lang="en-US"/>
              <a:t>we’re mostly </a:t>
            </a:r>
            <a:r>
              <a:rPr lang="en-US" dirty="0"/>
              <a:t>looking at the high-level stuff today.</a:t>
            </a:r>
          </a:p>
          <a:p>
            <a:endParaRPr lang="en-US" dirty="0"/>
          </a:p>
          <a:p>
            <a:r>
              <a:rPr lang="en-US" dirty="0"/>
              <a:t>Let me be clear: these things often don’t make much sense in regards to cost/benefit unless you’re writing at a larger scale. Tools and training for these are often expensive and unnecessary for small projects.</a:t>
            </a:r>
          </a:p>
        </p:txBody>
      </p:sp>
      <p:sp>
        <p:nvSpPr>
          <p:cNvPr id="4" name="Slide Number Placeholder 3"/>
          <p:cNvSpPr>
            <a:spLocks noGrp="1"/>
          </p:cNvSpPr>
          <p:nvPr>
            <p:ph type="sldNum" sz="quarter" idx="10"/>
          </p:nvPr>
        </p:nvSpPr>
        <p:spPr/>
        <p:txBody>
          <a:bodyPr/>
          <a:lstStyle/>
          <a:p>
            <a:fld id="{B587481D-2DB7-47DE-9BF7-75E74ED8749B}" type="slidenum">
              <a:rPr lang="en-US" smtClean="0"/>
              <a:t>4</a:t>
            </a:fld>
            <a:endParaRPr lang="en-US"/>
          </a:p>
        </p:txBody>
      </p:sp>
    </p:spTree>
    <p:extLst>
      <p:ext uri="{BB962C8B-B14F-4D97-AF65-F5344CB8AC3E}">
        <p14:creationId xmlns:p14="http://schemas.microsoft.com/office/powerpoint/2010/main" val="3699298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nutshell, structured content’s goal is to separate content from presentation.</a:t>
            </a:r>
          </a:p>
          <a:p>
            <a:endParaRPr lang="en-US" dirty="0"/>
          </a:p>
          <a:p>
            <a:r>
              <a:rPr lang="en-US" dirty="0"/>
              <a:t>Structured content basically means putting virtual boundaries around discrete chunks of information. Then, you define how those chunks of information are supposed to behave. </a:t>
            </a:r>
          </a:p>
          <a:p>
            <a:endParaRPr lang="en-US" dirty="0"/>
          </a:p>
          <a:p>
            <a:r>
              <a:rPr lang="en-US" dirty="0"/>
              <a:t>Many content management tools handle all of this automatically behind the scenes.</a:t>
            </a:r>
          </a:p>
          <a:p>
            <a:endParaRPr lang="en-US" dirty="0"/>
          </a:p>
          <a:p>
            <a:r>
              <a:rPr lang="en-US" dirty="0"/>
              <a:t>It can be as simple as Word styles or as complicated as XML and databases.</a:t>
            </a:r>
          </a:p>
          <a:p>
            <a:endParaRPr lang="en-US" dirty="0"/>
          </a:p>
          <a:p>
            <a:r>
              <a:rPr lang="en-US" dirty="0"/>
              <a:t>---Word sample---</a:t>
            </a:r>
          </a:p>
          <a:p>
            <a:r>
              <a:rPr lang="en-US" dirty="0"/>
              <a:t>Let’s start with what simple structured content looks like. Word Styles could be considered a form of structured content. They’re visual rules that can be applied to discrete chunks of content.</a:t>
            </a:r>
          </a:p>
          <a:p>
            <a:endParaRPr lang="en-US" dirty="0"/>
          </a:p>
          <a:p>
            <a:r>
              <a:rPr lang="en-US" dirty="0"/>
              <a:t>Let’s now look at what structured content is not.</a:t>
            </a:r>
          </a:p>
          <a:p>
            <a:endParaRPr lang="en-US" dirty="0"/>
          </a:p>
          <a:p>
            <a:r>
              <a:rPr lang="en-US" dirty="0"/>
              <a:t>---XML sample, no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XML is the most common tool in the structured content world. XML is a markup language (like HTML) designed to store and transport data. XML serves as a framework that allows you to semantically define data elements.</a:t>
            </a:r>
          </a:p>
          <a:p>
            <a:endParaRPr lang="en-US" dirty="0"/>
          </a:p>
          <a:p>
            <a:r>
              <a:rPr lang="en-US" dirty="0"/>
              <a:t>---XML sample, with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Element attributes add another layer to structured content. They allow you to be more specific about what kind of information each element contains. In turn, that let’s whatever tools you’re using know which content should be included and which should be excluded.</a:t>
            </a:r>
          </a:p>
          <a:p>
            <a:endParaRPr lang="en-US" dirty="0"/>
          </a:p>
          <a:p>
            <a:r>
              <a:rPr lang="en-US" dirty="0"/>
              <a:t>Benefits</a:t>
            </a:r>
          </a:p>
          <a:p>
            <a:pPr lvl="1"/>
            <a:r>
              <a:rPr lang="en-US" dirty="0"/>
              <a:t>Portable, reusable content</a:t>
            </a:r>
          </a:p>
          <a:p>
            <a:pPr lvl="1"/>
            <a:r>
              <a:rPr lang="en-US" dirty="0"/>
              <a:t>Reduce translation cost/complexity</a:t>
            </a:r>
          </a:p>
          <a:p>
            <a:pPr lvl="1"/>
            <a:r>
              <a:rPr lang="en-US" dirty="0"/>
              <a:t>Enforce style and branding guidelines</a:t>
            </a:r>
          </a:p>
          <a:p>
            <a:endParaRPr lang="en-US" dirty="0"/>
          </a:p>
          <a:p>
            <a:r>
              <a:rPr lang="en-US" dirty="0"/>
              <a:t>References</a:t>
            </a:r>
          </a:p>
          <a:p>
            <a:r>
              <a:rPr lang="en-US" dirty="0"/>
              <a:t>https://gathercontent.com/blog/whats-deal-structured-content</a:t>
            </a:r>
          </a:p>
        </p:txBody>
      </p:sp>
      <p:sp>
        <p:nvSpPr>
          <p:cNvPr id="4" name="Slide Number Placeholder 3"/>
          <p:cNvSpPr>
            <a:spLocks noGrp="1"/>
          </p:cNvSpPr>
          <p:nvPr>
            <p:ph type="sldNum" sz="quarter" idx="10"/>
          </p:nvPr>
        </p:nvSpPr>
        <p:spPr/>
        <p:txBody>
          <a:bodyPr/>
          <a:lstStyle/>
          <a:p>
            <a:fld id="{B587481D-2DB7-47DE-9BF7-75E74ED8749B}" type="slidenum">
              <a:rPr lang="en-US" smtClean="0"/>
              <a:t>5</a:t>
            </a:fld>
            <a:endParaRPr lang="en-US"/>
          </a:p>
        </p:txBody>
      </p:sp>
    </p:spTree>
    <p:extLst>
      <p:ext uri="{BB962C8B-B14F-4D97-AF65-F5344CB8AC3E}">
        <p14:creationId xmlns:p14="http://schemas.microsoft.com/office/powerpoint/2010/main" val="81110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writing linearly, like a complete chapter, approach content as discrete chunks. Each chunk, or topic, can be added, removed, or ordered as necessary.</a:t>
            </a:r>
          </a:p>
          <a:p>
            <a:endParaRPr lang="en-US" dirty="0"/>
          </a:p>
          <a:p>
            <a:r>
              <a:rPr lang="en-US" dirty="0"/>
              <a:t>You can create chapters and larger documents by adding a topics in a container.</a:t>
            </a:r>
          </a:p>
          <a:p>
            <a:endParaRPr lang="en-US" dirty="0"/>
          </a:p>
          <a:p>
            <a:r>
              <a:rPr lang="en-US" dirty="0"/>
              <a:t>Benefits</a:t>
            </a:r>
          </a:p>
          <a:p>
            <a:r>
              <a:rPr lang="en-US" dirty="0"/>
              <a:t>	Content reuse (single source)</a:t>
            </a:r>
          </a:p>
          <a:p>
            <a:r>
              <a:rPr lang="en-US" dirty="0"/>
              <a:t>	Standardization</a:t>
            </a:r>
          </a:p>
          <a:p>
            <a:r>
              <a:rPr lang="en-US" dirty="0"/>
              <a:t>	Modularity and maintenance</a:t>
            </a:r>
          </a:p>
        </p:txBody>
      </p:sp>
      <p:sp>
        <p:nvSpPr>
          <p:cNvPr id="4" name="Slide Number Placeholder 3"/>
          <p:cNvSpPr>
            <a:spLocks noGrp="1"/>
          </p:cNvSpPr>
          <p:nvPr>
            <p:ph type="sldNum" sz="quarter" idx="10"/>
          </p:nvPr>
        </p:nvSpPr>
        <p:spPr/>
        <p:txBody>
          <a:bodyPr/>
          <a:lstStyle/>
          <a:p>
            <a:fld id="{B587481D-2DB7-47DE-9BF7-75E74ED8749B}" type="slidenum">
              <a:rPr lang="en-US" smtClean="0"/>
              <a:t>6</a:t>
            </a:fld>
            <a:endParaRPr lang="en-US"/>
          </a:p>
        </p:txBody>
      </p:sp>
    </p:spTree>
    <p:extLst>
      <p:ext uri="{BB962C8B-B14F-4D97-AF65-F5344CB8AC3E}">
        <p14:creationId xmlns:p14="http://schemas.microsoft.com/office/powerpoint/2010/main" val="285387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reuse</a:t>
            </a:r>
          </a:p>
        </p:txBody>
      </p:sp>
      <p:sp>
        <p:nvSpPr>
          <p:cNvPr id="4" name="Slide Number Placeholder 3"/>
          <p:cNvSpPr>
            <a:spLocks noGrp="1"/>
          </p:cNvSpPr>
          <p:nvPr>
            <p:ph type="sldNum" sz="quarter" idx="10"/>
          </p:nvPr>
        </p:nvSpPr>
        <p:spPr/>
        <p:txBody>
          <a:bodyPr/>
          <a:lstStyle/>
          <a:p>
            <a:fld id="{B587481D-2DB7-47DE-9BF7-75E74ED8749B}" type="slidenum">
              <a:rPr lang="en-US" smtClean="0"/>
              <a:t>7</a:t>
            </a:fld>
            <a:endParaRPr lang="en-US"/>
          </a:p>
        </p:txBody>
      </p:sp>
    </p:spTree>
    <p:extLst>
      <p:ext uri="{BB962C8B-B14F-4D97-AF65-F5344CB8AC3E}">
        <p14:creationId xmlns:p14="http://schemas.microsoft.com/office/powerpoint/2010/main" val="48025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organize topics is a matter of information architecture.</a:t>
            </a:r>
          </a:p>
        </p:txBody>
      </p:sp>
      <p:sp>
        <p:nvSpPr>
          <p:cNvPr id="4" name="Slide Number Placeholder 3"/>
          <p:cNvSpPr>
            <a:spLocks noGrp="1"/>
          </p:cNvSpPr>
          <p:nvPr>
            <p:ph type="sldNum" sz="quarter" idx="10"/>
          </p:nvPr>
        </p:nvSpPr>
        <p:spPr/>
        <p:txBody>
          <a:bodyPr/>
          <a:lstStyle/>
          <a:p>
            <a:fld id="{B587481D-2DB7-47DE-9BF7-75E74ED8749B}" type="slidenum">
              <a:rPr lang="en-US" smtClean="0"/>
              <a:t>8</a:t>
            </a:fld>
            <a:endParaRPr lang="en-US"/>
          </a:p>
        </p:txBody>
      </p:sp>
    </p:spTree>
    <p:extLst>
      <p:ext uri="{BB962C8B-B14F-4D97-AF65-F5344CB8AC3E}">
        <p14:creationId xmlns:p14="http://schemas.microsoft.com/office/powerpoint/2010/main" val="2122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source publishing ties everything together.</a:t>
            </a:r>
          </a:p>
        </p:txBody>
      </p:sp>
      <p:sp>
        <p:nvSpPr>
          <p:cNvPr id="4" name="Slide Number Placeholder 3"/>
          <p:cNvSpPr>
            <a:spLocks noGrp="1"/>
          </p:cNvSpPr>
          <p:nvPr>
            <p:ph type="sldNum" sz="quarter" idx="10"/>
          </p:nvPr>
        </p:nvSpPr>
        <p:spPr/>
        <p:txBody>
          <a:bodyPr/>
          <a:lstStyle/>
          <a:p>
            <a:fld id="{B587481D-2DB7-47DE-9BF7-75E74ED8749B}" type="slidenum">
              <a:rPr lang="en-US" smtClean="0"/>
              <a:t>9</a:t>
            </a:fld>
            <a:endParaRPr lang="en-US"/>
          </a:p>
        </p:txBody>
      </p:sp>
    </p:spTree>
    <p:extLst>
      <p:ext uri="{BB962C8B-B14F-4D97-AF65-F5344CB8AC3E}">
        <p14:creationId xmlns:p14="http://schemas.microsoft.com/office/powerpoint/2010/main" val="258373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F0E9-4829-4BF2-967A-9298C0443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FE2B90-74D7-4D56-8598-22623147D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EE490-0C8D-4E71-8709-FEC7207E60EB}"/>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5" name="Footer Placeholder 4">
            <a:extLst>
              <a:ext uri="{FF2B5EF4-FFF2-40B4-BE49-F238E27FC236}">
                <a16:creationId xmlns:a16="http://schemas.microsoft.com/office/drawing/2014/main" id="{AB42A4D8-3FAB-4169-9431-0E5AA0CFA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6D0A6-130D-4332-B9D0-E104264CEC83}"/>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34128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DDCB-E7DE-47CC-9699-64B035B997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F0399C-B0A6-41E0-920A-CB1AC9746B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00A28-E7D6-47A1-BE5D-95B66CD58B4A}"/>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5" name="Footer Placeholder 4">
            <a:extLst>
              <a:ext uri="{FF2B5EF4-FFF2-40B4-BE49-F238E27FC236}">
                <a16:creationId xmlns:a16="http://schemas.microsoft.com/office/drawing/2014/main" id="{8C604DF4-F9A1-4D98-AD6F-108A27F8C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74461-F4C3-4E0B-B984-C4E054AC7BC7}"/>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98556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E669A-6F78-4839-A709-D5973CDCC2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D2BFD9-D4F6-42E0-8EBA-AB1BBAA77D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5DE4B-E629-4604-B898-F401E60B56FA}"/>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5" name="Footer Placeholder 4">
            <a:extLst>
              <a:ext uri="{FF2B5EF4-FFF2-40B4-BE49-F238E27FC236}">
                <a16:creationId xmlns:a16="http://schemas.microsoft.com/office/drawing/2014/main" id="{3625DCD8-82DB-413F-8EA6-8F53654F1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6C9EA-1F9A-4766-BF05-F570AE6F0FF5}"/>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198400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AECC-BDEB-44F4-A8B0-FAF6373C3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1B367-EA47-4346-AA0F-2B854D8038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AB71C-288F-47A8-8BE0-F5B2E390CE1F}"/>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5" name="Footer Placeholder 4">
            <a:extLst>
              <a:ext uri="{FF2B5EF4-FFF2-40B4-BE49-F238E27FC236}">
                <a16:creationId xmlns:a16="http://schemas.microsoft.com/office/drawing/2014/main" id="{7B6AAB37-87B0-4D36-9D5E-569099B18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E47C8-FE0D-4564-BF2C-B5D9D683D546}"/>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37255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94BA-EB99-4E87-B5C6-FD9E5C0065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7CDF52-710D-4286-B4F4-1B4844F66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BCE82E-9673-4022-B0DF-EF3F2E2EF2CA}"/>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5" name="Footer Placeholder 4">
            <a:extLst>
              <a:ext uri="{FF2B5EF4-FFF2-40B4-BE49-F238E27FC236}">
                <a16:creationId xmlns:a16="http://schemas.microsoft.com/office/drawing/2014/main" id="{CE56C8E7-06EB-4596-9A81-9A7978E3B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ADBA0-D870-4C31-AA6B-686DC6FE0780}"/>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54192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E07B-7587-4244-92FA-79AF9CF86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7FF09-2446-46BA-9E87-F5C046C9F8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E1BD4-8FA0-4B3E-8764-2BACA28B6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75F42-F480-4D2B-8419-3E69F00A6EBD}"/>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6" name="Footer Placeholder 5">
            <a:extLst>
              <a:ext uri="{FF2B5EF4-FFF2-40B4-BE49-F238E27FC236}">
                <a16:creationId xmlns:a16="http://schemas.microsoft.com/office/drawing/2014/main" id="{F7B2F74F-832C-4444-BBFE-3E30D9C5F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3E8FB-F33A-4B62-AE98-82AF6453C5B1}"/>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59592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66B4-4C70-4F0F-BC82-D080859C4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F0A82E-2CB0-4E18-8EC0-274C83462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BF040C-092E-4D8A-920B-600DFA5B4D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34A7A-C147-4C06-8D51-823A88F48C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79BBB5-5720-47A3-B6A4-E0AA153A8A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52797C-9DF4-48D5-AFA1-16F4D87C1E09}"/>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8" name="Footer Placeholder 7">
            <a:extLst>
              <a:ext uri="{FF2B5EF4-FFF2-40B4-BE49-F238E27FC236}">
                <a16:creationId xmlns:a16="http://schemas.microsoft.com/office/drawing/2014/main" id="{6F848B70-28EC-4123-B853-B1BF1B5BEE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BB7B11-3503-4EFE-A40F-5EC3C59590AF}"/>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129573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D200-B4E7-42EA-A81F-8CDF079EED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4161F5-696F-4542-BE7B-36EB0FDFD924}"/>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4" name="Footer Placeholder 3">
            <a:extLst>
              <a:ext uri="{FF2B5EF4-FFF2-40B4-BE49-F238E27FC236}">
                <a16:creationId xmlns:a16="http://schemas.microsoft.com/office/drawing/2014/main" id="{49F5A3CD-7EC4-4A2D-8D94-4AD15162D8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68D87D-B4D9-420C-974C-8CF207EF44F5}"/>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213813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78498C-DC40-4A29-A560-8370B6A3E5D9}"/>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3" name="Footer Placeholder 2">
            <a:extLst>
              <a:ext uri="{FF2B5EF4-FFF2-40B4-BE49-F238E27FC236}">
                <a16:creationId xmlns:a16="http://schemas.microsoft.com/office/drawing/2014/main" id="{2E0534D2-EE3F-4390-B9AA-EBDFAA1B2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CFDC2-D9A8-4E38-9A2F-BDAEB1C0FA9F}"/>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249639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3A66-8158-4618-9093-84024C455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4800DE-D55F-4A70-ABF3-9B0BB4749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6F4459-8C9A-4C32-B6BC-9148021DC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CDD51F-47C2-4314-B289-917C0B83A4E0}"/>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6" name="Footer Placeholder 5">
            <a:extLst>
              <a:ext uri="{FF2B5EF4-FFF2-40B4-BE49-F238E27FC236}">
                <a16:creationId xmlns:a16="http://schemas.microsoft.com/office/drawing/2014/main" id="{86F26CF8-3C96-4009-A437-2504B3000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43835-3605-48A7-8FAE-A3379722BDFE}"/>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22494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5C6E-4517-4DD9-8DEA-839860E76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15E2FF-6A9C-4D4C-A1E2-51944281A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BC2B02-87D7-440D-87E1-825666656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59996-6EFB-4AF3-A727-68FAEE682128}"/>
              </a:ext>
            </a:extLst>
          </p:cNvPr>
          <p:cNvSpPr>
            <a:spLocks noGrp="1"/>
          </p:cNvSpPr>
          <p:nvPr>
            <p:ph type="dt" sz="half" idx="10"/>
          </p:nvPr>
        </p:nvSpPr>
        <p:spPr/>
        <p:txBody>
          <a:bodyPr/>
          <a:lstStyle/>
          <a:p>
            <a:fld id="{295DDD37-656D-42D6-840E-F638F5E90838}" type="datetimeFigureOut">
              <a:rPr lang="en-US" smtClean="0"/>
              <a:t>1/9/2019</a:t>
            </a:fld>
            <a:endParaRPr lang="en-US"/>
          </a:p>
        </p:txBody>
      </p:sp>
      <p:sp>
        <p:nvSpPr>
          <p:cNvPr id="6" name="Footer Placeholder 5">
            <a:extLst>
              <a:ext uri="{FF2B5EF4-FFF2-40B4-BE49-F238E27FC236}">
                <a16:creationId xmlns:a16="http://schemas.microsoft.com/office/drawing/2014/main" id="{79621C9C-DF6B-4FB1-90CC-932AEEEDA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5EF00-3619-49A7-8830-DDF3FE74C04B}"/>
              </a:ext>
            </a:extLst>
          </p:cNvPr>
          <p:cNvSpPr>
            <a:spLocks noGrp="1"/>
          </p:cNvSpPr>
          <p:nvPr>
            <p:ph type="sldNum" sz="quarter" idx="12"/>
          </p:nvPr>
        </p:nvSpPr>
        <p:spPr/>
        <p:txBody>
          <a:bodyPr/>
          <a:lstStyle/>
          <a:p>
            <a:fld id="{5D68F585-F2CC-40CB-ADE5-541259C34256}" type="slidenum">
              <a:rPr lang="en-US" smtClean="0"/>
              <a:t>‹#›</a:t>
            </a:fld>
            <a:endParaRPr lang="en-US"/>
          </a:p>
        </p:txBody>
      </p:sp>
    </p:spTree>
    <p:extLst>
      <p:ext uri="{BB962C8B-B14F-4D97-AF65-F5344CB8AC3E}">
        <p14:creationId xmlns:p14="http://schemas.microsoft.com/office/powerpoint/2010/main" val="389196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5C062-E9FB-409B-A8AA-3D2C47E0C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D9D755-06B1-4305-BDCC-08C8673E9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49F40-76E2-41D6-9736-C48117A89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DDD37-656D-42D6-840E-F638F5E90838}" type="datetimeFigureOut">
              <a:rPr lang="en-US" smtClean="0"/>
              <a:t>1/9/2019</a:t>
            </a:fld>
            <a:endParaRPr lang="en-US"/>
          </a:p>
        </p:txBody>
      </p:sp>
      <p:sp>
        <p:nvSpPr>
          <p:cNvPr id="5" name="Footer Placeholder 4">
            <a:extLst>
              <a:ext uri="{FF2B5EF4-FFF2-40B4-BE49-F238E27FC236}">
                <a16:creationId xmlns:a16="http://schemas.microsoft.com/office/drawing/2014/main" id="{D307E13C-178B-438B-A675-1063263483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0BFCEB-FFA0-4BDB-B57A-00566679A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8F585-F2CC-40CB-ADE5-541259C34256}" type="slidenum">
              <a:rPr lang="en-US" smtClean="0"/>
              <a:t>‹#›</a:t>
            </a:fld>
            <a:endParaRPr lang="en-US"/>
          </a:p>
        </p:txBody>
      </p:sp>
    </p:spTree>
    <p:extLst>
      <p:ext uri="{BB962C8B-B14F-4D97-AF65-F5344CB8AC3E}">
        <p14:creationId xmlns:p14="http://schemas.microsoft.com/office/powerpoint/2010/main" val="964359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cgen.com/" TargetMode="External"/><Relationship Id="rId2" Type="http://schemas.openxmlformats.org/officeDocument/2006/relationships/hyperlink" Target="https://www.g2crowd.com/categories/help-authoring-tool-hat"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learningdita.com/about/" TargetMode="External"/><Relationship Id="rId3" Type="http://schemas.openxmlformats.org/officeDocument/2006/relationships/hyperlink" Target="https://www.dnnsoftware.com/blog/what-is-structured-content-definition-benefits-and-how-to-get-started" TargetMode="External"/><Relationship Id="rId7" Type="http://schemas.openxmlformats.org/officeDocument/2006/relationships/hyperlink" Target="https://everypageispageone.com/2012/07/28/the-tyranny-of-the-terrible-troika-rethinking-concept-task-and-referenc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www.rockley.com/articles/MEC_Chapter_2.pdf" TargetMode="External"/><Relationship Id="rId5" Type="http://schemas.openxmlformats.org/officeDocument/2006/relationships/hyperlink" Target="https://www.w3schools.com/xml/default.asp" TargetMode="External"/><Relationship Id="rId4" Type="http://schemas.openxmlformats.org/officeDocument/2006/relationships/hyperlink" Target="https://www.goodreads.com/book/show/41885955-structured-writing" TargetMode="External"/><Relationship Id="rId9" Type="http://schemas.openxmlformats.org/officeDocument/2006/relationships/hyperlink" Target="https://idratherbewriting.com/2016/02/11/the-problem-with-single-source-publish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neostc.org/cmswp/wp-content/uploads/2016/12/LnL_2004_IntroStructuredXML_SAbel.pdf" TargetMode="External"/><Relationship Id="rId2" Type="http://schemas.openxmlformats.org/officeDocument/2006/relationships/hyperlink" Target="https://en.wikipedia.org/wiki/Semi-structured_data" TargetMode="External"/><Relationship Id="rId1" Type="http://schemas.openxmlformats.org/officeDocument/2006/relationships/slideLayout" Target="../slideLayouts/slideLayout5.xml"/><Relationship Id="rId5" Type="http://schemas.openxmlformats.org/officeDocument/2006/relationships/hyperlink" Target="https://www.linkedin.com/in/kyle-blank-rollins/" TargetMode="External"/><Relationship Id="rId4" Type="http://schemas.openxmlformats.org/officeDocument/2006/relationships/hyperlink" Target="https://techwhirl.com/three-musketeers-of-technical-content-structure-writing-publish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www.thelanguageofcontentstrategy.com/content/about/about-the-book.html" TargetMode="Externa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everypageispageone.com/2011/06/08/what-is-a-topic-what-does-standalone-mean/" TargetMode="Externa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s://everypageispageone.com/2018/09/10/is-single-sourcing-dead/" TargetMode="Externa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0460-3A6D-46ED-B0BF-D989D999C8B9}"/>
              </a:ext>
            </a:extLst>
          </p:cNvPr>
          <p:cNvSpPr>
            <a:spLocks noGrp="1"/>
          </p:cNvSpPr>
          <p:nvPr>
            <p:ph type="ctrTitle"/>
          </p:nvPr>
        </p:nvSpPr>
        <p:spPr/>
        <p:txBody>
          <a:bodyPr/>
          <a:lstStyle/>
          <a:p>
            <a:r>
              <a:rPr lang="en-US" dirty="0">
                <a:latin typeface="Oswald" panose="00000500000000000000" pitchFamily="2" charset="0"/>
              </a:rPr>
              <a:t>Writing at scale</a:t>
            </a:r>
          </a:p>
        </p:txBody>
      </p:sp>
      <p:sp>
        <p:nvSpPr>
          <p:cNvPr id="3" name="Subtitle 2">
            <a:extLst>
              <a:ext uri="{FF2B5EF4-FFF2-40B4-BE49-F238E27FC236}">
                <a16:creationId xmlns:a16="http://schemas.microsoft.com/office/drawing/2014/main" id="{FAB43474-43B2-4860-9667-2BC725EC1678}"/>
              </a:ext>
            </a:extLst>
          </p:cNvPr>
          <p:cNvSpPr>
            <a:spLocks noGrp="1"/>
          </p:cNvSpPr>
          <p:nvPr>
            <p:ph type="subTitle" idx="1"/>
          </p:nvPr>
        </p:nvSpPr>
        <p:spPr>
          <a:xfrm>
            <a:off x="1524000" y="3602038"/>
            <a:ext cx="9144000" cy="688608"/>
          </a:xfrm>
        </p:spPr>
        <p:txBody>
          <a:bodyPr>
            <a:normAutofit lnSpcReduction="10000"/>
          </a:bodyPr>
          <a:lstStyle/>
          <a:p>
            <a:r>
              <a:rPr lang="en-US" dirty="0">
                <a:solidFill>
                  <a:schemeClr val="tx2"/>
                </a:solidFill>
                <a:latin typeface="Lato Black" panose="020F0A02020204030203" pitchFamily="34" charset="0"/>
              </a:rPr>
              <a:t>Content management with structured content, topic-based writing, and single-source publishing</a:t>
            </a:r>
          </a:p>
        </p:txBody>
      </p:sp>
      <p:sp>
        <p:nvSpPr>
          <p:cNvPr id="4" name="Subtitle 2">
            <a:extLst>
              <a:ext uri="{FF2B5EF4-FFF2-40B4-BE49-F238E27FC236}">
                <a16:creationId xmlns:a16="http://schemas.microsoft.com/office/drawing/2014/main" id="{CF6C9418-ABC4-40FA-A182-63E45AB970DE}"/>
              </a:ext>
            </a:extLst>
          </p:cNvPr>
          <p:cNvSpPr txBox="1">
            <a:spLocks/>
          </p:cNvSpPr>
          <p:nvPr/>
        </p:nvSpPr>
        <p:spPr>
          <a:xfrm>
            <a:off x="1524000" y="6515100"/>
            <a:ext cx="9144000" cy="2667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dirty="0">
                <a:solidFill>
                  <a:schemeClr val="accent1"/>
                </a:solidFill>
                <a:latin typeface="Lato Black" panose="020F0A02020204030203" pitchFamily="34" charset="0"/>
              </a:rPr>
              <a:t>Write the Docs SLC  |  January 2019</a:t>
            </a:r>
          </a:p>
        </p:txBody>
      </p:sp>
    </p:spTree>
    <p:extLst>
      <p:ext uri="{BB962C8B-B14F-4D97-AF65-F5344CB8AC3E}">
        <p14:creationId xmlns:p14="http://schemas.microsoft.com/office/powerpoint/2010/main" val="2416792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AD43E1D-DD83-48FC-9429-6A967C738E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2469" y="105096"/>
            <a:ext cx="9207062" cy="6647808"/>
          </a:xfrm>
          <a:prstGeom prst="rect">
            <a:avLst/>
          </a:prstGeom>
        </p:spPr>
      </p:pic>
      <p:sp>
        <p:nvSpPr>
          <p:cNvPr id="3" name="Rectangle 2">
            <a:extLst>
              <a:ext uri="{FF2B5EF4-FFF2-40B4-BE49-F238E27FC236}">
                <a16:creationId xmlns:a16="http://schemas.microsoft.com/office/drawing/2014/main" id="{8F6F3C41-E553-4943-8EBD-A986BD849FF8}"/>
              </a:ext>
            </a:extLst>
          </p:cNvPr>
          <p:cNvSpPr/>
          <p:nvPr/>
        </p:nvSpPr>
        <p:spPr>
          <a:xfrm>
            <a:off x="0" y="0"/>
            <a:ext cx="31128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73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4B3D-DA53-4B7E-91B7-75F6151267C7}"/>
              </a:ext>
            </a:extLst>
          </p:cNvPr>
          <p:cNvSpPr>
            <a:spLocks noGrp="1"/>
          </p:cNvSpPr>
          <p:nvPr>
            <p:ph type="title"/>
          </p:nvPr>
        </p:nvSpPr>
        <p:spPr/>
        <p:txBody>
          <a:bodyPr/>
          <a:lstStyle/>
          <a:p>
            <a:r>
              <a:rPr lang="en-US" dirty="0"/>
              <a:t>Tools</a:t>
            </a:r>
          </a:p>
        </p:txBody>
      </p:sp>
      <p:sp>
        <p:nvSpPr>
          <p:cNvPr id="3" name="Text Placeholder 2">
            <a:extLst>
              <a:ext uri="{FF2B5EF4-FFF2-40B4-BE49-F238E27FC236}">
                <a16:creationId xmlns:a16="http://schemas.microsoft.com/office/drawing/2014/main" id="{1F4D9888-909E-44D5-83C7-20E219D9FC5D}"/>
              </a:ext>
            </a:extLst>
          </p:cNvPr>
          <p:cNvSpPr>
            <a:spLocks noGrp="1"/>
          </p:cNvSpPr>
          <p:nvPr>
            <p:ph type="body" idx="1"/>
          </p:nvPr>
        </p:nvSpPr>
        <p:spPr/>
        <p:txBody>
          <a:bodyPr/>
          <a:lstStyle/>
          <a:p>
            <a:r>
              <a:rPr lang="en-US" dirty="0"/>
              <a:t>Help Authoring Tools (HATs)</a:t>
            </a:r>
          </a:p>
        </p:txBody>
      </p:sp>
      <p:sp>
        <p:nvSpPr>
          <p:cNvPr id="4" name="Content Placeholder 3">
            <a:extLst>
              <a:ext uri="{FF2B5EF4-FFF2-40B4-BE49-F238E27FC236}">
                <a16:creationId xmlns:a16="http://schemas.microsoft.com/office/drawing/2014/main" id="{946E23C4-85A6-4141-B466-690A2EC53B79}"/>
              </a:ext>
            </a:extLst>
          </p:cNvPr>
          <p:cNvSpPr>
            <a:spLocks noGrp="1"/>
          </p:cNvSpPr>
          <p:nvPr>
            <p:ph sz="half" idx="2"/>
          </p:nvPr>
        </p:nvSpPr>
        <p:spPr/>
        <p:txBody>
          <a:bodyPr>
            <a:normAutofit fontScale="92500" lnSpcReduction="10000"/>
          </a:bodyPr>
          <a:lstStyle/>
          <a:p>
            <a:r>
              <a:rPr lang="en-US" dirty="0" err="1"/>
              <a:t>MadCap</a:t>
            </a:r>
            <a:r>
              <a:rPr lang="en-US" dirty="0"/>
              <a:t> Flare</a:t>
            </a:r>
          </a:p>
          <a:p>
            <a:r>
              <a:rPr lang="en-US" dirty="0"/>
              <a:t>Author-it</a:t>
            </a:r>
          </a:p>
          <a:p>
            <a:r>
              <a:rPr lang="en-US" dirty="0" err="1"/>
              <a:t>Robohelp</a:t>
            </a:r>
            <a:r>
              <a:rPr lang="en-US" dirty="0"/>
              <a:t> + </a:t>
            </a:r>
            <a:r>
              <a:rPr lang="en-US" dirty="0" err="1"/>
              <a:t>Framemaker</a:t>
            </a:r>
            <a:endParaRPr lang="en-US" dirty="0"/>
          </a:p>
          <a:p>
            <a:r>
              <a:rPr lang="en-US" dirty="0" err="1"/>
              <a:t>ArborText</a:t>
            </a:r>
            <a:endParaRPr lang="en-US" dirty="0"/>
          </a:p>
          <a:p>
            <a:r>
              <a:rPr lang="en-US" dirty="0"/>
              <a:t>Oxygen XML Author/Editor</a:t>
            </a:r>
          </a:p>
          <a:p>
            <a:r>
              <a:rPr lang="en-US" dirty="0"/>
              <a:t>List: </a:t>
            </a:r>
            <a:r>
              <a:rPr lang="en-US" dirty="0">
                <a:hlinkClick r:id="rId2"/>
              </a:rPr>
              <a:t>https://www.g2crowd.com/categories/help-authoring-tool-hat</a:t>
            </a:r>
            <a:r>
              <a:rPr lang="en-US" dirty="0"/>
              <a:t> </a:t>
            </a:r>
          </a:p>
        </p:txBody>
      </p:sp>
      <p:sp>
        <p:nvSpPr>
          <p:cNvPr id="5" name="Text Placeholder 4">
            <a:extLst>
              <a:ext uri="{FF2B5EF4-FFF2-40B4-BE49-F238E27FC236}">
                <a16:creationId xmlns:a16="http://schemas.microsoft.com/office/drawing/2014/main" id="{F17E0629-3F8A-4492-B57B-C97961A12F79}"/>
              </a:ext>
            </a:extLst>
          </p:cNvPr>
          <p:cNvSpPr>
            <a:spLocks noGrp="1"/>
          </p:cNvSpPr>
          <p:nvPr>
            <p:ph type="body" sz="quarter" idx="3"/>
          </p:nvPr>
        </p:nvSpPr>
        <p:spPr/>
        <p:txBody>
          <a:bodyPr/>
          <a:lstStyle/>
          <a:p>
            <a:r>
              <a:rPr lang="en-US" dirty="0"/>
              <a:t>Static site generators</a:t>
            </a:r>
          </a:p>
        </p:txBody>
      </p:sp>
      <p:sp>
        <p:nvSpPr>
          <p:cNvPr id="6" name="Content Placeholder 5">
            <a:extLst>
              <a:ext uri="{FF2B5EF4-FFF2-40B4-BE49-F238E27FC236}">
                <a16:creationId xmlns:a16="http://schemas.microsoft.com/office/drawing/2014/main" id="{4A917BDD-C8DA-4346-B16A-0A6056FF9E34}"/>
              </a:ext>
            </a:extLst>
          </p:cNvPr>
          <p:cNvSpPr>
            <a:spLocks noGrp="1"/>
          </p:cNvSpPr>
          <p:nvPr>
            <p:ph sz="quarter" idx="4"/>
          </p:nvPr>
        </p:nvSpPr>
        <p:spPr/>
        <p:txBody>
          <a:bodyPr>
            <a:normAutofit fontScale="92500" lnSpcReduction="10000"/>
          </a:bodyPr>
          <a:lstStyle/>
          <a:p>
            <a:r>
              <a:rPr lang="en-US" dirty="0"/>
              <a:t>Jekyll</a:t>
            </a:r>
          </a:p>
          <a:p>
            <a:r>
              <a:rPr lang="en-US" dirty="0"/>
              <a:t>Hugo</a:t>
            </a:r>
          </a:p>
          <a:p>
            <a:r>
              <a:rPr lang="en-US" dirty="0"/>
              <a:t>Sphinx</a:t>
            </a:r>
          </a:p>
          <a:p>
            <a:r>
              <a:rPr lang="en-US" dirty="0"/>
              <a:t>A million others</a:t>
            </a:r>
          </a:p>
          <a:p>
            <a:r>
              <a:rPr lang="en-US" dirty="0"/>
              <a:t>List: </a:t>
            </a:r>
            <a:r>
              <a:rPr lang="en-US" dirty="0">
                <a:hlinkClick r:id="rId3"/>
              </a:rPr>
              <a:t>https://www.staticgen.com/</a:t>
            </a:r>
            <a:r>
              <a:rPr lang="en-US" dirty="0"/>
              <a:t> </a:t>
            </a:r>
          </a:p>
        </p:txBody>
      </p:sp>
      <p:sp>
        <p:nvSpPr>
          <p:cNvPr id="7" name="Rectangle 6">
            <a:extLst>
              <a:ext uri="{FF2B5EF4-FFF2-40B4-BE49-F238E27FC236}">
                <a16:creationId xmlns:a16="http://schemas.microsoft.com/office/drawing/2014/main" id="{0A7BB0CB-0ECD-438A-BEFF-5A7EC1E4DDEB}"/>
              </a:ext>
            </a:extLst>
          </p:cNvPr>
          <p:cNvSpPr/>
          <p:nvPr/>
        </p:nvSpPr>
        <p:spPr>
          <a:xfrm>
            <a:off x="0" y="0"/>
            <a:ext cx="31128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34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9BE6-5A70-462D-80BF-CB7169707957}"/>
              </a:ext>
            </a:extLst>
          </p:cNvPr>
          <p:cNvSpPr>
            <a:spLocks noGrp="1"/>
          </p:cNvSpPr>
          <p:nvPr>
            <p:ph type="title"/>
          </p:nvPr>
        </p:nvSpPr>
        <p:spPr/>
        <p:txBody>
          <a:bodyPr/>
          <a:lstStyle/>
          <a:p>
            <a:r>
              <a:rPr lang="en-US" dirty="0"/>
              <a:t>Learn more…</a:t>
            </a:r>
          </a:p>
        </p:txBody>
      </p:sp>
      <p:sp>
        <p:nvSpPr>
          <p:cNvPr id="3" name="Text Placeholder 2">
            <a:extLst>
              <a:ext uri="{FF2B5EF4-FFF2-40B4-BE49-F238E27FC236}">
                <a16:creationId xmlns:a16="http://schemas.microsoft.com/office/drawing/2014/main" id="{2087166F-0F20-4FC7-87DC-7CFFC0EFC823}"/>
              </a:ext>
            </a:extLst>
          </p:cNvPr>
          <p:cNvSpPr>
            <a:spLocks noGrp="1"/>
          </p:cNvSpPr>
          <p:nvPr>
            <p:ph type="body" idx="1"/>
          </p:nvPr>
        </p:nvSpPr>
        <p:spPr>
          <a:xfrm>
            <a:off x="839788" y="1681163"/>
            <a:ext cx="10512424" cy="823912"/>
          </a:xfrm>
        </p:spPr>
        <p:txBody>
          <a:bodyPr/>
          <a:lstStyle/>
          <a:p>
            <a:r>
              <a:rPr lang="en-US" dirty="0"/>
              <a:t>Structured content</a:t>
            </a:r>
          </a:p>
        </p:txBody>
      </p:sp>
      <p:sp>
        <p:nvSpPr>
          <p:cNvPr id="10" name="Content Placeholder 3">
            <a:extLst>
              <a:ext uri="{FF2B5EF4-FFF2-40B4-BE49-F238E27FC236}">
                <a16:creationId xmlns:a16="http://schemas.microsoft.com/office/drawing/2014/main" id="{50BDD559-D9C2-4EF3-98ED-EC66776FE101}"/>
              </a:ext>
            </a:extLst>
          </p:cNvPr>
          <p:cNvSpPr txBox="1">
            <a:spLocks/>
          </p:cNvSpPr>
          <p:nvPr/>
        </p:nvSpPr>
        <p:spPr>
          <a:xfrm>
            <a:off x="992188" y="2657475"/>
            <a:ext cx="10512424" cy="1125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Structured content:</a:t>
            </a:r>
            <a:r>
              <a:rPr lang="en-US" sz="1400" dirty="0"/>
              <a:t> </a:t>
            </a:r>
            <a:r>
              <a:rPr lang="en-US" sz="1400" dirty="0">
                <a:hlinkClick r:id="rId3"/>
              </a:rPr>
              <a:t>https://www.dnnsoftware.com/blog/what-is-structured-content-definition-benefits-and-how-to-get-started</a:t>
            </a:r>
            <a:r>
              <a:rPr lang="en-US" sz="1400" dirty="0"/>
              <a:t> </a:t>
            </a:r>
          </a:p>
          <a:p>
            <a:r>
              <a:rPr lang="en-US" sz="1400" b="1" dirty="0"/>
              <a:t>Structured writing: </a:t>
            </a:r>
            <a:r>
              <a:rPr lang="en-US" sz="1400" dirty="0">
                <a:hlinkClick r:id="rId4"/>
              </a:rPr>
              <a:t>https://www.goodreads.com/book/show/41885955-structured-writing</a:t>
            </a:r>
            <a:r>
              <a:rPr lang="en-US" sz="1400" dirty="0"/>
              <a:t> </a:t>
            </a:r>
          </a:p>
          <a:p>
            <a:r>
              <a:rPr lang="en-US" sz="1400" b="1" dirty="0"/>
              <a:t>XML:</a:t>
            </a:r>
            <a:r>
              <a:rPr lang="en-US" sz="1400" dirty="0"/>
              <a:t>  </a:t>
            </a:r>
            <a:r>
              <a:rPr lang="en-US" sz="1400" dirty="0">
                <a:hlinkClick r:id="rId5"/>
              </a:rPr>
              <a:t>https://www.w3schools.com/xml/default.asp</a:t>
            </a:r>
            <a:r>
              <a:rPr lang="en-US" sz="1400" dirty="0"/>
              <a:t> </a:t>
            </a:r>
          </a:p>
        </p:txBody>
      </p:sp>
      <p:sp>
        <p:nvSpPr>
          <p:cNvPr id="15" name="Text Placeholder 2">
            <a:extLst>
              <a:ext uri="{FF2B5EF4-FFF2-40B4-BE49-F238E27FC236}">
                <a16:creationId xmlns:a16="http://schemas.microsoft.com/office/drawing/2014/main" id="{9E90185F-A440-4A2F-9704-12A8473F89D7}"/>
              </a:ext>
            </a:extLst>
          </p:cNvPr>
          <p:cNvSpPr txBox="1">
            <a:spLocks/>
          </p:cNvSpPr>
          <p:nvPr/>
        </p:nvSpPr>
        <p:spPr>
          <a:xfrm>
            <a:off x="839788" y="3403214"/>
            <a:ext cx="10512424"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Topic-based writing</a:t>
            </a:r>
          </a:p>
        </p:txBody>
      </p:sp>
      <p:sp>
        <p:nvSpPr>
          <p:cNvPr id="16" name="Content Placeholder 3">
            <a:extLst>
              <a:ext uri="{FF2B5EF4-FFF2-40B4-BE49-F238E27FC236}">
                <a16:creationId xmlns:a16="http://schemas.microsoft.com/office/drawing/2014/main" id="{3C0155F5-8B77-4B9F-ABCC-0EAAECE46045}"/>
              </a:ext>
            </a:extLst>
          </p:cNvPr>
          <p:cNvSpPr txBox="1">
            <a:spLocks/>
          </p:cNvSpPr>
          <p:nvPr/>
        </p:nvSpPr>
        <p:spPr>
          <a:xfrm>
            <a:off x="992188" y="4303326"/>
            <a:ext cx="10512424" cy="102541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Reuse:</a:t>
            </a:r>
            <a:r>
              <a:rPr lang="en-US" sz="1400" u="sng" dirty="0"/>
              <a:t> </a:t>
            </a:r>
            <a:r>
              <a:rPr lang="en-US" sz="1400" dirty="0">
                <a:hlinkClick r:id="rId6"/>
              </a:rPr>
              <a:t>http://www.rockley.com/articles/MEC_Chapter_2.pdf</a:t>
            </a:r>
            <a:r>
              <a:rPr lang="en-US" sz="1400" dirty="0"/>
              <a:t>  </a:t>
            </a:r>
          </a:p>
          <a:p>
            <a:r>
              <a:rPr lang="en-US" sz="1400" b="1" dirty="0"/>
              <a:t>Topic types: </a:t>
            </a:r>
            <a:r>
              <a:rPr lang="en-US" sz="1400" dirty="0">
                <a:hlinkClick r:id="rId7"/>
              </a:rPr>
              <a:t>https://everypageispageone.com/2012/07/28/the-tyranny-of-the-terrible-troika-rethinking-concept-task-and-reference/</a:t>
            </a:r>
            <a:r>
              <a:rPr lang="en-US" sz="1400" dirty="0"/>
              <a:t> </a:t>
            </a:r>
          </a:p>
          <a:p>
            <a:r>
              <a:rPr lang="en-US" sz="1400" b="1" dirty="0"/>
              <a:t>DITA</a:t>
            </a:r>
            <a:r>
              <a:rPr lang="en-US" sz="1400" dirty="0"/>
              <a:t>: </a:t>
            </a:r>
            <a:r>
              <a:rPr lang="en-US" sz="1400" dirty="0">
                <a:hlinkClick r:id="rId8"/>
              </a:rPr>
              <a:t>https://learningdita.com/about/</a:t>
            </a:r>
            <a:r>
              <a:rPr lang="en-US" sz="1400" dirty="0"/>
              <a:t> </a:t>
            </a:r>
          </a:p>
        </p:txBody>
      </p:sp>
      <p:sp>
        <p:nvSpPr>
          <p:cNvPr id="17" name="Text Placeholder 2">
            <a:extLst>
              <a:ext uri="{FF2B5EF4-FFF2-40B4-BE49-F238E27FC236}">
                <a16:creationId xmlns:a16="http://schemas.microsoft.com/office/drawing/2014/main" id="{FEC50535-765D-472A-A781-F6D14BCB6FDA}"/>
              </a:ext>
            </a:extLst>
          </p:cNvPr>
          <p:cNvSpPr txBox="1">
            <a:spLocks/>
          </p:cNvSpPr>
          <p:nvPr/>
        </p:nvSpPr>
        <p:spPr>
          <a:xfrm>
            <a:off x="839788" y="5025417"/>
            <a:ext cx="10512424"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Single-source publishing</a:t>
            </a:r>
          </a:p>
        </p:txBody>
      </p:sp>
      <p:sp>
        <p:nvSpPr>
          <p:cNvPr id="18" name="Content Placeholder 3">
            <a:extLst>
              <a:ext uri="{FF2B5EF4-FFF2-40B4-BE49-F238E27FC236}">
                <a16:creationId xmlns:a16="http://schemas.microsoft.com/office/drawing/2014/main" id="{AC9438EA-11DE-4EB2-A173-B485ED3EB4A8}"/>
              </a:ext>
            </a:extLst>
          </p:cNvPr>
          <p:cNvSpPr txBox="1">
            <a:spLocks/>
          </p:cNvSpPr>
          <p:nvPr/>
        </p:nvSpPr>
        <p:spPr>
          <a:xfrm>
            <a:off x="992188" y="6021643"/>
            <a:ext cx="10512424" cy="923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Single-source publishing models: </a:t>
            </a:r>
            <a:r>
              <a:rPr lang="en-US" sz="1400" dirty="0">
                <a:hlinkClick r:id="rId9"/>
              </a:rPr>
              <a:t>https://idratherbewriting.com/2016/02/11/the-problem-with-single-source-publishing/</a:t>
            </a:r>
            <a:r>
              <a:rPr lang="en-US" sz="1400" dirty="0"/>
              <a:t> </a:t>
            </a:r>
          </a:p>
          <a:p>
            <a:endParaRPr lang="en-US" sz="1400" dirty="0"/>
          </a:p>
        </p:txBody>
      </p:sp>
      <p:sp>
        <p:nvSpPr>
          <p:cNvPr id="9" name="Rectangle 8">
            <a:extLst>
              <a:ext uri="{FF2B5EF4-FFF2-40B4-BE49-F238E27FC236}">
                <a16:creationId xmlns:a16="http://schemas.microsoft.com/office/drawing/2014/main" id="{00F6492C-F4FF-4C9A-B5B5-E518B47777FD}"/>
              </a:ext>
            </a:extLst>
          </p:cNvPr>
          <p:cNvSpPr/>
          <p:nvPr/>
        </p:nvSpPr>
        <p:spPr>
          <a:xfrm>
            <a:off x="0" y="0"/>
            <a:ext cx="3112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93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A412-0833-49FE-BC0F-E3E86DA79AB5}"/>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C3B8A743-7DEA-4713-A2B2-F84687F5DA89}"/>
              </a:ext>
            </a:extLst>
          </p:cNvPr>
          <p:cNvSpPr>
            <a:spLocks noGrp="1"/>
          </p:cNvSpPr>
          <p:nvPr>
            <p:ph type="body" idx="1"/>
          </p:nvPr>
        </p:nvSpPr>
        <p:spPr/>
        <p:txBody>
          <a:bodyPr/>
          <a:lstStyle/>
          <a:p>
            <a:r>
              <a:rPr lang="en-US" dirty="0"/>
              <a:t>General references</a:t>
            </a:r>
          </a:p>
        </p:txBody>
      </p:sp>
      <p:sp>
        <p:nvSpPr>
          <p:cNvPr id="4" name="Content Placeholder 3">
            <a:extLst>
              <a:ext uri="{FF2B5EF4-FFF2-40B4-BE49-F238E27FC236}">
                <a16:creationId xmlns:a16="http://schemas.microsoft.com/office/drawing/2014/main" id="{824BA1AA-178C-42F5-A913-2B660569BE4C}"/>
              </a:ext>
            </a:extLst>
          </p:cNvPr>
          <p:cNvSpPr>
            <a:spLocks noGrp="1"/>
          </p:cNvSpPr>
          <p:nvPr>
            <p:ph sz="half" idx="2"/>
          </p:nvPr>
        </p:nvSpPr>
        <p:spPr/>
        <p:txBody>
          <a:bodyPr>
            <a:normAutofit/>
          </a:bodyPr>
          <a:lstStyle/>
          <a:p>
            <a:r>
              <a:rPr lang="en-US" sz="2000" dirty="0">
                <a:hlinkClick r:id="rId2"/>
              </a:rPr>
              <a:t>https://en.wikipedia.org/wiki/Semi-structured_data</a:t>
            </a:r>
            <a:endParaRPr lang="en-US" sz="2000" dirty="0"/>
          </a:p>
          <a:p>
            <a:r>
              <a:rPr lang="en-US" sz="2000" dirty="0">
                <a:hlinkClick r:id="rId3"/>
              </a:rPr>
              <a:t>http://neostc.org/cmswp/wp-content/uploads/2016/12/LnL_2004_IntroStructuredXML_SAbel.pdf</a:t>
            </a:r>
            <a:endParaRPr lang="en-US" sz="2000" dirty="0"/>
          </a:p>
          <a:p>
            <a:r>
              <a:rPr lang="en-US" sz="2000" dirty="0">
                <a:hlinkClick r:id="rId4"/>
              </a:rPr>
              <a:t>https://techwhirl.com/three-musketeers-of-technical-content-structure-writing-publishing/</a:t>
            </a:r>
            <a:endParaRPr lang="en-US" sz="2000" dirty="0"/>
          </a:p>
          <a:p>
            <a:endParaRPr lang="en-US" dirty="0"/>
          </a:p>
        </p:txBody>
      </p:sp>
      <p:sp>
        <p:nvSpPr>
          <p:cNvPr id="5" name="Text Placeholder 4">
            <a:extLst>
              <a:ext uri="{FF2B5EF4-FFF2-40B4-BE49-F238E27FC236}">
                <a16:creationId xmlns:a16="http://schemas.microsoft.com/office/drawing/2014/main" id="{63B1B09F-3EB0-4C3F-8541-CDFB32477D1D}"/>
              </a:ext>
            </a:extLst>
          </p:cNvPr>
          <p:cNvSpPr>
            <a:spLocks noGrp="1"/>
          </p:cNvSpPr>
          <p:nvPr>
            <p:ph type="body" sz="quarter" idx="3"/>
          </p:nvPr>
        </p:nvSpPr>
        <p:spPr/>
        <p:txBody>
          <a:bodyPr/>
          <a:lstStyle/>
          <a:p>
            <a:r>
              <a:rPr lang="en-US" dirty="0"/>
              <a:t>Contact</a:t>
            </a:r>
          </a:p>
        </p:txBody>
      </p:sp>
      <p:sp>
        <p:nvSpPr>
          <p:cNvPr id="6" name="Content Placeholder 5">
            <a:extLst>
              <a:ext uri="{FF2B5EF4-FFF2-40B4-BE49-F238E27FC236}">
                <a16:creationId xmlns:a16="http://schemas.microsoft.com/office/drawing/2014/main" id="{C6145A21-0011-4747-B4CA-10B4E1EB11B0}"/>
              </a:ext>
            </a:extLst>
          </p:cNvPr>
          <p:cNvSpPr>
            <a:spLocks noGrp="1"/>
          </p:cNvSpPr>
          <p:nvPr>
            <p:ph sz="quarter" idx="4"/>
          </p:nvPr>
        </p:nvSpPr>
        <p:spPr/>
        <p:txBody>
          <a:bodyPr>
            <a:normAutofit/>
          </a:bodyPr>
          <a:lstStyle/>
          <a:p>
            <a:pPr marL="0" indent="0">
              <a:buNone/>
            </a:pPr>
            <a:r>
              <a:rPr lang="en-US" dirty="0"/>
              <a:t>Kyle Rollins</a:t>
            </a:r>
          </a:p>
          <a:p>
            <a:pPr marL="0" indent="0">
              <a:buNone/>
            </a:pPr>
            <a:endParaRPr lang="en-US" sz="1400" dirty="0"/>
          </a:p>
          <a:p>
            <a:pPr marL="0" indent="0">
              <a:buNone/>
            </a:pPr>
            <a:r>
              <a:rPr lang="en-US" sz="1800" b="1" dirty="0"/>
              <a:t>LinkedIn</a:t>
            </a:r>
            <a:r>
              <a:rPr lang="en-US" sz="2000" b="1" dirty="0"/>
              <a:t> </a:t>
            </a:r>
            <a:r>
              <a:rPr lang="en-US" sz="2000" dirty="0">
                <a:hlinkClick r:id="rId5"/>
              </a:rPr>
              <a:t>https://www.linkedin.com/in/kyle-blank-rollins/</a:t>
            </a:r>
            <a:endParaRPr lang="en-US" sz="2000" dirty="0"/>
          </a:p>
          <a:p>
            <a:pPr marL="0" indent="0">
              <a:buNone/>
            </a:pPr>
            <a:r>
              <a:rPr lang="en-US" sz="1800" b="1" dirty="0"/>
              <a:t>WTD Slack </a:t>
            </a:r>
            <a:br>
              <a:rPr lang="en-US" sz="2000" b="1" dirty="0"/>
            </a:br>
            <a:r>
              <a:rPr lang="en-US" sz="2000" dirty="0" err="1"/>
              <a:t>krollins</a:t>
            </a:r>
            <a:endParaRPr lang="en-US" sz="2000" b="1" dirty="0"/>
          </a:p>
        </p:txBody>
      </p:sp>
      <p:sp>
        <p:nvSpPr>
          <p:cNvPr id="8" name="Rectangle 7">
            <a:extLst>
              <a:ext uri="{FF2B5EF4-FFF2-40B4-BE49-F238E27FC236}">
                <a16:creationId xmlns:a16="http://schemas.microsoft.com/office/drawing/2014/main" id="{E2262FE4-D7DC-4B5D-A92F-F0882A6AE81A}"/>
              </a:ext>
            </a:extLst>
          </p:cNvPr>
          <p:cNvSpPr/>
          <p:nvPr/>
        </p:nvSpPr>
        <p:spPr>
          <a:xfrm>
            <a:off x="0" y="0"/>
            <a:ext cx="31128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38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A0E6-437A-4A74-B5FC-70017EC0442B}"/>
              </a:ext>
            </a:extLst>
          </p:cNvPr>
          <p:cNvSpPr>
            <a:spLocks noGrp="1"/>
          </p:cNvSpPr>
          <p:nvPr>
            <p:ph type="title"/>
          </p:nvPr>
        </p:nvSpPr>
        <p:spPr/>
        <p:txBody>
          <a:bodyPr/>
          <a:lstStyle/>
          <a:p>
            <a:r>
              <a:rPr lang="en-US" dirty="0"/>
              <a:t>What are we doing here?</a:t>
            </a:r>
          </a:p>
        </p:txBody>
      </p:sp>
      <p:sp>
        <p:nvSpPr>
          <p:cNvPr id="3" name="Text Placeholder 2">
            <a:extLst>
              <a:ext uri="{FF2B5EF4-FFF2-40B4-BE49-F238E27FC236}">
                <a16:creationId xmlns:a16="http://schemas.microsoft.com/office/drawing/2014/main" id="{02652043-04E7-4464-AF67-99424DC335A3}"/>
              </a:ext>
            </a:extLst>
          </p:cNvPr>
          <p:cNvSpPr>
            <a:spLocks noGrp="1"/>
          </p:cNvSpPr>
          <p:nvPr>
            <p:ph type="body" idx="1"/>
          </p:nvPr>
        </p:nvSpPr>
        <p:spPr/>
        <p:txBody>
          <a:bodyPr/>
          <a:lstStyle/>
          <a:p>
            <a:r>
              <a:rPr lang="en-US" dirty="0"/>
              <a:t>What this discussion is</a:t>
            </a:r>
          </a:p>
        </p:txBody>
      </p:sp>
      <p:sp>
        <p:nvSpPr>
          <p:cNvPr id="4" name="Content Placeholder 3">
            <a:extLst>
              <a:ext uri="{FF2B5EF4-FFF2-40B4-BE49-F238E27FC236}">
                <a16:creationId xmlns:a16="http://schemas.microsoft.com/office/drawing/2014/main" id="{89B7033A-C949-4661-BCB1-BAACFF6547AA}"/>
              </a:ext>
            </a:extLst>
          </p:cNvPr>
          <p:cNvSpPr>
            <a:spLocks noGrp="1"/>
          </p:cNvSpPr>
          <p:nvPr>
            <p:ph sz="half" idx="2"/>
          </p:nvPr>
        </p:nvSpPr>
        <p:spPr/>
        <p:txBody>
          <a:bodyPr/>
          <a:lstStyle/>
          <a:p>
            <a:r>
              <a:rPr lang="en-US" dirty="0"/>
              <a:t>An overview of structured content, topic-based writing, and single-source publishing and how they can benefit you</a:t>
            </a:r>
          </a:p>
          <a:p>
            <a:r>
              <a:rPr lang="en-US" dirty="0"/>
              <a:t>Includes some rudimentary examples</a:t>
            </a:r>
          </a:p>
        </p:txBody>
      </p:sp>
      <p:sp>
        <p:nvSpPr>
          <p:cNvPr id="5" name="Text Placeholder 4">
            <a:extLst>
              <a:ext uri="{FF2B5EF4-FFF2-40B4-BE49-F238E27FC236}">
                <a16:creationId xmlns:a16="http://schemas.microsoft.com/office/drawing/2014/main" id="{86F1682A-9EC3-4885-A1BF-C18171928250}"/>
              </a:ext>
            </a:extLst>
          </p:cNvPr>
          <p:cNvSpPr>
            <a:spLocks noGrp="1"/>
          </p:cNvSpPr>
          <p:nvPr>
            <p:ph type="body" sz="quarter" idx="3"/>
          </p:nvPr>
        </p:nvSpPr>
        <p:spPr/>
        <p:txBody>
          <a:bodyPr/>
          <a:lstStyle/>
          <a:p>
            <a:r>
              <a:rPr lang="en-US" dirty="0"/>
              <a:t>What this discussion isn’t</a:t>
            </a:r>
          </a:p>
        </p:txBody>
      </p:sp>
      <p:sp>
        <p:nvSpPr>
          <p:cNvPr id="6" name="Content Placeholder 5">
            <a:extLst>
              <a:ext uri="{FF2B5EF4-FFF2-40B4-BE49-F238E27FC236}">
                <a16:creationId xmlns:a16="http://schemas.microsoft.com/office/drawing/2014/main" id="{15182C1B-2CD5-4411-A4FB-C792F45DA6D8}"/>
              </a:ext>
            </a:extLst>
          </p:cNvPr>
          <p:cNvSpPr>
            <a:spLocks noGrp="1"/>
          </p:cNvSpPr>
          <p:nvPr>
            <p:ph sz="quarter" idx="4"/>
          </p:nvPr>
        </p:nvSpPr>
        <p:spPr/>
        <p:txBody>
          <a:bodyPr/>
          <a:lstStyle/>
          <a:p>
            <a:r>
              <a:rPr lang="en-US" dirty="0"/>
              <a:t>A thorough exploration of structured content, topic-based writing, and single-source publishing</a:t>
            </a:r>
          </a:p>
          <a:p>
            <a:r>
              <a:rPr lang="en-US" dirty="0"/>
              <a:t>An examination of tools</a:t>
            </a:r>
          </a:p>
          <a:p>
            <a:r>
              <a:rPr lang="en-US" dirty="0"/>
              <a:t>An implementation guide</a:t>
            </a:r>
          </a:p>
          <a:p>
            <a:endParaRPr lang="en-US" dirty="0"/>
          </a:p>
        </p:txBody>
      </p:sp>
      <p:sp>
        <p:nvSpPr>
          <p:cNvPr id="7" name="Rectangle 6">
            <a:extLst>
              <a:ext uri="{FF2B5EF4-FFF2-40B4-BE49-F238E27FC236}">
                <a16:creationId xmlns:a16="http://schemas.microsoft.com/office/drawing/2014/main" id="{B9CABF99-F7FF-47A7-8EDC-74B64E9AF611}"/>
              </a:ext>
            </a:extLst>
          </p:cNvPr>
          <p:cNvSpPr/>
          <p:nvPr/>
        </p:nvSpPr>
        <p:spPr>
          <a:xfrm>
            <a:off x="0" y="0"/>
            <a:ext cx="3112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07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5691-ADDE-4825-AD3B-8FCA4E9B758B}"/>
              </a:ext>
            </a:extLst>
          </p:cNvPr>
          <p:cNvSpPr>
            <a:spLocks noGrp="1"/>
          </p:cNvSpPr>
          <p:nvPr>
            <p:ph type="title"/>
          </p:nvPr>
        </p:nvSpPr>
        <p:spPr/>
        <p:txBody>
          <a:bodyPr/>
          <a:lstStyle/>
          <a:p>
            <a:r>
              <a:rPr lang="en-US" dirty="0"/>
              <a:t>Content management</a:t>
            </a:r>
          </a:p>
        </p:txBody>
      </p:sp>
      <p:sp>
        <p:nvSpPr>
          <p:cNvPr id="5" name="Rectangle 4">
            <a:extLst>
              <a:ext uri="{FF2B5EF4-FFF2-40B4-BE49-F238E27FC236}">
                <a16:creationId xmlns:a16="http://schemas.microsoft.com/office/drawing/2014/main" id="{2597B1F3-F3F0-40D4-9505-A9D2B96A1383}"/>
              </a:ext>
            </a:extLst>
          </p:cNvPr>
          <p:cNvSpPr/>
          <p:nvPr/>
        </p:nvSpPr>
        <p:spPr>
          <a:xfrm>
            <a:off x="0" y="0"/>
            <a:ext cx="3112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F507E96-DFD4-430A-8C25-8DBE5167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827" y="1690688"/>
            <a:ext cx="9602346" cy="5035260"/>
          </a:xfrm>
          <a:prstGeom prst="rect">
            <a:avLst/>
          </a:prstGeom>
        </p:spPr>
      </p:pic>
    </p:spTree>
    <p:extLst>
      <p:ext uri="{BB962C8B-B14F-4D97-AF65-F5344CB8AC3E}">
        <p14:creationId xmlns:p14="http://schemas.microsoft.com/office/powerpoint/2010/main" val="416098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7DAA-E58D-45FF-AEE2-B127E173E127}"/>
              </a:ext>
            </a:extLst>
          </p:cNvPr>
          <p:cNvSpPr>
            <a:spLocks noGrp="1"/>
          </p:cNvSpPr>
          <p:nvPr>
            <p:ph type="title"/>
          </p:nvPr>
        </p:nvSpPr>
        <p:spPr/>
        <p:txBody>
          <a:bodyPr/>
          <a:lstStyle/>
          <a:p>
            <a:r>
              <a:rPr lang="en-US" dirty="0"/>
              <a:t>Better together</a:t>
            </a:r>
          </a:p>
        </p:txBody>
      </p:sp>
      <p:sp>
        <p:nvSpPr>
          <p:cNvPr id="7" name="Rectangle 6">
            <a:extLst>
              <a:ext uri="{FF2B5EF4-FFF2-40B4-BE49-F238E27FC236}">
                <a16:creationId xmlns:a16="http://schemas.microsoft.com/office/drawing/2014/main" id="{0D20D1EE-B8B1-4EF5-9056-37898C53E90D}"/>
              </a:ext>
            </a:extLst>
          </p:cNvPr>
          <p:cNvSpPr/>
          <p:nvPr/>
        </p:nvSpPr>
        <p:spPr>
          <a:xfrm>
            <a:off x="0" y="0"/>
            <a:ext cx="31128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FECE8791-3DDD-44E9-8338-7E3CC8FA9589}"/>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984" y="1321077"/>
            <a:ext cx="10781452" cy="3094142"/>
          </a:xfrm>
        </p:spPr>
      </p:pic>
      <p:sp>
        <p:nvSpPr>
          <p:cNvPr id="12" name="Content Placeholder 3">
            <a:extLst>
              <a:ext uri="{FF2B5EF4-FFF2-40B4-BE49-F238E27FC236}">
                <a16:creationId xmlns:a16="http://schemas.microsoft.com/office/drawing/2014/main" id="{142F06D8-8AEF-4386-B992-3C0B3B4F1719}"/>
              </a:ext>
            </a:extLst>
          </p:cNvPr>
          <p:cNvSpPr txBox="1">
            <a:spLocks/>
          </p:cNvSpPr>
          <p:nvPr/>
        </p:nvSpPr>
        <p:spPr>
          <a:xfrm>
            <a:off x="1314565" y="4415219"/>
            <a:ext cx="2660071" cy="1993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Often XML</a:t>
            </a:r>
          </a:p>
          <a:p>
            <a:r>
              <a:rPr lang="en-US" dirty="0"/>
              <a:t>Separates words from look and feel</a:t>
            </a:r>
          </a:p>
        </p:txBody>
      </p:sp>
      <p:sp>
        <p:nvSpPr>
          <p:cNvPr id="13" name="Content Placeholder 3">
            <a:extLst>
              <a:ext uri="{FF2B5EF4-FFF2-40B4-BE49-F238E27FC236}">
                <a16:creationId xmlns:a16="http://schemas.microsoft.com/office/drawing/2014/main" id="{EDC013F6-12DB-429F-A24D-012F2D2403F8}"/>
              </a:ext>
            </a:extLst>
          </p:cNvPr>
          <p:cNvSpPr txBox="1">
            <a:spLocks/>
          </p:cNvSpPr>
          <p:nvPr/>
        </p:nvSpPr>
        <p:spPr>
          <a:xfrm>
            <a:off x="5061961" y="4415219"/>
            <a:ext cx="2810075" cy="1993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Content reuse (single source)</a:t>
            </a:r>
          </a:p>
          <a:p>
            <a:r>
              <a:rPr lang="en-US" dirty="0"/>
              <a:t>Better quality</a:t>
            </a:r>
          </a:p>
        </p:txBody>
      </p:sp>
      <p:sp>
        <p:nvSpPr>
          <p:cNvPr id="15" name="Content Placeholder 3">
            <a:extLst>
              <a:ext uri="{FF2B5EF4-FFF2-40B4-BE49-F238E27FC236}">
                <a16:creationId xmlns:a16="http://schemas.microsoft.com/office/drawing/2014/main" id="{8C8C0FF3-4CE0-48B6-82CA-BA61FC3BFD8F}"/>
              </a:ext>
            </a:extLst>
          </p:cNvPr>
          <p:cNvSpPr txBox="1">
            <a:spLocks/>
          </p:cNvSpPr>
          <p:nvPr/>
        </p:nvSpPr>
        <p:spPr>
          <a:xfrm>
            <a:off x="8959361" y="4415219"/>
            <a:ext cx="2810075" cy="1993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Produces multiple outputs from one project (html, PDF)</a:t>
            </a:r>
          </a:p>
        </p:txBody>
      </p:sp>
    </p:spTree>
    <p:extLst>
      <p:ext uri="{BB962C8B-B14F-4D97-AF65-F5344CB8AC3E}">
        <p14:creationId xmlns:p14="http://schemas.microsoft.com/office/powerpoint/2010/main" val="48420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85C2-26D6-4CE4-A471-44843366C64C}"/>
              </a:ext>
            </a:extLst>
          </p:cNvPr>
          <p:cNvSpPr>
            <a:spLocks noGrp="1"/>
          </p:cNvSpPr>
          <p:nvPr>
            <p:ph type="title"/>
          </p:nvPr>
        </p:nvSpPr>
        <p:spPr/>
        <p:txBody>
          <a:bodyPr/>
          <a:lstStyle/>
          <a:p>
            <a:r>
              <a:rPr lang="en-US" dirty="0"/>
              <a:t>Structured content</a:t>
            </a:r>
          </a:p>
        </p:txBody>
      </p:sp>
      <p:pic>
        <p:nvPicPr>
          <p:cNvPr id="7" name="Graphic 6">
            <a:extLst>
              <a:ext uri="{FF2B5EF4-FFF2-40B4-BE49-F238E27FC236}">
                <a16:creationId xmlns:a16="http://schemas.microsoft.com/office/drawing/2014/main" id="{80DC2DEC-782D-4E0D-93E3-A2D93BD5C8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1408" y="685273"/>
            <a:ext cx="525076" cy="525076"/>
          </a:xfrm>
          <a:prstGeom prst="rect">
            <a:avLst/>
          </a:prstGeom>
        </p:spPr>
      </p:pic>
      <p:sp>
        <p:nvSpPr>
          <p:cNvPr id="8" name="Rectangle 7">
            <a:extLst>
              <a:ext uri="{FF2B5EF4-FFF2-40B4-BE49-F238E27FC236}">
                <a16:creationId xmlns:a16="http://schemas.microsoft.com/office/drawing/2014/main" id="{259D92D6-7341-4F3C-A848-054A16FD147E}"/>
              </a:ext>
            </a:extLst>
          </p:cNvPr>
          <p:cNvSpPr/>
          <p:nvPr/>
        </p:nvSpPr>
        <p:spPr>
          <a:xfrm>
            <a:off x="0" y="0"/>
            <a:ext cx="31128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5F896C-D01D-459A-B9D4-DDC781D8272B}"/>
              </a:ext>
            </a:extLst>
          </p:cNvPr>
          <p:cNvSpPr txBox="1"/>
          <p:nvPr/>
        </p:nvSpPr>
        <p:spPr>
          <a:xfrm>
            <a:off x="1267691" y="1818409"/>
            <a:ext cx="10087697" cy="1754326"/>
          </a:xfrm>
          <a:prstGeom prst="rect">
            <a:avLst/>
          </a:prstGeom>
          <a:noFill/>
        </p:spPr>
        <p:txBody>
          <a:bodyPr wrap="square" rtlCol="0">
            <a:spAutoFit/>
          </a:bodyPr>
          <a:lstStyle/>
          <a:p>
            <a:r>
              <a:rPr lang="en-US" sz="2800" i="1" dirty="0">
                <a:latin typeface="Lato" panose="020F0502020204030203" pitchFamily="34" charset="0"/>
              </a:rPr>
              <a:t>“Content, whether in a textual, visual, or playable format, that conforms to structural and semantic rules that allow machine processing to meet specific business requirements.”</a:t>
            </a:r>
            <a:br>
              <a:rPr lang="en-US" sz="2800" i="1" dirty="0">
                <a:latin typeface="Lato" panose="020F0502020204030203" pitchFamily="34" charset="0"/>
              </a:rPr>
            </a:br>
            <a:r>
              <a:rPr lang="en-US" sz="400" i="1" dirty="0">
                <a:latin typeface="Lato" panose="020F0502020204030203" pitchFamily="34" charset="0"/>
              </a:rPr>
              <a:t>.</a:t>
            </a:r>
          </a:p>
          <a:p>
            <a:pPr algn="r"/>
            <a:r>
              <a:rPr lang="en-US" sz="2000" dirty="0" err="1">
                <a:latin typeface="Lato" panose="020F0502020204030203" pitchFamily="34" charset="0"/>
              </a:rPr>
              <a:t>Rahel</a:t>
            </a:r>
            <a:r>
              <a:rPr lang="en-US" sz="2000" dirty="0">
                <a:latin typeface="Lato" panose="020F0502020204030203" pitchFamily="34" charset="0"/>
              </a:rPr>
              <a:t> </a:t>
            </a:r>
            <a:r>
              <a:rPr lang="en-US" sz="2000" dirty="0" err="1">
                <a:latin typeface="Lato" panose="020F0502020204030203" pitchFamily="34" charset="0"/>
              </a:rPr>
              <a:t>Bailie</a:t>
            </a:r>
            <a:r>
              <a:rPr lang="en-US" sz="2000" dirty="0">
                <a:latin typeface="Lato" panose="020F0502020204030203" pitchFamily="34" charset="0"/>
              </a:rPr>
              <a:t> – </a:t>
            </a:r>
            <a:r>
              <a:rPr lang="en-US" sz="2000" i="1" dirty="0">
                <a:latin typeface="Lato" panose="020F0502020204030203" pitchFamily="34" charset="0"/>
                <a:hlinkClick r:id="rId5"/>
              </a:rPr>
              <a:t>The Language of Content Strategy</a:t>
            </a:r>
            <a:endParaRPr lang="en-US" sz="2000" i="1" dirty="0">
              <a:latin typeface="Lato" panose="020F0502020204030203" pitchFamily="34" charset="0"/>
            </a:endParaRPr>
          </a:p>
        </p:txBody>
      </p:sp>
      <p:sp>
        <p:nvSpPr>
          <p:cNvPr id="9" name="Rectangle 8">
            <a:extLst>
              <a:ext uri="{FF2B5EF4-FFF2-40B4-BE49-F238E27FC236}">
                <a16:creationId xmlns:a16="http://schemas.microsoft.com/office/drawing/2014/main" id="{EB02D2D7-3339-4753-A177-F01EA6C58D09}"/>
              </a:ext>
            </a:extLst>
          </p:cNvPr>
          <p:cNvSpPr/>
          <p:nvPr/>
        </p:nvSpPr>
        <p:spPr>
          <a:xfrm flipH="1">
            <a:off x="1115288" y="1818408"/>
            <a:ext cx="45719" cy="17543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A2E2EFEB-CFA2-4625-B9DB-93B16F8D0381}"/>
              </a:ext>
            </a:extLst>
          </p:cNvPr>
          <p:cNvSpPr txBox="1">
            <a:spLocks/>
          </p:cNvSpPr>
          <p:nvPr/>
        </p:nvSpPr>
        <p:spPr>
          <a:xfrm>
            <a:off x="1115288" y="4383688"/>
            <a:ext cx="10040823" cy="1993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 what?</a:t>
            </a:r>
          </a:p>
          <a:p>
            <a:pPr marL="0" indent="0">
              <a:buNone/>
            </a:pPr>
            <a:endParaRPr lang="en-US" dirty="0"/>
          </a:p>
          <a:p>
            <a:pPr marL="0" indent="0">
              <a:buNone/>
            </a:pPr>
            <a:r>
              <a:rPr lang="en-US" dirty="0"/>
              <a:t>Basically, you build content in chunks that machines can understand and do cool things with.</a:t>
            </a:r>
          </a:p>
        </p:txBody>
      </p:sp>
    </p:spTree>
    <p:extLst>
      <p:ext uri="{BB962C8B-B14F-4D97-AF65-F5344CB8AC3E}">
        <p14:creationId xmlns:p14="http://schemas.microsoft.com/office/powerpoint/2010/main" val="3557911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D0B0-885D-4FE0-85BE-E8877586B3AA}"/>
              </a:ext>
            </a:extLst>
          </p:cNvPr>
          <p:cNvSpPr>
            <a:spLocks noGrp="1"/>
          </p:cNvSpPr>
          <p:nvPr>
            <p:ph type="title"/>
          </p:nvPr>
        </p:nvSpPr>
        <p:spPr/>
        <p:txBody>
          <a:bodyPr/>
          <a:lstStyle/>
          <a:p>
            <a:r>
              <a:rPr lang="en-US" dirty="0"/>
              <a:t>Topic-based writing</a:t>
            </a:r>
          </a:p>
        </p:txBody>
      </p:sp>
      <p:sp>
        <p:nvSpPr>
          <p:cNvPr id="9" name="Rectangle 8">
            <a:extLst>
              <a:ext uri="{FF2B5EF4-FFF2-40B4-BE49-F238E27FC236}">
                <a16:creationId xmlns:a16="http://schemas.microsoft.com/office/drawing/2014/main" id="{42E4A0D4-D62A-4722-AF57-67132A184B47}"/>
              </a:ext>
            </a:extLst>
          </p:cNvPr>
          <p:cNvSpPr/>
          <p:nvPr/>
        </p:nvSpPr>
        <p:spPr>
          <a:xfrm>
            <a:off x="0" y="0"/>
            <a:ext cx="3112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5CE1ADF9-0A4A-4B7C-9738-30D5B2BCE1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8445" y="674882"/>
            <a:ext cx="525076" cy="525076"/>
          </a:xfrm>
          <a:prstGeom prst="rect">
            <a:avLst/>
          </a:prstGeom>
        </p:spPr>
      </p:pic>
      <p:sp>
        <p:nvSpPr>
          <p:cNvPr id="6" name="TextBox 5">
            <a:extLst>
              <a:ext uri="{FF2B5EF4-FFF2-40B4-BE49-F238E27FC236}">
                <a16:creationId xmlns:a16="http://schemas.microsoft.com/office/drawing/2014/main" id="{D8D117DD-D022-4907-B8F2-8B3F1BCB0735}"/>
              </a:ext>
            </a:extLst>
          </p:cNvPr>
          <p:cNvSpPr txBox="1"/>
          <p:nvPr/>
        </p:nvSpPr>
        <p:spPr>
          <a:xfrm>
            <a:off x="1267691" y="1818409"/>
            <a:ext cx="10087697" cy="2185214"/>
          </a:xfrm>
          <a:prstGeom prst="rect">
            <a:avLst/>
          </a:prstGeom>
          <a:noFill/>
        </p:spPr>
        <p:txBody>
          <a:bodyPr wrap="square" rtlCol="0">
            <a:spAutoFit/>
          </a:bodyPr>
          <a:lstStyle/>
          <a:p>
            <a:r>
              <a:rPr lang="en-US" sz="2800" i="1" dirty="0">
                <a:latin typeface="Lato" panose="020F0502020204030203" pitchFamily="34" charset="0"/>
              </a:rPr>
              <a:t>“Everyone agrees that we should be writing in topics. (Okay, not everyone, probably, but everyone who is likely to read this blog.) Everyone agrees we should write in topics. But no one agrees on what a topic is.”</a:t>
            </a:r>
            <a:br>
              <a:rPr lang="en-US" sz="2800" i="1" dirty="0">
                <a:latin typeface="Lato" panose="020F0502020204030203" pitchFamily="34" charset="0"/>
              </a:rPr>
            </a:br>
            <a:r>
              <a:rPr lang="en-US" sz="400" i="1" dirty="0">
                <a:latin typeface="Lato" panose="020F0502020204030203" pitchFamily="34" charset="0"/>
              </a:rPr>
              <a:t>.</a:t>
            </a:r>
          </a:p>
          <a:p>
            <a:pPr algn="r"/>
            <a:r>
              <a:rPr lang="en-US" sz="2000" dirty="0">
                <a:latin typeface="Lato" panose="020F0502020204030203" pitchFamily="34" charset="0"/>
              </a:rPr>
              <a:t>Mark Baker – </a:t>
            </a:r>
            <a:r>
              <a:rPr lang="en-US" sz="2000" dirty="0">
                <a:latin typeface="Lato" panose="020F0502020204030203" pitchFamily="34" charset="0"/>
                <a:hlinkClick r:id="rId5"/>
              </a:rPr>
              <a:t>“What is a topic? What does standalone mean?</a:t>
            </a:r>
            <a:r>
              <a:rPr lang="en-US" sz="2000" dirty="0">
                <a:latin typeface="Lato" panose="020F0502020204030203" pitchFamily="34" charset="0"/>
              </a:rPr>
              <a:t>”</a:t>
            </a:r>
          </a:p>
        </p:txBody>
      </p:sp>
      <p:sp>
        <p:nvSpPr>
          <p:cNvPr id="8" name="Rectangle 7">
            <a:extLst>
              <a:ext uri="{FF2B5EF4-FFF2-40B4-BE49-F238E27FC236}">
                <a16:creationId xmlns:a16="http://schemas.microsoft.com/office/drawing/2014/main" id="{B4DBFCD7-7732-49B5-90FD-04641ED006EB}"/>
              </a:ext>
            </a:extLst>
          </p:cNvPr>
          <p:cNvSpPr/>
          <p:nvPr/>
        </p:nvSpPr>
        <p:spPr>
          <a:xfrm flipH="1">
            <a:off x="1115288" y="1818408"/>
            <a:ext cx="45719" cy="175432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0635A07C-7921-4C57-B116-4C818CE35C36}"/>
              </a:ext>
            </a:extLst>
          </p:cNvPr>
          <p:cNvSpPr txBox="1">
            <a:spLocks/>
          </p:cNvSpPr>
          <p:nvPr/>
        </p:nvSpPr>
        <p:spPr>
          <a:xfrm>
            <a:off x="1075588" y="4499263"/>
            <a:ext cx="10040823" cy="1993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 what is a topic?</a:t>
            </a:r>
          </a:p>
          <a:p>
            <a:pPr marL="0" indent="0">
              <a:buNone/>
            </a:pPr>
            <a:endParaRPr lang="en-US" dirty="0"/>
          </a:p>
          <a:p>
            <a:pPr marL="0" indent="0">
              <a:buNone/>
            </a:pPr>
            <a:r>
              <a:rPr lang="en-US" dirty="0"/>
              <a:t>A discrete, complete, piece of information that can stand on its own.</a:t>
            </a:r>
          </a:p>
        </p:txBody>
      </p:sp>
    </p:spTree>
    <p:extLst>
      <p:ext uri="{BB962C8B-B14F-4D97-AF65-F5344CB8AC3E}">
        <p14:creationId xmlns:p14="http://schemas.microsoft.com/office/powerpoint/2010/main" val="25321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B1DE471-33B2-42CC-9676-9F5F09E225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5531" y="718300"/>
            <a:ext cx="9080938" cy="5708776"/>
          </a:xfrm>
          <a:prstGeom prst="rect">
            <a:avLst/>
          </a:prstGeom>
        </p:spPr>
      </p:pic>
      <p:sp>
        <p:nvSpPr>
          <p:cNvPr id="4" name="Rectangle 3">
            <a:extLst>
              <a:ext uri="{FF2B5EF4-FFF2-40B4-BE49-F238E27FC236}">
                <a16:creationId xmlns:a16="http://schemas.microsoft.com/office/drawing/2014/main" id="{5CC67617-1175-4C82-A5A1-FB71EBA18B87}"/>
              </a:ext>
            </a:extLst>
          </p:cNvPr>
          <p:cNvSpPr/>
          <p:nvPr/>
        </p:nvSpPr>
        <p:spPr>
          <a:xfrm>
            <a:off x="0" y="0"/>
            <a:ext cx="3112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97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1D182-0223-4E3D-A748-78173FB44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13" y="178677"/>
            <a:ext cx="11029574" cy="6500646"/>
          </a:xfrm>
          <a:prstGeom prst="rect">
            <a:avLst/>
          </a:prstGeom>
        </p:spPr>
      </p:pic>
      <p:sp>
        <p:nvSpPr>
          <p:cNvPr id="6" name="Rectangle 5">
            <a:extLst>
              <a:ext uri="{FF2B5EF4-FFF2-40B4-BE49-F238E27FC236}">
                <a16:creationId xmlns:a16="http://schemas.microsoft.com/office/drawing/2014/main" id="{D48E8CC9-EC52-495F-AC3E-6B519E25F560}"/>
              </a:ext>
            </a:extLst>
          </p:cNvPr>
          <p:cNvSpPr/>
          <p:nvPr/>
        </p:nvSpPr>
        <p:spPr>
          <a:xfrm>
            <a:off x="0" y="0"/>
            <a:ext cx="3112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31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C105-3683-4EB5-9770-6F987E60AD4A}"/>
              </a:ext>
            </a:extLst>
          </p:cNvPr>
          <p:cNvSpPr>
            <a:spLocks noGrp="1"/>
          </p:cNvSpPr>
          <p:nvPr>
            <p:ph type="title"/>
          </p:nvPr>
        </p:nvSpPr>
        <p:spPr/>
        <p:txBody>
          <a:bodyPr/>
          <a:lstStyle/>
          <a:p>
            <a:r>
              <a:rPr lang="en-US" dirty="0"/>
              <a:t>Single-source publishing</a:t>
            </a:r>
          </a:p>
        </p:txBody>
      </p:sp>
      <p:sp>
        <p:nvSpPr>
          <p:cNvPr id="5" name="Rectangle 4">
            <a:extLst>
              <a:ext uri="{FF2B5EF4-FFF2-40B4-BE49-F238E27FC236}">
                <a16:creationId xmlns:a16="http://schemas.microsoft.com/office/drawing/2014/main" id="{18A57778-31B8-48F2-9563-246B094CF7F1}"/>
              </a:ext>
            </a:extLst>
          </p:cNvPr>
          <p:cNvSpPr/>
          <p:nvPr/>
        </p:nvSpPr>
        <p:spPr>
          <a:xfrm>
            <a:off x="0" y="0"/>
            <a:ext cx="31128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37B3E503-6B2C-4E9E-83D4-8F9613F39E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0691" y="674882"/>
            <a:ext cx="525076" cy="525076"/>
          </a:xfrm>
          <a:prstGeom prst="rect">
            <a:avLst/>
          </a:prstGeom>
        </p:spPr>
      </p:pic>
      <p:sp>
        <p:nvSpPr>
          <p:cNvPr id="6" name="Content Placeholder 3">
            <a:extLst>
              <a:ext uri="{FF2B5EF4-FFF2-40B4-BE49-F238E27FC236}">
                <a16:creationId xmlns:a16="http://schemas.microsoft.com/office/drawing/2014/main" id="{5BF18F19-7D61-4674-9204-BB13AC92D1AE}"/>
              </a:ext>
            </a:extLst>
          </p:cNvPr>
          <p:cNvSpPr txBox="1">
            <a:spLocks/>
          </p:cNvSpPr>
          <p:nvPr/>
        </p:nvSpPr>
        <p:spPr>
          <a:xfrm>
            <a:off x="1075588" y="4499263"/>
            <a:ext cx="10040823" cy="1993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 which is it?</a:t>
            </a:r>
          </a:p>
          <a:p>
            <a:pPr marL="0" indent="0">
              <a:buNone/>
            </a:pPr>
            <a:endParaRPr lang="en-US" dirty="0"/>
          </a:p>
          <a:p>
            <a:pPr marL="0" indent="0">
              <a:buNone/>
            </a:pPr>
            <a:r>
              <a:rPr lang="en-US" dirty="0"/>
              <a:t>We’ll look at single-source publishing in the sense of content reuse (second bullet).</a:t>
            </a:r>
          </a:p>
        </p:txBody>
      </p:sp>
      <p:sp>
        <p:nvSpPr>
          <p:cNvPr id="7" name="TextBox 6">
            <a:extLst>
              <a:ext uri="{FF2B5EF4-FFF2-40B4-BE49-F238E27FC236}">
                <a16:creationId xmlns:a16="http://schemas.microsoft.com/office/drawing/2014/main" id="{5424B869-B835-4D3E-B66F-9A06624B677A}"/>
              </a:ext>
            </a:extLst>
          </p:cNvPr>
          <p:cNvSpPr txBox="1"/>
          <p:nvPr/>
        </p:nvSpPr>
        <p:spPr>
          <a:xfrm>
            <a:off x="1267691" y="1818409"/>
            <a:ext cx="10087697" cy="2616101"/>
          </a:xfrm>
          <a:prstGeom prst="rect">
            <a:avLst/>
          </a:prstGeom>
          <a:noFill/>
        </p:spPr>
        <p:txBody>
          <a:bodyPr wrap="square" rtlCol="0">
            <a:spAutoFit/>
          </a:bodyPr>
          <a:lstStyle/>
          <a:p>
            <a:r>
              <a:rPr lang="en-US" sz="2000" i="1" dirty="0">
                <a:latin typeface="Lato" panose="020F0502020204030203" pitchFamily="34" charset="0"/>
              </a:rPr>
              <a:t>“The term “single sourcing” is used to mean a number of different things in tech </a:t>
            </a:r>
            <a:r>
              <a:rPr lang="en-US" sz="2000" i="1" dirty="0" err="1">
                <a:latin typeface="Lato" panose="020F0502020204030203" pitchFamily="34" charset="0"/>
              </a:rPr>
              <a:t>comm</a:t>
            </a:r>
            <a:r>
              <a:rPr lang="en-US" sz="2000" i="1" dirty="0">
                <a:latin typeface="Lato" panose="020F0502020204030203" pitchFamily="34" charset="0"/>
              </a:rPr>
              <a:t> and content strategy. Among them:</a:t>
            </a:r>
          </a:p>
          <a:p>
            <a:endParaRPr lang="en-US" sz="2000" i="1" dirty="0">
              <a:latin typeface="Lato" panose="020F0502020204030203" pitchFamily="34" charset="0"/>
            </a:endParaRPr>
          </a:p>
          <a:p>
            <a:pPr marL="342900" indent="-342900">
              <a:buFont typeface="Arial" panose="020B0604020202020204" pitchFamily="34" charset="0"/>
              <a:buChar char="•"/>
            </a:pPr>
            <a:r>
              <a:rPr lang="en-US" sz="2000" i="1" dirty="0">
                <a:latin typeface="Lato" panose="020F0502020204030203" pitchFamily="34" charset="0"/>
              </a:rPr>
              <a:t>Producing PDF and Web pages (or help) from the same source file or files.</a:t>
            </a:r>
          </a:p>
          <a:p>
            <a:pPr marL="342900" indent="-342900">
              <a:buFont typeface="Arial" panose="020B0604020202020204" pitchFamily="34" charset="0"/>
              <a:buChar char="•"/>
            </a:pPr>
            <a:r>
              <a:rPr lang="en-US" sz="2000" i="1" dirty="0">
                <a:latin typeface="Lato" panose="020F0502020204030203" pitchFamily="34" charset="0"/>
              </a:rPr>
              <a:t>Content reuse (in other words, storing a single source for a piece of information and publishing it in various places).</a:t>
            </a:r>
          </a:p>
          <a:p>
            <a:pPr marL="342900" indent="-342900">
              <a:buFont typeface="Arial" panose="020B0604020202020204" pitchFamily="34" charset="0"/>
              <a:buChar char="•"/>
            </a:pPr>
            <a:r>
              <a:rPr lang="en-US" sz="2000" i="1" dirty="0">
                <a:latin typeface="Lato" panose="020F0502020204030203" pitchFamily="34" charset="0"/>
              </a:rPr>
              <a:t>Using a single repository/file format for all content.”</a:t>
            </a:r>
            <a:br>
              <a:rPr lang="en-US" sz="2800" i="1" dirty="0">
                <a:latin typeface="Lato" panose="020F0502020204030203" pitchFamily="34" charset="0"/>
              </a:rPr>
            </a:br>
            <a:r>
              <a:rPr lang="en-US" sz="400" i="1" dirty="0">
                <a:latin typeface="Lato" panose="020F0502020204030203" pitchFamily="34" charset="0"/>
              </a:rPr>
              <a:t>.</a:t>
            </a:r>
          </a:p>
          <a:p>
            <a:pPr algn="r"/>
            <a:r>
              <a:rPr lang="en-US" sz="2000" dirty="0">
                <a:latin typeface="Lato" panose="020F0502020204030203" pitchFamily="34" charset="0"/>
              </a:rPr>
              <a:t>Mark Baker – </a:t>
            </a:r>
            <a:r>
              <a:rPr lang="en-US" sz="2000" dirty="0">
                <a:latin typeface="Lato" panose="020F0502020204030203" pitchFamily="34" charset="0"/>
                <a:hlinkClick r:id="rId5"/>
              </a:rPr>
              <a:t>“Is Single-Sourcing Dead?”</a:t>
            </a:r>
            <a:endParaRPr lang="en-US" sz="2000" dirty="0">
              <a:latin typeface="Lato" panose="020F0502020204030203" pitchFamily="34" charset="0"/>
            </a:endParaRPr>
          </a:p>
        </p:txBody>
      </p:sp>
    </p:spTree>
    <p:extLst>
      <p:ext uri="{BB962C8B-B14F-4D97-AF65-F5344CB8AC3E}">
        <p14:creationId xmlns:p14="http://schemas.microsoft.com/office/powerpoint/2010/main" val="322656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Office Theme">
  <a:themeElements>
    <a:clrScheme name="Werner - Scotch Blue">
      <a:dk1>
        <a:srgbClr val="272324"/>
      </a:dk1>
      <a:lt1>
        <a:sysClr val="window" lastClr="FFFFFF"/>
      </a:lt1>
      <a:dk2>
        <a:srgbClr val="4A80B1"/>
      </a:dk2>
      <a:lt2>
        <a:srgbClr val="E4ECF4"/>
      </a:lt2>
      <a:accent1>
        <a:srgbClr val="D1526E"/>
      </a:accent1>
      <a:accent2>
        <a:srgbClr val="E8A6B4"/>
      </a:accent2>
      <a:accent3>
        <a:srgbClr val="9B9369"/>
      </a:accent3>
      <a:accent4>
        <a:srgbClr val="CECAB5"/>
      </a:accent4>
      <a:accent5>
        <a:srgbClr val="408063"/>
      </a:accent5>
      <a:accent6>
        <a:srgbClr val="62B08C"/>
      </a:accent6>
      <a:hlink>
        <a:srgbClr val="D1526E"/>
      </a:hlink>
      <a:folHlink>
        <a:srgbClr val="D1526E"/>
      </a:folHlink>
    </a:clrScheme>
    <a:fontScheme name="Breeze">
      <a:majorFont>
        <a:latin typeface="Oswa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TotalTime>
  <Words>1071</Words>
  <Application>Microsoft Office PowerPoint</Application>
  <PresentationFormat>Widescreen</PresentationFormat>
  <Paragraphs>132</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Lato</vt:lpstr>
      <vt:lpstr>Lato Black</vt:lpstr>
      <vt:lpstr>Montserrat</vt:lpstr>
      <vt:lpstr>Oswald</vt:lpstr>
      <vt:lpstr>Office Theme</vt:lpstr>
      <vt:lpstr>Writing at scale</vt:lpstr>
      <vt:lpstr>What are we doing here?</vt:lpstr>
      <vt:lpstr>Content management</vt:lpstr>
      <vt:lpstr>Better together</vt:lpstr>
      <vt:lpstr>Structured content</vt:lpstr>
      <vt:lpstr>Topic-based writing</vt:lpstr>
      <vt:lpstr>PowerPoint Presentation</vt:lpstr>
      <vt:lpstr>PowerPoint Presentation</vt:lpstr>
      <vt:lpstr>Single-source publishing</vt:lpstr>
      <vt:lpstr>PowerPoint Presentation</vt:lpstr>
      <vt:lpstr>Tools</vt:lpstr>
      <vt:lpstr>Learn more…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Single-source publishing</dc:title>
  <dc:creator>Kyle Rollins</dc:creator>
  <cp:lastModifiedBy>Kyle Rollins</cp:lastModifiedBy>
  <cp:revision>78</cp:revision>
  <dcterms:created xsi:type="dcterms:W3CDTF">2018-12-19T18:55:41Z</dcterms:created>
  <dcterms:modified xsi:type="dcterms:W3CDTF">2019-01-10T01:14:00Z</dcterms:modified>
</cp:coreProperties>
</file>