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58" r:id="rId4"/>
    <p:sldId id="260" r:id="rId5"/>
    <p:sldId id="259" r:id="rId6"/>
    <p:sldId id="261" r:id="rId7"/>
    <p:sldId id="263" r:id="rId8"/>
    <p:sldId id="267" r:id="rId9"/>
    <p:sldId id="265" r:id="rId10"/>
    <p:sldId id="268" r:id="rId11"/>
    <p:sldId id="269" r:id="rId12"/>
    <p:sldId id="270" r:id="rId13"/>
    <p:sldId id="27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A1BF"/>
    <a:srgbClr val="D1BCD2"/>
    <a:srgbClr val="C3C3C3"/>
    <a:srgbClr val="99699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68" autoAdjust="0"/>
    <p:restoredTop sz="70300" autoAdjust="0"/>
  </p:normalViewPr>
  <p:slideViewPr>
    <p:cSldViewPr snapToGrid="0">
      <p:cViewPr varScale="1">
        <p:scale>
          <a:sx n="60" d="100"/>
          <a:sy n="60" d="100"/>
        </p:scale>
        <p:origin x="200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6DC8-5D0F-4387-B5A1-517A0E2F0D1E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538B8-2D98-49D1-8F38-1F11DE338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909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Презентация</a:t>
            </a:r>
            <a:r>
              <a:rPr lang="ru-RU" baseline="0" dirty="0" smtClean="0"/>
              <a:t> дипломного проектирования будет содержать следующие темы.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996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удаленного контроля за устройствами киберфизической системы «Умный дом» был создан пользовательский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-интерфейс, доступный в браузере на компьютере пользователя. У каждого пользователя системы свой личный кабинет, доступ к которому осуществляется по почте и паролю.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успешном входе пользователя встречает панель управления устройствами, сгруппированными по комнатам. Раздел комнат позволяет: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менять названия комнат и устройств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переносить устройства из одной комнаты в другую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создавать новые комнаты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регулировать доступные параметры приборов.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показано окно регулировки яркости разработанного диммера. На примере умного диммера интерфейс позволяет изменять следующие параметры: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Яркость освещения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Режим работы (автоматический, ручной)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Рабочее состояние (включен, выключен)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142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 создания свето-регулятора включал стандартный маршрут проектирования электронных устройств: от разработки функциональной схемы до сборки прототипа устройства.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 создания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-интерфейса состоял из написания программного обеспечения и последующего включения в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киберфизическую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систему с помощью облачных услуг.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внедрение созданных компонентов в развивающуюся систему «Умный дом» позволило запустить полный цикл работы системы для конечного пользователя. Дальнейшие действия будут направлены на улучшение имеющихся устройств системы, например, помещение диммера в корпус, а также на разработку и подключение новых устройств киберфизической системы, например, датчика утечки газа.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 над устройствами «Умного дома» не ограничивается данной дипломной работой и будет продолжаться в сотрудничестве с преподавателями и студентами кафедры №3 НИЯУ МИФИ.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99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Киберфизическая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система - информационно-технологическая система сбора и хранения информации об объектах окружающей среды, и осуществляющая контроль за показателями электронных устройств, взаимодействующих с физическим миром.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Самым частым примером киберфизической системы служит «Умный дом». Актуальность систем такого рода основывается на желании рядового пользователя упростить собственную жизнь, которое удается удовлетворить с развитием информационных и электронных технологий. Поэтому сотрудники и студенты кафедры 3 начали проектировать собственную систему «Умный дом».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13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Прежде чем преступить к разработке узлов киберфизической системы был проведен обзор и анализ решений производителей. Для сравнения были выбраны крупные производители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арсенале которых есть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устройства управления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осветительными приборами сети 220В.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Fibaro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Xiaomi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Redmond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Например, свето-регулятор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Fibaro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устанавливается в щиток и не имеет панели для управления из квартиры, стоимость комплекта 6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тыс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рублей. Так называемый «Умный цоколь»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Redmond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 только включать и выключать одну лампочку. Умный свето-регулятор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Xiaomi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пара выключатель + умная лампочка, связанная по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что также неудобно, как и все перечисленные свето-регуляторы.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104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рамках дипломной работы я занимался развитием «Умного дома». Моими основными задачами являлась разработка электронного устройства регулировки мощности осветительных приборов сети 220В для системы «Умный дом», а также создание пользовательского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-интерфейса для удаленного управления устройствами системы «Умный дом». Кроме того, я занимался второстепенными задачами по настройке облачных сервисов для работы системы в целом.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165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Диммирование - процесс управления яркостью осветительных приборов.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Диммер (свето-регулятор) – электронное устройство, используемое для регулировки яркости света, излучаемого осветительными приборами, посредством изменения потребляемой ими мощности.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Применяются два способа диммирования: с отсечкой по фронту и с отсечкой по спаду. Регуляторы с отсечкой по фронту работают с лампами накаливания, тогда как регуляторы с отсечкой по спаду способны работать еще и с так называемыми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диммируемыми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светодиодными лампами. Таким образом, был выбран способ с отсечкой по спаду.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Способы диммирования отличаются промежутками, когда нагрузка получает питающее напряжение сети.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617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регулирования мощности нагрузки была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спроектирована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функциональная схема. Она работает следующим образом: микроконтроллер узнает о начале синуса напряжения сети от детектора перехода через ноль, выполняет подключение нагрузки к сети с помощью силового ключа переменного тока. Через определенный промежуток времени микроконтроллер закрывает силовой ключ, и коммутация нагрузки питающим напряжением прекращается.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040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основе функциональной схемы была спроектирована и промоделирована принципиальная электрическая схема устройства. Моделирование позволило грамотно подобрать компоненты и проверить работоспособность схемы в целом. На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слайде показаны временные характеристики напряжения на нагрузке при разных уровнях диммирования.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068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Принципиальная схема и результат моделирования детектора перехода через ноль показаны на слайде.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263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основе электрической схемы созданы печатные платы силовой и цифровой частей схемы, а также собран прототип устройства.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для осуществления диммирования, обмена данными по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Wi-Fi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прочего функционала умного диммера было написано программное обеспечение на языке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 с использованием принципов объектно-ориентированного программирования.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Результатом проектирования аппаратной и программной частей является собранное функционирующее устройство, позволяющее управлять освещением с помощью сенсорных клавиш на лицевой панели или из личного кабинета системы «Умный дом» при подключении к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002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59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34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27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91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47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00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60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89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73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85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12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4A7B3-D769-46DF-B956-4056A85F8FC2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97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Разработка устройств управления и сбора информации, входящих в состав киберфизической системы «Умный дом» с </a:t>
            </a: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Web</a:t>
            </a:r>
            <a:r>
              <a:rPr lang="ru-RU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-интерфейсом.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9929" y="4124237"/>
            <a:ext cx="3236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Наумов Н.С</a:t>
            </a:r>
          </a:p>
          <a:p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Некрасов П.В.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4124236"/>
            <a:ext cx="4052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Студент-дипломник:</a:t>
            </a:r>
          </a:p>
          <a:p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Научный руководитель: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16506" y="6194612"/>
            <a:ext cx="355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НИЯУ МИФИ 2021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722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484094"/>
            <a:ext cx="10515600" cy="615297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Реализация свето-регулятора (прототип)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199" y="5836673"/>
            <a:ext cx="376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Прототип умного свето-регулятора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66212" y="5800483"/>
            <a:ext cx="378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Включение свето-регулятора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https://sun9-56.userapi.com/impg/xzjTXXZAlLY_qlnA9BFAtb52Epul-0TGcWLA9w/KR-p5Cgn-YI.jpg?size=1440x1920&amp;quality=96&amp;proxy=1&amp;sign=91f46cc60369a7be7c5c4b1ac0137519&amp;type=album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7"/>
          <a:stretch/>
        </p:blipFill>
        <p:spPr bwMode="auto">
          <a:xfrm>
            <a:off x="838199" y="1149631"/>
            <a:ext cx="3769660" cy="463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 descr="https://sun9-46.userapi.com/impg/-Ind-8ZLD7DkNxs4dI6xVNA6wMVgMP3q-UWPuA/ZgAsZ-b9y9U.jpg?size=1440x1920&amp;quality=96&amp;proxy=1&amp;sign=ca6aced8a9e86159bbc65f970c78ad5d&amp;type=album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212" y="1212894"/>
            <a:ext cx="3787588" cy="4573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5857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93058"/>
            <a:ext cx="10515600" cy="600635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Реализация </a:t>
            </a:r>
            <a:r>
              <a:rPr lang="en-US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Web-</a:t>
            </a:r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интерфейса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6862" y="5786432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Личный кабинет (раздел комнат)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Рисунок 7" descr="C:\Users\User\Downloads\home-for-u.web.app_home_commands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9"/>
          <a:stretch/>
        </p:blipFill>
        <p:spPr bwMode="auto">
          <a:xfrm>
            <a:off x="838200" y="1147483"/>
            <a:ext cx="5912224" cy="46389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47647" y="2241176"/>
            <a:ext cx="46257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 комнат позволяет: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Менять названия комнат и устройств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Переносить устройства из оной комнаты в другую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Создавать новые комнаты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Регулировать доступные параметры устройств (у диммера: яркость освещения, режим работы, рабочее состояние)</a:t>
            </a:r>
          </a:p>
        </p:txBody>
      </p:sp>
    </p:spTree>
    <p:extLst>
      <p:ext uri="{BB962C8B-B14F-4D97-AF65-F5344CB8AC3E}">
        <p14:creationId xmlns:p14="http://schemas.microsoft.com/office/powerpoint/2010/main" val="1684898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80279"/>
            <a:ext cx="10515600" cy="567204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Заключение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766030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Результаты проделанной работы: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Создан прототип умного свето-регулятора с возможностью удаленного управления.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Создан пользовательский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Web-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интерфейс как панель управления «Умным домом»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апуск полного цикла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работы системы для конечного пользователя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6482" y="3584906"/>
            <a:ext cx="8104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Дальнейшие действия: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Улучшение имеющихся устройств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Разработка новых устройств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5126783"/>
            <a:ext cx="994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Работа будет продолжаться в сотрудничестве с преподавателями и студентами кафедры №3 НИЯУ МИФИ.</a:t>
            </a:r>
          </a:p>
        </p:txBody>
      </p:sp>
    </p:spTree>
    <p:extLst>
      <p:ext uri="{BB962C8B-B14F-4D97-AF65-F5344CB8AC3E}">
        <p14:creationId xmlns:p14="http://schemas.microsoft.com/office/powerpoint/2010/main" val="3668594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21454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Спасибо за внимание</a:t>
            </a:r>
            <a:r>
              <a:rPr lang="ru-RU" sz="2900" dirty="0" smtClean="0">
                <a:solidFill>
                  <a:srgbClr val="D1BCD2"/>
                </a:solidFill>
                <a:latin typeface="Century Gothic" panose="020B0502020202020204" pitchFamily="34" charset="0"/>
              </a:rPr>
              <a:t>!</a:t>
            </a:r>
            <a:endParaRPr lang="ru-RU" sz="2900" dirty="0">
              <a:solidFill>
                <a:srgbClr val="D1BCD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658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48236"/>
            <a:ext cx="10515600" cy="740430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Оглавление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95319"/>
            <a:ext cx="10515600" cy="4288304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BEA1BF"/>
              </a:buClr>
              <a:buFont typeface="+mj-lt"/>
              <a:buAutoNum type="arabicPeriod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Концепция </a:t>
            </a: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киберфизических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систем</a:t>
            </a:r>
          </a:p>
          <a:p>
            <a:pPr marL="514350" indent="-514350">
              <a:buClr>
                <a:srgbClr val="BEA1BF"/>
              </a:buClr>
              <a:buFont typeface="+mj-lt"/>
              <a:buAutoNum type="arabicPeriod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Обзор систем «Умный дом»</a:t>
            </a:r>
          </a:p>
          <a:p>
            <a:pPr marL="514350" indent="-514350">
              <a:buClr>
                <a:srgbClr val="BEA1BF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Постановка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задач</a:t>
            </a:r>
          </a:p>
          <a:p>
            <a:pPr marL="514350" indent="-514350">
              <a:buClr>
                <a:srgbClr val="BEA1BF"/>
              </a:buClr>
              <a:buFont typeface="+mj-lt"/>
              <a:buAutoNum type="arabicPeriod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Реализация свето-регулятора</a:t>
            </a:r>
          </a:p>
          <a:p>
            <a:pPr marL="1371600" lvl="1" indent="-457200">
              <a:buClr>
                <a:srgbClr val="D1BCD2"/>
              </a:buClr>
              <a:buFont typeface="+mj-lt"/>
              <a:buAutoNum type="alphaLcParenR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Способы диммирования</a:t>
            </a:r>
          </a:p>
          <a:p>
            <a:pPr marL="1371600" lvl="1" indent="-457200">
              <a:buClr>
                <a:srgbClr val="D1BCD2"/>
              </a:buClr>
              <a:buFont typeface="+mj-lt"/>
              <a:buAutoNum type="alphaLcParenR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Функциональная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схема</a:t>
            </a:r>
          </a:p>
          <a:p>
            <a:pPr marL="1371600" lvl="1" indent="-457200">
              <a:buClr>
                <a:srgbClr val="D1BCD2"/>
              </a:buClr>
              <a:buFont typeface="+mj-lt"/>
              <a:buAutoNum type="alphaLcParenR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Моделирование</a:t>
            </a:r>
          </a:p>
          <a:p>
            <a:pPr marL="1371600" lvl="1" indent="-457200">
              <a:buClr>
                <a:srgbClr val="D1BCD2"/>
              </a:buClr>
              <a:buFont typeface="+mj-lt"/>
              <a:buAutoNum type="alphaLcParenR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Прототип	</a:t>
            </a:r>
          </a:p>
          <a:p>
            <a:pPr marL="514350" indent="-514350">
              <a:buClr>
                <a:srgbClr val="D1BCD2"/>
              </a:buClr>
              <a:buFont typeface="+mj-lt"/>
              <a:buAutoNum type="arabicPeriod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Реализация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Web-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интерфейса</a:t>
            </a:r>
          </a:p>
          <a:p>
            <a:pPr marL="514350" indent="-514350">
              <a:buClr>
                <a:srgbClr val="D1BCD2"/>
              </a:buClr>
              <a:buFont typeface="+mj-lt"/>
              <a:buAutoNum type="arabicPeriod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Заключение</a:t>
            </a:r>
            <a:endParaRPr lang="ru-RU" sz="2400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ru-RU" dirty="0" smtClean="0"/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4975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8646"/>
          </a:xfrm>
        </p:spPr>
        <p:txBody>
          <a:bodyPr>
            <a:normAutofit/>
          </a:bodyPr>
          <a:lstStyle/>
          <a:p>
            <a:pPr algn="ctr"/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Концепция </a:t>
            </a:r>
            <a:r>
              <a:rPr lang="ru-RU" sz="2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киберфизических</a:t>
            </a:r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систем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768969"/>
            <a:ext cx="4737847" cy="16914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u="sng" dirty="0" err="1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Киберфизическая</a:t>
            </a:r>
            <a:r>
              <a:rPr lang="ru-RU" sz="1800" u="sng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 система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99699B"/>
                  </a:solidFill>
                </a:uFill>
              </a:rPr>
              <a:t> 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информационно-технологическая 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система сбора и хранения информации об объектах окружающей среды, и осуществляющая контроль за показателями электронных устройств, взаимодействующих с физическим миром.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199" y="4304753"/>
            <a:ext cx="4639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Пример киберфизической системы – «</a:t>
            </a:r>
            <a:r>
              <a:rPr lang="ru-RU" u="sng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Умный дом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»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5756"/>
          <a:stretch/>
        </p:blipFill>
        <p:spPr>
          <a:xfrm>
            <a:off x="6387353" y="1298708"/>
            <a:ext cx="4912659" cy="50584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87352" y="6353246"/>
            <a:ext cx="4912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Концептуальная схема киберфизической системы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837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0727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Обзор систем «Умный дом»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10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139922"/>
              </p:ext>
            </p:extLst>
          </p:nvPr>
        </p:nvGraphicFramePr>
        <p:xfrm>
          <a:off x="558578" y="1285852"/>
          <a:ext cx="10925209" cy="47528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39163">
                  <a:extLst>
                    <a:ext uri="{9D8B030D-6E8A-4147-A177-3AD203B41FA5}">
                      <a16:colId xmlns:a16="http://schemas.microsoft.com/office/drawing/2014/main" val="1848248282"/>
                    </a:ext>
                  </a:extLst>
                </a:gridCol>
                <a:gridCol w="3128682">
                  <a:extLst>
                    <a:ext uri="{9D8B030D-6E8A-4147-A177-3AD203B41FA5}">
                      <a16:colId xmlns:a16="http://schemas.microsoft.com/office/drawing/2014/main" val="3123912347"/>
                    </a:ext>
                  </a:extLst>
                </a:gridCol>
                <a:gridCol w="3128682">
                  <a:extLst>
                    <a:ext uri="{9D8B030D-6E8A-4147-A177-3AD203B41FA5}">
                      <a16:colId xmlns:a16="http://schemas.microsoft.com/office/drawing/2014/main" val="3868556433"/>
                    </a:ext>
                  </a:extLst>
                </a:gridCol>
                <a:gridCol w="3128682">
                  <a:extLst>
                    <a:ext uri="{9D8B030D-6E8A-4147-A177-3AD203B41FA5}">
                      <a16:colId xmlns:a16="http://schemas.microsoft.com/office/drawing/2014/main" val="4130254323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BC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Fibaro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BC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Xiaomi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BC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Redmond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B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665551"/>
                  </a:ext>
                </a:extLst>
              </a:tr>
              <a:tr h="1150311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Достоинства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Поддержка</a:t>
                      </a: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протокола </a:t>
                      </a: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Z-Wave</a:t>
                      </a:r>
                      <a:endParaRPr lang="ru-RU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Высокое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качество изделий</a:t>
                      </a:r>
                      <a:endParaRPr 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Обилие устройств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Низкая стоимость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Высокое</a:t>
                      </a:r>
                      <a:r>
                        <a:rPr lang="ru-RU" sz="18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качество</a:t>
                      </a: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Низкая стоимость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Не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требует установки доп. оборудования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1661592"/>
                  </a:ext>
                </a:extLst>
              </a:tr>
              <a:tr h="141576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Недостатки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Большие габариты устройств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Высокая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стоимость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Установка только сотрудниками компании</a:t>
                      </a:r>
                      <a:endParaRPr lang="ru-RU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Не русифицирован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интерфейс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Отсутствует 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web-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приложение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Использование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смартфона в качестве сервера-шлюза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Низкое качество сборки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7003323"/>
                  </a:ext>
                </a:extLst>
              </a:tr>
              <a:tr h="1722346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Пример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свето-регулятора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132345"/>
                  </a:ext>
                </a:extLst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766" y="4509696"/>
            <a:ext cx="1443316" cy="144331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1207" y="4505041"/>
            <a:ext cx="1447971" cy="14479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5"/>
          <a:srcRect l="24524" t="17923" r="21190" b="21601"/>
          <a:stretch/>
        </p:blipFill>
        <p:spPr>
          <a:xfrm>
            <a:off x="2899907" y="4509696"/>
            <a:ext cx="1295576" cy="1443316"/>
          </a:xfrm>
          <a:prstGeom prst="rect">
            <a:avLst/>
          </a:prstGeom>
        </p:spPr>
      </p:pic>
      <p:sp>
        <p:nvSpPr>
          <p:cNvPr id="9" name="Стрелка вправо 8"/>
          <p:cNvSpPr/>
          <p:nvPr/>
        </p:nvSpPr>
        <p:spPr>
          <a:xfrm>
            <a:off x="4195483" y="6258697"/>
            <a:ext cx="4447842" cy="187370"/>
          </a:xfrm>
          <a:prstGeom prst="rightArrow">
            <a:avLst>
              <a:gd name="adj1" fmla="val 50000"/>
              <a:gd name="adj2" fmla="val 106410"/>
            </a:avLst>
          </a:prstGeom>
          <a:solidFill>
            <a:srgbClr val="D1BCD2"/>
          </a:solidFill>
          <a:ln>
            <a:solidFill>
              <a:srgbClr val="D1BCD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27528" y="6167716"/>
            <a:ext cx="326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Убывание степени интеграции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4315" y="4459965"/>
            <a:ext cx="1023609" cy="153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85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43671"/>
            <a:ext cx="10515600" cy="549276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Постановка задач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13883"/>
            <a:ext cx="4558553" cy="2325034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Разработать электронное устройство 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регулировки 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яркости 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осветительных приборов сети 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220В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для системы «Умный </a:t>
            </a:r>
            <a:r>
              <a:rPr lang="ru-RU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дом».</a:t>
            </a:r>
            <a:endParaRPr lang="ru-RU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Создать пользовательский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-интерфейс 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для удаленного управления устройствами системы «Умный дом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».</a:t>
            </a: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753" y="1111624"/>
            <a:ext cx="6214012" cy="45002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6753" y="5809129"/>
            <a:ext cx="6355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Структурная схема системы «Умный дом» (цветом выделены разрабатываемые узлы)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867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80279"/>
            <a:ext cx="10515600" cy="844202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Реализация свето-регулятора (способы диммирования)</a:t>
            </a:r>
            <a:endParaRPr lang="ru-RU" sz="3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Объект 3" descr="Dimming LEDs - The difference between leading and trailing edge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48400"/>
            <a:ext cx="4397188" cy="2251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Dimming LEDs - The difference between leading and trailing edg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928" y="3448400"/>
            <a:ext cx="4477871" cy="22492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968187" y="5664672"/>
            <a:ext cx="426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Диммирование с отсечкой по фронту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5929" y="5664672"/>
            <a:ext cx="447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Диммирование с отсечкой по спаду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8187" y="1836276"/>
            <a:ext cx="3836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u="sng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Диммирование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процесс управления яркостью осветительных приборов.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5688103" y="1836276"/>
            <a:ext cx="5665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u="sng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Диммер (свето-регулятор</a:t>
            </a:r>
            <a:r>
              <a:rPr lang="ru-RU" u="sng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)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электронное устройство, используемое для регулировки яркости света, излучаемого осветительными приборами, посредством изменения потребляемой ими мощности.</a:t>
            </a:r>
          </a:p>
        </p:txBody>
      </p:sp>
    </p:spTree>
    <p:extLst>
      <p:ext uri="{BB962C8B-B14F-4D97-AF65-F5344CB8AC3E}">
        <p14:creationId xmlns:p14="http://schemas.microsoft.com/office/powerpoint/2010/main" val="1568963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80278"/>
            <a:ext cx="10515600" cy="836145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Реализация свето-регулятора (функциональная схема)</a:t>
            </a:r>
            <a:endParaRPr lang="ru-RU" sz="3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16" y="1857473"/>
            <a:ext cx="7269649" cy="35587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04095" y="1857473"/>
            <a:ext cx="36217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Когда напряжение в сети приближается к нулю, срабатывает </a:t>
            </a:r>
            <a:r>
              <a:rPr lang="ru-RU" u="sng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детектор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далее </a:t>
            </a:r>
            <a:r>
              <a:rPr lang="ru-RU" u="sng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микроконтроллер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открывает </a:t>
            </a:r>
            <a:r>
              <a:rPr lang="ru-RU" u="sng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силовой ключ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и происходит коммутация фазовой линии на </a:t>
            </a:r>
            <a:r>
              <a:rPr lang="ru-RU" u="sng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нагрузку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Через определенное уровнем яркости время, </a:t>
            </a:r>
            <a:r>
              <a:rPr lang="ru-RU" u="sng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микроконтроллер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закрывает </a:t>
            </a:r>
            <a:r>
              <a:rPr lang="ru-RU" u="sng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силовой ключ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и коммутация </a:t>
            </a:r>
            <a:r>
              <a:rPr lang="ru-RU" u="sng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нагрузки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питающим напряжением прекращается.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70528" y="5504330"/>
            <a:ext cx="5226424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Функциональная схема свето-регулятора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153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10988"/>
            <a:ext cx="10515600" cy="559100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Реализация свето-регулятора (моделирование)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3081216"/>
            <a:ext cx="474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Временная характеристика напряжения на нагрузке при уровне диммирования 50%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67182" y="3107740"/>
            <a:ext cx="522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Временная характеристика напряжения на нагрузке при уровне диммирования 100%</a:t>
            </a:r>
          </a:p>
        </p:txBody>
      </p:sp>
      <p:pic>
        <p:nvPicPr>
          <p:cNvPr id="7" name="Рисунок 6"/>
          <p:cNvPicPr/>
          <p:nvPr/>
        </p:nvPicPr>
        <p:blipFill rotWithShape="1">
          <a:blip r:embed="rId3"/>
          <a:srcRect t="817" b="1390"/>
          <a:stretch/>
        </p:blipFill>
        <p:spPr>
          <a:xfrm>
            <a:off x="838200" y="1228165"/>
            <a:ext cx="4746813" cy="182880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6606988" y="1212894"/>
            <a:ext cx="4746812" cy="1829435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5"/>
          <a:stretch>
            <a:fillRect/>
          </a:stretch>
        </p:blipFill>
        <p:spPr>
          <a:xfrm>
            <a:off x="3722594" y="3909781"/>
            <a:ext cx="4746812" cy="1860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22594" y="5836673"/>
            <a:ext cx="4746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Временная характеристика напряжения на нагрузке при уровне диммирования 0%</a:t>
            </a:r>
          </a:p>
        </p:txBody>
      </p:sp>
    </p:spTree>
    <p:extLst>
      <p:ext uri="{BB962C8B-B14F-4D97-AF65-F5344CB8AC3E}">
        <p14:creationId xmlns:p14="http://schemas.microsoft.com/office/powerpoint/2010/main" val="900757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2023"/>
            <a:ext cx="10515600" cy="577175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Реализация свето-регулятора (моделирование)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3"/>
          <a:srcRect t="543" b="482"/>
          <a:stretch/>
        </p:blipFill>
        <p:spPr bwMode="auto">
          <a:xfrm>
            <a:off x="838201" y="1452284"/>
            <a:ext cx="5186082" cy="36307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1647" y="5018457"/>
            <a:ext cx="524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Принципиальная электрическая схема устройства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6285632" y="1961618"/>
            <a:ext cx="5274142" cy="26120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33350" y="5018457"/>
            <a:ext cx="522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Выходная временная характеристика напряжения на выходе детектора перехода через ноль</a:t>
            </a:r>
          </a:p>
        </p:txBody>
      </p:sp>
    </p:spTree>
    <p:extLst>
      <p:ext uri="{BB962C8B-B14F-4D97-AF65-F5344CB8AC3E}">
        <p14:creationId xmlns:p14="http://schemas.microsoft.com/office/powerpoint/2010/main" val="1652307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1193</Words>
  <Application>Microsoft Office PowerPoint</Application>
  <PresentationFormat>Широкоэкранный</PresentationFormat>
  <Paragraphs>123</Paragraphs>
  <Slides>13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Тема Office</vt:lpstr>
      <vt:lpstr>Разработка устройств управления и сбора информации, входящих в состав киберфизической системы «Умный дом» с Web-интерфейсом.</vt:lpstr>
      <vt:lpstr>Оглавление</vt:lpstr>
      <vt:lpstr>Концепция киберфизических систем</vt:lpstr>
      <vt:lpstr>Обзор систем «Умный дом»</vt:lpstr>
      <vt:lpstr>Постановка задач</vt:lpstr>
      <vt:lpstr>Реализация свето-регулятора (способы диммирования)</vt:lpstr>
      <vt:lpstr>Реализация свето-регулятора (функциональная схема)</vt:lpstr>
      <vt:lpstr>Реализация свето-регулятора (моделирование)</vt:lpstr>
      <vt:lpstr>Реализация свето-регулятора (моделирование)</vt:lpstr>
      <vt:lpstr>Реализация свето-регулятора (прототип)</vt:lpstr>
      <vt:lpstr>Реализация Web-интерфейса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Наумов Никита</dc:creator>
  <cp:lastModifiedBy>Наумов Никита</cp:lastModifiedBy>
  <cp:revision>101</cp:revision>
  <dcterms:created xsi:type="dcterms:W3CDTF">2021-01-17T19:20:37Z</dcterms:created>
  <dcterms:modified xsi:type="dcterms:W3CDTF">2021-01-24T18:39:53Z</dcterms:modified>
</cp:coreProperties>
</file>