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73" r:id="rId6"/>
    <p:sldId id="263" r:id="rId7"/>
    <p:sldId id="267" r:id="rId8"/>
    <p:sldId id="265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CD2"/>
    <a:srgbClr val="BEA1BF"/>
    <a:srgbClr val="C3C3C3"/>
    <a:srgbClr val="996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70300" autoAdjust="0"/>
  </p:normalViewPr>
  <p:slideViewPr>
    <p:cSldViewPr snapToGrid="0">
      <p:cViewPr varScale="1">
        <p:scale>
          <a:sx n="60" d="100"/>
          <a:sy n="60" d="100"/>
        </p:scale>
        <p:origin x="20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6DC8-5D0F-4387-B5A1-517A0E2F0D1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538B8-2D98-49D1-8F38-1F11DE338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0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система - информационно-технологическая 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Самым частым примером киберфизической системы служит «Умный дом». Актуальность систем такого рода основывается на желании рядового пользователя упростить собственную жизнь, которое удается удовлетворить с развитием информационных и электронных технологий. Поэтому сотрудники и студенты кафедры 3 начали проектировать собственную систему «Умный дом».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32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свето-регулятора включал стандартный маршрут проектирования электронных устройств: от разработки функциональной схемы до сборки прототипа устройства,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удовлевторяющего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техническим требованиям.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состоял из написания программного обеспечения и последующего включения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систему с помощью облачных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внедрение созданных компонентов в развивающуюся систему «Умный дом» позволило запустить полный цикл работы системы для конечного пользователя. Дальнейшие действия будут направлены на улучшение имеющихся устройств системы, например, помещение диммера в корпус, а также на разработку и подключение новых устройств киберфизической системы, например, датчика утечки газа.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над устройствами «Умного дома» не ограничивается данной дипломной работой и будет продолжаться в сотрудничестве с преподавателями и студентами кафедры №3 НИЯУ МИФИ.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чем преступить к разработке узлов киберфизической системы был проведен обзор и анализ решений производителей. Для сравнения были выбраны крупные производители в арсенале которых есть устройства управления осветительными приборами сети 220В.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свето-регулятор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устанавливается в щиток и не имеет панели для управления из квартиры, стоимость комплекта 6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рублей. Так называемый «Умный цоколь»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только включать и выключать одну лампочку. Умный свето-регулятор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пара выключатель + умная лампочка, связанная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также неудобно, как и все перечисленные свето-регуляторы.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0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дипломной работы я занимался развитием «Умного дома». Моими основными задачами являлась разработка электронного устройства регулировки мощности осветительных приборов сети 220В для системы «Умный дом», а также создание пользовательского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для удаленного управления устройствами системы «Умный дом». Кроме того, я занимался второстепенными задачами по настройке облачных сервисов для работы системы в целом.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устройству предъявлялись</a:t>
            </a:r>
            <a:r>
              <a:rPr lang="ru-RU" baseline="0" dirty="0" smtClean="0"/>
              <a:t> следующие технические требования. Оценка времени переключения выбиралась с учетом частоты сети 50 Гц.  Оценка потребляемой мощности выбиралась с учетом энергопотребления аналогов, а также из максимальной рассеиваемой теплоты на корпусе устройства.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регулирования мощности нагрузки была спроектирована функциональная схема. Она работает следующим образом: микроконтроллер узнает о начале синуса напряжения сети от детектора перехода через ноль, выполняет подключение нагрузки к сети с помощью силового ключа переменного тока. Через определенный промежуток времени микроконтроллер закрывает силовой ключ, и коммутация нагрузки питающим напряжением прекращается. Устройство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включается в разрыв фазы 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соединяет нагрузку с фазовой линией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определенные отрезки времени.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4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функциональной схемы была спроектирована и промоделирована принципиальная электрическая схема устройства. Моделирование позволило грамотно подобрать компоненты и проверить работоспособность схемы в целом.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показаны временные характеристики напряжения на нагрузке при разных уровнях диммирования. А также временная характеристика напряжения на выходе детектора перехода через ноль.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6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Принципиальная схема устройства показана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6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электрической схемы созданы печатные платы силовой и цифровой частей схемы, а также собран прототип устройства.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для осуществления диммирования, обмена данными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прочего функционала умного диммера было написано программное обеспечение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с использованием принципов объектно-ориентированного программирования.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Результатом проектирования аппаратной и программной частей является собранное функционирующее устройство, позволяющее управлять освещением с помощью сенсорных клавиш на лицевой панели или из личного кабинета системы «Умный дом» при подключении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удаленного контроля за устройствами киберфизической системы «Умный дом» был создан пользовательский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-интерфейс, доступный в браузере на компьютере пользователя. У каждого пользователя системы свой личный кабинет, доступ к которому осуществляется по почте и паролю.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успешном входе пользователя встречает панель управления устройствами, сгруппированными по комнатам. Раздел комнат позволяет: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менять названия комнат и устройств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переносить устройства из одной комнаты в другую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создавать новые комнаты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регулировать доступные параметры приборов.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показано окно регулировки яркости разработанного диммера. На примере умного диммера интерфейс позволяет изменять следующие параметры: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Яркость освещения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Режим работы (автоматический, ручной)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Рабочее состояние (включен, выключен)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4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4A32-4729-4413-8F14-96B8AAC354CC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3276-7EA6-475F-BF75-290240D23EA9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3EF-5E42-4A19-9AAF-E0581B38CA39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2127-222E-43A7-BB4F-F2118C5A05EF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0BE-FBC4-4892-926B-E6F5226006DF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B40F-E2AB-4E2F-9358-F4126D176C14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8918-A3E0-4C9F-AB05-42C93FCE5270}" type="datetime1">
              <a:rPr lang="ru-RU" smtClean="0"/>
              <a:t>26.01.2021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0012-4101-496B-9665-7BB805868B1D}" type="datetime1">
              <a:rPr lang="ru-RU" smtClean="0"/>
              <a:t>26.01.2021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96F-7472-4068-A053-AD8E6FD0F5BA}" type="datetime1">
              <a:rPr lang="ru-RU" smtClean="0"/>
              <a:t>26.01.2021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CC87-CE5E-4749-8C24-A630495F4CCE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8B5B-A2FA-4A85-8C01-E4FA1A5429F9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FEC1-01B6-4625-BB2A-06331F927AF5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Разработка устройств управления и сбора информации, входящих в состав киберфизической системы «Умный дом» с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-интерфейсом.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9929" y="4124237"/>
            <a:ext cx="323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Наумов Н.С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Некрасов П.В.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124236"/>
            <a:ext cx="405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Студент-дипломник: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506" y="6194612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НИЯУ МИФИ 2021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3058"/>
            <a:ext cx="10515600" cy="60063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Web-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интерфейса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862" y="5786432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Личный кабинет (раздел комнат)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 descr="C:\Users\User\Downloads\home-for-u.web.app_home_command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9"/>
          <a:stretch/>
        </p:blipFill>
        <p:spPr bwMode="auto">
          <a:xfrm>
            <a:off x="838200" y="1147483"/>
            <a:ext cx="5912224" cy="4638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8118" y="1308975"/>
            <a:ext cx="46257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комнат позволяет: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Менять названия комнат и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Переносить устройства из оной комнаты в другую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Создавать новые комнаты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Регулировать доступные параметры устройств (у диммера: яркость освещения, режим работы, рабочее состояние)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Заключение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66030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 проделанной работы: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прототип умного свето-регулятора с возможностью удаленного управления.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пользовательский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 как панель управления «Умным домом»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апуск полного цикла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системы для конечного пользователя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584906"/>
            <a:ext cx="810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Дальнейшие действия: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имеющихся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устройств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126783"/>
            <a:ext cx="994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 будет продолжаться в сотрудничестве с преподавателями и студентами кафедры №3 НИЯУ МИФИ.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5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145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Спасибо за внимание</a:t>
            </a:r>
            <a:r>
              <a:rPr lang="ru-RU" sz="2900" dirty="0" smtClean="0">
                <a:solidFill>
                  <a:srgbClr val="D1BCD2"/>
                </a:solidFill>
                <a:latin typeface="Century Gothic" panose="020B0502020202020204" pitchFamily="34" charset="0"/>
              </a:rPr>
              <a:t>!</a:t>
            </a:r>
            <a:endParaRPr lang="ru-RU" sz="2900" dirty="0">
              <a:solidFill>
                <a:srgbClr val="D1BCD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Концепция </a:t>
            </a:r>
            <a:r>
              <a:rPr lang="ru-RU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киберфизических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систем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768969"/>
            <a:ext cx="4737847" cy="22950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u="sng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Киберфизическая</a:t>
            </a:r>
            <a:r>
              <a:rPr lang="ru-RU" sz="20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система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99699B"/>
                  </a:solidFill>
                </a:u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информационно-технологическая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4304753"/>
            <a:ext cx="46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киберфизической системы – «</a:t>
            </a:r>
            <a:r>
              <a:rPr lang="ru-RU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Умный дом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5756"/>
          <a:stretch/>
        </p:blipFill>
        <p:spPr>
          <a:xfrm>
            <a:off x="6387352" y="1163772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222213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Концептуальная схема киберфизической системы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Обзор систем «Умный дом»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39922"/>
              </p:ext>
            </p:extLst>
          </p:nvPr>
        </p:nvGraphicFramePr>
        <p:xfrm>
          <a:off x="558578" y="1285852"/>
          <a:ext cx="10925209" cy="4752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163">
                  <a:extLst>
                    <a:ext uri="{9D8B030D-6E8A-4147-A177-3AD203B41FA5}">
                      <a16:colId xmlns:a16="http://schemas.microsoft.com/office/drawing/2014/main" val="1848248282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123912347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868556433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4130254323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5551"/>
                  </a:ext>
                </a:extLst>
              </a:tr>
              <a:tr h="115031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Достоинства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Поддержка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протокола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Z-Wave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Высокое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качество изделий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Высокое</a:t>
                      </a:r>
                      <a:r>
                        <a:rPr lang="ru-RU" sz="1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качество</a:t>
                      </a: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Низкая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требует установки доп. оборудования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661592"/>
                  </a:ext>
                </a:extLst>
              </a:tr>
              <a:tr h="14157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Недостатки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Высокая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Установка только сотрудниками компании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русифицирован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Отсутствует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web-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приложение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Использование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Низкое качество сборки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003323"/>
                  </a:ext>
                </a:extLst>
              </a:tr>
              <a:tr h="172234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свето-регулятора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3234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66" y="4509696"/>
            <a:ext cx="1443316" cy="14433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207" y="4505041"/>
            <a:ext cx="1447971" cy="1447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24524" t="17923" r="21190" b="21601"/>
          <a:stretch/>
        </p:blipFill>
        <p:spPr>
          <a:xfrm>
            <a:off x="2899907" y="4509696"/>
            <a:ext cx="1295576" cy="1443316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195483" y="6258697"/>
            <a:ext cx="4447842" cy="187370"/>
          </a:xfrm>
          <a:prstGeom prst="rightArrow">
            <a:avLst>
              <a:gd name="adj1" fmla="val 50000"/>
              <a:gd name="adj2" fmla="val 106410"/>
            </a:avLst>
          </a:prstGeom>
          <a:solidFill>
            <a:srgbClr val="D1BCD2"/>
          </a:solidFill>
          <a:ln>
            <a:solidFill>
              <a:srgbClr val="D1BC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528" y="6167716"/>
            <a:ext cx="32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Убывание степени интеграции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315" y="4459965"/>
            <a:ext cx="1023609" cy="153812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3671"/>
            <a:ext cx="10515600" cy="549276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Постановка задач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2"/>
            <a:ext cx="4558553" cy="278671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электронное устройство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яркости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осветительных приборов сети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220В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системы «Умный дом».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пользовательский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-интерфейс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удаленного управления устройствами системы «Умный дом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753" y="5809129"/>
            <a:ext cx="635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Структурная схема системы «Умный дом» (цветом выделены разрабатываемые узлы)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664"/>
          <a:stretch/>
        </p:blipFill>
        <p:spPr>
          <a:xfrm>
            <a:off x="5397972" y="1168400"/>
            <a:ext cx="6547888" cy="44577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511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Технические требования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304" y="1388036"/>
            <a:ext cx="10515600" cy="4993714"/>
          </a:xfrm>
        </p:spPr>
        <p:txBody>
          <a:bodyPr>
            <a:noAutofit/>
          </a:bodyPr>
          <a:lstStyle/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Рабочее напряжение 220В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Задержка коммутации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1мс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Потребляемая мощность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1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Вт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Гальваническая развязка силовой и цифровой частей</a:t>
            </a:r>
          </a:p>
          <a:p>
            <a:pPr>
              <a:buClr>
                <a:srgbClr val="D1BCD2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Совместимость с лампами накаливания 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диммируемыми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светодиодными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лампами</a:t>
            </a:r>
          </a:p>
          <a:p>
            <a:pPr>
              <a:buClr>
                <a:srgbClr val="D1BCD2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инейная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регулировка яркости осветительных приборов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Размеры устройства должны быть подходящими для его установки в стандартный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подрозетник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67мм, глубина 48мм)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контроля освещенности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ручного и дистанционного управления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9595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83614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Принцип работы свето-регулятора (диммера)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082" y="5791185"/>
            <a:ext cx="6649197" cy="40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схема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7" name="Рисунок 6" descr="Dimming LEDs - The difference between leading and trailing ed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8" y="3610154"/>
            <a:ext cx="3923251" cy="18759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68187" y="1445051"/>
            <a:ext cx="3880072" cy="1196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Диммирование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процесс управления яркостью осветительных приборов.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8185" y="5435628"/>
            <a:ext cx="383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Временная характеристика напряжения </a:t>
            </a:r>
            <a:r>
              <a:rPr lang="ru-RU" sz="2000" dirty="0" smtClean="0"/>
              <a:t>на нагрузке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1383462"/>
            <a:ext cx="6183779" cy="42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2202"/>
            <a:ext cx="10515600" cy="5591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621" y="1004098"/>
            <a:ext cx="758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Напряжение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нагрузке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 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уровн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ях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диммирования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2347" y="3345615"/>
            <a:ext cx="254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817" r="58518" b="1390"/>
          <a:stretch/>
        </p:blipFill>
        <p:spPr>
          <a:xfrm>
            <a:off x="956981" y="1505024"/>
            <a:ext cx="1969099" cy="18288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r="56827"/>
          <a:stretch/>
        </p:blipFill>
        <p:spPr>
          <a:xfrm>
            <a:off x="3501596" y="1505024"/>
            <a:ext cx="2049332" cy="182943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r="56336"/>
          <a:stretch/>
        </p:blipFill>
        <p:spPr>
          <a:xfrm>
            <a:off x="6071733" y="1514572"/>
            <a:ext cx="2072639" cy="186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4825" y="3392004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7</a:t>
            </a:fld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665177" y="1561099"/>
            <a:ext cx="2957599" cy="1636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60752" y="3237351"/>
            <a:ext cx="4966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Напряжение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выходе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детектора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перехода через ноль</a:t>
            </a:r>
          </a:p>
        </p:txBody>
      </p:sp>
      <p:pic>
        <p:nvPicPr>
          <p:cNvPr id="13" name="Рисунок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78"/>
          <a:stretch/>
        </p:blipFill>
        <p:spPr bwMode="auto">
          <a:xfrm>
            <a:off x="956981" y="3922990"/>
            <a:ext cx="2029987" cy="1968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02407"/>
            <a:ext cx="3142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Рассеиваемая мощность </a:t>
            </a:r>
            <a:r>
              <a:rPr lang="ru-RU" sz="2000" dirty="0"/>
              <a:t>на транзисторе </a:t>
            </a:r>
            <a:r>
              <a:rPr lang="en-US" sz="2000" dirty="0"/>
              <a:t>BC</a:t>
            </a:r>
            <a:r>
              <a:rPr lang="ru-RU" sz="2000" dirty="0"/>
              <a:t>807-25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80987" y="4041797"/>
            <a:ext cx="614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 = </a:t>
            </a:r>
            <a:r>
              <a:rPr lang="ru-RU" sz="2400" dirty="0" smtClean="0"/>
              <a:t>∑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детектора</a:t>
            </a:r>
            <a:r>
              <a:rPr lang="ru-RU" sz="2400" dirty="0" smtClean="0"/>
              <a:t> + </a:t>
            </a:r>
            <a:r>
              <a:rPr lang="en-US" sz="2400" dirty="0" smtClean="0"/>
              <a:t>P</a:t>
            </a:r>
            <a:r>
              <a:rPr lang="ru-RU" sz="2400" baseline="-25000" dirty="0" err="1" smtClean="0"/>
              <a:t>мк</a:t>
            </a:r>
            <a:r>
              <a:rPr lang="ru-RU" sz="2400" dirty="0" smtClean="0"/>
              <a:t> +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силового</a:t>
            </a:r>
            <a:r>
              <a:rPr lang="ru-RU" sz="2400" dirty="0" smtClean="0"/>
              <a:t> </a:t>
            </a:r>
            <a:r>
              <a:rPr lang="ru-RU" sz="2400" baseline="-25000" dirty="0" smtClean="0"/>
              <a:t>ключа</a:t>
            </a:r>
            <a:r>
              <a:rPr lang="ru-RU" sz="2400" dirty="0" smtClean="0"/>
              <a:t> ≈ 800мВт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8396" y="3393167"/>
            <a:ext cx="21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50%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8"/>
          <a:srcRect t="5160" r="20754"/>
          <a:stretch/>
        </p:blipFill>
        <p:spPr>
          <a:xfrm>
            <a:off x="8834343" y="4039061"/>
            <a:ext cx="2521554" cy="16289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53500" y="5615582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Задержка переключения силового ключа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282347" y="5130800"/>
            <a:ext cx="532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ru-RU" sz="2400" baseline="-25000" dirty="0" smtClean="0"/>
              <a:t>силового ключа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t</a:t>
            </a:r>
            <a:r>
              <a:rPr lang="ru-RU" sz="2400" baseline="-25000" dirty="0" smtClean="0"/>
              <a:t>драйвера</a:t>
            </a:r>
            <a:r>
              <a:rPr lang="ru-RU" sz="2400" dirty="0" smtClean="0"/>
              <a:t> +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MOSFET</a:t>
            </a:r>
            <a:r>
              <a:rPr lang="en-US" sz="2400" baseline="-25000" dirty="0" smtClean="0"/>
              <a:t> </a:t>
            </a:r>
            <a:r>
              <a:rPr lang="ru-RU" sz="2400" dirty="0" smtClean="0"/>
              <a:t>≈</a:t>
            </a:r>
            <a:r>
              <a:rPr lang="en-US" sz="2400" dirty="0" smtClean="0"/>
              <a:t> 0.5 </a:t>
            </a:r>
            <a:r>
              <a:rPr lang="ru-RU" sz="2400" dirty="0" err="1" smtClean="0"/>
              <a:t>мкс</a:t>
            </a:r>
            <a:r>
              <a:rPr lang="en-US" sz="2400" baseline="-25000" dirty="0" smtClean="0"/>
              <a:t>   </a:t>
            </a:r>
            <a:r>
              <a:rPr lang="en-US" sz="2400" dirty="0" smtClean="0"/>
              <a:t> </a:t>
            </a:r>
            <a:endParaRPr lang="ru-RU" sz="2400" baseline="-250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55621" y="980891"/>
            <a:ext cx="7583804" cy="2813959"/>
          </a:xfrm>
          <a:prstGeom prst="roundRect">
            <a:avLst/>
          </a:prstGeom>
          <a:noFill/>
          <a:ln>
            <a:solidFill>
              <a:srgbClr val="D1B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7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2023"/>
            <a:ext cx="10515600" cy="57717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принципиальная схема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543" b="482"/>
          <a:stretch/>
        </p:blipFill>
        <p:spPr bwMode="auto">
          <a:xfrm>
            <a:off x="1796728" y="1141110"/>
            <a:ext cx="8598544" cy="5397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84094"/>
            <a:ext cx="10515600" cy="61529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(прототип)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836673"/>
            <a:ext cx="450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 умного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6212" y="5800483"/>
            <a:ext cx="37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Включение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sun9-56.userapi.com/impg/xzjTXXZAlLY_qlnA9BFAtb52Epul-0TGcWLA9w/KR-p5Cgn-YI.jpg?size=1440x1920&amp;quality=96&amp;proxy=1&amp;sign=91f46cc60369a7be7c5c4b1ac0137519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/>
          <a:stretch/>
        </p:blipFill>
        <p:spPr bwMode="auto">
          <a:xfrm>
            <a:off x="838199" y="1149631"/>
            <a:ext cx="3769660" cy="46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sun9-46.userapi.com/impg/-Ind-8ZLD7DkNxs4dI6xVNA6wMVgMP3q-UWPuA/ZgAsZ-b9y9U.jpg?size=1440x1920&amp;quality=96&amp;proxy=1&amp;sign=ca6aced8a9e86159bbc65f970c78ad5d&amp;type=albu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1212894"/>
            <a:ext cx="3787588" cy="4573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458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1129</Words>
  <Application>Microsoft Office PowerPoint</Application>
  <PresentationFormat>Широкоэкранный</PresentationFormat>
  <Paragraphs>127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Тема Office</vt:lpstr>
      <vt:lpstr>Разработка устройств управления и сбора информации, входящих в состав киберфизической системы «Умный дом» с Web-интерфейсом.</vt:lpstr>
      <vt:lpstr>Концепция киберфизических систем</vt:lpstr>
      <vt:lpstr>Обзор систем «Умный дом»</vt:lpstr>
      <vt:lpstr>Постановка задач</vt:lpstr>
      <vt:lpstr>Технические требования</vt:lpstr>
      <vt:lpstr>Принцип работы свето-регулятора (диммера)</vt:lpstr>
      <vt:lpstr>Реализация свето-регулятора (моделирование)</vt:lpstr>
      <vt:lpstr>Реализация свето-регулятора (принципиальная схема)</vt:lpstr>
      <vt:lpstr>Реализация свето-регулятора (прототип)</vt:lpstr>
      <vt:lpstr>Реализация Web-интерфейса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Наумов Никита</cp:lastModifiedBy>
  <cp:revision>139</cp:revision>
  <dcterms:created xsi:type="dcterms:W3CDTF">2021-01-17T19:20:37Z</dcterms:created>
  <dcterms:modified xsi:type="dcterms:W3CDTF">2021-01-25T22:02:46Z</dcterms:modified>
</cp:coreProperties>
</file>