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0" r:id="rId4"/>
    <p:sldId id="259" r:id="rId5"/>
    <p:sldId id="273" r:id="rId6"/>
    <p:sldId id="263" r:id="rId7"/>
    <p:sldId id="267" r:id="rId8"/>
    <p:sldId id="265" r:id="rId9"/>
    <p:sldId id="268" r:id="rId10"/>
    <p:sldId id="269" r:id="rId11"/>
    <p:sldId id="270" r:id="rId12"/>
    <p:sldId id="27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CD2"/>
    <a:srgbClr val="BEA1BF"/>
    <a:srgbClr val="C3C3C3"/>
    <a:srgbClr val="99699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68" autoAdjust="0"/>
    <p:restoredTop sz="70300" autoAdjust="0"/>
  </p:normalViewPr>
  <p:slideViewPr>
    <p:cSldViewPr snapToGrid="0">
      <p:cViewPr varScale="1">
        <p:scale>
          <a:sx n="83" d="100"/>
          <a:sy n="83" d="100"/>
        </p:scale>
        <p:origin x="22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B6DC8-5D0F-4387-B5A1-517A0E2F0D1E}" type="datetimeFigureOut">
              <a:rPr lang="ru-RU" smtClean="0"/>
              <a:t>26.01.2021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538B8-2D98-49D1-8F38-1F11DE3387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909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Киберфизическая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система - информационно-технологическая система сбора и хранения информации об объектах окружающей среды, и осуществляющая контроль за показателями электронных устройств, взаимодействующих с физическим миром.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Самым частым примером киберфизической системы служит «Умный дом». Актуальность систем такого рода основывается на желании рядового пользователя упростить собственную жизнь, которое удается удовлетворить с развитием информационных и электронных технологий. Поэтому сотрудники и студенты кафедры 3 начали проектировать собственную систему «Умный дом».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132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 создания свето-регулятора включал стандартный маршрут проектирования электронных устройств: от разработки функциональной схемы до сборки прототипа устройства,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удовлевторяющего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техническим требованиям.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 создания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-интерфейса состоял из написания программного обеспечения и последующего включения в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киберфизическую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систему с помощью облачных услуг.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внедрение созданных компонентов в развивающуюся систему «Умный дом» позволило запустить полный цикл работы системы для конечного пользователя. Дальнейшие действия будут направлены на улучшение имеющихся устройств системы, например, помещение диммера в корпус, а также на разработку и подключение новых устройств киберфизической системы, например, датчика утечки газа.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 над устройствами «Умного дома» не ограничивается данной дипломной работой и будет продолжаться в сотрудничестве с преподавателями и студентами кафедры №3 НИЯУ МИФИ.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99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Прежде чем преступить к разработке узлов киберфизической системы был проведен обзор и анализ решений производителей. Для сравнения были выбраны крупные производители в арсенале которых есть устройства управления осветительными приборами сети 220В.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Fibaro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Xiaomi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Redmond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Например, свето-регулятор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Fibaro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устанавливается в щиток и не имеет панели для управления из квартиры, стоимость комплекта 6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тыс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рублей. Так называемый «Умный цоколь»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Redmond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 только включать и выключать одну лампочку. Умный свето-регулятор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Xiaomi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пара выключатель + умная лампочка, связанная по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что также неудобно, как и все перечисленные свето-регуляторы.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104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рамках дипломной работы я занимался развитием «Умного дома». Моими основными задачами являлась разработка электронного устройства регулировки мощности осветительных приборов сети 220В для системы «Умный дом», а также создание пользовательского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-интерфейса для удаленного управления устройствами системы «Умный дом». Кроме того, я занимался второстепенными задачами по настройке облачных сервисов для работы системы в целом.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165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 устройству предъявлялись</a:t>
            </a:r>
            <a:r>
              <a:rPr lang="ru-RU" baseline="0" dirty="0" smtClean="0"/>
              <a:t> следующие технические требования. Оценка времени переключения выбиралась с учетом частоты сети 50 Гц.  Оценка потребляемой мощности выбиралась с учетом энергопотребления аналогов, а также из максимальной рассеиваемой теплоты на корпусе устройства.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027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регулирования мощности нагрузки была спроектирована функциональная схема. Она работает следующим образом: микроконтроллер узнает о начале синуса напряжения сети от детектора перехода через ноль, выполняет подключение нагрузки к сети с помощью силового ключа переменного тока. Через определенный промежуток времени микроконтроллер закрывает силовой ключ, и коммутация нагрузки питающим напряжением прекращается. Устройство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включается в разрыв фазы </a:t>
            </a:r>
            <a:r>
              <a:rPr lang="ru-RU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соединяет нагрузку с фазовой линией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определенные отрезки времени.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040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основе функциональной схемы была спроектирована и промоделирована принципиальная электрическая схема устройства. Моделирование позволило грамотно подобрать компоненты и проверить работоспособность схемы в целом. На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слайде показаны временные характеристики напряжения на нагрузке при разных уровнях диммирования. А также временная характеристика напряжения на выходе детектора перехода через ноль.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068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Принципиальная схема устройства показана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263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основе электрической схемы созданы печатные платы силовой и цифровой частей схемы, а также собран прототип устройства.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для осуществления диммирования, обмена данными по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Wi-Fi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прочего функционала умного диммера было написано программное обеспечение на языке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 с использованием принципов объектно-ориентированного программирования.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Результатом проектирования аппаратной и программной частей является собранное функционирующее устройство, позволяющее управлять освещением с помощью сенсорных клавиш на лицевой панели или из личного кабинета системы «Умный дом» при подключении к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002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удаленного контроля за устройствами киберфизической системы «Умный дом» был создан пользовательский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-интерфейс, доступный в браузере на компьютере пользователя. У каждого пользователя системы свой личный кабинет, доступ к которому осуществляется по почте и паролю.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успешном входе пользователя встречает панель управления устройствами, сгруппированными по комнатам. Раздел комнат позволяет: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менять названия комнат и устройств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переносить устройства из одной комнаты в другую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создавать новые комнаты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регулировать доступные параметры приборов.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показано окно регулировки яркости разработанного диммера. На примере умного диммера интерфейс позволяет изменять следующие параметры: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Яркость освещения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Режим работы (автоматический, ручной)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	Рабочее состояние (включен, выключен)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538B8-2D98-49D1-8F38-1F11DE33870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142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4A32-4729-4413-8F14-96B8AAC354CC}" type="datetime1">
              <a:rPr lang="ru-RU" smtClean="0"/>
              <a:t>26.01.2021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59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3276-7EA6-475F-BF75-290240D23EA9}" type="datetime1">
              <a:rPr lang="ru-RU" smtClean="0"/>
              <a:t>26.01.2021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34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F93EF-5E42-4A19-9AAF-E0581B38CA39}" type="datetime1">
              <a:rPr lang="ru-RU" smtClean="0"/>
              <a:t>26.01.2021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27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2127-222E-43A7-BB4F-F2118C5A05EF}" type="datetime1">
              <a:rPr lang="ru-RU" smtClean="0"/>
              <a:t>26.01.2021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91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B00BE-FBC4-4892-926B-E6F5226006DF}" type="datetime1">
              <a:rPr lang="ru-RU" smtClean="0"/>
              <a:t>26.01.2021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47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B40F-E2AB-4E2F-9358-F4126D176C14}" type="datetime1">
              <a:rPr lang="ru-RU" smtClean="0"/>
              <a:t>26.01.2021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00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8918-A3E0-4C9F-AB05-42C93FCE5270}" type="datetime1">
              <a:rPr lang="ru-RU" smtClean="0"/>
              <a:t>26.01.2021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60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60012-4101-496B-9665-7BB805868B1D}" type="datetime1">
              <a:rPr lang="ru-RU" smtClean="0"/>
              <a:t>26.01.2021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89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396F-7472-4068-A053-AD8E6FD0F5BA}" type="datetime1">
              <a:rPr lang="ru-RU" smtClean="0"/>
              <a:t>26.01.2021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73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CC87-CE5E-4749-8C24-A630495F4CCE}" type="datetime1">
              <a:rPr lang="ru-RU" smtClean="0"/>
              <a:t>26.01.2021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85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8B5B-A2FA-4A85-8C01-E4FA1A5429F9}" type="datetime1">
              <a:rPr lang="ru-RU" smtClean="0"/>
              <a:t>26.01.2021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12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9FEC1-01B6-4625-BB2A-06331F927AF5}" type="datetime1">
              <a:rPr lang="ru-RU" smtClean="0"/>
              <a:t>26.01.2021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473F4-B23E-4985-8567-AC9A694A3D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97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Разработка устройств управления и сбора информации, входящих в состав киберфизической системы «Умный дом» с </a:t>
            </a:r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Web</a:t>
            </a:r>
            <a:r>
              <a:rPr lang="ru-RU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-интерфейсом.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9929" y="4124237"/>
            <a:ext cx="3236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Наумов Н.С</a:t>
            </a:r>
          </a:p>
          <a:p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Некрасов П.В.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0" y="4124236"/>
            <a:ext cx="4052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Студент-дипломник:</a:t>
            </a:r>
          </a:p>
          <a:p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Научный руководитель: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6506" y="6194612"/>
            <a:ext cx="355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НИЯУ МИФИ 2021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72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93058"/>
            <a:ext cx="10515600" cy="600635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Реализация </a:t>
            </a:r>
            <a:r>
              <a:rPr lang="en-US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Web-</a:t>
            </a:r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интерфейса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6862" y="5786432"/>
            <a:ext cx="491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Личный кабинет (раздел комнат)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Рисунок 7" descr="C:\Users\User\Downloads\home-for-u.web.app_home_commands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79"/>
          <a:stretch/>
        </p:blipFill>
        <p:spPr bwMode="auto">
          <a:xfrm>
            <a:off x="838200" y="1147483"/>
            <a:ext cx="5912224" cy="46389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98118" y="1308975"/>
            <a:ext cx="46257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/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 комнат позволяет: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Менять названия комнат и устройств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Переносить устройства из оной комнаты в другую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Создавать новые комнаты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Регулировать доступные параметры устройств (у диммера: яркость освещения, режим работы, рабочее состояние)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z="1800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489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80279"/>
            <a:ext cx="10515600" cy="567204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Заключение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766030"/>
            <a:ext cx="1051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Результаты проделанной работы: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Создан прототип умного свето-регулятора с возможностью удаленного управления.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Создан пользовательский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Web-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интерфейс как панель управления «Умным домом»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апуск полного цикла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работы системы для конечного пользователя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3584906"/>
            <a:ext cx="81040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Дальнейшие действия: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Улучшение имеющихся устройств</a:t>
            </a:r>
          </a:p>
          <a:p>
            <a:pPr marL="285750" indent="-285750" algn="just">
              <a:buClr>
                <a:srgbClr val="BEA1BF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Разработка новых устройств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5126783"/>
            <a:ext cx="9941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Работа будет продолжаться в сотрудничестве с преподавателями и студентами кафедры №3 НИЯУ МИФИ.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z="1800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59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821454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Спасибо за внимание</a:t>
            </a:r>
            <a:r>
              <a:rPr lang="ru-RU" sz="2900" dirty="0" smtClean="0">
                <a:solidFill>
                  <a:srgbClr val="D1BCD2"/>
                </a:solidFill>
                <a:latin typeface="Century Gothic" panose="020B0502020202020204" pitchFamily="34" charset="0"/>
              </a:rPr>
              <a:t>!</a:t>
            </a:r>
            <a:endParaRPr lang="ru-RU" sz="2900" dirty="0">
              <a:solidFill>
                <a:srgbClr val="D1BCD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65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8646"/>
          </a:xfrm>
        </p:spPr>
        <p:txBody>
          <a:bodyPr>
            <a:normAutofit/>
          </a:bodyPr>
          <a:lstStyle/>
          <a:p>
            <a:pPr algn="ctr"/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Концепция </a:t>
            </a:r>
            <a:r>
              <a:rPr lang="ru-RU" sz="2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киберфизических</a:t>
            </a:r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систем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768969"/>
            <a:ext cx="4737847" cy="229503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u="sng" dirty="0" err="1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Киберфизическая</a:t>
            </a:r>
            <a:r>
              <a:rPr lang="ru-RU" sz="2000" u="sng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 система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99699B"/>
                  </a:solidFill>
                </a:uFill>
              </a:rPr>
              <a:t>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информационно-технологическая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система сбора и хранения информации об объектах окружающей среды, и осуществляющая контроль за показателями электронных устройств, взаимодействующих с физическим миром.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199" y="4304753"/>
            <a:ext cx="4639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Пример киберфизической системы – «</a:t>
            </a:r>
            <a:r>
              <a:rPr lang="ru-RU" sz="2000" u="sng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Умный дом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»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5756"/>
          <a:stretch/>
        </p:blipFill>
        <p:spPr>
          <a:xfrm>
            <a:off x="6387352" y="1163772"/>
            <a:ext cx="4912659" cy="50584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87352" y="6222213"/>
            <a:ext cx="4912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Концептуальная схема киберфизической системы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z="1800" smtClean="0"/>
              <a:t>2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76583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0727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Обзор систем «Умный дом»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10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139922"/>
              </p:ext>
            </p:extLst>
          </p:nvPr>
        </p:nvGraphicFramePr>
        <p:xfrm>
          <a:off x="558578" y="1285852"/>
          <a:ext cx="10925209" cy="47528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39163">
                  <a:extLst>
                    <a:ext uri="{9D8B030D-6E8A-4147-A177-3AD203B41FA5}">
                      <a16:colId xmlns:a16="http://schemas.microsoft.com/office/drawing/2014/main" xmlns="" val="1848248282"/>
                    </a:ext>
                  </a:extLst>
                </a:gridCol>
                <a:gridCol w="3128682">
                  <a:extLst>
                    <a:ext uri="{9D8B030D-6E8A-4147-A177-3AD203B41FA5}">
                      <a16:colId xmlns:a16="http://schemas.microsoft.com/office/drawing/2014/main" xmlns="" val="3123912347"/>
                    </a:ext>
                  </a:extLst>
                </a:gridCol>
                <a:gridCol w="3128682">
                  <a:extLst>
                    <a:ext uri="{9D8B030D-6E8A-4147-A177-3AD203B41FA5}">
                      <a16:colId xmlns:a16="http://schemas.microsoft.com/office/drawing/2014/main" xmlns="" val="3868556433"/>
                    </a:ext>
                  </a:extLst>
                </a:gridCol>
                <a:gridCol w="3128682">
                  <a:extLst>
                    <a:ext uri="{9D8B030D-6E8A-4147-A177-3AD203B41FA5}">
                      <a16:colId xmlns:a16="http://schemas.microsoft.com/office/drawing/2014/main" xmlns="" val="4130254323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BC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Fibaro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BC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Xiaomi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BC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Redmond</a:t>
                      </a:r>
                      <a:endParaRPr lang="ru-RU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B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6665551"/>
                  </a:ext>
                </a:extLst>
              </a:tr>
              <a:tr h="1150311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Достоинства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Поддержка</a:t>
                      </a: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протокола </a:t>
                      </a: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Z-Wave</a:t>
                      </a:r>
                      <a:endParaRPr lang="ru-RU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Высокое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качество изделий</a:t>
                      </a:r>
                      <a:endParaRPr lang="en-US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Обилие устройств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Низкая стоимость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Высокое</a:t>
                      </a:r>
                      <a:r>
                        <a:rPr lang="ru-RU" sz="18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качество</a:t>
                      </a: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Низкая стоимость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Не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требует установки доп. оборудования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981661592"/>
                  </a:ext>
                </a:extLst>
              </a:tr>
              <a:tr h="1415767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Недостатки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Большие габариты устройств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Высокая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стоимость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Установка только сотрудниками компании</a:t>
                      </a:r>
                      <a:endParaRPr lang="ru-RU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Не русифицирован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интерфейс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Отсутствует </a:t>
                      </a:r>
                      <a:r>
                        <a:rPr lang="en-US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web-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приложение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Использование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смартфона в качестве сервера-шлюза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Низкое качество сборки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77003323"/>
                  </a:ext>
                </a:extLst>
              </a:tr>
              <a:tr h="1722346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Пример</a:t>
                      </a:r>
                      <a:r>
                        <a:rPr lang="ru-RU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свето-регулятора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1BC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53132345"/>
                  </a:ext>
                </a:extLst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766" y="4509696"/>
            <a:ext cx="1443316" cy="144331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1207" y="4505041"/>
            <a:ext cx="1447971" cy="14479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5"/>
          <a:srcRect l="24524" t="17923" r="21190" b="21601"/>
          <a:stretch/>
        </p:blipFill>
        <p:spPr>
          <a:xfrm>
            <a:off x="2899907" y="4509696"/>
            <a:ext cx="1295576" cy="1443316"/>
          </a:xfrm>
          <a:prstGeom prst="rect">
            <a:avLst/>
          </a:prstGeom>
        </p:spPr>
      </p:pic>
      <p:sp>
        <p:nvSpPr>
          <p:cNvPr id="9" name="Стрелка вправо 8"/>
          <p:cNvSpPr/>
          <p:nvPr/>
        </p:nvSpPr>
        <p:spPr>
          <a:xfrm>
            <a:off x="4195483" y="6258697"/>
            <a:ext cx="4447842" cy="187370"/>
          </a:xfrm>
          <a:prstGeom prst="rightArrow">
            <a:avLst>
              <a:gd name="adj1" fmla="val 50000"/>
              <a:gd name="adj2" fmla="val 106410"/>
            </a:avLst>
          </a:prstGeom>
          <a:solidFill>
            <a:srgbClr val="D1BCD2"/>
          </a:solidFill>
          <a:ln>
            <a:solidFill>
              <a:srgbClr val="D1BCD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27528" y="6167716"/>
            <a:ext cx="326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Убывание степени интеграции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4315" y="4459965"/>
            <a:ext cx="1023609" cy="1538121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z="1800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28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43671"/>
            <a:ext cx="10515600" cy="549276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Постановка задач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13882"/>
            <a:ext cx="4558553" cy="2786717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Разработать электронное устройство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регулировки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яркости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осветительных приборов сети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220В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для системы «Умный дом».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Создать пользовательский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-интерфейс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для удаленного управления устройствами системы «Умный дом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».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6753" y="5809129"/>
            <a:ext cx="6355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Структурная схема системы «Умный дом» (цветом выделены разрабатываемые узлы)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1664"/>
          <a:stretch/>
        </p:blipFill>
        <p:spPr>
          <a:xfrm>
            <a:off x="5397972" y="1168400"/>
            <a:ext cx="6547888" cy="4457700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z="1800" smtClean="0"/>
              <a:t>4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49686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511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Технические требования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9304" y="1388036"/>
            <a:ext cx="10515600" cy="4993714"/>
          </a:xfrm>
        </p:spPr>
        <p:txBody>
          <a:bodyPr>
            <a:noAutofit/>
          </a:bodyPr>
          <a:lstStyle/>
          <a:p>
            <a:pPr>
              <a:buClr>
                <a:srgbClr val="D1BCD2"/>
              </a:buClr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Рабочее напряжение 220В</a:t>
            </a:r>
          </a:p>
          <a:p>
            <a:pPr>
              <a:buClr>
                <a:srgbClr val="D1BCD2"/>
              </a:buClr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Задержка коммутации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0.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1мс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Clr>
                <a:srgbClr val="D1BCD2"/>
              </a:buClr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Потребляемая мощность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 1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Вт</a:t>
            </a:r>
          </a:p>
          <a:p>
            <a:pPr>
              <a:buClr>
                <a:srgbClr val="D1BCD2"/>
              </a:buClr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Гальваническая развязка силовой и цифровой частей</a:t>
            </a:r>
          </a:p>
          <a:p>
            <a:pPr>
              <a:buClr>
                <a:srgbClr val="D1BCD2"/>
              </a:buClr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Совместимость с лампами накаливания и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диммируемыми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светодиодными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лампами</a:t>
            </a:r>
          </a:p>
          <a:p>
            <a:pPr>
              <a:buClr>
                <a:srgbClr val="D1BCD2"/>
              </a:buClr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Л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инейная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регулировка яркости осветительных приборов</a:t>
            </a:r>
          </a:p>
          <a:p>
            <a:pPr>
              <a:buClr>
                <a:srgbClr val="D1BCD2"/>
              </a:buClr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Размеры устройства должны быть подходящими для его установки в стандартный </a:t>
            </a:r>
            <a:r>
              <a:rPr lang="ru-RU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подрозетник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Ø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67мм, глубина 48мм)</a:t>
            </a:r>
          </a:p>
          <a:p>
            <a:pPr>
              <a:buClr>
                <a:srgbClr val="D1BCD2"/>
              </a:buClr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Возможность контроля освещенности</a:t>
            </a:r>
          </a:p>
          <a:p>
            <a:pPr>
              <a:buClr>
                <a:srgbClr val="D1BCD2"/>
              </a:buClr>
            </a:pP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Возможность ручного и дистанционного управления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z="1800" smtClean="0"/>
              <a:t>5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2959574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80278"/>
            <a:ext cx="10515600" cy="836145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Принцип работы свето-регулятора (диммера)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5082" y="5791185"/>
            <a:ext cx="6649197" cy="402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Функциональная схема свето-регулятора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z="1800" smtClean="0"/>
              <a:t>6</a:t>
            </a:fld>
            <a:endParaRPr lang="ru-RU" sz="1800" dirty="0"/>
          </a:p>
        </p:txBody>
      </p:sp>
      <p:pic>
        <p:nvPicPr>
          <p:cNvPr id="7" name="Рисунок 6" descr="Dimming LEDs - The difference between leading and trailing edg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08" y="3610154"/>
            <a:ext cx="3923251" cy="187595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968187" y="1445051"/>
            <a:ext cx="3880072" cy="1196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u="sng" dirty="0" smtClean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rgbClr val="D1BCD2"/>
                  </a:solidFill>
                </a:uFill>
              </a:rPr>
              <a:t>Диммирование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процесс управления яркостью осветительных приборов.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8185" y="5435628"/>
            <a:ext cx="3836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Временная характеристика напряжения на нагрузке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500" y="1383462"/>
            <a:ext cx="6183779" cy="424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15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2202"/>
            <a:ext cx="10515600" cy="559100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Реализация свето-регулятора (моделирование)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5621" y="1004098"/>
            <a:ext cx="7583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Напряжение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нагрузке </a:t>
            </a:r>
            <a:r>
              <a:rPr lang="ru-RU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при  уровнях диммирования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82347" y="3345615"/>
            <a:ext cx="2541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</a:p>
        </p:txBody>
      </p:sp>
      <p:pic>
        <p:nvPicPr>
          <p:cNvPr id="7" name="Рисунок 6"/>
          <p:cNvPicPr/>
          <p:nvPr/>
        </p:nvPicPr>
        <p:blipFill rotWithShape="1">
          <a:blip r:embed="rId3"/>
          <a:srcRect t="817" r="58518" b="1390"/>
          <a:stretch/>
        </p:blipFill>
        <p:spPr>
          <a:xfrm>
            <a:off x="956981" y="1505024"/>
            <a:ext cx="1969099" cy="1828800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 rotWithShape="1">
          <a:blip r:embed="rId4"/>
          <a:srcRect r="56827"/>
          <a:stretch/>
        </p:blipFill>
        <p:spPr>
          <a:xfrm>
            <a:off x="3501596" y="1505024"/>
            <a:ext cx="2049332" cy="1829435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 rotWithShape="1">
          <a:blip r:embed="rId5"/>
          <a:srcRect r="56336"/>
          <a:stretch/>
        </p:blipFill>
        <p:spPr>
          <a:xfrm>
            <a:off x="6071733" y="1514572"/>
            <a:ext cx="2072639" cy="1860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24825" y="3392004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z="1800" smtClean="0"/>
              <a:t>7</a:t>
            </a:fld>
            <a:endParaRPr lang="ru-RU" dirty="0"/>
          </a:p>
        </p:txBody>
      </p:sp>
      <p:pic>
        <p:nvPicPr>
          <p:cNvPr id="11" name="Рисунок 10"/>
          <p:cNvPicPr/>
          <p:nvPr/>
        </p:nvPicPr>
        <p:blipFill>
          <a:blip r:embed="rId6"/>
          <a:stretch>
            <a:fillRect/>
          </a:stretch>
        </p:blipFill>
        <p:spPr>
          <a:xfrm>
            <a:off x="8665177" y="1561099"/>
            <a:ext cx="2957599" cy="16369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95284" y="3237351"/>
            <a:ext cx="4196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Напряжение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на выходе </a:t>
            </a: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детектора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перехода через ноль</a:t>
            </a:r>
          </a:p>
        </p:txBody>
      </p:sp>
      <p:pic>
        <p:nvPicPr>
          <p:cNvPr id="13" name="Рисунок 12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78"/>
          <a:stretch/>
        </p:blipFill>
        <p:spPr bwMode="auto">
          <a:xfrm>
            <a:off x="956981" y="3922990"/>
            <a:ext cx="2029987" cy="19681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8200" y="6002407"/>
            <a:ext cx="3142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Рассеиваемая мощность </a:t>
            </a:r>
            <a:r>
              <a:rPr lang="ru-RU" sz="2000" dirty="0"/>
              <a:t>на транзисторе </a:t>
            </a:r>
            <a:r>
              <a:rPr lang="en-US" sz="2000" dirty="0"/>
              <a:t>BC</a:t>
            </a:r>
            <a:r>
              <a:rPr lang="ru-RU" sz="2000" dirty="0"/>
              <a:t>807-25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80987" y="4041797"/>
            <a:ext cx="6142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 = </a:t>
            </a:r>
            <a:r>
              <a:rPr lang="ru-RU" sz="2400" dirty="0" smtClean="0"/>
              <a:t>∑</a:t>
            </a:r>
            <a:r>
              <a:rPr lang="en-US" sz="2400" dirty="0" smtClean="0"/>
              <a:t>P</a:t>
            </a:r>
            <a:r>
              <a:rPr lang="ru-RU" sz="2400" baseline="-25000" dirty="0" smtClean="0"/>
              <a:t>детектора</a:t>
            </a:r>
            <a:r>
              <a:rPr lang="ru-RU" sz="2400" dirty="0" smtClean="0"/>
              <a:t> + </a:t>
            </a:r>
            <a:r>
              <a:rPr lang="en-US" sz="2400" dirty="0" smtClean="0"/>
              <a:t>P</a:t>
            </a:r>
            <a:r>
              <a:rPr lang="ru-RU" sz="2400" baseline="-25000" dirty="0" err="1" smtClean="0"/>
              <a:t>мк</a:t>
            </a:r>
            <a:r>
              <a:rPr lang="ru-RU" sz="2400" dirty="0" smtClean="0"/>
              <a:t> + </a:t>
            </a:r>
            <a:r>
              <a:rPr lang="en-US" sz="2400" dirty="0" smtClean="0"/>
              <a:t>P</a:t>
            </a:r>
            <a:r>
              <a:rPr lang="ru-RU" sz="2400" baseline="-25000" dirty="0" smtClean="0"/>
              <a:t>силового</a:t>
            </a:r>
            <a:r>
              <a:rPr lang="ru-RU" sz="2400" dirty="0" smtClean="0"/>
              <a:t> </a:t>
            </a:r>
            <a:r>
              <a:rPr lang="ru-RU" sz="2400" baseline="-25000" dirty="0" smtClean="0"/>
              <a:t>ключа</a:t>
            </a:r>
            <a:r>
              <a:rPr lang="ru-RU" sz="2400" dirty="0" smtClean="0"/>
              <a:t> ≈ </a:t>
            </a:r>
            <a:r>
              <a:rPr lang="ru-RU" sz="2400" dirty="0" smtClean="0"/>
              <a:t>800</a:t>
            </a:r>
            <a:r>
              <a:rPr lang="en-US" sz="2400" dirty="0" smtClean="0"/>
              <a:t> </a:t>
            </a:r>
            <a:r>
              <a:rPr lang="ru-RU" sz="2400" dirty="0" smtClean="0"/>
              <a:t>мВт</a:t>
            </a:r>
            <a:endParaRPr lang="ru-R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038396" y="3393167"/>
            <a:ext cx="2142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50%</a:t>
            </a:r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8"/>
          <a:srcRect t="5160" r="20754"/>
          <a:stretch/>
        </p:blipFill>
        <p:spPr>
          <a:xfrm>
            <a:off x="8834342" y="4039061"/>
            <a:ext cx="2788433" cy="162895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439425" y="5615582"/>
            <a:ext cx="3752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Задержка переключения силового ключа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3282347" y="5130800"/>
            <a:ext cx="5328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</a:t>
            </a:r>
            <a:r>
              <a:rPr lang="ru-RU" sz="2400" baseline="-25000" dirty="0" smtClean="0"/>
              <a:t>силового ключа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= t</a:t>
            </a:r>
            <a:r>
              <a:rPr lang="ru-RU" sz="2400" baseline="-25000" dirty="0" smtClean="0"/>
              <a:t>драйвера</a:t>
            </a:r>
            <a:r>
              <a:rPr lang="ru-RU" sz="2400" dirty="0" smtClean="0"/>
              <a:t> +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MOSFET</a:t>
            </a:r>
            <a:r>
              <a:rPr lang="en-US" sz="2400" baseline="-25000" dirty="0" smtClean="0"/>
              <a:t> </a:t>
            </a:r>
            <a:r>
              <a:rPr lang="ru-RU" sz="2400" dirty="0" smtClean="0"/>
              <a:t>≈</a:t>
            </a:r>
            <a:r>
              <a:rPr lang="en-US" sz="2400" dirty="0" smtClean="0"/>
              <a:t> 0.5 </a:t>
            </a:r>
            <a:r>
              <a:rPr lang="ru-RU" sz="2400" dirty="0" err="1" smtClean="0"/>
              <a:t>мкс</a:t>
            </a:r>
            <a:r>
              <a:rPr lang="en-US" sz="2400" baseline="-25000" dirty="0" smtClean="0"/>
              <a:t>   </a:t>
            </a:r>
            <a:r>
              <a:rPr lang="en-US" sz="2400" dirty="0" smtClean="0"/>
              <a:t> </a:t>
            </a:r>
            <a:endParaRPr lang="ru-RU" sz="2400" baseline="-25000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855621" y="980891"/>
            <a:ext cx="7583804" cy="2813959"/>
          </a:xfrm>
          <a:prstGeom prst="roundRect">
            <a:avLst/>
          </a:prstGeom>
          <a:noFill/>
          <a:ln>
            <a:solidFill>
              <a:srgbClr val="D1BC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7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2023"/>
            <a:ext cx="10515600" cy="577175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Реализация свето-регулятора (принципиальная схема)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 rotWithShape="1">
          <a:blip r:embed="rId3"/>
          <a:srcRect t="543" b="482"/>
          <a:stretch/>
        </p:blipFill>
        <p:spPr bwMode="auto">
          <a:xfrm>
            <a:off x="1796728" y="1141110"/>
            <a:ext cx="8598544" cy="53978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z="1800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230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484094"/>
            <a:ext cx="10515600" cy="615297"/>
          </a:xfrm>
        </p:spPr>
        <p:txBody>
          <a:bodyPr>
            <a:normAutofit/>
          </a:bodyPr>
          <a:lstStyle/>
          <a:p>
            <a:r>
              <a:rPr lang="ru-RU" sz="2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Реализация свето-регулятора (прототип)</a:t>
            </a:r>
            <a:endParaRPr lang="ru-RU" sz="29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000" y="5836673"/>
            <a:ext cx="4508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Прототип умного свето-регулятора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66212" y="5800483"/>
            <a:ext cx="3787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Включение свето-регулятора</a:t>
            </a:r>
            <a:endParaRPr lang="ru-R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https://sun9-56.userapi.com/impg/xzjTXXZAlLY_qlnA9BFAtb52Epul-0TGcWLA9w/KR-p5Cgn-YI.jpg?size=1440x1920&amp;quality=96&amp;proxy=1&amp;sign=91f46cc60369a7be7c5c4b1ac0137519&amp;type=album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7"/>
          <a:stretch/>
        </p:blipFill>
        <p:spPr bwMode="auto">
          <a:xfrm>
            <a:off x="838199" y="1149631"/>
            <a:ext cx="3769660" cy="463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 descr="https://sun9-46.userapi.com/impg/-Ind-8ZLD7DkNxs4dI6xVNA6wMVgMP3q-UWPuA/ZgAsZ-b9y9U.jpg?size=1440x1920&amp;quality=96&amp;proxy=1&amp;sign=ca6aced8a9e86159bbc65f970c78ad5d&amp;type=album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212" y="1212894"/>
            <a:ext cx="3787588" cy="45735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73F4-B23E-4985-8567-AC9A694A3DD9}" type="slidenum">
              <a:rPr lang="ru-RU" sz="1800" smtClean="0"/>
              <a:t>9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14585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1130</Words>
  <Application>Microsoft Office PowerPoint</Application>
  <PresentationFormat>Широкоэкранный</PresentationFormat>
  <Paragraphs>127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Тема Office</vt:lpstr>
      <vt:lpstr>Разработка устройств управления и сбора информации, входящих в состав киберфизической системы «Умный дом» с Web-интерфейсом.</vt:lpstr>
      <vt:lpstr>Концепция киберфизических систем</vt:lpstr>
      <vt:lpstr>Обзор систем «Умный дом»</vt:lpstr>
      <vt:lpstr>Постановка задач</vt:lpstr>
      <vt:lpstr>Технические требования</vt:lpstr>
      <vt:lpstr>Принцип работы свето-регулятора (диммера)</vt:lpstr>
      <vt:lpstr>Реализация свето-регулятора (моделирование)</vt:lpstr>
      <vt:lpstr>Реализация свето-регулятора (принципиальная схема)</vt:lpstr>
      <vt:lpstr>Реализация свето-регулятора (прототип)</vt:lpstr>
      <vt:lpstr>Реализация Web-интерфейса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Наумов Никита</dc:creator>
  <cp:lastModifiedBy>Nikita Naumov</cp:lastModifiedBy>
  <cp:revision>141</cp:revision>
  <dcterms:created xsi:type="dcterms:W3CDTF">2021-01-17T19:20:37Z</dcterms:created>
  <dcterms:modified xsi:type="dcterms:W3CDTF">2021-01-26T09:51:30Z</dcterms:modified>
</cp:coreProperties>
</file>