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271" r:id="rId3"/>
    <p:sldId id="380" r:id="rId4"/>
    <p:sldId id="301" r:id="rId5"/>
    <p:sldId id="422" r:id="rId6"/>
    <p:sldId id="377" r:id="rId7"/>
    <p:sldId id="378" r:id="rId8"/>
    <p:sldId id="436" r:id="rId9"/>
    <p:sldId id="423" r:id="rId10"/>
    <p:sldId id="437" r:id="rId11"/>
    <p:sldId id="435" r:id="rId12"/>
    <p:sldId id="331" r:id="rId13"/>
    <p:sldId id="292" r:id="rId14"/>
    <p:sldId id="381" r:id="rId15"/>
    <p:sldId id="382" r:id="rId16"/>
    <p:sldId id="383" r:id="rId17"/>
    <p:sldId id="384" r:id="rId18"/>
    <p:sldId id="385" r:id="rId19"/>
    <p:sldId id="424" r:id="rId20"/>
    <p:sldId id="43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0CD"/>
    <a:srgbClr val="22BCAF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596" y="60"/>
      </p:cViewPr>
      <p:guideLst>
        <p:guide orient="horz" pos="207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095" y="8684939"/>
            <a:ext cx="2972737" cy="456994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2945" indent="-2705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1405" indent="-21653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3840" indent="-21653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6275" indent="-21653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8710" indent="-2165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11145" indent="-2165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43580" indent="-2165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76015" indent="-2165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2EAAD3-067F-4921-8146-FC2BB90BBD13}" type="slidenum">
              <a:rPr lang="en-US" altLang="zh-CN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55" y="1638300"/>
            <a:ext cx="1498345" cy="1406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55" y="1638300"/>
            <a:ext cx="1498345" cy="14061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55" y="1638300"/>
            <a:ext cx="1498345" cy="14061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电子积木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Microduino inventor </a:t>
            </a:r>
            <a:r>
              <a:rPr lang="en-US" altLang="zh-CN" sz="4000" dirty="0" err="1"/>
              <a:t>Tiki</a:t>
            </a:r>
            <a:r>
              <a:rPr lang="en-US" altLang="zh-CN" sz="4000" dirty="0"/>
              <a:t>   </a:t>
            </a:r>
            <a:r>
              <a:rPr lang="zh-CN" altLang="en-US" sz="4000" dirty="0"/>
              <a:t>王镇山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6" y="1541156"/>
            <a:ext cx="3278188" cy="4221162"/>
          </a:xfrm>
        </p:spPr>
      </p:pic>
    </p:spTree>
    <p:extLst>
      <p:ext uri="{BB962C8B-B14F-4D97-AF65-F5344CB8AC3E}">
        <p14:creationId xmlns:p14="http://schemas.microsoft.com/office/powerpoint/2010/main" val="43866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Microduino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86" y="1463040"/>
            <a:ext cx="6933472" cy="38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mCookie</a:t>
            </a:r>
            <a:endParaRPr lang="zh-CN" altLang="en-US" sz="4000" dirty="0"/>
          </a:p>
        </p:txBody>
      </p:sp>
      <p:pic>
        <p:nvPicPr>
          <p:cNvPr id="1026" name="Picture 2" descr="Image result for mCook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285875"/>
            <a:ext cx="66675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320013" y="3141308"/>
            <a:ext cx="3665583" cy="513203"/>
            <a:chOff x="2879931" y="4222056"/>
            <a:chExt cx="4887443" cy="684270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44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编程是什么</a:t>
              </a:r>
              <a:endParaRPr lang="en-US" altLang="zh-CN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02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编写程序（programming）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325"/>
            <a:ext cx="7886700" cy="4351338"/>
          </a:xfrm>
        </p:spPr>
        <p:txBody>
          <a:bodyPr/>
          <a:lstStyle/>
          <a:p>
            <a:r>
              <a:rPr lang="zh-CN" altLang="en-US"/>
              <a:t>人和计算机之间交流的过程</a:t>
            </a:r>
          </a:p>
          <a:p>
            <a:r>
              <a:rPr lang="zh-CN" altLang="en-US"/>
              <a:t>让计算机为解决某个问题而使用某种程序设计语言编写程序代码，并最终得到结果的过程</a:t>
            </a: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2"/>
          <a:srcRect l="31035" r="25958" b="22643"/>
          <a:stretch>
            <a:fillRect/>
          </a:stretch>
        </p:blipFill>
        <p:spPr>
          <a:xfrm>
            <a:off x="1264920" y="3463925"/>
            <a:ext cx="2886710" cy="2925445"/>
          </a:xfrm>
          <a:prstGeom prst="rect">
            <a:avLst/>
          </a:prstGeom>
        </p:spPr>
      </p:pic>
      <p:pic>
        <p:nvPicPr>
          <p:cNvPr id="6" name="图片 5" descr="2013070814545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95" y="3722370"/>
            <a:ext cx="3510915" cy="2345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编程工具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52855"/>
            <a:ext cx="7886700" cy="4351338"/>
          </a:xfrm>
        </p:spPr>
        <p:txBody>
          <a:bodyPr/>
          <a:lstStyle/>
          <a:p>
            <a:r>
              <a:rPr lang="zh-CN" altLang="en-US"/>
              <a:t>关于C的：Turbo C 2、visual c++ 6.0 codeblocks</a:t>
            </a:r>
          </a:p>
          <a:p>
            <a:r>
              <a:rPr lang="zh-CN" altLang="en-US"/>
              <a:t>关于C++的： CFREE,VC,MyC++,Magic C++,DevC++</a:t>
            </a:r>
          </a:p>
          <a:p>
            <a:r>
              <a:rPr lang="zh-CN" altLang="en-US"/>
              <a:t>关于JAVA的：JBuilder、Eclipse、NetBeans IDE、JCreator +J2SDK、JDK、Tomcat、Weblogic、JRun</a:t>
            </a:r>
          </a:p>
          <a:p>
            <a:endParaRPr lang="zh-CN" altLang="en-US"/>
          </a:p>
        </p:txBody>
      </p:sp>
      <p:pic>
        <p:nvPicPr>
          <p:cNvPr id="5" name="图片 4" descr="650164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60" y="4060190"/>
            <a:ext cx="3559810" cy="24301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图形化编程</a:t>
            </a:r>
          </a:p>
        </p:txBody>
      </p:sp>
      <p:pic>
        <p:nvPicPr>
          <p:cNvPr id="4" name="内容占位符 3" descr="360反馈意见截图1806121471671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035" y="2279650"/>
            <a:ext cx="3901440" cy="2820670"/>
          </a:xfrm>
          <a:prstGeom prst="rect">
            <a:avLst/>
          </a:prstGeom>
        </p:spPr>
      </p:pic>
      <p:pic>
        <p:nvPicPr>
          <p:cNvPr id="5" name="图片 4" descr="3d53de2c-33b4-47c3-b724-bb2ff800337d"/>
          <p:cNvPicPr>
            <a:picLocks noChangeAspect="1"/>
          </p:cNvPicPr>
          <p:nvPr/>
        </p:nvPicPr>
        <p:blipFill>
          <a:blip r:embed="rId3"/>
          <a:srcRect r="8999"/>
          <a:stretch>
            <a:fillRect/>
          </a:stretch>
        </p:blipFill>
        <p:spPr>
          <a:xfrm>
            <a:off x="4815840" y="2199005"/>
            <a:ext cx="3756660" cy="30962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Mixly</a:t>
            </a:r>
          </a:p>
        </p:txBody>
      </p:sp>
      <p:pic>
        <p:nvPicPr>
          <p:cNvPr id="6" name="内容占位符 5" descr="360反馈意见截图1872012074708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657350"/>
            <a:ext cx="8236585" cy="4255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语言编程</a:t>
            </a:r>
          </a:p>
        </p:txBody>
      </p:sp>
      <p:pic>
        <p:nvPicPr>
          <p:cNvPr id="4" name="内容占位符 3" descr="360反馈意见截图1732112776947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470" y="1662430"/>
            <a:ext cx="6142990" cy="3837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Arduino</a:t>
            </a:r>
          </a:p>
        </p:txBody>
      </p:sp>
      <p:pic>
        <p:nvPicPr>
          <p:cNvPr id="4" name="内容占位符 3" descr="624e2b45x8fa89a1f54f9&amp;690"/>
          <p:cNvPicPr>
            <a:picLocks noGrp="1" noChangeAspect="1"/>
          </p:cNvPicPr>
          <p:nvPr>
            <p:ph idx="1"/>
          </p:nvPr>
        </p:nvPicPr>
        <p:blipFill>
          <a:blip r:embed="rId2"/>
          <a:srcRect b="7223"/>
          <a:stretch>
            <a:fillRect/>
          </a:stretch>
        </p:blipFill>
        <p:spPr>
          <a:xfrm>
            <a:off x="1690370" y="1720850"/>
            <a:ext cx="400875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30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220000" y="3648355"/>
            <a:ext cx="3665583" cy="513202"/>
            <a:chOff x="2879931" y="4222056"/>
            <a:chExt cx="4887443" cy="684270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44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编程是什么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02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20002" y="2474960"/>
            <a:ext cx="3946295" cy="513203"/>
            <a:chOff x="2879931" y="3144822"/>
            <a:chExt cx="5261727" cy="684270"/>
          </a:xfrm>
        </p:grpSpPr>
        <p:sp>
          <p:nvSpPr>
            <p:cNvPr id="35" name="TextBox 4"/>
            <p:cNvSpPr>
              <a:spLocks noChangeArrowheads="1"/>
            </p:cNvSpPr>
            <p:nvPr/>
          </p:nvSpPr>
          <p:spPr bwMode="auto">
            <a:xfrm>
              <a:off x="4149760" y="3184779"/>
              <a:ext cx="3991898" cy="644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开源硬件是什么</a:t>
              </a:r>
              <a:endParaRPr lang="en-US" altLang="zh-CN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>
                <a:ea typeface="宋体" panose="02010600030101010101" pitchFamily="2" charset="-122"/>
              </a:rPr>
              <a:t>Open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altLang="zh-CN" dirty="0">
                <a:ea typeface="宋体" panose="02010600030101010101" pitchFamily="2" charset="-122"/>
              </a:rPr>
              <a:t>source things</a:t>
            </a:r>
            <a:r>
              <a:rPr lang="zh-CN" altLang="en-US" dirty="0">
                <a:ea typeface="宋体" panose="02010600030101010101" pitchFamily="2" charset="-122"/>
              </a:rPr>
              <a:t>  开源物件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zh-CN" dirty="0">
                <a:solidFill>
                  <a:srgbClr val="3F3F3F"/>
                </a:solidFill>
                <a:ea typeface="宋体" panose="02010600030101010101" pitchFamily="2" charset="-122"/>
              </a:rPr>
              <a:t>Arduino  </a:t>
            </a:r>
            <a:r>
              <a:rPr lang="zh-CN" altLang="en-US" dirty="0">
                <a:solidFill>
                  <a:srgbClr val="3F3F3F"/>
                </a:solidFill>
                <a:ea typeface="宋体" panose="02010600030101010101" pitchFamily="2" charset="-122"/>
              </a:rPr>
              <a:t>开源硬件</a:t>
            </a:r>
            <a:endParaRPr altLang="zh-CN" dirty="0">
              <a:solidFill>
                <a:srgbClr val="3F3F3F"/>
              </a:solidFill>
              <a:ea typeface="宋体" panose="02010600030101010101" pitchFamily="2" charset="-122"/>
            </a:endParaRPr>
          </a:p>
          <a:p>
            <a:r>
              <a:rPr altLang="zh-CN" dirty="0">
                <a:solidFill>
                  <a:srgbClr val="3F3F3F"/>
                </a:solidFill>
                <a:ea typeface="宋体" panose="02010600030101010101" pitchFamily="2" charset="-122"/>
              </a:rPr>
              <a:t>Open source 3D printer</a:t>
            </a:r>
            <a:r>
              <a:rPr lang="en-US" altLang="zh-CN" dirty="0">
                <a:solidFill>
                  <a:srgbClr val="3F3F3F"/>
                </a:solidFill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3F3F3F"/>
                </a:solidFill>
                <a:ea typeface="宋体" panose="02010600030101010101" pitchFamily="2" charset="-122"/>
              </a:rPr>
              <a:t>开源</a:t>
            </a:r>
            <a:r>
              <a:rPr lang="en-US" altLang="zh-CN" dirty="0">
                <a:solidFill>
                  <a:srgbClr val="3F3F3F"/>
                </a:solidFill>
                <a:ea typeface="宋体" panose="02010600030101010101" pitchFamily="2" charset="-122"/>
              </a:rPr>
              <a:t>3D</a:t>
            </a:r>
            <a:r>
              <a:rPr lang="zh-CN" altLang="en-US" dirty="0">
                <a:solidFill>
                  <a:srgbClr val="3F3F3F"/>
                </a:solidFill>
                <a:ea typeface="宋体" panose="02010600030101010101" pitchFamily="2" charset="-122"/>
              </a:rPr>
              <a:t>打印机</a:t>
            </a:r>
            <a:endParaRPr altLang="zh-CN" dirty="0">
              <a:solidFill>
                <a:srgbClr val="3F3F3F"/>
              </a:solidFill>
              <a:ea typeface="宋体" panose="02010600030101010101" pitchFamily="2" charset="-122"/>
            </a:endParaRPr>
          </a:p>
          <a:p>
            <a:r>
              <a:rPr altLang="zh-CN" dirty="0">
                <a:solidFill>
                  <a:srgbClr val="3F3F3F"/>
                </a:solidFill>
                <a:ea typeface="宋体" panose="02010600030101010101" pitchFamily="2" charset="-122"/>
              </a:rPr>
              <a:t>Open</a:t>
            </a:r>
            <a:r>
              <a:rPr lang="zh-CN" altLang="en-US" dirty="0">
                <a:solidFill>
                  <a:srgbClr val="3F3F3F"/>
                </a:solidFill>
                <a:ea typeface="宋体" panose="02010600030101010101" pitchFamily="2" charset="-122"/>
              </a:rPr>
              <a:t> </a:t>
            </a:r>
            <a:r>
              <a:rPr altLang="zh-CN" dirty="0">
                <a:solidFill>
                  <a:srgbClr val="3F3F3F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dirty="0">
                <a:solidFill>
                  <a:srgbClr val="3F3F3F"/>
                </a:solidFill>
                <a:ea typeface="宋体" panose="02010600030101010101" pitchFamily="2" charset="-122"/>
              </a:rPr>
              <a:t> </a:t>
            </a:r>
            <a:r>
              <a:rPr altLang="zh-CN" dirty="0">
                <a:solidFill>
                  <a:srgbClr val="3F3F3F"/>
                </a:solidFill>
                <a:ea typeface="宋体" panose="02010600030101010101" pitchFamily="2" charset="-122"/>
              </a:rPr>
              <a:t>things</a:t>
            </a:r>
            <a:r>
              <a:rPr lang="en-US" altLang="zh-CN" dirty="0">
                <a:solidFill>
                  <a:srgbClr val="3F3F3F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3F3F3F"/>
                </a:solidFill>
                <a:ea typeface="宋体" panose="02010600030101010101" pitchFamily="2" charset="-122"/>
              </a:rPr>
              <a:t>开源</a:t>
            </a:r>
            <a:r>
              <a:rPr lang="en-US" altLang="zh-CN" dirty="0">
                <a:solidFill>
                  <a:srgbClr val="3F3F3F"/>
                </a:solidFill>
                <a:ea typeface="宋体" panose="02010600030101010101" pitchFamily="2" charset="-122"/>
              </a:rPr>
              <a:t>3D</a:t>
            </a:r>
            <a:r>
              <a:rPr lang="zh-CN" altLang="en-US" dirty="0">
                <a:solidFill>
                  <a:srgbClr val="3F3F3F"/>
                </a:solidFill>
                <a:ea typeface="宋体" panose="02010600030101010101" pitchFamily="2" charset="-122"/>
              </a:rPr>
              <a:t>设计</a:t>
            </a:r>
            <a:endParaRPr altLang="zh-CN" dirty="0">
              <a:solidFill>
                <a:srgbClr val="3F3F3F"/>
              </a:solidFill>
              <a:ea typeface="宋体" panose="02010600030101010101" pitchFamily="2" charset="-122"/>
            </a:endParaRPr>
          </a:p>
          <a:p>
            <a:r>
              <a:rPr altLang="zh-CN" dirty="0">
                <a:solidFill>
                  <a:srgbClr val="3F3F3F"/>
                </a:solidFill>
                <a:ea typeface="宋体" panose="02010600030101010101" pitchFamily="2" charset="-122"/>
              </a:rPr>
              <a:t>Downloadable</a:t>
            </a:r>
            <a:r>
              <a:rPr lang="zh-CN" altLang="en-US" dirty="0">
                <a:solidFill>
                  <a:srgbClr val="3F3F3F"/>
                </a:solidFill>
                <a:ea typeface="宋体" panose="02010600030101010101" pitchFamily="2" charset="-122"/>
              </a:rPr>
              <a:t> </a:t>
            </a:r>
            <a:r>
              <a:rPr altLang="zh-CN" dirty="0">
                <a:solidFill>
                  <a:srgbClr val="3F3F3F"/>
                </a:solidFill>
                <a:ea typeface="宋体" panose="02010600030101010101" pitchFamily="2" charset="-122"/>
              </a:rPr>
              <a:t>hardware</a:t>
            </a:r>
            <a:r>
              <a:rPr lang="en-US" altLang="zh-CN" dirty="0">
                <a:solidFill>
                  <a:srgbClr val="3F3F3F"/>
                </a:solidFill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3F3F3F"/>
                </a:solidFill>
                <a:ea typeface="宋体" panose="02010600030101010101" pitchFamily="2" charset="-122"/>
              </a:rPr>
              <a:t>可下载硬件</a:t>
            </a:r>
            <a:endParaRPr altLang="zh-CN" dirty="0">
              <a:solidFill>
                <a:srgbClr val="3F3F3F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3F3F3F"/>
              </a:solidFill>
              <a:ea typeface="宋体" panose="02010600030101010101" pitchFamily="2" charset="-122"/>
            </a:endParaRPr>
          </a:p>
        </p:txBody>
      </p:sp>
      <p:pic>
        <p:nvPicPr>
          <p:cNvPr id="40965" name="Picture 2" descr="http://www.readwriteweb.com/files/styles/610_0/public/fields/arduino_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6" y="4327277"/>
            <a:ext cx="2250000" cy="155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Picture 4" descr="See full siz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3827145"/>
            <a:ext cx="2133600" cy="237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7" name="Picture 6" descr="http://t1.gstatic.com/images?q=tbn:ANd9GcTtUKYZnbilLoZbIyy7KBeGDSXOQcfZ5pgAaYjpnyoZUlkYZwgi6wwXwS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38" y="4051495"/>
            <a:ext cx="2771686" cy="192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33"/>
          <p:cNvGrpSpPr/>
          <p:nvPr/>
        </p:nvGrpSpPr>
        <p:grpSpPr>
          <a:xfrm>
            <a:off x="4205714" y="3041697"/>
            <a:ext cx="3946295" cy="513203"/>
            <a:chOff x="2879931" y="3144822"/>
            <a:chExt cx="5261727" cy="684270"/>
          </a:xfrm>
        </p:grpSpPr>
        <p:sp>
          <p:nvSpPr>
            <p:cNvPr id="35" name="TextBox 4"/>
            <p:cNvSpPr>
              <a:spLocks noChangeArrowheads="1"/>
            </p:cNvSpPr>
            <p:nvPr/>
          </p:nvSpPr>
          <p:spPr bwMode="auto">
            <a:xfrm>
              <a:off x="4149760" y="3184779"/>
              <a:ext cx="3991898" cy="644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开源硬件是什么</a:t>
              </a:r>
              <a:endParaRPr lang="en-US" altLang="zh-CN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01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130525091705260"/>
          <p:cNvPicPr>
            <a:picLocks noChangeAspect="1"/>
          </p:cNvPicPr>
          <p:nvPr/>
        </p:nvPicPr>
        <p:blipFill>
          <a:blip r:embed="rId2"/>
          <a:srcRect b="6621"/>
          <a:stretch>
            <a:fillRect/>
          </a:stretch>
        </p:blipFill>
        <p:spPr>
          <a:xfrm>
            <a:off x="2425065" y="2452370"/>
            <a:ext cx="4294505" cy="4276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开源（Open Source）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汉语词语：开辟水源、开辟收入的新来源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705" y="390525"/>
            <a:ext cx="7886700" cy="4351338"/>
          </a:xfrm>
        </p:spPr>
        <p:txBody>
          <a:bodyPr/>
          <a:lstStyle/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开放源代码：源代码可以被公众使用</a:t>
            </a:r>
          </a:p>
          <a:p>
            <a:pPr marL="0" indent="0">
              <a:buNone/>
            </a:pPr>
            <a:r>
              <a:rPr lang="zh-CN" altLang="en-US"/>
              <a:t>             </a:t>
            </a:r>
            <a:r>
              <a:rPr lang="zh-CN" altLang="en-US">
                <a:sym typeface="+mn-ea"/>
              </a:rPr>
              <a:t>源代码：</a:t>
            </a:r>
            <a:r>
              <a:rPr lang="zh-CN" altLang="en-US"/>
              <a:t>可读的计算机语言指令</a:t>
            </a:r>
          </a:p>
        </p:txBody>
      </p:sp>
      <p:pic>
        <p:nvPicPr>
          <p:cNvPr id="4" name="图片 3" descr="res01_attpic_brie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2207895"/>
            <a:ext cx="3593465" cy="3973195"/>
          </a:xfrm>
          <a:prstGeom prst="rect">
            <a:avLst/>
          </a:prstGeom>
        </p:spPr>
      </p:pic>
      <p:pic>
        <p:nvPicPr>
          <p:cNvPr id="6" name="图片 5" descr="3362235_1316604449ImLU"/>
          <p:cNvPicPr>
            <a:picLocks noChangeAspect="1"/>
          </p:cNvPicPr>
          <p:nvPr/>
        </p:nvPicPr>
        <p:blipFill>
          <a:blip r:embed="rId3"/>
          <a:srcRect l="25611" t="23704" r="13889"/>
          <a:stretch>
            <a:fillRect/>
          </a:stretch>
        </p:blipFill>
        <p:spPr>
          <a:xfrm>
            <a:off x="884555" y="2251075"/>
            <a:ext cx="3739515" cy="3887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开源硬件（</a:t>
            </a:r>
            <a:r>
              <a:rPr lang="zh-CN" altLang="en-US">
                <a:sym typeface="+mn-ea"/>
              </a:rPr>
              <a:t>Open Source </a:t>
            </a:r>
            <a:r>
              <a:rPr lang="en-US" altLang="zh-CN" dirty="0">
                <a:sym typeface="+mn-ea"/>
              </a:rPr>
              <a:t>Hardware</a:t>
            </a:r>
            <a:r>
              <a:rPr lang="zh-CN" altLang="en-US"/>
              <a:t>）</a:t>
            </a:r>
          </a:p>
        </p:txBody>
      </p:sp>
      <p:pic>
        <p:nvPicPr>
          <p:cNvPr id="8" name="图片 7" descr="6ce38600e3227fc276623cf4fac9243b"/>
          <p:cNvPicPr>
            <a:picLocks noChangeAspect="1"/>
          </p:cNvPicPr>
          <p:nvPr/>
        </p:nvPicPr>
        <p:blipFill>
          <a:blip r:embed="rId2"/>
          <a:srcRect b="7512"/>
          <a:stretch>
            <a:fillRect/>
          </a:stretch>
        </p:blipFill>
        <p:spPr>
          <a:xfrm>
            <a:off x="1087120" y="1518920"/>
            <a:ext cx="6961505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Arduino core team</a:t>
            </a:r>
            <a:endParaRPr lang="zh-CN" altLang="en-US" dirty="0"/>
          </a:p>
        </p:txBody>
      </p:sp>
      <p:pic>
        <p:nvPicPr>
          <p:cNvPr id="1026" name="Picture 2" descr="  The Arduino core team [from left]—David Cuartielles, Gianluca Martino, Tom Igoe, David Mellis, and Massimo Banzi—get together at Maker Faire in New York Cit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71" y="1392703"/>
            <a:ext cx="7230794" cy="42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9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Arduino</a:t>
            </a:r>
            <a:endParaRPr lang="zh-CN" altLang="en-US"/>
          </a:p>
        </p:txBody>
      </p:sp>
      <p:pic>
        <p:nvPicPr>
          <p:cNvPr id="4" name="内容占位符 3" descr="134145272189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470" y="1680210"/>
            <a:ext cx="6703060" cy="4626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XL_TEACHING_TEMPLATE_V03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MXL_TEACHING_TEMPLATE_V03</Template>
  <TotalTime>1</TotalTime>
  <Words>213</Words>
  <Application>Microsoft Office PowerPoint</Application>
  <PresentationFormat>全屏显示(4:3)</PresentationFormat>
  <Paragraphs>46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microduino</vt:lpstr>
      <vt:lpstr>等线 Light</vt:lpstr>
      <vt:lpstr>华文楷体</vt:lpstr>
      <vt:lpstr>宋体</vt:lpstr>
      <vt:lpstr>微软雅黑</vt:lpstr>
      <vt:lpstr>Arial</vt:lpstr>
      <vt:lpstr>Calibri</vt:lpstr>
      <vt:lpstr>Corbel</vt:lpstr>
      <vt:lpstr>Wingdings</vt:lpstr>
      <vt:lpstr>MXL_TEACHING_TEMPLATE_V03</vt:lpstr>
      <vt:lpstr>电子积木</vt:lpstr>
      <vt:lpstr>PowerPoint 演示文稿</vt:lpstr>
      <vt:lpstr>Open source things  开源物件</vt:lpstr>
      <vt:lpstr>PowerPoint 演示文稿</vt:lpstr>
      <vt:lpstr>开源（Open Source）</vt:lpstr>
      <vt:lpstr>PowerPoint 演示文稿</vt:lpstr>
      <vt:lpstr>开源硬件（Open Source Hardware）</vt:lpstr>
      <vt:lpstr>The Arduino core team</vt:lpstr>
      <vt:lpstr>Arduino</vt:lpstr>
      <vt:lpstr>Microduino inventor Tiki   王镇山</vt:lpstr>
      <vt:lpstr>Microduino</vt:lpstr>
      <vt:lpstr>mCookie</vt:lpstr>
      <vt:lpstr>PowerPoint 演示文稿</vt:lpstr>
      <vt:lpstr>编写程序（programming）</vt:lpstr>
      <vt:lpstr>编程工具</vt:lpstr>
      <vt:lpstr>图形化编程</vt:lpstr>
      <vt:lpstr>Mixly</vt:lpstr>
      <vt:lpstr>语言编程</vt:lpstr>
      <vt:lpstr>Arduino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kainian xie</cp:lastModifiedBy>
  <cp:revision>200</cp:revision>
  <dcterms:created xsi:type="dcterms:W3CDTF">2016-02-29T02:33:00Z</dcterms:created>
  <dcterms:modified xsi:type="dcterms:W3CDTF">2017-02-21T06:59:23Z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