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66" r:id="rId4"/>
    <p:sldId id="271" r:id="rId5"/>
    <p:sldId id="259" r:id="rId6"/>
    <p:sldId id="258" r:id="rId7"/>
    <p:sldId id="260" r:id="rId8"/>
    <p:sldId id="261" r:id="rId9"/>
    <p:sldId id="262" r:id="rId10"/>
    <p:sldId id="263" r:id="rId11"/>
    <p:sldId id="264" r:id="rId12"/>
    <p:sldId id="267" r:id="rId13"/>
    <p:sldId id="268" r:id="rId14"/>
    <p:sldId id="269" r:id="rId15"/>
    <p:sldId id="270" r:id="rId16"/>
    <p:sldId id="273"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9kCCE3zx/1t/wco8fLjc4gumZ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2922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8597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82055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024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4189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0732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2608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041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013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6629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0547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933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1803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8062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629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echready 072022">
  <p:cSld name="CUSTOM_7_1_1">
    <p:spTree>
      <p:nvGrpSpPr>
        <p:cNvPr id="1" name="Shape 6"/>
        <p:cNvGrpSpPr/>
        <p:nvPr/>
      </p:nvGrpSpPr>
      <p:grpSpPr>
        <a:xfrm>
          <a:off x="0" y="0"/>
          <a:ext cx="0" cy="0"/>
          <a:chOff x="0" y="0"/>
          <a:chExt cx="0" cy="0"/>
        </a:xfrm>
      </p:grpSpPr>
      <p:sp>
        <p:nvSpPr>
          <p:cNvPr id="7" name="Google Shape;7;p3"/>
          <p:cNvSpPr txBox="1">
            <a:spLocks noGrp="1"/>
          </p:cNvSpPr>
          <p:nvPr>
            <p:ph type="subTitle" idx="1"/>
          </p:nvPr>
        </p:nvSpPr>
        <p:spPr>
          <a:xfrm>
            <a:off x="457200" y="3685032"/>
            <a:ext cx="4894200" cy="483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C404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3"/>
          <p:cNvSpPr/>
          <p:nvPr/>
        </p:nvSpPr>
        <p:spPr>
          <a:xfrm>
            <a:off x="8349575" y="4686175"/>
            <a:ext cx="512400" cy="271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3"/>
          <p:cNvSpPr/>
          <p:nvPr/>
        </p:nvSpPr>
        <p:spPr>
          <a:xfrm>
            <a:off x="6797550" y="4401650"/>
            <a:ext cx="1906800" cy="615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
          <p:cNvSpPr txBox="1">
            <a:spLocks noGrp="1"/>
          </p:cNvSpPr>
          <p:nvPr>
            <p:ph type="title"/>
          </p:nvPr>
        </p:nvSpPr>
        <p:spPr>
          <a:xfrm>
            <a:off x="457200" y="1792225"/>
            <a:ext cx="6903600" cy="736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endParaRPr/>
          </a:p>
        </p:txBody>
      </p:sp>
      <p:pic>
        <p:nvPicPr>
          <p:cNvPr id="11" name="Google Shape;11;p3"/>
          <p:cNvPicPr preferRelativeResize="0"/>
          <p:nvPr/>
        </p:nvPicPr>
        <p:blipFill rotWithShape="1">
          <a:blip r:embed="rId2">
            <a:alphaModFix/>
          </a:blip>
          <a:srcRect/>
          <a:stretch/>
        </p:blipFill>
        <p:spPr>
          <a:xfrm>
            <a:off x="152400" y="152400"/>
            <a:ext cx="3239302" cy="483000"/>
          </a:xfrm>
          <a:prstGeom prst="rect">
            <a:avLst/>
          </a:prstGeom>
          <a:noFill/>
          <a:ln>
            <a:noFill/>
          </a:ln>
        </p:spPr>
      </p:pic>
      <p:sp>
        <p:nvSpPr>
          <p:cNvPr id="12" name="Google Shape;12;p3"/>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 1">
  <p:cSld name="CUSTOM_7_1_1_1_1_1_1_1_1_1_1_1_1_1_1">
    <p:bg>
      <p:bgPr>
        <a:solidFill>
          <a:srgbClr val="FFFFFF"/>
        </a:soli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1536192"/>
            <a:ext cx="6153900" cy="2075700"/>
          </a:xfrm>
          <a:prstGeom prst="rect">
            <a:avLst/>
          </a:prstGeom>
          <a:noFill/>
          <a:ln>
            <a:noFill/>
          </a:ln>
        </p:spPr>
        <p:txBody>
          <a:bodyPr spcFirstLastPara="1" wrap="square" lIns="91425" tIns="91425" rIns="91425" bIns="91425" anchor="ctr" anchorCtr="0">
            <a:noAutofit/>
          </a:bodyPr>
          <a:lstStyle>
            <a:lvl1pPr marR="0" lvl="0" algn="l" rtl="0">
              <a:lnSpc>
                <a:spcPct val="120000"/>
              </a:lnSpc>
              <a:spcBef>
                <a:spcPts val="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1pPr>
            <a:lvl2pPr marR="0" lvl="1"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3" name="Google Shape;23;p6"/>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24" name="Google Shape;24;p6"/>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CUSTOM_3_1_1_1_1_1_1_1_1_1_2_1">
    <p:spTree>
      <p:nvGrpSpPr>
        <p:cNvPr id="1" name="Shape 25"/>
        <p:cNvGrpSpPr/>
        <p:nvPr/>
      </p:nvGrpSpPr>
      <p:grpSpPr>
        <a:xfrm>
          <a:off x="0" y="0"/>
          <a:ext cx="0" cy="0"/>
          <a:chOff x="0" y="0"/>
          <a:chExt cx="0" cy="0"/>
        </a:xfrm>
      </p:grpSpPr>
      <p:pic>
        <p:nvPicPr>
          <p:cNvPr id="26" name="Google Shape;26;p7"/>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27" name="Google Shape;27;p7"/>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7_Two columns">
  <p:cSld name="CUSTOM_2_2">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175" y="460250"/>
            <a:ext cx="4077000" cy="99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8"/>
          <p:cNvSpPr txBox="1">
            <a:spLocks noGrp="1"/>
          </p:cNvSpPr>
          <p:nvPr>
            <p:ph type="body" idx="1"/>
          </p:nvPr>
        </p:nvSpPr>
        <p:spPr>
          <a:xfrm>
            <a:off x="457175" y="1536250"/>
            <a:ext cx="4077000" cy="3151800"/>
          </a:xfrm>
          <a:prstGeom prst="rect">
            <a:avLst/>
          </a:prstGeom>
          <a:noFill/>
          <a:ln>
            <a:noFill/>
          </a:ln>
        </p:spPr>
        <p:txBody>
          <a:bodyPr spcFirstLastPara="1" wrap="square" lIns="0" tIns="0" rIns="91425" bIns="0" anchor="t" anchorCtr="0">
            <a:noAutofit/>
          </a:bodyPr>
          <a:lstStyle>
            <a:lvl1pPr marL="457200" marR="0" lvl="0"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1pPr>
            <a:lvl2pPr marL="914400" marR="0" lvl="1"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2pPr>
            <a:lvl3pPr marL="1371600" marR="0" lvl="2"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3pPr>
            <a:lvl4pPr marL="1828800" marR="0" lvl="3"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4pPr>
            <a:lvl5pPr marL="2286000" marR="0" lvl="4"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5pPr>
            <a:lvl6pPr marL="2743200" marR="0" lvl="5"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6pPr>
            <a:lvl7pPr marL="3200400" marR="0" lvl="6"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7pPr>
            <a:lvl8pPr marL="3657600" marR="0" lvl="7"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8pPr>
            <a:lvl9pPr marL="4114800" marR="0" lvl="8"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9pPr>
          </a:lstStyle>
          <a:p>
            <a:endParaRPr/>
          </a:p>
        </p:txBody>
      </p:sp>
      <p:sp>
        <p:nvSpPr>
          <p:cNvPr id="31" name="Google Shape;31;p8"/>
          <p:cNvSpPr txBox="1">
            <a:spLocks noGrp="1"/>
          </p:cNvSpPr>
          <p:nvPr>
            <p:ph type="body" idx="2"/>
          </p:nvPr>
        </p:nvSpPr>
        <p:spPr>
          <a:xfrm>
            <a:off x="4610125" y="1536250"/>
            <a:ext cx="4077000" cy="3151800"/>
          </a:xfrm>
          <a:prstGeom prst="rect">
            <a:avLst/>
          </a:prstGeom>
          <a:noFill/>
          <a:ln>
            <a:noFill/>
          </a:ln>
        </p:spPr>
        <p:txBody>
          <a:bodyPr spcFirstLastPara="1" wrap="square" lIns="0" tIns="0" rIns="91425" bIns="0" anchor="t" anchorCtr="0">
            <a:noAutofit/>
          </a:bodyPr>
          <a:lstStyle>
            <a:lvl1pPr marL="457200" marR="0" lvl="0"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1pPr>
            <a:lvl2pPr marL="914400" marR="0" lvl="1"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2pPr>
            <a:lvl3pPr marL="1371600" marR="0" lvl="2"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3pPr>
            <a:lvl4pPr marL="1828800" marR="0" lvl="3"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4pPr>
            <a:lvl5pPr marL="2286000" marR="0" lvl="4"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5pPr>
            <a:lvl6pPr marL="2743200" marR="0" lvl="5"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6pPr>
            <a:lvl7pPr marL="3200400" marR="0" lvl="6"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7pPr>
            <a:lvl8pPr marL="3657600" marR="0" lvl="7"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8pPr>
            <a:lvl9pPr marL="4114800" marR="0" lvl="8"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9pPr>
          </a:lstStyle>
          <a:p>
            <a:endParaRPr/>
          </a:p>
        </p:txBody>
      </p:sp>
      <p:pic>
        <p:nvPicPr>
          <p:cNvPr id="32" name="Google Shape;32;p8"/>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33" name="Google Shape;33;p8"/>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4_Title &amp; Body_1 Col_Photo_Blue">
  <p:cSld name="CUSTOM_7_1_1_1_1_1_1_1_1_1_1_1_1_1_1_1_1">
    <p:bg>
      <p:bgPr>
        <a:solidFill>
          <a:srgbClr val="FFFFFF"/>
        </a:solidFill>
        <a:effectLst/>
      </p:bgPr>
    </p:bg>
    <p:spTree>
      <p:nvGrpSpPr>
        <p:cNvPr id="1" name="Shape 34"/>
        <p:cNvGrpSpPr/>
        <p:nvPr/>
      </p:nvGrpSpPr>
      <p:grpSpPr>
        <a:xfrm>
          <a:off x="0" y="0"/>
          <a:ext cx="0" cy="0"/>
          <a:chOff x="0" y="0"/>
          <a:chExt cx="0" cy="0"/>
        </a:xfrm>
      </p:grpSpPr>
      <p:sp>
        <p:nvSpPr>
          <p:cNvPr id="35" name="Google Shape;35;p9"/>
          <p:cNvSpPr/>
          <p:nvPr/>
        </p:nvSpPr>
        <p:spPr>
          <a:xfrm>
            <a:off x="5367525" y="1292575"/>
            <a:ext cx="3319200" cy="2644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Place Image Here</a:t>
            </a:r>
            <a:endParaRPr sz="1400" b="0" i="0" u="none" strike="noStrike" cap="none">
              <a:solidFill>
                <a:srgbClr val="FFFFFF"/>
              </a:solidFill>
              <a:latin typeface="Arial"/>
              <a:ea typeface="Arial"/>
              <a:cs typeface="Arial"/>
              <a:sym typeface="Arial"/>
            </a:endParaRPr>
          </a:p>
        </p:txBody>
      </p:sp>
      <p:sp>
        <p:nvSpPr>
          <p:cNvPr id="36" name="Google Shape;36;p9"/>
          <p:cNvSpPr txBox="1">
            <a:spLocks noGrp="1"/>
          </p:cNvSpPr>
          <p:nvPr>
            <p:ph type="title"/>
          </p:nvPr>
        </p:nvSpPr>
        <p:spPr>
          <a:xfrm>
            <a:off x="457200" y="457200"/>
            <a:ext cx="5459100" cy="996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9pPr>
          </a:lstStyle>
          <a:p>
            <a:endParaRPr/>
          </a:p>
        </p:txBody>
      </p:sp>
      <p:sp>
        <p:nvSpPr>
          <p:cNvPr id="37" name="Google Shape;37;p9"/>
          <p:cNvSpPr txBox="1">
            <a:spLocks noGrp="1"/>
          </p:cNvSpPr>
          <p:nvPr>
            <p:ph type="body" idx="1"/>
          </p:nvPr>
        </p:nvSpPr>
        <p:spPr>
          <a:xfrm>
            <a:off x="457200" y="1536192"/>
            <a:ext cx="4078200" cy="3154800"/>
          </a:xfrm>
          <a:prstGeom prst="rect">
            <a:avLst/>
          </a:prstGeom>
          <a:noFill/>
          <a:ln>
            <a:noFill/>
          </a:ln>
        </p:spPr>
        <p:txBody>
          <a:bodyPr spcFirstLastPara="1" wrap="square" lIns="0" tIns="0" rIns="91425" bIns="0" anchor="t" anchorCtr="0">
            <a:noAutofit/>
          </a:bodyPr>
          <a:lstStyle>
            <a:lvl1pPr marL="457200" marR="0" lvl="0"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pic>
        <p:nvPicPr>
          <p:cNvPr id="38" name="Google Shape;38;p9"/>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39" name="Google Shape;39;p9"/>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Plain">
  <p:cSld name="CUSTOM_3_1_1_1_1_1_1_1_1_1_1">
    <p:spTree>
      <p:nvGrpSpPr>
        <p:cNvPr id="1" name="Shape 40"/>
        <p:cNvGrpSpPr/>
        <p:nvPr/>
      </p:nvGrpSpPr>
      <p:grpSpPr>
        <a:xfrm>
          <a:off x="0" y="0"/>
          <a:ext cx="0" cy="0"/>
          <a:chOff x="0" y="0"/>
          <a:chExt cx="0" cy="0"/>
        </a:xfrm>
      </p:grpSpPr>
      <p:pic>
        <p:nvPicPr>
          <p:cNvPr id="41" name="Google Shape;41;p10"/>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42" name="Google Shape;42;p10"/>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Wriyadi/DTS-PR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drive.google.com/file/d/1RzpIFQYiQdQGR6HvL2iRbzy_9zInIglh/view?usp=shar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5822275" y="521550"/>
            <a:ext cx="2126400" cy="4100400"/>
          </a:xfrm>
          <a:prstGeom prst="rect">
            <a:avLst/>
          </a:prstGeom>
          <a:gradFill>
            <a:gsLst>
              <a:gs pos="0">
                <a:srgbClr val="E8F0FE"/>
              </a:gs>
              <a:gs pos="100000">
                <a:srgbClr val="4285F4"/>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
          <p:cNvSpPr txBox="1">
            <a:spLocks noGrp="1"/>
          </p:cNvSpPr>
          <p:nvPr>
            <p:ph type="title"/>
          </p:nvPr>
        </p:nvSpPr>
        <p:spPr>
          <a:xfrm>
            <a:off x="622275" y="1599600"/>
            <a:ext cx="6903600" cy="30223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3000" dirty="0"/>
              <a:t>Machine Learning </a:t>
            </a:r>
            <a:endParaRPr sz="3000" dirty="0"/>
          </a:p>
          <a:p>
            <a:pPr marL="0" lvl="0" indent="0" algn="l" rtl="0">
              <a:lnSpc>
                <a:spcPct val="100000"/>
              </a:lnSpc>
              <a:spcBef>
                <a:spcPts val="0"/>
              </a:spcBef>
              <a:spcAft>
                <a:spcPts val="0"/>
              </a:spcAft>
              <a:buSzPts val="1400"/>
              <a:buNone/>
            </a:pPr>
            <a:r>
              <a:rPr lang="en" sz="3000" dirty="0"/>
              <a:t>with </a:t>
            </a:r>
            <a:r>
              <a:rPr lang="en" sz="3000" dirty="0">
                <a:solidFill>
                  <a:schemeClr val="accent1"/>
                </a:solidFill>
              </a:rPr>
              <a:t>Tensorflow</a:t>
            </a:r>
            <a:endParaRPr sz="3000" dirty="0">
              <a:solidFill>
                <a:schemeClr val="accent1"/>
              </a:solidFill>
            </a:endParaRPr>
          </a:p>
          <a:p>
            <a:pPr marL="0" lvl="0" indent="0" algn="l" rtl="0">
              <a:lnSpc>
                <a:spcPct val="100000"/>
              </a:lnSpc>
              <a:spcBef>
                <a:spcPts val="0"/>
              </a:spcBef>
              <a:spcAft>
                <a:spcPts val="0"/>
              </a:spcAft>
              <a:buSzPts val="1400"/>
              <a:buNone/>
            </a:pPr>
            <a:endParaRPr sz="2400" dirty="0">
              <a:solidFill>
                <a:schemeClr val="accent1"/>
              </a:solidFill>
            </a:endParaRPr>
          </a:p>
          <a:p>
            <a:pPr marL="0" lvl="0" indent="0" algn="l" rtl="0">
              <a:lnSpc>
                <a:spcPct val="100000"/>
              </a:lnSpc>
              <a:spcBef>
                <a:spcPts val="0"/>
              </a:spcBef>
              <a:spcAft>
                <a:spcPts val="0"/>
              </a:spcAft>
              <a:buSzPts val="1400"/>
              <a:buNone/>
            </a:pPr>
            <a:r>
              <a:rPr lang="en-US" sz="2400" dirty="0">
                <a:solidFill>
                  <a:schemeClr val="accent1"/>
                </a:solidFill>
              </a:rPr>
              <a:t>Covid Impact on Airport Traffic / </a:t>
            </a:r>
            <a:r>
              <a:rPr lang="en-US" sz="2400" dirty="0">
                <a:solidFill>
                  <a:schemeClr val="bg2"/>
                </a:solidFill>
              </a:rPr>
              <a:t>TS_3</a:t>
            </a:r>
          </a:p>
          <a:p>
            <a:pPr marL="0" lvl="0" indent="0" algn="l" rtl="0">
              <a:lnSpc>
                <a:spcPct val="100000"/>
              </a:lnSpc>
              <a:spcBef>
                <a:spcPts val="0"/>
              </a:spcBef>
              <a:spcAft>
                <a:spcPts val="0"/>
              </a:spcAft>
              <a:buSzPts val="1400"/>
              <a:buNone/>
            </a:pPr>
            <a:r>
              <a:rPr lang="en-US" sz="1800" dirty="0"/>
              <a:t>1. Willy Riyadi - 152236035100-1051</a:t>
            </a:r>
            <a:br>
              <a:rPr lang="en-US" sz="1800" dirty="0"/>
            </a:br>
            <a:r>
              <a:rPr lang="en-US" sz="1800" dirty="0"/>
              <a:t>2. </a:t>
            </a:r>
            <a:r>
              <a:rPr lang="en-US" sz="1800" dirty="0" err="1"/>
              <a:t>Rizqon</a:t>
            </a:r>
            <a:r>
              <a:rPr lang="en-US" sz="1800" dirty="0"/>
              <a:t> </a:t>
            </a:r>
            <a:r>
              <a:rPr lang="en-US" sz="1800" dirty="0" err="1"/>
              <a:t>Fajar</a:t>
            </a:r>
            <a:r>
              <a:rPr lang="en-US" sz="1800" dirty="0"/>
              <a:t> - 152236035101-246</a:t>
            </a:r>
            <a:br>
              <a:rPr lang="en-US" sz="1800" dirty="0"/>
            </a:br>
            <a:r>
              <a:rPr lang="en-US" sz="1800" dirty="0"/>
              <a:t>3. Muhammad </a:t>
            </a:r>
            <a:r>
              <a:rPr lang="en-US" sz="1800" dirty="0" err="1"/>
              <a:t>Arif</a:t>
            </a:r>
            <a:r>
              <a:rPr lang="en-US" sz="1800" dirty="0"/>
              <a:t> - 152236035100-586</a:t>
            </a:r>
            <a:br>
              <a:rPr lang="en-US" sz="1800" dirty="0"/>
            </a:br>
            <a:r>
              <a:rPr lang="en-US" sz="1800" dirty="0"/>
              <a:t>4. Wan </a:t>
            </a:r>
            <a:r>
              <a:rPr lang="en-US" sz="1800" dirty="0" err="1"/>
              <a:t>Adryansyah</a:t>
            </a:r>
            <a:r>
              <a:rPr lang="en-US" sz="1800" dirty="0"/>
              <a:t> - 152236035100-772</a:t>
            </a:r>
          </a:p>
        </p:txBody>
      </p:sp>
      <p:sp>
        <p:nvSpPr>
          <p:cNvPr id="5" name="TextBox 4">
            <a:extLst>
              <a:ext uri="{FF2B5EF4-FFF2-40B4-BE49-F238E27FC236}">
                <a16:creationId xmlns:a16="http://schemas.microsoft.com/office/drawing/2014/main" id="{505E9B02-C797-45C1-AE7F-3501FFC89EF4}"/>
              </a:ext>
            </a:extLst>
          </p:cNvPr>
          <p:cNvSpPr txBox="1"/>
          <p:nvPr/>
        </p:nvSpPr>
        <p:spPr>
          <a:xfrm>
            <a:off x="5822275" y="605945"/>
            <a:ext cx="2411409" cy="830997"/>
          </a:xfrm>
          <a:prstGeom prst="rect">
            <a:avLst/>
          </a:prstGeom>
          <a:noFill/>
        </p:spPr>
        <p:txBody>
          <a:bodyPr wrap="square">
            <a:spAutoFit/>
          </a:bodyPr>
          <a:lstStyle/>
          <a:p>
            <a:r>
              <a:rPr lang="en-US" sz="1200" b="0" i="0" dirty="0" err="1">
                <a:solidFill>
                  <a:srgbClr val="24292F"/>
                </a:solidFill>
                <a:effectLst/>
                <a:latin typeface="-apple-system"/>
              </a:rPr>
              <a:t>PercentOfBaseline</a:t>
            </a:r>
            <a:r>
              <a:rPr lang="en-US" sz="1200" b="0" i="0" dirty="0">
                <a:solidFill>
                  <a:srgbClr val="24292F"/>
                </a:solidFill>
                <a:effectLst/>
                <a:latin typeface="-apple-system"/>
              </a:rPr>
              <a:t> for USA</a:t>
            </a:r>
            <a:br>
              <a:rPr lang="en-US" sz="1200" b="0" i="0" dirty="0">
                <a:solidFill>
                  <a:srgbClr val="24292F"/>
                </a:solidFill>
                <a:effectLst/>
                <a:latin typeface="-apple-system"/>
              </a:rPr>
            </a:br>
            <a:r>
              <a:rPr lang="en-US" sz="1200" b="0" i="0" dirty="0" err="1">
                <a:solidFill>
                  <a:srgbClr val="24292F"/>
                </a:solidFill>
                <a:effectLst/>
                <a:latin typeface="-apple-system"/>
              </a:rPr>
              <a:t>PercentOfBaseline</a:t>
            </a:r>
            <a:r>
              <a:rPr lang="en-US" sz="1200" b="0" i="0" dirty="0">
                <a:solidFill>
                  <a:srgbClr val="24292F"/>
                </a:solidFill>
                <a:effectLst/>
                <a:latin typeface="-apple-system"/>
              </a:rPr>
              <a:t> for Canada</a:t>
            </a:r>
            <a:br>
              <a:rPr lang="en-US" sz="1200" b="0" i="0" dirty="0">
                <a:solidFill>
                  <a:srgbClr val="24292F"/>
                </a:solidFill>
                <a:effectLst/>
                <a:latin typeface="-apple-system"/>
              </a:rPr>
            </a:br>
            <a:r>
              <a:rPr lang="en-US" sz="1200" b="0" i="0" dirty="0" err="1">
                <a:solidFill>
                  <a:srgbClr val="24292F"/>
                </a:solidFill>
                <a:effectLst/>
                <a:latin typeface="-apple-system"/>
              </a:rPr>
              <a:t>PercentOfBaseline</a:t>
            </a:r>
            <a:r>
              <a:rPr lang="en-US" sz="1200" b="0" i="0" dirty="0">
                <a:solidFill>
                  <a:srgbClr val="24292F"/>
                </a:solidFill>
                <a:effectLst/>
                <a:latin typeface="-apple-system"/>
              </a:rPr>
              <a:t> for Australia</a:t>
            </a:r>
            <a:br>
              <a:rPr lang="en-US" sz="1200" b="0" i="0" dirty="0">
                <a:solidFill>
                  <a:srgbClr val="24292F"/>
                </a:solidFill>
                <a:effectLst/>
                <a:latin typeface="-apple-system"/>
              </a:rPr>
            </a:br>
            <a:r>
              <a:rPr lang="en-US" sz="1200" b="0" i="0" dirty="0" err="1">
                <a:solidFill>
                  <a:srgbClr val="24292F"/>
                </a:solidFill>
                <a:effectLst/>
                <a:latin typeface="-apple-system"/>
              </a:rPr>
              <a:t>PercentOfBaseline</a:t>
            </a:r>
            <a:r>
              <a:rPr lang="en-US" sz="1200" b="0" i="0" dirty="0">
                <a:solidFill>
                  <a:srgbClr val="24292F"/>
                </a:solidFill>
                <a:effectLst/>
                <a:latin typeface="-apple-system"/>
              </a:rPr>
              <a:t> for Chile</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 name="Picture 4">
            <a:extLst>
              <a:ext uri="{FF2B5EF4-FFF2-40B4-BE49-F238E27FC236}">
                <a16:creationId xmlns:a16="http://schemas.microsoft.com/office/drawing/2014/main" id="{7AFE6898-3B29-4656-B4C3-28C252CEA8F0}"/>
              </a:ext>
            </a:extLst>
          </p:cNvPr>
          <p:cNvPicPr>
            <a:picLocks noChangeAspect="1"/>
          </p:cNvPicPr>
          <p:nvPr/>
        </p:nvPicPr>
        <p:blipFill>
          <a:blip r:embed="rId3"/>
          <a:srcRect/>
          <a:stretch/>
        </p:blipFill>
        <p:spPr>
          <a:xfrm>
            <a:off x="7572600" y="0"/>
            <a:ext cx="1571400" cy="1615071"/>
          </a:xfrm>
          <a:prstGeom prst="rect">
            <a:avLst/>
          </a:prstGeom>
        </p:spPr>
      </p:pic>
      <p:pic>
        <p:nvPicPr>
          <p:cNvPr id="9" name="Picture 8">
            <a:extLst>
              <a:ext uri="{FF2B5EF4-FFF2-40B4-BE49-F238E27FC236}">
                <a16:creationId xmlns:a16="http://schemas.microsoft.com/office/drawing/2014/main" id="{72A988EB-BFFD-4E54-9055-503E0CAAF851}"/>
              </a:ext>
            </a:extLst>
          </p:cNvPr>
          <p:cNvPicPr>
            <a:picLocks noChangeAspect="1"/>
          </p:cNvPicPr>
          <p:nvPr/>
        </p:nvPicPr>
        <p:blipFill>
          <a:blip r:embed="rId4"/>
          <a:srcRect/>
          <a:stretch/>
        </p:blipFill>
        <p:spPr>
          <a:xfrm>
            <a:off x="0" y="1066575"/>
            <a:ext cx="7582125" cy="3953100"/>
          </a:xfrm>
          <a:prstGeom prst="rect">
            <a:avLst/>
          </a:prstGeom>
        </p:spPr>
      </p:pic>
      <p:sp>
        <p:nvSpPr>
          <p:cNvPr id="53" name="Google Shape;53;g13b7577721b_0_0"/>
          <p:cNvSpPr txBox="1">
            <a:spLocks noGrp="1"/>
          </p:cNvSpPr>
          <p:nvPr>
            <p:ph type="title"/>
          </p:nvPr>
        </p:nvSpPr>
        <p:spPr>
          <a:xfrm>
            <a:off x="-3075" y="579075"/>
            <a:ext cx="7318275"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Model Keras Conv1D &amp; BiLSTM untuk Negara Chile</a:t>
            </a:r>
            <a:endParaRPr sz="2100" dirty="0"/>
          </a:p>
        </p:txBody>
      </p:sp>
      <p:pic>
        <p:nvPicPr>
          <p:cNvPr id="3" name="Picture 2">
            <a:extLst>
              <a:ext uri="{FF2B5EF4-FFF2-40B4-BE49-F238E27FC236}">
                <a16:creationId xmlns:a16="http://schemas.microsoft.com/office/drawing/2014/main" id="{A3A7F852-2E15-483D-9460-A404CC0FA3F8}"/>
              </a:ext>
            </a:extLst>
          </p:cNvPr>
          <p:cNvPicPr>
            <a:picLocks noChangeAspect="1"/>
          </p:cNvPicPr>
          <p:nvPr/>
        </p:nvPicPr>
        <p:blipFill>
          <a:blip r:embed="rId5"/>
          <a:srcRect/>
          <a:stretch/>
        </p:blipFill>
        <p:spPr>
          <a:xfrm>
            <a:off x="6086857" y="3244879"/>
            <a:ext cx="3057143" cy="2025591"/>
          </a:xfrm>
          <a:prstGeom prst="rect">
            <a:avLst/>
          </a:prstGeom>
        </p:spPr>
      </p:pic>
      <p:pic>
        <p:nvPicPr>
          <p:cNvPr id="4" name="Picture 3">
            <a:extLst>
              <a:ext uri="{FF2B5EF4-FFF2-40B4-BE49-F238E27FC236}">
                <a16:creationId xmlns:a16="http://schemas.microsoft.com/office/drawing/2014/main" id="{8007CC63-2013-4234-93B9-7B73CCC0678D}"/>
              </a:ext>
            </a:extLst>
          </p:cNvPr>
          <p:cNvPicPr>
            <a:picLocks noChangeAspect="1"/>
          </p:cNvPicPr>
          <p:nvPr/>
        </p:nvPicPr>
        <p:blipFill>
          <a:blip r:embed="rId6"/>
          <a:stretch>
            <a:fillRect/>
          </a:stretch>
        </p:blipFill>
        <p:spPr>
          <a:xfrm>
            <a:off x="3472268" y="1781175"/>
            <a:ext cx="5671732" cy="1325785"/>
          </a:xfrm>
          <a:prstGeom prst="rect">
            <a:avLst/>
          </a:prstGeom>
        </p:spPr>
      </p:pic>
    </p:spTree>
    <p:extLst>
      <p:ext uri="{BB962C8B-B14F-4D97-AF65-F5344CB8AC3E}">
        <p14:creationId xmlns:p14="http://schemas.microsoft.com/office/powerpoint/2010/main" val="143089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0" y="441459"/>
            <a:ext cx="7318275"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Model ARMA &amp; ARIMA untuk Negara Chile &amp; Canada</a:t>
            </a:r>
            <a:endParaRPr sz="2100" dirty="0"/>
          </a:p>
        </p:txBody>
      </p:sp>
      <p:pic>
        <p:nvPicPr>
          <p:cNvPr id="6" name="Picture 5">
            <a:extLst>
              <a:ext uri="{FF2B5EF4-FFF2-40B4-BE49-F238E27FC236}">
                <a16:creationId xmlns:a16="http://schemas.microsoft.com/office/drawing/2014/main" id="{550B8A7D-79A1-4C19-B231-8620DDC753F3}"/>
              </a:ext>
            </a:extLst>
          </p:cNvPr>
          <p:cNvPicPr>
            <a:picLocks noChangeAspect="1"/>
          </p:cNvPicPr>
          <p:nvPr/>
        </p:nvPicPr>
        <p:blipFill>
          <a:blip r:embed="rId3"/>
          <a:srcRect/>
          <a:stretch/>
        </p:blipFill>
        <p:spPr>
          <a:xfrm>
            <a:off x="6137546" y="928959"/>
            <a:ext cx="2926745" cy="4352381"/>
          </a:xfrm>
          <a:prstGeom prst="rect">
            <a:avLst/>
          </a:prstGeom>
        </p:spPr>
      </p:pic>
      <p:pic>
        <p:nvPicPr>
          <p:cNvPr id="8" name="Picture 7">
            <a:extLst>
              <a:ext uri="{FF2B5EF4-FFF2-40B4-BE49-F238E27FC236}">
                <a16:creationId xmlns:a16="http://schemas.microsoft.com/office/drawing/2014/main" id="{09C51C4B-71BE-4435-B220-F1E83263C8BC}"/>
              </a:ext>
            </a:extLst>
          </p:cNvPr>
          <p:cNvPicPr>
            <a:picLocks noChangeAspect="1"/>
          </p:cNvPicPr>
          <p:nvPr/>
        </p:nvPicPr>
        <p:blipFill>
          <a:blip r:embed="rId4"/>
          <a:stretch>
            <a:fillRect/>
          </a:stretch>
        </p:blipFill>
        <p:spPr>
          <a:xfrm>
            <a:off x="47319" y="928958"/>
            <a:ext cx="3073436" cy="4352381"/>
          </a:xfrm>
          <a:prstGeom prst="rect">
            <a:avLst/>
          </a:prstGeom>
        </p:spPr>
      </p:pic>
    </p:spTree>
    <p:extLst>
      <p:ext uri="{BB962C8B-B14F-4D97-AF65-F5344CB8AC3E}">
        <p14:creationId xmlns:p14="http://schemas.microsoft.com/office/powerpoint/2010/main" val="152799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7" name="Title 1">
            <a:extLst>
              <a:ext uri="{FF2B5EF4-FFF2-40B4-BE49-F238E27FC236}">
                <a16:creationId xmlns:a16="http://schemas.microsoft.com/office/drawing/2014/main" id="{A80DF9D7-89A9-4420-AC57-1BE20032435A}"/>
              </a:ext>
            </a:extLst>
          </p:cNvPr>
          <p:cNvSpPr txBox="1">
            <a:spLocks/>
          </p:cNvSpPr>
          <p:nvPr/>
        </p:nvSpPr>
        <p:spPr>
          <a:xfrm>
            <a:off x="362805" y="620306"/>
            <a:ext cx="6997995" cy="6343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r>
              <a:rPr lang="en-ID" sz="2800" dirty="0" err="1"/>
              <a:t>Arsitektur</a:t>
            </a:r>
            <a:r>
              <a:rPr lang="en-ID" sz="2800" dirty="0"/>
              <a:t> </a:t>
            </a:r>
            <a:r>
              <a:rPr lang="en-ID" sz="2800" dirty="0" err="1"/>
              <a:t>Pemodelan</a:t>
            </a:r>
            <a:r>
              <a:rPr lang="en-ID" sz="2800" dirty="0"/>
              <a:t> Traffic Density (1)</a:t>
            </a:r>
          </a:p>
        </p:txBody>
      </p:sp>
      <p:pic>
        <p:nvPicPr>
          <p:cNvPr id="9" name="Picture 8">
            <a:extLst>
              <a:ext uri="{FF2B5EF4-FFF2-40B4-BE49-F238E27FC236}">
                <a16:creationId xmlns:a16="http://schemas.microsoft.com/office/drawing/2014/main" id="{A8691F52-AB91-4FB4-8DF0-14B22497C927}"/>
              </a:ext>
            </a:extLst>
          </p:cNvPr>
          <p:cNvPicPr>
            <a:picLocks noChangeAspect="1"/>
          </p:cNvPicPr>
          <p:nvPr/>
        </p:nvPicPr>
        <p:blipFill>
          <a:blip r:embed="rId3"/>
          <a:stretch>
            <a:fillRect/>
          </a:stretch>
        </p:blipFill>
        <p:spPr>
          <a:xfrm>
            <a:off x="105506" y="1257076"/>
            <a:ext cx="4453871" cy="3173508"/>
          </a:xfrm>
          <a:prstGeom prst="rect">
            <a:avLst/>
          </a:prstGeom>
        </p:spPr>
      </p:pic>
      <p:pic>
        <p:nvPicPr>
          <p:cNvPr id="10" name="Picture 9">
            <a:extLst>
              <a:ext uri="{FF2B5EF4-FFF2-40B4-BE49-F238E27FC236}">
                <a16:creationId xmlns:a16="http://schemas.microsoft.com/office/drawing/2014/main" id="{135BEDA9-B155-459D-86CD-86F207AD4E19}"/>
              </a:ext>
            </a:extLst>
          </p:cNvPr>
          <p:cNvPicPr>
            <a:picLocks noChangeAspect="1"/>
          </p:cNvPicPr>
          <p:nvPr/>
        </p:nvPicPr>
        <p:blipFill>
          <a:blip r:embed="rId4"/>
          <a:stretch>
            <a:fillRect/>
          </a:stretch>
        </p:blipFill>
        <p:spPr>
          <a:xfrm>
            <a:off x="5107172" y="1527947"/>
            <a:ext cx="3741596" cy="2631766"/>
          </a:xfrm>
          <a:prstGeom prst="rect">
            <a:avLst/>
          </a:prstGeom>
        </p:spPr>
      </p:pic>
    </p:spTree>
    <p:extLst>
      <p:ext uri="{BB962C8B-B14F-4D97-AF65-F5344CB8AC3E}">
        <p14:creationId xmlns:p14="http://schemas.microsoft.com/office/powerpoint/2010/main" val="162500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3" name="Title 2">
            <a:extLst>
              <a:ext uri="{FF2B5EF4-FFF2-40B4-BE49-F238E27FC236}">
                <a16:creationId xmlns:a16="http://schemas.microsoft.com/office/drawing/2014/main" id="{A01A8573-9A58-4A8C-A645-FBDDA45E0B4E}"/>
              </a:ext>
            </a:extLst>
          </p:cNvPr>
          <p:cNvSpPr>
            <a:spLocks noGrp="1"/>
          </p:cNvSpPr>
          <p:nvPr>
            <p:ph type="title"/>
          </p:nvPr>
        </p:nvSpPr>
        <p:spPr/>
        <p:txBody>
          <a:bodyPr/>
          <a:lstStyle/>
          <a:p>
            <a:endParaRPr lang="en-ID"/>
          </a:p>
        </p:txBody>
      </p:sp>
      <p:sp>
        <p:nvSpPr>
          <p:cNvPr id="7" name="Title 1">
            <a:extLst>
              <a:ext uri="{FF2B5EF4-FFF2-40B4-BE49-F238E27FC236}">
                <a16:creationId xmlns:a16="http://schemas.microsoft.com/office/drawing/2014/main" id="{C3B4A612-7FF1-42A0-A8C8-82DD3A05F7E4}"/>
              </a:ext>
            </a:extLst>
          </p:cNvPr>
          <p:cNvSpPr txBox="1">
            <a:spLocks/>
          </p:cNvSpPr>
          <p:nvPr/>
        </p:nvSpPr>
        <p:spPr>
          <a:xfrm>
            <a:off x="263769" y="503348"/>
            <a:ext cx="10515600" cy="73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r>
              <a:rPr lang="en-ID" sz="2400" dirty="0" err="1"/>
              <a:t>Arsitektur</a:t>
            </a:r>
            <a:r>
              <a:rPr lang="en-ID" sz="2400" dirty="0"/>
              <a:t> </a:t>
            </a:r>
            <a:r>
              <a:rPr lang="en-ID" sz="2400" dirty="0" err="1"/>
              <a:t>Pemodelan</a:t>
            </a:r>
            <a:r>
              <a:rPr lang="en-ID" sz="2400" dirty="0"/>
              <a:t> Traffic Density (2)</a:t>
            </a:r>
          </a:p>
        </p:txBody>
      </p:sp>
      <p:pic>
        <p:nvPicPr>
          <p:cNvPr id="9" name="Picture 8">
            <a:extLst>
              <a:ext uri="{FF2B5EF4-FFF2-40B4-BE49-F238E27FC236}">
                <a16:creationId xmlns:a16="http://schemas.microsoft.com/office/drawing/2014/main" id="{236BFE54-7642-419F-9189-7A3276064F29}"/>
              </a:ext>
            </a:extLst>
          </p:cNvPr>
          <p:cNvPicPr>
            <a:picLocks noChangeAspect="1"/>
          </p:cNvPicPr>
          <p:nvPr/>
        </p:nvPicPr>
        <p:blipFill>
          <a:blip r:embed="rId3"/>
          <a:stretch>
            <a:fillRect/>
          </a:stretch>
        </p:blipFill>
        <p:spPr>
          <a:xfrm>
            <a:off x="263769" y="1115319"/>
            <a:ext cx="6903601" cy="3702455"/>
          </a:xfrm>
          <a:prstGeom prst="rect">
            <a:avLst/>
          </a:prstGeom>
        </p:spPr>
      </p:pic>
    </p:spTree>
    <p:extLst>
      <p:ext uri="{BB962C8B-B14F-4D97-AF65-F5344CB8AC3E}">
        <p14:creationId xmlns:p14="http://schemas.microsoft.com/office/powerpoint/2010/main" val="218500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7" name="Title 1">
            <a:extLst>
              <a:ext uri="{FF2B5EF4-FFF2-40B4-BE49-F238E27FC236}">
                <a16:creationId xmlns:a16="http://schemas.microsoft.com/office/drawing/2014/main" id="{DD4BBAE5-4EF9-45D3-BD94-99C379739092}"/>
              </a:ext>
            </a:extLst>
          </p:cNvPr>
          <p:cNvSpPr>
            <a:spLocks noGrp="1"/>
          </p:cNvSpPr>
          <p:nvPr>
            <p:ph type="title"/>
          </p:nvPr>
        </p:nvSpPr>
        <p:spPr>
          <a:xfrm>
            <a:off x="159488" y="542260"/>
            <a:ext cx="8501162" cy="608824"/>
          </a:xfrm>
        </p:spPr>
        <p:txBody>
          <a:bodyPr>
            <a:normAutofit fontScale="90000"/>
          </a:bodyPr>
          <a:lstStyle/>
          <a:p>
            <a:r>
              <a:rPr lang="en-ID" sz="2800" dirty="0"/>
              <a:t>Performa Model (RMSE, MAE &amp; Waktu </a:t>
            </a:r>
            <a:r>
              <a:rPr lang="en-ID" sz="2800" dirty="0" err="1"/>
              <a:t>eksekusi</a:t>
            </a:r>
            <a:r>
              <a:rPr lang="en-ID" sz="2800" dirty="0"/>
              <a:t>)</a:t>
            </a:r>
          </a:p>
        </p:txBody>
      </p:sp>
      <p:pic>
        <p:nvPicPr>
          <p:cNvPr id="4" name="Picture 3">
            <a:extLst>
              <a:ext uri="{FF2B5EF4-FFF2-40B4-BE49-F238E27FC236}">
                <a16:creationId xmlns:a16="http://schemas.microsoft.com/office/drawing/2014/main" id="{344A9744-69D7-4355-907E-F9FF6598858A}"/>
              </a:ext>
            </a:extLst>
          </p:cNvPr>
          <p:cNvPicPr>
            <a:picLocks noChangeAspect="1"/>
          </p:cNvPicPr>
          <p:nvPr/>
        </p:nvPicPr>
        <p:blipFill>
          <a:blip r:embed="rId3"/>
          <a:stretch>
            <a:fillRect/>
          </a:stretch>
        </p:blipFill>
        <p:spPr>
          <a:xfrm>
            <a:off x="244548" y="997730"/>
            <a:ext cx="6996223" cy="3996914"/>
          </a:xfrm>
          <a:prstGeom prst="rect">
            <a:avLst/>
          </a:prstGeom>
        </p:spPr>
      </p:pic>
    </p:spTree>
    <p:extLst>
      <p:ext uri="{BB962C8B-B14F-4D97-AF65-F5344CB8AC3E}">
        <p14:creationId xmlns:p14="http://schemas.microsoft.com/office/powerpoint/2010/main" val="42460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7" name="Title 1">
            <a:extLst>
              <a:ext uri="{FF2B5EF4-FFF2-40B4-BE49-F238E27FC236}">
                <a16:creationId xmlns:a16="http://schemas.microsoft.com/office/drawing/2014/main" id="{75DF2241-8393-4E16-9F5D-B1C0BCCCB1D3}"/>
              </a:ext>
            </a:extLst>
          </p:cNvPr>
          <p:cNvSpPr>
            <a:spLocks noGrp="1"/>
          </p:cNvSpPr>
          <p:nvPr>
            <p:ph type="title"/>
          </p:nvPr>
        </p:nvSpPr>
        <p:spPr>
          <a:xfrm>
            <a:off x="838200" y="365126"/>
            <a:ext cx="3265967" cy="644968"/>
          </a:xfrm>
        </p:spPr>
        <p:txBody>
          <a:bodyPr/>
          <a:lstStyle/>
          <a:p>
            <a:r>
              <a:rPr lang="en-ID" sz="2800" dirty="0"/>
              <a:t>Kesimpulan</a:t>
            </a:r>
            <a:endParaRPr lang="en-ID" dirty="0"/>
          </a:p>
        </p:txBody>
      </p:sp>
      <p:sp>
        <p:nvSpPr>
          <p:cNvPr id="9" name="TextBox 8">
            <a:extLst>
              <a:ext uri="{FF2B5EF4-FFF2-40B4-BE49-F238E27FC236}">
                <a16:creationId xmlns:a16="http://schemas.microsoft.com/office/drawing/2014/main" id="{92C4A357-8E67-4921-91A7-4D2D7C23D9DC}"/>
              </a:ext>
            </a:extLst>
          </p:cNvPr>
          <p:cNvSpPr txBox="1"/>
          <p:nvPr/>
        </p:nvSpPr>
        <p:spPr>
          <a:xfrm>
            <a:off x="838200" y="760121"/>
            <a:ext cx="7889358" cy="4383379"/>
          </a:xfrm>
          <a:prstGeom prst="rect">
            <a:avLst/>
          </a:prstGeom>
          <a:noFill/>
        </p:spPr>
        <p:txBody>
          <a:bodyPr wrap="square">
            <a:spAutoFit/>
          </a:bodyPr>
          <a:lstStyle/>
          <a:p>
            <a:pPr lvl="0" algn="just">
              <a:lnSpc>
                <a:spcPct val="115000"/>
              </a:lnSpc>
            </a:pPr>
            <a:endParaRPr lang="en-ID" sz="1800" dirty="0">
              <a:effectLst/>
              <a:latin typeface="Arial" panose="020B0604020202020204" pitchFamily="34" charset="0"/>
              <a:ea typeface="Arial" panose="020B0604020202020204" pitchFamily="34" charset="0"/>
            </a:endParaRPr>
          </a:p>
          <a:p>
            <a:pPr algn="just">
              <a:lnSpc>
                <a:spcPct val="115000"/>
              </a:lnSpc>
            </a:pPr>
            <a:r>
              <a:rPr lang="en-ID" sz="1800" dirty="0">
                <a:effectLst/>
                <a:latin typeface="Arial" panose="020B0604020202020204" pitchFamily="34" charset="0"/>
                <a:ea typeface="Arial" panose="020B0604020202020204" pitchFamily="34" charset="0"/>
              </a:rPr>
              <a:t>Dari </a:t>
            </a:r>
            <a:r>
              <a:rPr lang="en-ID" sz="1800" dirty="0" err="1">
                <a:effectLst/>
                <a:latin typeface="Arial" panose="020B0604020202020204" pitchFamily="34" charset="0"/>
                <a:ea typeface="Arial" panose="020B0604020202020204" pitchFamily="34" charset="0"/>
              </a:rPr>
              <a:t>hasil</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simulasi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pemodelan</a:t>
            </a:r>
            <a:r>
              <a:rPr lang="en-ID" sz="1800" dirty="0">
                <a:effectLst/>
                <a:latin typeface="Arial" panose="020B0604020202020204" pitchFamily="34" charset="0"/>
                <a:ea typeface="Arial" panose="020B0604020202020204" pitchFamily="34" charset="0"/>
              </a:rPr>
              <a:t> traffic density (</a:t>
            </a:r>
            <a:r>
              <a:rPr lang="en-ID" sz="1800" dirty="0" err="1">
                <a:effectLst/>
                <a:latin typeface="Arial" panose="020B0604020202020204" pitchFamily="34" charset="0"/>
                <a:ea typeface="Arial" panose="020B0604020202020204" pitchFamily="34" charset="0"/>
              </a:rPr>
              <a:t>Persen</a:t>
            </a:r>
            <a:r>
              <a:rPr lang="en-ID" sz="1800" dirty="0">
                <a:effectLst/>
                <a:latin typeface="Arial" panose="020B0604020202020204" pitchFamily="34" charset="0"/>
                <a:ea typeface="Arial" panose="020B0604020202020204" pitchFamily="34" charset="0"/>
              </a:rPr>
              <a:t> of Baseline) yang </a:t>
            </a:r>
            <a:r>
              <a:rPr lang="en-ID" sz="1800" dirty="0" err="1">
                <a:effectLst/>
                <a:latin typeface="Arial" panose="020B0604020202020204" pitchFamily="34" charset="0"/>
                <a:ea typeface="Arial" panose="020B0604020202020204" pitchFamily="34" charset="0"/>
              </a:rPr>
              <a:t>terdapat</a:t>
            </a:r>
            <a:r>
              <a:rPr lang="en-ID" sz="1800" dirty="0">
                <a:effectLst/>
                <a:latin typeface="Arial" panose="020B0604020202020204" pitchFamily="34" charset="0"/>
                <a:ea typeface="Arial" panose="020B0604020202020204" pitchFamily="34" charset="0"/>
              </a:rPr>
              <a:t> pada </a:t>
            </a:r>
            <a:r>
              <a:rPr lang="en-ID" sz="1800" dirty="0" err="1">
                <a:effectLst/>
                <a:latin typeface="Arial" panose="020B0604020202020204" pitchFamily="34" charset="0"/>
                <a:ea typeface="Arial" panose="020B0604020202020204" pitchFamily="34" charset="0"/>
              </a:rPr>
              <a:t>Tabel</a:t>
            </a:r>
            <a:r>
              <a:rPr lang="en-ID" sz="1800" dirty="0">
                <a:effectLst/>
                <a:latin typeface="Arial" panose="020B0604020202020204" pitchFamily="34" charset="0"/>
                <a:ea typeface="Arial" panose="020B0604020202020204" pitchFamily="34" charset="0"/>
              </a:rPr>
              <a:t> 1, </a:t>
            </a:r>
            <a:r>
              <a:rPr lang="en-ID" sz="1800" dirty="0" err="1">
                <a:effectLst/>
                <a:latin typeface="Arial" panose="020B0604020202020204" pitchFamily="34" charset="0"/>
                <a:ea typeface="Arial" panose="020B0604020202020204" pitchFamily="34" charset="0"/>
              </a:rPr>
              <a:t>terlihat</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bahwa</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tidak</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terlalu</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adanya</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perbedaan</a:t>
            </a:r>
            <a:r>
              <a:rPr lang="en-ID" sz="1800" dirty="0">
                <a:effectLst/>
                <a:latin typeface="Arial" panose="020B0604020202020204" pitchFamily="34" charset="0"/>
                <a:ea typeface="Arial" panose="020B0604020202020204" pitchFamily="34" charset="0"/>
              </a:rPr>
              <a:t> pada parameter </a:t>
            </a:r>
            <a:r>
              <a:rPr lang="en-ID" sz="1800" dirty="0" err="1">
                <a:effectLst/>
                <a:latin typeface="Arial" panose="020B0604020202020204" pitchFamily="34" charset="0"/>
                <a:ea typeface="Arial" panose="020B0604020202020204" pitchFamily="34" charset="0"/>
              </a:rPr>
              <a:t>performanya</a:t>
            </a:r>
            <a:r>
              <a:rPr lang="en-ID" sz="1800" dirty="0">
                <a:effectLst/>
                <a:latin typeface="Arial" panose="020B0604020202020204" pitchFamily="34" charset="0"/>
                <a:ea typeface="Arial" panose="020B0604020202020204" pitchFamily="34" charset="0"/>
              </a:rPr>
              <a:t> (RMSE &amp; MAE). </a:t>
            </a:r>
          </a:p>
          <a:p>
            <a:pPr algn="just">
              <a:lnSpc>
                <a:spcPct val="115000"/>
              </a:lnSpc>
            </a:pPr>
            <a:endParaRPr lang="en-ID" dirty="0">
              <a:latin typeface="Arial" panose="020B0604020202020204" pitchFamily="34" charset="0"/>
              <a:ea typeface="Arial" panose="020B0604020202020204" pitchFamily="34" charset="0"/>
            </a:endParaRPr>
          </a:p>
          <a:p>
            <a:pPr algn="just">
              <a:lnSpc>
                <a:spcPct val="115000"/>
              </a:lnSpc>
            </a:pPr>
            <a:r>
              <a:rPr lang="en-ID" sz="1800" dirty="0" err="1">
                <a:effectLst/>
                <a:latin typeface="Arial" panose="020B0604020202020204" pitchFamily="34" charset="0"/>
                <a:ea typeface="Arial" panose="020B0604020202020204" pitchFamily="34" charset="0"/>
              </a:rPr>
              <a:t>Namun</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demikian</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terdapat</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perbedaan</a:t>
            </a:r>
            <a:r>
              <a:rPr lang="en-ID" sz="1800" dirty="0">
                <a:effectLst/>
                <a:latin typeface="Arial" panose="020B0604020202020204" pitchFamily="34" charset="0"/>
                <a:ea typeface="Arial" panose="020B0604020202020204" pitchFamily="34" charset="0"/>
              </a:rPr>
              <a:t> pada lama </a:t>
            </a:r>
            <a:r>
              <a:rPr lang="en-ID" sz="1800" dirty="0" err="1">
                <a:effectLst/>
                <a:latin typeface="Arial" panose="020B0604020202020204" pitchFamily="34" charset="0"/>
                <a:ea typeface="Arial" panose="020B0604020202020204" pitchFamily="34" charset="0"/>
              </a:rPr>
              <a:t>waktu</a:t>
            </a:r>
            <a:r>
              <a:rPr lang="en-ID" sz="1800" dirty="0">
                <a:effectLst/>
                <a:latin typeface="Arial" panose="020B0604020202020204" pitchFamily="34" charset="0"/>
                <a:ea typeface="Arial" panose="020B0604020202020204" pitchFamily="34" charset="0"/>
              </a:rPr>
              <a:t> fitting (training dan testing). </a:t>
            </a:r>
            <a:r>
              <a:rPr lang="en-ID" sz="1800" dirty="0" err="1">
                <a:effectLst/>
                <a:latin typeface="Arial" panose="020B0604020202020204" pitchFamily="34" charset="0"/>
                <a:ea typeface="Arial" panose="020B0604020202020204" pitchFamily="34" charset="0"/>
              </a:rPr>
              <a:t>Tampak</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bahwa</a:t>
            </a:r>
            <a:r>
              <a:rPr lang="en-ID" sz="1800" dirty="0">
                <a:effectLst/>
                <a:latin typeface="Arial" panose="020B0604020202020204" pitchFamily="34" charset="0"/>
                <a:ea typeface="Arial" panose="020B0604020202020204" pitchFamily="34" charset="0"/>
              </a:rPr>
              <a:t> model LSTM </a:t>
            </a:r>
            <a:r>
              <a:rPr lang="en-ID" sz="1800" dirty="0" err="1">
                <a:effectLst/>
                <a:latin typeface="Arial" panose="020B0604020202020204" pitchFamily="34" charset="0"/>
                <a:ea typeface="Arial" panose="020B0604020202020204" pitchFamily="34" charset="0"/>
              </a:rPr>
              <a:t>dengan</a:t>
            </a:r>
            <a:r>
              <a:rPr lang="en-ID" sz="1800" dirty="0">
                <a:effectLst/>
                <a:latin typeface="Arial" panose="020B0604020202020204" pitchFamily="34" charset="0"/>
                <a:ea typeface="Arial" panose="020B0604020202020204" pitchFamily="34" charset="0"/>
              </a:rPr>
              <a:t> 2 unit, </a:t>
            </a:r>
            <a:r>
              <a:rPr lang="en-ID" sz="1800" dirty="0" err="1">
                <a:effectLst/>
                <a:latin typeface="Arial" panose="020B0604020202020204" pitchFamily="34" charset="0"/>
                <a:ea typeface="Arial" panose="020B0604020202020204" pitchFamily="34" charset="0"/>
              </a:rPr>
              <a:t>disertai</a:t>
            </a:r>
            <a:r>
              <a:rPr lang="en-ID" sz="1800" dirty="0">
                <a:effectLst/>
                <a:latin typeface="Arial" panose="020B0604020202020204" pitchFamily="34" charset="0"/>
                <a:ea typeface="Arial" panose="020B0604020202020204" pitchFamily="34" charset="0"/>
              </a:rPr>
              <a:t> 1 hidden dan 1 output </a:t>
            </a:r>
            <a:r>
              <a:rPr lang="en-ID" sz="1800" dirty="0" err="1">
                <a:effectLst/>
                <a:latin typeface="Arial" panose="020B0604020202020204" pitchFamily="34" charset="0"/>
                <a:ea typeface="Arial" panose="020B0604020202020204" pitchFamily="34" charset="0"/>
              </a:rPr>
              <a:t>menunjukkan</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performa</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terbaik</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untuk</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seluruh</a:t>
            </a:r>
            <a:r>
              <a:rPr lang="en-ID" sz="1800" dirty="0">
                <a:effectLst/>
                <a:latin typeface="Arial" panose="020B0604020202020204" pitchFamily="34" charset="0"/>
                <a:ea typeface="Arial" panose="020B0604020202020204" pitchFamily="34" charset="0"/>
              </a:rPr>
              <a:t> data </a:t>
            </a:r>
            <a:r>
              <a:rPr lang="en-ID" sz="1800" dirty="0" err="1">
                <a:effectLst/>
                <a:latin typeface="Arial" panose="020B0604020202020204" pitchFamily="34" charset="0"/>
                <a:ea typeface="Arial" panose="020B0604020202020204" pitchFamily="34" charset="0"/>
              </a:rPr>
              <a:t>yaitu</a:t>
            </a:r>
            <a:r>
              <a:rPr lang="en-ID" sz="1800" dirty="0">
                <a:effectLst/>
                <a:latin typeface="Arial" panose="020B0604020202020204" pitchFamily="34" charset="0"/>
                <a:ea typeface="Arial" panose="020B0604020202020204" pitchFamily="34" charset="0"/>
              </a:rPr>
              <a:t> Amerika, </a:t>
            </a:r>
            <a:r>
              <a:rPr lang="en-ID" sz="1800" dirty="0" err="1">
                <a:effectLst/>
                <a:latin typeface="Arial" panose="020B0604020202020204" pitchFamily="34" charset="0"/>
                <a:ea typeface="Arial" panose="020B0604020202020204" pitchFamily="34" charset="0"/>
              </a:rPr>
              <a:t>Kanada</a:t>
            </a:r>
            <a:r>
              <a:rPr lang="en-ID" sz="1800" dirty="0">
                <a:effectLst/>
                <a:latin typeface="Arial" panose="020B0604020202020204" pitchFamily="34" charset="0"/>
                <a:ea typeface="Arial" panose="020B0604020202020204" pitchFamily="34" charset="0"/>
              </a:rPr>
              <a:t>, Australia dan Chile.</a:t>
            </a:r>
          </a:p>
          <a:p>
            <a:pPr algn="just">
              <a:lnSpc>
                <a:spcPct val="115000"/>
              </a:lnSpc>
            </a:pPr>
            <a:endParaRPr lang="en-ID" dirty="0">
              <a:latin typeface="Arial" panose="020B0604020202020204" pitchFamily="34" charset="0"/>
              <a:ea typeface="Arial" panose="020B0604020202020204" pitchFamily="34" charset="0"/>
            </a:endParaRPr>
          </a:p>
          <a:p>
            <a:pPr algn="just">
              <a:lnSpc>
                <a:spcPct val="115000"/>
              </a:lnSpc>
            </a:pPr>
            <a:r>
              <a:rPr lang="en-ID" sz="1800" dirty="0" err="1">
                <a:effectLst/>
                <a:latin typeface="Arial" panose="020B0604020202020204" pitchFamily="34" charset="0"/>
                <a:ea typeface="Arial" panose="020B0604020202020204" pitchFamily="34" charset="0"/>
              </a:rPr>
              <a:t>Selanjutnay</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dapat</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dilakukan</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optimasi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lanjut</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dari</a:t>
            </a:r>
            <a:r>
              <a:rPr lang="en-ID" sz="1800" dirty="0">
                <a:effectLst/>
                <a:latin typeface="Arial" panose="020B0604020202020204" pitchFamily="34" charset="0"/>
                <a:ea typeface="Arial" panose="020B0604020202020204" pitchFamily="34" charset="0"/>
              </a:rPr>
              <a:t> hyperparameter </a:t>
            </a:r>
            <a:r>
              <a:rPr lang="en-ID" sz="1800" dirty="0" err="1">
                <a:effectLst/>
                <a:latin typeface="Arial" panose="020B0604020202020204" pitchFamily="34" charset="0"/>
                <a:ea typeface="Arial" panose="020B0604020202020204" pitchFamily="34" charset="0"/>
              </a:rPr>
              <a:t>meliputi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jumlah</a:t>
            </a:r>
            <a:r>
              <a:rPr lang="en-ID" sz="1800" dirty="0">
                <a:effectLst/>
                <a:latin typeface="Arial" panose="020B0604020202020204" pitchFamily="34" charset="0"/>
                <a:ea typeface="Arial" panose="020B0604020202020204" pitchFamily="34" charset="0"/>
              </a:rPr>
              <a:t> hidden layer, </a:t>
            </a:r>
            <a:r>
              <a:rPr lang="en-ID" sz="1800" dirty="0" err="1">
                <a:effectLst/>
                <a:latin typeface="Arial" panose="020B0604020202020204" pitchFamily="34" charset="0"/>
                <a:ea typeface="Arial" panose="020B0604020202020204" pitchFamily="34" charset="0"/>
              </a:rPr>
              <a:t>neurton</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fungsi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aktivasi</a:t>
            </a:r>
            <a:r>
              <a:rPr lang="en-ID" sz="1800" dirty="0">
                <a:effectLst/>
                <a:latin typeface="Arial" panose="020B0604020202020204" pitchFamily="34" charset="0"/>
                <a:ea typeface="Arial" panose="020B0604020202020204" pitchFamily="34" charset="0"/>
              </a:rPr>
              <a:t> dan optimizer </a:t>
            </a:r>
            <a:r>
              <a:rPr lang="en-ID" sz="1800" dirty="0" err="1">
                <a:effectLst/>
                <a:latin typeface="Arial" panose="020B0604020202020204" pitchFamily="34" charset="0"/>
                <a:ea typeface="Arial" panose="020B0604020202020204" pitchFamily="34" charset="0"/>
              </a:rPr>
              <a:t>untuk</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mencapai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akurasi</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yg</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lebih</a:t>
            </a:r>
            <a:r>
              <a:rPr lang="en-ID" sz="1800" dirty="0">
                <a:effectLst/>
                <a:latin typeface="Arial" panose="020B0604020202020204" pitchFamily="34" charset="0"/>
                <a:ea typeface="Arial" panose="020B0604020202020204" pitchFamily="34" charset="0"/>
              </a:rPr>
              <a:t> </a:t>
            </a:r>
            <a:r>
              <a:rPr lang="en-ID" sz="1800" dirty="0" err="1">
                <a:effectLst/>
                <a:latin typeface="Arial" panose="020B0604020202020204" pitchFamily="34" charset="0"/>
                <a:ea typeface="Arial" panose="020B0604020202020204" pitchFamily="34" charset="0"/>
              </a:rPr>
              <a:t>baik</a:t>
            </a:r>
            <a:endParaRPr lang="en-ID" sz="1800" dirty="0">
              <a:effectLst/>
              <a:latin typeface="Arial" panose="020B0604020202020204" pitchFamily="34" charset="0"/>
              <a:ea typeface="Arial" panose="020B0604020202020204" pitchFamily="34" charset="0"/>
            </a:endParaRPr>
          </a:p>
          <a:p>
            <a:pPr algn="just">
              <a:lnSpc>
                <a:spcPct val="115000"/>
              </a:lnSpc>
            </a:pPr>
            <a:r>
              <a:rPr lang="en-ID" sz="1800"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406694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7" name="Title 1">
            <a:extLst>
              <a:ext uri="{FF2B5EF4-FFF2-40B4-BE49-F238E27FC236}">
                <a16:creationId xmlns:a16="http://schemas.microsoft.com/office/drawing/2014/main" id="{75DF2241-8393-4E16-9F5D-B1C0BCCCB1D3}"/>
              </a:ext>
            </a:extLst>
          </p:cNvPr>
          <p:cNvSpPr>
            <a:spLocks noGrp="1"/>
          </p:cNvSpPr>
          <p:nvPr>
            <p:ph type="title"/>
          </p:nvPr>
        </p:nvSpPr>
        <p:spPr>
          <a:xfrm>
            <a:off x="200246" y="705368"/>
            <a:ext cx="3265967" cy="644968"/>
          </a:xfrm>
        </p:spPr>
        <p:txBody>
          <a:bodyPr/>
          <a:lstStyle/>
          <a:p>
            <a:r>
              <a:rPr lang="en-ID" sz="2800" dirty="0" err="1"/>
              <a:t>Github</a:t>
            </a:r>
            <a:r>
              <a:rPr lang="en-ID" sz="2800" dirty="0"/>
              <a:t> </a:t>
            </a:r>
            <a:br>
              <a:rPr lang="en-ID" sz="2800" dirty="0"/>
            </a:br>
            <a:endParaRPr lang="en-ID" dirty="0"/>
          </a:p>
        </p:txBody>
      </p:sp>
      <p:sp>
        <p:nvSpPr>
          <p:cNvPr id="5" name="TextBox 4">
            <a:extLst>
              <a:ext uri="{FF2B5EF4-FFF2-40B4-BE49-F238E27FC236}">
                <a16:creationId xmlns:a16="http://schemas.microsoft.com/office/drawing/2014/main" id="{1A193D6D-74A3-4A21-99E3-E83225F7911E}"/>
              </a:ext>
            </a:extLst>
          </p:cNvPr>
          <p:cNvSpPr txBox="1"/>
          <p:nvPr/>
        </p:nvSpPr>
        <p:spPr>
          <a:xfrm>
            <a:off x="200246" y="1350336"/>
            <a:ext cx="4662376" cy="307777"/>
          </a:xfrm>
          <a:prstGeom prst="rect">
            <a:avLst/>
          </a:prstGeom>
          <a:noFill/>
        </p:spPr>
        <p:txBody>
          <a:bodyPr wrap="square">
            <a:spAutoFit/>
          </a:bodyPr>
          <a:lstStyle/>
          <a:p>
            <a:r>
              <a:rPr lang="en-ID" dirty="0">
                <a:hlinkClick r:id="rId3"/>
              </a:rPr>
              <a:t>https://github.com/Wriyadi/DTS-PRO</a:t>
            </a:r>
            <a:endParaRPr lang="en-ID" dirty="0"/>
          </a:p>
        </p:txBody>
      </p:sp>
      <p:sp>
        <p:nvSpPr>
          <p:cNvPr id="8" name="TextBox 7">
            <a:extLst>
              <a:ext uri="{FF2B5EF4-FFF2-40B4-BE49-F238E27FC236}">
                <a16:creationId xmlns:a16="http://schemas.microsoft.com/office/drawing/2014/main" id="{4AFA8D56-80DB-4947-8E54-4B7DBC4C7D02}"/>
              </a:ext>
            </a:extLst>
          </p:cNvPr>
          <p:cNvSpPr txBox="1"/>
          <p:nvPr/>
        </p:nvSpPr>
        <p:spPr>
          <a:xfrm>
            <a:off x="279104" y="2556933"/>
            <a:ext cx="7716580" cy="523220"/>
          </a:xfrm>
          <a:prstGeom prst="rect">
            <a:avLst/>
          </a:prstGeom>
          <a:noFill/>
        </p:spPr>
        <p:txBody>
          <a:bodyPr wrap="square">
            <a:spAutoFit/>
          </a:bodyPr>
          <a:lstStyle/>
          <a:p>
            <a:r>
              <a:rPr lang="en-ID" dirty="0">
                <a:hlinkClick r:id="rId4"/>
              </a:rPr>
              <a:t>https://drive.google.com/file/d/1RzpIFQYiQdQGR6HvL2iRbzy_9zInIglh/view?usp=sharing</a:t>
            </a:r>
            <a:endParaRPr lang="en-ID" dirty="0"/>
          </a:p>
          <a:p>
            <a:endParaRPr lang="en-ID" dirty="0"/>
          </a:p>
        </p:txBody>
      </p:sp>
      <p:sp>
        <p:nvSpPr>
          <p:cNvPr id="10" name="Title 1">
            <a:extLst>
              <a:ext uri="{FF2B5EF4-FFF2-40B4-BE49-F238E27FC236}">
                <a16:creationId xmlns:a16="http://schemas.microsoft.com/office/drawing/2014/main" id="{A273C555-3B11-43FE-9169-D686787891C5}"/>
              </a:ext>
            </a:extLst>
          </p:cNvPr>
          <p:cNvSpPr txBox="1">
            <a:spLocks/>
          </p:cNvSpPr>
          <p:nvPr/>
        </p:nvSpPr>
        <p:spPr>
          <a:xfrm>
            <a:off x="200245" y="1995304"/>
            <a:ext cx="3265967" cy="644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r>
              <a:rPr lang="en-ID" sz="2800" dirty="0"/>
              <a:t>Record Demo </a:t>
            </a:r>
            <a:br>
              <a:rPr lang="en-ID" sz="2800" dirty="0"/>
            </a:br>
            <a:endParaRPr lang="en-ID" dirty="0"/>
          </a:p>
        </p:txBody>
      </p:sp>
    </p:spTree>
    <p:extLst>
      <p:ext uri="{BB962C8B-B14F-4D97-AF65-F5344CB8AC3E}">
        <p14:creationId xmlns:p14="http://schemas.microsoft.com/office/powerpoint/2010/main" val="41140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9" name="Title 1">
            <a:extLst>
              <a:ext uri="{FF2B5EF4-FFF2-40B4-BE49-F238E27FC236}">
                <a16:creationId xmlns:a16="http://schemas.microsoft.com/office/drawing/2014/main" id="{16AEDD62-B7FE-4495-BB88-69B437FC735B}"/>
              </a:ext>
            </a:extLst>
          </p:cNvPr>
          <p:cNvSpPr txBox="1">
            <a:spLocks/>
          </p:cNvSpPr>
          <p:nvPr/>
        </p:nvSpPr>
        <p:spPr>
          <a:xfrm>
            <a:off x="374267" y="89100"/>
            <a:ext cx="8046720" cy="389216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r>
              <a:rPr lang="en-US" sz="2800" i="1" dirty="0">
                <a:solidFill>
                  <a:schemeClr val="tx1"/>
                </a:solidFill>
              </a:rPr>
              <a:t>Your best quote that reflects your approach… “It’s one small step for man, one giant leap for mankind.”</a:t>
            </a:r>
          </a:p>
        </p:txBody>
      </p:sp>
      <p:sp>
        <p:nvSpPr>
          <p:cNvPr id="11" name="Subtitle 2">
            <a:extLst>
              <a:ext uri="{FF2B5EF4-FFF2-40B4-BE49-F238E27FC236}">
                <a16:creationId xmlns:a16="http://schemas.microsoft.com/office/drawing/2014/main" id="{56D0EE4F-C07B-444A-AAA8-BD13871AAD03}"/>
              </a:ext>
            </a:extLst>
          </p:cNvPr>
          <p:cNvSpPr>
            <a:spLocks noGrp="1"/>
          </p:cNvSpPr>
          <p:nvPr>
            <p:ph type="subTitle" idx="1"/>
          </p:nvPr>
        </p:nvSpPr>
        <p:spPr>
          <a:xfrm>
            <a:off x="374267" y="2838268"/>
            <a:ext cx="4705326" cy="489723"/>
          </a:xfrm>
        </p:spPr>
        <p:txBody>
          <a:bodyPr>
            <a:normAutofit/>
          </a:bodyPr>
          <a:lstStyle/>
          <a:p>
            <a:r>
              <a:rPr lang="en-US" dirty="0"/>
              <a:t>- Neil Armstrong</a:t>
            </a:r>
          </a:p>
        </p:txBody>
      </p:sp>
    </p:spTree>
    <p:extLst>
      <p:ext uri="{BB962C8B-B14F-4D97-AF65-F5344CB8AC3E}">
        <p14:creationId xmlns:p14="http://schemas.microsoft.com/office/powerpoint/2010/main" val="202350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214868" y="623682"/>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Latar Belakang</a:t>
            </a:r>
            <a:endParaRPr sz="2100" dirty="0"/>
          </a:p>
        </p:txBody>
      </p:sp>
      <p:sp>
        <p:nvSpPr>
          <p:cNvPr id="54" name="Google Shape;54;g13b7577721b_0_0"/>
          <p:cNvSpPr txBox="1">
            <a:spLocks noGrp="1"/>
          </p:cNvSpPr>
          <p:nvPr>
            <p:ph type="title"/>
          </p:nvPr>
        </p:nvSpPr>
        <p:spPr>
          <a:xfrm>
            <a:off x="214868" y="1111182"/>
            <a:ext cx="8287922" cy="1206716"/>
          </a:xfrm>
          <a:prstGeom prst="rect">
            <a:avLst/>
          </a:prstGeom>
          <a:noFill/>
          <a:ln>
            <a:noFill/>
          </a:ln>
        </p:spPr>
        <p:txBody>
          <a:bodyPr spcFirstLastPara="1" wrap="square" lIns="91425" tIns="91425" rIns="91425" bIns="91425" anchor="t" anchorCtr="0">
            <a:noAutofit/>
          </a:bodyPr>
          <a:lstStyle/>
          <a:p>
            <a:pPr marL="0" indent="0" algn="just">
              <a:buNone/>
            </a:pPr>
            <a:r>
              <a:rPr lang="en-ID" sz="1200" b="0" i="0" u="none" strike="noStrike" dirty="0" err="1">
                <a:solidFill>
                  <a:srgbClr val="000000"/>
                </a:solidFill>
                <a:effectLst/>
                <a:latin typeface="Times New Roman" panose="02020603050405020304" pitchFamily="18" charset="0"/>
              </a:rPr>
              <a:t>Pandemi</a:t>
            </a:r>
            <a:r>
              <a:rPr lang="en-ID" sz="1200" b="0" i="0" u="none" strike="noStrike" dirty="0">
                <a:solidFill>
                  <a:srgbClr val="000000"/>
                </a:solidFill>
                <a:effectLst/>
                <a:latin typeface="Times New Roman" panose="02020603050405020304" pitchFamily="18" charset="0"/>
              </a:rPr>
              <a:t> Covid-19 </a:t>
            </a:r>
            <a:r>
              <a:rPr lang="en-ID" sz="1200" b="0" i="0" u="none" strike="noStrike" dirty="0" err="1">
                <a:solidFill>
                  <a:srgbClr val="000000"/>
                </a:solidFill>
                <a:effectLst/>
                <a:latin typeface="Times New Roman" panose="02020603050405020304" pitchFamily="18" charset="0"/>
              </a:rPr>
              <a:t>cukup</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memberikan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efek</a:t>
            </a:r>
            <a:r>
              <a:rPr lang="en-ID" sz="1200" b="0" i="0" u="none" strike="noStrike" dirty="0">
                <a:solidFill>
                  <a:srgbClr val="000000"/>
                </a:solidFill>
                <a:effectLst/>
                <a:latin typeface="Times New Roman" panose="02020603050405020304" pitchFamily="18" charset="0"/>
              </a:rPr>
              <a:t> pada </a:t>
            </a:r>
            <a:r>
              <a:rPr lang="en-ID" sz="1200" b="0" i="0" u="none" strike="noStrike" dirty="0" err="1">
                <a:solidFill>
                  <a:srgbClr val="000000"/>
                </a:solidFill>
                <a:effectLst/>
                <a:latin typeface="Times New Roman" panose="02020603050405020304" pitchFamily="18" charset="0"/>
              </a:rPr>
              <a:t>sektor</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transportasi</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kendaraan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dari</a:t>
            </a:r>
            <a:r>
              <a:rPr lang="en-ID" sz="1200" b="0" i="0" u="none" strike="noStrike" dirty="0">
                <a:solidFill>
                  <a:srgbClr val="000000"/>
                </a:solidFill>
                <a:effectLst/>
                <a:latin typeface="Times New Roman" panose="02020603050405020304" pitchFamily="18" charset="0"/>
              </a:rPr>
              <a:t> dan </a:t>
            </a:r>
            <a:r>
              <a:rPr lang="en-ID" sz="1200" b="0" i="0" u="none" strike="noStrike" dirty="0" err="1">
                <a:solidFill>
                  <a:srgbClr val="000000"/>
                </a:solidFill>
                <a:effectLst/>
                <a:latin typeface="Times New Roman" panose="02020603050405020304" pitchFamily="18" charset="0"/>
              </a:rPr>
              <a:t>ke</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bandara</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telah</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mengalami</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gangguan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berupa</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kepadatan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kendaraan</a:t>
            </a:r>
            <a:r>
              <a:rPr lang="en-ID" sz="1200" b="0" i="0" u="none" strike="noStrike" dirty="0">
                <a:solidFill>
                  <a:srgbClr val="000000"/>
                </a:solidFill>
                <a:effectLst/>
                <a:latin typeface="Times New Roman" panose="02020603050405020304" pitchFamily="18" charset="0"/>
              </a:rPr>
              <a:t> yang </a:t>
            </a:r>
            <a:r>
              <a:rPr lang="en-ID" sz="1200" b="0" i="0" u="none" strike="noStrike" dirty="0" err="1">
                <a:solidFill>
                  <a:srgbClr val="000000"/>
                </a:solidFill>
                <a:effectLst/>
                <a:latin typeface="Times New Roman" panose="02020603050405020304" pitchFamily="18" charset="0"/>
              </a:rPr>
              <a:t>tidak</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terkendali</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baik</a:t>
            </a:r>
            <a:r>
              <a:rPr lang="en-ID" sz="1200" b="0" i="0" u="none" strike="noStrike" dirty="0">
                <a:solidFill>
                  <a:srgbClr val="000000"/>
                </a:solidFill>
                <a:effectLst/>
                <a:latin typeface="Times New Roman" panose="02020603050405020304" pitchFamily="18" charset="0"/>
              </a:rPr>
              <a:t> di </a:t>
            </a:r>
            <a:r>
              <a:rPr lang="en-ID" sz="1200" b="0" i="0" u="none" strike="noStrike" dirty="0" err="1">
                <a:solidFill>
                  <a:srgbClr val="000000"/>
                </a:solidFill>
                <a:effectLst/>
                <a:latin typeface="Times New Roman" panose="02020603050405020304" pitchFamily="18" charset="0"/>
              </a:rPr>
              <a:t>jalan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maupun</a:t>
            </a:r>
            <a:r>
              <a:rPr lang="en-ID" sz="1200" b="0" i="0" u="none" strike="noStrike" dirty="0">
                <a:solidFill>
                  <a:srgbClr val="000000"/>
                </a:solidFill>
                <a:effectLst/>
                <a:latin typeface="Times New Roman" panose="02020603050405020304" pitchFamily="18" charset="0"/>
              </a:rPr>
              <a:t> junction. </a:t>
            </a:r>
            <a:r>
              <a:rPr lang="en-ID" sz="1200" dirty="0" err="1">
                <a:solidFill>
                  <a:srgbClr val="000000"/>
                </a:solidFill>
                <a:latin typeface="Times New Roman" panose="02020603050405020304" pitchFamily="18" charset="0"/>
              </a:rPr>
              <a:t>D</a:t>
            </a:r>
            <a:r>
              <a:rPr lang="en-ID" sz="1200" b="0" i="0" u="none" strike="noStrike" dirty="0" err="1">
                <a:solidFill>
                  <a:srgbClr val="000000"/>
                </a:solidFill>
                <a:effectLst/>
                <a:latin typeface="Times New Roman" panose="02020603050405020304" pitchFamily="18" charset="0"/>
              </a:rPr>
              <a:t>ampak</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signifikan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terjadi</a:t>
            </a:r>
            <a:r>
              <a:rPr lang="en-ID" sz="1200" b="0" i="0" u="none" strike="noStrike" dirty="0">
                <a:solidFill>
                  <a:srgbClr val="000000"/>
                </a:solidFill>
                <a:effectLst/>
                <a:latin typeface="Times New Roman" panose="02020603050405020304" pitchFamily="18" charset="0"/>
              </a:rPr>
              <a:t> di </a:t>
            </a:r>
            <a:r>
              <a:rPr lang="en-ID" sz="1200" b="0" i="0" u="none" strike="noStrike" dirty="0" err="1">
                <a:solidFill>
                  <a:srgbClr val="000000"/>
                </a:solidFill>
                <a:effectLst/>
                <a:latin typeface="Times New Roman" panose="02020603050405020304" pitchFamily="18" charset="0"/>
              </a:rPr>
              <a:t>antrian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penumpang</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untuk</a:t>
            </a:r>
            <a:r>
              <a:rPr lang="en-ID" sz="1200" b="0" i="0" u="none" strike="noStrike" dirty="0">
                <a:solidFill>
                  <a:srgbClr val="000000"/>
                </a:solidFill>
                <a:effectLst/>
                <a:latin typeface="Times New Roman" panose="02020603050405020304" pitchFamily="18" charset="0"/>
              </a:rPr>
              <a:t> check-in dan </a:t>
            </a:r>
            <a:r>
              <a:rPr lang="en-ID" sz="1200" b="0" i="0" u="none" strike="noStrike" dirty="0" err="1">
                <a:solidFill>
                  <a:srgbClr val="000000"/>
                </a:solidFill>
                <a:effectLst/>
                <a:latin typeface="Times New Roman" panose="02020603050405020304" pitchFamily="18" charset="0"/>
              </a:rPr>
              <a:t>penerbangan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pesawat</a:t>
            </a:r>
            <a:r>
              <a:rPr lang="en-ID" sz="1200" b="0" i="0" u="none" strike="noStrike" dirty="0">
                <a:solidFill>
                  <a:srgbClr val="000000"/>
                </a:solidFill>
                <a:effectLst/>
                <a:latin typeface="Times New Roman" panose="02020603050405020304" pitchFamily="18" charset="0"/>
              </a:rPr>
              <a:t>.</a:t>
            </a:r>
            <a:br>
              <a:rPr lang="en-ID" sz="1200" dirty="0">
                <a:solidFill>
                  <a:srgbClr val="000000"/>
                </a:solidFill>
                <a:latin typeface="Times New Roman" panose="02020603050405020304" pitchFamily="18" charset="0"/>
              </a:rPr>
            </a:br>
            <a:r>
              <a:rPr lang="en-ID" sz="1200" dirty="0" err="1">
                <a:solidFill>
                  <a:srgbClr val="000000"/>
                </a:solidFill>
                <a:latin typeface="Times New Roman" panose="02020603050405020304" pitchFamily="18" charset="0"/>
              </a:rPr>
              <a:t>Berangkat</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dari</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permasalahan</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ini</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maka</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perlu</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dilakukan</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pemetaan</a:t>
            </a:r>
            <a:r>
              <a:rPr lang="en-ID" sz="1200" dirty="0">
                <a:solidFill>
                  <a:srgbClr val="000000"/>
                </a:solidFill>
                <a:latin typeface="Times New Roman" panose="02020603050405020304" pitchFamily="18" charset="0"/>
              </a:rPr>
              <a:t> </a:t>
            </a:r>
            <a:r>
              <a:rPr lang="en-ID" sz="1200" dirty="0" err="1">
                <a:solidFill>
                  <a:srgbClr val="000000"/>
                </a:solidFill>
                <a:latin typeface="Times New Roman" panose="02020603050405020304" pitchFamily="18" charset="0"/>
              </a:rPr>
              <a:t>t</a:t>
            </a:r>
            <a:r>
              <a:rPr lang="en-ID" sz="1200" b="0" i="0" u="none" strike="noStrike" dirty="0" err="1">
                <a:solidFill>
                  <a:srgbClr val="000000"/>
                </a:solidFill>
                <a:effectLst/>
                <a:latin typeface="Times New Roman" panose="02020603050405020304" pitchFamily="18" charset="0"/>
              </a:rPr>
              <a:t>erhadap</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kepadatan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lalu</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lintas</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serta</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prediksi</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atau</a:t>
            </a:r>
            <a:r>
              <a:rPr lang="en-ID" sz="1200" b="0" i="0" u="none" strike="noStrike" dirty="0">
                <a:solidFill>
                  <a:srgbClr val="000000"/>
                </a:solidFill>
                <a:effectLst/>
                <a:latin typeface="Times New Roman" panose="02020603050405020304" pitchFamily="18" charset="0"/>
              </a:rPr>
              <a:t> forecasting </a:t>
            </a:r>
            <a:r>
              <a:rPr lang="en-ID" sz="1200" b="0" i="0" u="none" strike="noStrike" dirty="0" err="1">
                <a:solidFill>
                  <a:srgbClr val="000000"/>
                </a:solidFill>
                <a:effectLst/>
                <a:latin typeface="Times New Roman" panose="02020603050405020304" pitchFamily="18" charset="0"/>
              </a:rPr>
              <a:t>kedepan</a:t>
            </a:r>
            <a:r>
              <a:rPr lang="en-ID" sz="1200" b="0" i="0" u="none" strike="noStrike" dirty="0">
                <a:solidFill>
                  <a:srgbClr val="000000"/>
                </a:solidFill>
                <a:effectLst/>
                <a:latin typeface="Times New Roman" panose="02020603050405020304" pitchFamily="18" charset="0"/>
              </a:rPr>
              <a:t> agar problem </a:t>
            </a:r>
            <a:r>
              <a:rPr lang="en-ID" sz="1200" b="0" i="0" u="none" strike="noStrike" dirty="0" err="1">
                <a:solidFill>
                  <a:srgbClr val="000000"/>
                </a:solidFill>
                <a:effectLst/>
                <a:latin typeface="Times New Roman" panose="02020603050405020304" pitchFamily="18" charset="0"/>
              </a:rPr>
              <a:t>kemacetan</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dapat</a:t>
            </a:r>
            <a:r>
              <a:rPr lang="en-ID" sz="1200" b="0" i="0" u="none" strike="noStrike" dirty="0">
                <a:solidFill>
                  <a:srgbClr val="000000"/>
                </a:solidFill>
                <a:effectLst/>
                <a:latin typeface="Times New Roman" panose="02020603050405020304" pitchFamily="18" charset="0"/>
              </a:rPr>
              <a:t> </a:t>
            </a:r>
            <a:r>
              <a:rPr lang="en-ID" sz="1200" b="0" i="0" u="none" strike="noStrike" dirty="0" err="1">
                <a:solidFill>
                  <a:srgbClr val="000000"/>
                </a:solidFill>
                <a:effectLst/>
                <a:latin typeface="Times New Roman" panose="02020603050405020304" pitchFamily="18" charset="0"/>
              </a:rPr>
              <a:t>diantisipasi</a:t>
            </a:r>
            <a:endParaRPr lang="en-US" sz="900" b="0" dirty="0"/>
          </a:p>
        </p:txBody>
      </p:sp>
      <p:sp>
        <p:nvSpPr>
          <p:cNvPr id="5" name="TextBox 4">
            <a:extLst>
              <a:ext uri="{FF2B5EF4-FFF2-40B4-BE49-F238E27FC236}">
                <a16:creationId xmlns:a16="http://schemas.microsoft.com/office/drawing/2014/main" id="{A9942AF3-68FD-4C06-82E2-943591B90390}"/>
              </a:ext>
            </a:extLst>
          </p:cNvPr>
          <p:cNvSpPr txBox="1"/>
          <p:nvPr/>
        </p:nvSpPr>
        <p:spPr>
          <a:xfrm>
            <a:off x="214868" y="2699311"/>
            <a:ext cx="8287922" cy="954107"/>
          </a:xfrm>
          <a:prstGeom prst="rect">
            <a:avLst/>
          </a:prstGeom>
          <a:noFill/>
        </p:spPr>
        <p:txBody>
          <a:bodyPr wrap="square">
            <a:spAutoFit/>
          </a:bodyPr>
          <a:lstStyle/>
          <a:p>
            <a:pPr algn="just"/>
            <a:r>
              <a:rPr lang="en-ID" sz="1400" b="0" i="0" u="none" strike="noStrike" dirty="0">
                <a:solidFill>
                  <a:srgbClr val="000000"/>
                </a:solidFill>
                <a:effectLst/>
                <a:latin typeface="Times New Roman" panose="02020603050405020304" pitchFamily="18" charset="0"/>
              </a:rPr>
              <a:t>1. </a:t>
            </a:r>
            <a:r>
              <a:rPr lang="en-ID" sz="1400" b="0" i="0" u="none" strike="noStrike" dirty="0" err="1">
                <a:solidFill>
                  <a:srgbClr val="000000"/>
                </a:solidFill>
                <a:effectLst/>
                <a:latin typeface="Times New Roman" panose="02020603050405020304" pitchFamily="18" charset="0"/>
              </a:rPr>
              <a:t>perbandingan</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lalu</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lintas</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kendaraan</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dari</a:t>
            </a:r>
            <a:r>
              <a:rPr lang="en-ID" sz="1400" b="0" i="0" u="none" strike="noStrike" dirty="0">
                <a:solidFill>
                  <a:srgbClr val="000000"/>
                </a:solidFill>
                <a:effectLst/>
                <a:latin typeface="Times New Roman" panose="02020603050405020304" pitchFamily="18" charset="0"/>
              </a:rPr>
              <a:t> dan </a:t>
            </a:r>
            <a:r>
              <a:rPr lang="en-ID" sz="1400" b="0" i="0" u="none" strike="noStrike" dirty="0" err="1">
                <a:solidFill>
                  <a:srgbClr val="000000"/>
                </a:solidFill>
                <a:effectLst/>
                <a:latin typeface="Times New Roman" panose="02020603050405020304" pitchFamily="18" charset="0"/>
              </a:rPr>
              <a:t>ke</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bandara</a:t>
            </a:r>
            <a:r>
              <a:rPr lang="en-ID" sz="1400" b="0" i="0" u="none" strike="noStrike" dirty="0">
                <a:solidFill>
                  <a:srgbClr val="000000"/>
                </a:solidFill>
                <a:effectLst/>
                <a:latin typeface="Times New Roman" panose="02020603050405020304" pitchFamily="18" charset="0"/>
              </a:rPr>
              <a:t> pada </a:t>
            </a:r>
            <a:r>
              <a:rPr lang="en-ID" sz="1400" b="0" i="0" u="none" strike="noStrike" dirty="0" err="1">
                <a:solidFill>
                  <a:srgbClr val="000000"/>
                </a:solidFill>
                <a:effectLst/>
                <a:latin typeface="Times New Roman" panose="02020603050405020304" pitchFamily="18" charset="0"/>
              </a:rPr>
              <a:t>suatu</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hari</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terhadap</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nilai</a:t>
            </a:r>
            <a:r>
              <a:rPr lang="en-ID" sz="1400" b="0" i="0" u="none" strike="noStrike" dirty="0">
                <a:solidFill>
                  <a:srgbClr val="000000"/>
                </a:solidFill>
                <a:effectLst/>
                <a:latin typeface="Times New Roman" panose="02020603050405020304" pitchFamily="18" charset="0"/>
              </a:rPr>
              <a:t> rata-2 </a:t>
            </a:r>
            <a:r>
              <a:rPr lang="en-ID" sz="1400" b="0" i="0" u="none" strike="noStrike" dirty="0" err="1">
                <a:solidFill>
                  <a:srgbClr val="000000"/>
                </a:solidFill>
                <a:effectLst/>
                <a:latin typeface="Times New Roman" panose="02020603050405020304" pitchFamily="18" charset="0"/>
              </a:rPr>
              <a:t>lalu</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lintas</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kendaraan</a:t>
            </a:r>
            <a:r>
              <a:rPr lang="en-ID" sz="1400" b="0" i="0" u="none" strike="noStrike" dirty="0">
                <a:solidFill>
                  <a:srgbClr val="000000"/>
                </a:solidFill>
                <a:effectLst/>
                <a:latin typeface="Times New Roman" panose="02020603050405020304" pitchFamily="18" charset="0"/>
              </a:rPr>
              <a:t> pada </a:t>
            </a:r>
            <a:r>
              <a:rPr lang="en-ID" sz="1400" b="0" i="0" u="none" strike="noStrike" dirty="0" err="1">
                <a:solidFill>
                  <a:srgbClr val="000000"/>
                </a:solidFill>
                <a:effectLst/>
                <a:latin typeface="Times New Roman" panose="02020603050405020304" pitchFamily="18" charset="0"/>
              </a:rPr>
              <a:t>hari</a:t>
            </a:r>
            <a:r>
              <a:rPr lang="en-ID" sz="1400" b="0" i="0" u="none" strike="noStrike" dirty="0">
                <a:solidFill>
                  <a:srgbClr val="000000"/>
                </a:solidFill>
                <a:effectLst/>
                <a:latin typeface="Times New Roman" panose="02020603050405020304" pitchFamily="18" charset="0"/>
              </a:rPr>
              <a:t> yang </a:t>
            </a:r>
            <a:r>
              <a:rPr lang="en-ID" sz="1400" b="0" i="0" u="none" strike="noStrike" dirty="0" err="1">
                <a:solidFill>
                  <a:srgbClr val="000000"/>
                </a:solidFill>
                <a:effectLst/>
                <a:latin typeface="Times New Roman" panose="02020603050405020304" pitchFamily="18" charset="0"/>
              </a:rPr>
              <a:t>sama</a:t>
            </a:r>
            <a:r>
              <a:rPr lang="en-ID" sz="1400" b="0" i="0" u="none" strike="noStrike" dirty="0">
                <a:solidFill>
                  <a:srgbClr val="000000"/>
                </a:solidFill>
                <a:effectLst/>
                <a:latin typeface="Times New Roman" panose="02020603050405020304" pitchFamily="18" charset="0"/>
              </a:rPr>
              <a:t> dan </a:t>
            </a:r>
            <a:r>
              <a:rPr lang="en-ID" sz="1400" b="0" i="0" u="none" strike="noStrike" dirty="0" err="1">
                <a:solidFill>
                  <a:srgbClr val="000000"/>
                </a:solidFill>
                <a:effectLst/>
                <a:latin typeface="Times New Roman" panose="02020603050405020304" pitchFamily="18" charset="0"/>
              </a:rPr>
              <a:t>periode</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tertentu</a:t>
            </a:r>
            <a:r>
              <a:rPr lang="en-ID" sz="1400" b="0" i="0" u="none" strike="noStrike" dirty="0">
                <a:solidFill>
                  <a:srgbClr val="000000"/>
                </a:solidFill>
                <a:effectLst/>
                <a:latin typeface="Times New Roman" panose="02020603050405020304" pitchFamily="18" charset="0"/>
              </a:rPr>
              <a:t>.</a:t>
            </a:r>
          </a:p>
          <a:p>
            <a:pPr algn="just"/>
            <a:r>
              <a:rPr lang="en-ID" sz="1400" dirty="0">
                <a:solidFill>
                  <a:srgbClr val="000000"/>
                </a:solidFill>
                <a:latin typeface="Times New Roman" panose="02020603050405020304" pitchFamily="18" charset="0"/>
              </a:rPr>
              <a:t>2. M</a:t>
            </a:r>
            <a:r>
              <a:rPr lang="en-ID" sz="1400" b="0" i="0" u="none" strike="noStrike" dirty="0">
                <a:solidFill>
                  <a:srgbClr val="000000"/>
                </a:solidFill>
                <a:effectLst/>
                <a:latin typeface="Times New Roman" panose="02020603050405020304" pitchFamily="18" charset="0"/>
              </a:rPr>
              <a:t>apping dan </a:t>
            </a:r>
            <a:r>
              <a:rPr lang="en-ID" sz="1400" b="0" i="0" u="none" strike="noStrike" dirty="0" err="1">
                <a:solidFill>
                  <a:srgbClr val="000000"/>
                </a:solidFill>
                <a:effectLst/>
                <a:latin typeface="Times New Roman" panose="02020603050405020304" pitchFamily="18" charset="0"/>
              </a:rPr>
              <a:t>prediksi</a:t>
            </a:r>
            <a:r>
              <a:rPr lang="en-ID" sz="1400" b="0" i="0" u="none" strike="noStrike" dirty="0">
                <a:solidFill>
                  <a:srgbClr val="000000"/>
                </a:solidFill>
                <a:effectLst/>
                <a:latin typeface="Times New Roman" panose="02020603050405020304" pitchFamily="18" charset="0"/>
              </a:rPr>
              <a:t> traffic density </a:t>
            </a:r>
            <a:r>
              <a:rPr lang="en-ID" sz="1400" b="0" i="0" u="none" strike="noStrike" dirty="0" err="1">
                <a:solidFill>
                  <a:srgbClr val="000000"/>
                </a:solidFill>
                <a:effectLst/>
                <a:latin typeface="Times New Roman" panose="02020603050405020304" pitchFamily="18" charset="0"/>
              </a:rPr>
              <a:t>dilakukan</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menggunakan</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suatu</a:t>
            </a:r>
            <a:r>
              <a:rPr lang="en-ID" sz="1400" b="0" i="0" u="none" strike="noStrike" dirty="0">
                <a:solidFill>
                  <a:srgbClr val="000000"/>
                </a:solidFill>
                <a:effectLst/>
                <a:latin typeface="Times New Roman" panose="02020603050405020304" pitchFamily="18" charset="0"/>
              </a:rPr>
              <a:t> machine learning </a:t>
            </a:r>
            <a:r>
              <a:rPr lang="en-ID" sz="1400" b="0" i="0" u="none" strike="noStrike" dirty="0" err="1">
                <a:solidFill>
                  <a:srgbClr val="000000"/>
                </a:solidFill>
                <a:effectLst/>
                <a:latin typeface="Times New Roman" panose="02020603050405020304" pitchFamily="18" charset="0"/>
              </a:rPr>
              <a:t>berbasis</a:t>
            </a:r>
            <a:r>
              <a:rPr lang="en-ID" sz="1400" b="0" i="0" u="none" strike="noStrike" dirty="0">
                <a:solidFill>
                  <a:srgbClr val="000000"/>
                </a:solidFill>
                <a:effectLst/>
                <a:latin typeface="Times New Roman" panose="02020603050405020304" pitchFamily="18" charset="0"/>
              </a:rPr>
              <a:t> deep learning LSTM dan deep learning </a:t>
            </a:r>
            <a:r>
              <a:rPr lang="en-ID" sz="1400" b="0" i="0" u="none" strike="noStrike" dirty="0" err="1">
                <a:solidFill>
                  <a:srgbClr val="000000"/>
                </a:solidFill>
                <a:effectLst/>
                <a:latin typeface="Times New Roman" panose="02020603050405020304" pitchFamily="18" charset="0"/>
              </a:rPr>
              <a:t>konvensional</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serta</a:t>
            </a:r>
            <a:r>
              <a:rPr lang="en-ID" sz="1400" b="0" i="0" u="none" strike="noStrike" dirty="0">
                <a:solidFill>
                  <a:srgbClr val="000000"/>
                </a:solidFill>
                <a:effectLst/>
                <a:latin typeface="Times New Roman" panose="02020603050405020304" pitchFamily="18" charset="0"/>
              </a:rPr>
              <a:t> model time series </a:t>
            </a:r>
            <a:r>
              <a:rPr lang="en-ID" sz="1400" b="0" i="0" u="none" strike="noStrike" dirty="0" err="1">
                <a:solidFill>
                  <a:srgbClr val="000000"/>
                </a:solidFill>
                <a:effectLst/>
                <a:latin typeface="Times New Roman" panose="02020603050405020304" pitchFamily="18" charset="0"/>
              </a:rPr>
              <a:t>koinvensional</a:t>
            </a:r>
            <a:r>
              <a:rPr lang="en-ID" sz="1400" b="0" i="0" u="none" strike="noStrike" dirty="0">
                <a:solidFill>
                  <a:srgbClr val="000000"/>
                </a:solidFill>
                <a:effectLst/>
                <a:latin typeface="Times New Roman" panose="02020603050405020304" pitchFamily="18" charset="0"/>
              </a:rPr>
              <a:t> </a:t>
            </a:r>
            <a:r>
              <a:rPr lang="en-ID" sz="1400" b="0" i="0" u="none" strike="noStrike" dirty="0" err="1">
                <a:solidFill>
                  <a:srgbClr val="000000"/>
                </a:solidFill>
                <a:effectLst/>
                <a:latin typeface="Times New Roman" panose="02020603050405020304" pitchFamily="18" charset="0"/>
              </a:rPr>
              <a:t>yaitu</a:t>
            </a:r>
            <a:r>
              <a:rPr lang="en-ID" sz="1400" b="0" i="0" u="none" strike="noStrike" dirty="0">
                <a:solidFill>
                  <a:srgbClr val="000000"/>
                </a:solidFill>
                <a:effectLst/>
                <a:latin typeface="Times New Roman" panose="02020603050405020304" pitchFamily="18" charset="0"/>
              </a:rPr>
              <a:t> ARIMA</a:t>
            </a:r>
            <a:endParaRPr lang="en-ID" dirty="0"/>
          </a:p>
        </p:txBody>
      </p:sp>
      <p:sp>
        <p:nvSpPr>
          <p:cNvPr id="7" name="Google Shape;53;g13b7577721b_0_0">
            <a:extLst>
              <a:ext uri="{FF2B5EF4-FFF2-40B4-BE49-F238E27FC236}">
                <a16:creationId xmlns:a16="http://schemas.microsoft.com/office/drawing/2014/main" id="{C330D2A7-993C-48D8-8A29-124F9C808BA0}"/>
              </a:ext>
            </a:extLst>
          </p:cNvPr>
          <p:cNvSpPr txBox="1">
            <a:spLocks/>
          </p:cNvSpPr>
          <p:nvPr/>
        </p:nvSpPr>
        <p:spPr>
          <a:xfrm>
            <a:off x="214868" y="2201858"/>
            <a:ext cx="80052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r>
              <a:rPr lang="en-ID" sz="2100" dirty="0" err="1"/>
              <a:t>Tujuan</a:t>
            </a:r>
            <a:endParaRPr lang="en-ID"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90534" y="1165942"/>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Penjelasan Dataset</a:t>
            </a:r>
            <a:endParaRPr sz="2100" dirty="0"/>
          </a:p>
        </p:txBody>
      </p:sp>
      <p:sp>
        <p:nvSpPr>
          <p:cNvPr id="54" name="Google Shape;54;g13b7577721b_0_0"/>
          <p:cNvSpPr txBox="1">
            <a:spLocks noGrp="1"/>
          </p:cNvSpPr>
          <p:nvPr>
            <p:ph type="title"/>
          </p:nvPr>
        </p:nvSpPr>
        <p:spPr>
          <a:xfrm>
            <a:off x="90534" y="1653442"/>
            <a:ext cx="8962931" cy="2227442"/>
          </a:xfrm>
          <a:prstGeom prst="rect">
            <a:avLst/>
          </a:prstGeom>
          <a:noFill/>
          <a:ln>
            <a:noFill/>
          </a:ln>
        </p:spPr>
        <p:txBody>
          <a:bodyPr spcFirstLastPara="1" wrap="square" lIns="91425" tIns="91425" rIns="91425" bIns="91425" anchor="t" anchorCtr="0">
            <a:noAutofit/>
          </a:bodyPr>
          <a:lstStyle/>
          <a:p>
            <a:pPr indent="180340" algn="just">
              <a:lnSpc>
                <a:spcPct val="115000"/>
              </a:lnSpc>
            </a:pPr>
            <a:r>
              <a:rPr lang="en-US" sz="1600" b="0" dirty="0">
                <a:effectLst/>
                <a:latin typeface="Arial" panose="020B0604020202020204" pitchFamily="34" charset="0"/>
                <a:ea typeface="Arial" panose="020B0604020202020204" pitchFamily="34" charset="0"/>
              </a:rPr>
              <a:t>Dataset </a:t>
            </a:r>
            <a:r>
              <a:rPr lang="en-US" sz="1600" b="0" dirty="0" err="1">
                <a:effectLst/>
                <a:latin typeface="Arial" panose="020B0604020202020204" pitchFamily="34" charset="0"/>
                <a:ea typeface="Arial" panose="020B0604020202020204" pitchFamily="34" charset="0"/>
              </a:rPr>
              <a:t>ini</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menunjukkan</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lalu</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lintas</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ke</a:t>
            </a:r>
            <a:r>
              <a:rPr lang="en-US" sz="1600" b="0" dirty="0">
                <a:effectLst/>
                <a:latin typeface="Arial" panose="020B0604020202020204" pitchFamily="34" charset="0"/>
                <a:ea typeface="Arial" panose="020B0604020202020204" pitchFamily="34" charset="0"/>
              </a:rPr>
              <a:t> dan </a:t>
            </a:r>
            <a:r>
              <a:rPr lang="en-US" sz="1600" b="0" dirty="0" err="1">
                <a:effectLst/>
                <a:latin typeface="Arial" panose="020B0604020202020204" pitchFamily="34" charset="0"/>
                <a:ea typeface="Arial" panose="020B0604020202020204" pitchFamily="34" charset="0"/>
              </a:rPr>
              <a:t>dari</a:t>
            </a:r>
            <a:r>
              <a:rPr lang="en-US" sz="1600" b="0" dirty="0">
                <a:effectLst/>
                <a:latin typeface="Arial" panose="020B0604020202020204" pitchFamily="34" charset="0"/>
                <a:ea typeface="Arial" panose="020B0604020202020204" pitchFamily="34" charset="0"/>
              </a:rPr>
              <a:t> Bandara </a:t>
            </a:r>
            <a:r>
              <a:rPr lang="en-US" sz="1600" b="0" dirty="0" err="1">
                <a:effectLst/>
                <a:latin typeface="Arial" panose="020B0604020202020204" pitchFamily="34" charset="0"/>
                <a:ea typeface="Arial" panose="020B0604020202020204" pitchFamily="34" charset="0"/>
              </a:rPr>
              <a:t>sebagai</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Persentase</a:t>
            </a:r>
            <a:r>
              <a:rPr lang="en-US" sz="1600" b="0" dirty="0">
                <a:effectLst/>
                <a:latin typeface="Arial" panose="020B0604020202020204" pitchFamily="34" charset="0"/>
                <a:ea typeface="Arial" panose="020B0604020202020204" pitchFamily="34" charset="0"/>
              </a:rPr>
              <a:t> volume Lalu Lintas </a:t>
            </a:r>
            <a:r>
              <a:rPr lang="en-US" sz="1600" b="0" dirty="0" err="1">
                <a:effectLst/>
                <a:latin typeface="Arial" panose="020B0604020202020204" pitchFamily="34" charset="0"/>
                <a:ea typeface="Arial" panose="020B0604020202020204" pitchFamily="34" charset="0"/>
              </a:rPr>
              <a:t>selama</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periode</a:t>
            </a:r>
            <a:r>
              <a:rPr lang="en-US" sz="1600" b="0" dirty="0">
                <a:effectLst/>
                <a:latin typeface="Arial" panose="020B0604020202020204" pitchFamily="34" charset="0"/>
                <a:ea typeface="Arial" panose="020B0604020202020204" pitchFamily="34" charset="0"/>
              </a:rPr>
              <a:t> baseline. </a:t>
            </a:r>
            <a:r>
              <a:rPr lang="en-US" sz="1600" b="0" dirty="0" err="1">
                <a:effectLst/>
                <a:latin typeface="Arial" panose="020B0604020202020204" pitchFamily="34" charset="0"/>
                <a:ea typeface="Arial" panose="020B0604020202020204" pitchFamily="34" charset="0"/>
              </a:rPr>
              <a:t>Periode</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dasar</a:t>
            </a:r>
            <a:r>
              <a:rPr lang="en-US" sz="1600" b="0" dirty="0">
                <a:effectLst/>
                <a:latin typeface="Arial" panose="020B0604020202020204" pitchFamily="34" charset="0"/>
                <a:ea typeface="Arial" panose="020B0604020202020204" pitchFamily="34" charset="0"/>
              </a:rPr>
              <a:t> yang </a:t>
            </a:r>
            <a:r>
              <a:rPr lang="en-US" sz="1600" b="0" dirty="0" err="1">
                <a:effectLst/>
                <a:latin typeface="Arial" panose="020B0604020202020204" pitchFamily="34" charset="0"/>
                <a:ea typeface="Arial" panose="020B0604020202020204" pitchFamily="34" charset="0"/>
              </a:rPr>
              <a:t>digunakan</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untuk</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menghitung</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metrik</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ini</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adalah</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dari</a:t>
            </a:r>
            <a:r>
              <a:rPr lang="en-US" sz="1600" b="0" dirty="0">
                <a:effectLst/>
                <a:latin typeface="Arial" panose="020B0604020202020204" pitchFamily="34" charset="0"/>
                <a:ea typeface="Arial" panose="020B0604020202020204" pitchFamily="34" charset="0"/>
              </a:rPr>
              <a:t> 1 </a:t>
            </a:r>
            <a:r>
              <a:rPr lang="en-US" sz="1600" b="0" dirty="0" err="1">
                <a:effectLst/>
                <a:latin typeface="Arial" panose="020B0604020202020204" pitchFamily="34" charset="0"/>
                <a:ea typeface="Arial" panose="020B0604020202020204" pitchFamily="34" charset="0"/>
              </a:rPr>
              <a:t>Februari</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hingga</a:t>
            </a:r>
            <a:r>
              <a:rPr lang="en-US" sz="1600" b="0" dirty="0">
                <a:effectLst/>
                <a:latin typeface="Arial" panose="020B0604020202020204" pitchFamily="34" charset="0"/>
                <a:ea typeface="Arial" panose="020B0604020202020204" pitchFamily="34" charset="0"/>
              </a:rPr>
              <a:t> 15 </a:t>
            </a:r>
            <a:r>
              <a:rPr lang="en-US" sz="1600" b="0" dirty="0" err="1">
                <a:effectLst/>
                <a:latin typeface="Arial" panose="020B0604020202020204" pitchFamily="34" charset="0"/>
                <a:ea typeface="Arial" panose="020B0604020202020204" pitchFamily="34" charset="0"/>
              </a:rPr>
              <a:t>Maret</a:t>
            </a:r>
            <a:r>
              <a:rPr lang="en-US" sz="1600" b="0" dirty="0">
                <a:effectLst/>
                <a:latin typeface="Arial" panose="020B0604020202020204" pitchFamily="34" charset="0"/>
                <a:ea typeface="Arial" panose="020B0604020202020204" pitchFamily="34" charset="0"/>
              </a:rPr>
              <a:t> 2020. Kumpulan data </a:t>
            </a:r>
            <a:r>
              <a:rPr lang="en-US" sz="1600" b="0" dirty="0" err="1">
                <a:effectLst/>
                <a:latin typeface="Arial" panose="020B0604020202020204" pitchFamily="34" charset="0"/>
                <a:ea typeface="Arial" panose="020B0604020202020204" pitchFamily="34" charset="0"/>
              </a:rPr>
              <a:t>diperbarui</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setiap</a:t>
            </a:r>
            <a:r>
              <a:rPr lang="en-US" sz="1600" b="0" dirty="0">
                <a:effectLst/>
                <a:latin typeface="Arial" panose="020B0604020202020204" pitchFamily="34" charset="0"/>
                <a:ea typeface="Arial" panose="020B0604020202020204" pitchFamily="34" charset="0"/>
              </a:rPr>
              <a:t> </a:t>
            </a:r>
            <a:r>
              <a:rPr lang="en-US" sz="1600" b="0" dirty="0" err="1">
                <a:effectLst/>
                <a:latin typeface="Arial" panose="020B0604020202020204" pitchFamily="34" charset="0"/>
                <a:ea typeface="Arial" panose="020B0604020202020204" pitchFamily="34" charset="0"/>
              </a:rPr>
              <a:t>hari</a:t>
            </a:r>
            <a:r>
              <a:rPr lang="en-US" sz="1600" b="0" dirty="0">
                <a:effectLst/>
                <a:latin typeface="Arial" panose="020B0604020202020204" pitchFamily="34" charset="0"/>
                <a:ea typeface="Arial" panose="020B0604020202020204" pitchFamily="34" charset="0"/>
              </a:rPr>
              <a:t>. </a:t>
            </a:r>
            <a:r>
              <a:rPr lang="id-ID" sz="1600" b="0" dirty="0">
                <a:effectLst/>
                <a:latin typeface="Arial" panose="020B0604020202020204" pitchFamily="34" charset="0"/>
                <a:ea typeface="Arial" panose="020B0604020202020204" pitchFamily="34" charset="0"/>
              </a:rPr>
              <a:t>Permasalahan utama dalam proyek Time series pada Traffic Signs guna mengukur actual PercentOfBaseline dan prediksi dengan model ARMA, ARIMA, Keras LSTM, Keras Conv1D, dan Bidirectional LSTM untuk Negara USA, Canada, Australia, dan Chile. Permasalahan utama yaitu cukup banyaknya data yang disajikan dalam kurun waktu Maret 2020 hingga Desember 2020 setiap harinya pada sejumlah airport pada masing-masing negara. </a:t>
            </a:r>
            <a:endParaRPr lang="en-US" sz="1050" b="0" dirty="0"/>
          </a:p>
        </p:txBody>
      </p:sp>
    </p:spTree>
    <p:extLst>
      <p:ext uri="{BB962C8B-B14F-4D97-AF65-F5344CB8AC3E}">
        <p14:creationId xmlns:p14="http://schemas.microsoft.com/office/powerpoint/2010/main" val="246831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214868" y="623682"/>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Skema</a:t>
            </a:r>
            <a:endParaRPr sz="2100" dirty="0"/>
          </a:p>
        </p:txBody>
      </p:sp>
      <p:sp>
        <p:nvSpPr>
          <p:cNvPr id="7" name="TextBox 6">
            <a:extLst>
              <a:ext uri="{FF2B5EF4-FFF2-40B4-BE49-F238E27FC236}">
                <a16:creationId xmlns:a16="http://schemas.microsoft.com/office/drawing/2014/main" id="{1B780549-D436-4F39-96E5-759ED7EA6713}"/>
              </a:ext>
            </a:extLst>
          </p:cNvPr>
          <p:cNvSpPr txBox="1"/>
          <p:nvPr/>
        </p:nvSpPr>
        <p:spPr>
          <a:xfrm>
            <a:off x="214868" y="1111182"/>
            <a:ext cx="8005200" cy="2677656"/>
          </a:xfrm>
          <a:prstGeom prst="rect">
            <a:avLst/>
          </a:prstGeom>
          <a:noFill/>
        </p:spPr>
        <p:txBody>
          <a:bodyPr wrap="square">
            <a:spAutoFit/>
          </a:bodyPr>
          <a:lstStyle/>
          <a:p>
            <a:pPr algn="just"/>
            <a:r>
              <a:rPr lang="en-US" sz="1400" b="0" dirty="0">
                <a:effectLst/>
                <a:latin typeface="Arial" panose="020B0604020202020204" pitchFamily="34" charset="0"/>
                <a:ea typeface="Arial" panose="020B0604020202020204" pitchFamily="34" charset="0"/>
              </a:rPr>
              <a:t>Langkah </a:t>
            </a:r>
            <a:r>
              <a:rPr lang="en-US" sz="1400" b="0" dirty="0" err="1">
                <a:effectLst/>
                <a:latin typeface="Arial" panose="020B0604020202020204" pitchFamily="34" charset="0"/>
                <a:ea typeface="Arial" panose="020B0604020202020204" pitchFamily="34" charset="0"/>
              </a:rPr>
              <a:t>pertama</a:t>
            </a:r>
            <a:r>
              <a:rPr lang="en-US" sz="1400" b="0" dirty="0">
                <a:effectLst/>
                <a:latin typeface="Arial" panose="020B0604020202020204" pitchFamily="34" charset="0"/>
                <a:ea typeface="Arial" panose="020B0604020202020204" pitchFamily="34" charset="0"/>
              </a:rPr>
              <a:t> yang </a:t>
            </a:r>
            <a:r>
              <a:rPr lang="en-US" sz="1400" b="0" dirty="0" err="1">
                <a:effectLst/>
                <a:latin typeface="Arial" panose="020B0604020202020204" pitchFamily="34" charset="0"/>
                <a:ea typeface="Arial" panose="020B0604020202020204" pitchFamily="34" charset="0"/>
              </a:rPr>
              <a:t>dilakukan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menghilangkan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beberapa</a:t>
            </a:r>
            <a:r>
              <a:rPr lang="en-US" sz="1400" b="0" dirty="0">
                <a:effectLst/>
                <a:latin typeface="Arial" panose="020B0604020202020204" pitchFamily="34" charset="0"/>
                <a:ea typeface="Arial" panose="020B0604020202020204" pitchFamily="34" charset="0"/>
              </a:rPr>
              <a:t> parameter yang </a:t>
            </a:r>
            <a:r>
              <a:rPr lang="en-US" sz="1400" b="0" dirty="0" err="1">
                <a:effectLst/>
                <a:latin typeface="Arial" panose="020B0604020202020204" pitchFamily="34" charset="0"/>
                <a:ea typeface="Arial" panose="020B0604020202020204" pitchFamily="34" charset="0"/>
              </a:rPr>
              <a:t>tidak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diperlukan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dalam</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visualisasi</a:t>
            </a:r>
            <a:r>
              <a:rPr lang="en-US" sz="1400" b="0" dirty="0">
                <a:effectLst/>
                <a:latin typeface="Arial" panose="020B0604020202020204" pitchFamily="34" charset="0"/>
                <a:ea typeface="Arial" panose="020B0604020202020204" pitchFamily="34" charset="0"/>
              </a:rPr>
              <a:t> data. Lalu </a:t>
            </a:r>
            <a:r>
              <a:rPr lang="en-US" sz="1400" b="0" dirty="0" err="1">
                <a:effectLst/>
                <a:latin typeface="Arial" panose="020B0604020202020204" pitchFamily="34" charset="0"/>
                <a:ea typeface="Arial" panose="020B0604020202020204" pitchFamily="34" charset="0"/>
              </a:rPr>
              <a:t>langkah</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selanjutnya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yaitu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mengubah</a:t>
            </a:r>
            <a:r>
              <a:rPr lang="en-US" sz="1400" b="0" dirty="0">
                <a:effectLst/>
                <a:latin typeface="Arial" panose="020B0604020202020204" pitchFamily="34" charset="0"/>
                <a:ea typeface="Arial" panose="020B0604020202020204" pitchFamily="34" charset="0"/>
              </a:rPr>
              <a:t> format Date yang </a:t>
            </a:r>
            <a:r>
              <a:rPr lang="en-US" sz="1400" b="0" dirty="0" err="1">
                <a:effectLst/>
                <a:latin typeface="Arial" panose="020B0604020202020204" pitchFamily="34" charset="0"/>
                <a:ea typeface="Arial" panose="020B0604020202020204" pitchFamily="34" charset="0"/>
              </a:rPr>
              <a:t>semula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berbentuk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objek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menjadi</a:t>
            </a:r>
            <a:r>
              <a:rPr lang="en-US" sz="1400" b="0" dirty="0">
                <a:effectLst/>
                <a:latin typeface="Arial" panose="020B0604020202020204" pitchFamily="34" charset="0"/>
                <a:ea typeface="Arial" panose="020B0604020202020204" pitchFamily="34" charset="0"/>
              </a:rPr>
              <a:t> format datetime64[ns] </a:t>
            </a:r>
            <a:r>
              <a:rPr lang="en-US" sz="1400" b="0" dirty="0" err="1">
                <a:effectLst/>
                <a:latin typeface="Arial" panose="020B0604020202020204" pitchFamily="34" charset="0"/>
                <a:ea typeface="Arial" panose="020B0604020202020204" pitchFamily="34" charset="0"/>
              </a:rPr>
              <a:t>dengan</a:t>
            </a:r>
            <a:r>
              <a:rPr lang="en-US" sz="1400" b="0" dirty="0">
                <a:effectLst/>
                <a:latin typeface="Arial" panose="020B0604020202020204" pitchFamily="34" charset="0"/>
                <a:ea typeface="Arial" panose="020B0604020202020204" pitchFamily="34" charset="0"/>
              </a:rPr>
              <a:t> pandas. </a:t>
            </a:r>
            <a:r>
              <a:rPr lang="en-US" sz="1400" b="0" dirty="0" err="1">
                <a:effectLst/>
                <a:latin typeface="Arial" panose="020B0604020202020204" pitchFamily="34" charset="0"/>
                <a:ea typeface="Arial" panose="020B0604020202020204" pitchFamily="34" charset="0"/>
              </a:rPr>
              <a:t>Selanjutnya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dilakukan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visualisasi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untuk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mencari</a:t>
            </a:r>
            <a:r>
              <a:rPr lang="en-US" sz="1400" b="0" dirty="0">
                <a:effectLst/>
                <a:latin typeface="Arial" panose="020B0604020202020204" pitchFamily="34" charset="0"/>
                <a:ea typeface="Arial" panose="020B0604020202020204" pitchFamily="34" charset="0"/>
              </a:rPr>
              <a:t> data yang </a:t>
            </a:r>
            <a:r>
              <a:rPr lang="en-US" sz="1400" b="0" dirty="0" err="1">
                <a:effectLst/>
                <a:latin typeface="Arial" panose="020B0604020202020204" pitchFamily="34" charset="0"/>
                <a:ea typeface="Arial" panose="020B0604020202020204" pitchFamily="34" charset="0"/>
              </a:rPr>
              <a:t>terduplikasi</a:t>
            </a:r>
            <a:r>
              <a:rPr lang="en-US" sz="1400" b="0" dirty="0">
                <a:effectLst/>
                <a:latin typeface="Arial" panose="020B0604020202020204" pitchFamily="34" charset="0"/>
                <a:ea typeface="Arial" panose="020B0604020202020204" pitchFamily="34" charset="0"/>
              </a:rPr>
              <a:t>/null </a:t>
            </a:r>
            <a:r>
              <a:rPr lang="en-US" sz="1400" b="0" dirty="0" err="1">
                <a:effectLst/>
                <a:latin typeface="Arial" panose="020B0604020202020204" pitchFamily="34" charset="0"/>
                <a:ea typeface="Arial" panose="020B0604020202020204" pitchFamily="34" charset="0"/>
              </a:rPr>
              <a:t>serta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mengurutkan</a:t>
            </a:r>
            <a:r>
              <a:rPr lang="en-US" sz="1400" b="0" dirty="0">
                <a:effectLst/>
                <a:latin typeface="Arial" panose="020B0604020202020204" pitchFamily="34" charset="0"/>
                <a:ea typeface="Arial" panose="020B0604020202020204" pitchFamily="34" charset="0"/>
              </a:rPr>
              <a:t> data </a:t>
            </a:r>
            <a:r>
              <a:rPr lang="en-US" sz="1400" b="0" dirty="0" err="1">
                <a:effectLst/>
                <a:latin typeface="Arial" panose="020B0604020202020204" pitchFamily="34" charset="0"/>
                <a:ea typeface="Arial" panose="020B0604020202020204" pitchFamily="34" charset="0"/>
              </a:rPr>
              <a:t>tersebut</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menjadi</a:t>
            </a:r>
            <a:r>
              <a:rPr lang="en-US" sz="1400" b="0" dirty="0">
                <a:effectLst/>
                <a:latin typeface="Arial" panose="020B0604020202020204" pitchFamily="34" charset="0"/>
                <a:ea typeface="Arial" panose="020B0604020202020204" pitchFamily="34" charset="0"/>
              </a:rPr>
              <a:t> unique variable. </a:t>
            </a:r>
            <a:r>
              <a:rPr lang="en-US" sz="1400" b="0" dirty="0" err="1">
                <a:effectLst/>
                <a:latin typeface="Arial" panose="020B0604020202020204" pitchFamily="34" charset="0"/>
                <a:ea typeface="Arial" panose="020B0604020202020204" pitchFamily="34" charset="0"/>
              </a:rPr>
              <a:t>visualisasi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tersebut</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nantinya</a:t>
            </a:r>
            <a:r>
              <a:rPr lang="en-US" sz="1400" b="0" dirty="0">
                <a:effectLst/>
                <a:latin typeface="Arial" panose="020B0604020202020204" pitchFamily="34" charset="0"/>
                <a:ea typeface="Arial" panose="020B0604020202020204" pitchFamily="34" charset="0"/>
              </a:rPr>
              <a:t> </a:t>
            </a:r>
            <a:r>
              <a:rPr lang="id-ID" sz="1400" b="0" dirty="0">
                <a:effectLst/>
                <a:latin typeface="Arial" panose="020B0604020202020204" pitchFamily="34" charset="0"/>
                <a:ea typeface="Arial" panose="020B0604020202020204" pitchFamily="34" charset="0"/>
              </a:rPr>
              <a:t>untuk memudahkan dalam melakukan perhitungan diperlukan untuk menghitung rata-rata PercentOfBaseline yg diurutkan berdasarkan hari</a:t>
            </a:r>
            <a:r>
              <a:rPr lang="en-US" sz="1400" b="0" dirty="0">
                <a:effectLst/>
                <a:latin typeface="Arial" panose="020B0604020202020204" pitchFamily="34" charset="0"/>
                <a:ea typeface="Arial" panose="020B0604020202020204" pitchFamily="34" charset="0"/>
              </a:rPr>
              <a:t>/negara. Setelah </a:t>
            </a:r>
            <a:r>
              <a:rPr lang="en-US" sz="1400" b="0" dirty="0" err="1">
                <a:effectLst/>
                <a:latin typeface="Arial" panose="020B0604020202020204" pitchFamily="34" charset="0"/>
                <a:ea typeface="Arial" panose="020B0604020202020204" pitchFamily="34" charset="0"/>
              </a:rPr>
              <a:t>itu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langkah</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selanjutnya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membentuk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matriks</a:t>
            </a:r>
            <a:r>
              <a:rPr lang="en-US" sz="1400" b="0" dirty="0">
                <a:effectLst/>
                <a:latin typeface="Arial" panose="020B0604020202020204" pitchFamily="34" charset="0"/>
                <a:ea typeface="Arial" panose="020B0604020202020204" pitchFamily="34" charset="0"/>
              </a:rPr>
              <a:t> 1 </a:t>
            </a:r>
            <a:r>
              <a:rPr lang="en-US" sz="1400" b="0" dirty="0" err="1">
                <a:effectLst/>
                <a:latin typeface="Arial" panose="020B0604020202020204" pitchFamily="34" charset="0"/>
                <a:ea typeface="Arial" panose="020B0604020202020204" pitchFamily="34" charset="0"/>
              </a:rPr>
              <a:t>dimensi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untuk</a:t>
            </a:r>
            <a:r>
              <a:rPr lang="en-US" sz="1400" b="0" dirty="0">
                <a:effectLst/>
                <a:latin typeface="Arial" panose="020B0604020202020204" pitchFamily="34" charset="0"/>
                <a:ea typeface="Arial" panose="020B0604020202020204" pitchFamily="34" charset="0"/>
              </a:rPr>
              <a:t> proses </a:t>
            </a:r>
            <a:r>
              <a:rPr lang="en-US" sz="1400" b="0" dirty="0" err="1">
                <a:effectLst/>
                <a:latin typeface="Arial" panose="020B0604020202020204" pitchFamily="34" charset="0"/>
                <a:ea typeface="Arial" panose="020B0604020202020204" pitchFamily="34" charset="0"/>
              </a:rPr>
              <a:t>kalkulasi</a:t>
            </a:r>
            <a:r>
              <a:rPr lang="en-US" sz="1400" b="0" dirty="0">
                <a:effectLst/>
                <a:latin typeface="Arial" panose="020B0604020202020204" pitchFamily="34" charset="0"/>
                <a:ea typeface="Arial" panose="020B0604020202020204" pitchFamily="34" charset="0"/>
              </a:rPr>
              <a:t>. Setelah </a:t>
            </a:r>
            <a:r>
              <a:rPr lang="en-US" sz="1400" b="0" dirty="0" err="1">
                <a:effectLst/>
                <a:latin typeface="Arial" panose="020B0604020202020204" pitchFamily="34" charset="0"/>
                <a:ea typeface="Arial" panose="020B0604020202020204" pitchFamily="34" charset="0"/>
              </a:rPr>
              <a:t>itu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dilakukan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visualisasi</a:t>
            </a:r>
            <a:r>
              <a:rPr lang="en-US" sz="1400" b="0" dirty="0">
                <a:effectLst/>
                <a:latin typeface="Arial" panose="020B0604020202020204" pitchFamily="34" charset="0"/>
                <a:ea typeface="Arial" panose="020B0604020202020204" pitchFamily="34" charset="0"/>
              </a:rPr>
              <a:t> Trend, Seasonality dan Residual </a:t>
            </a:r>
            <a:r>
              <a:rPr lang="en-US" sz="1400" b="0" dirty="0" err="1">
                <a:effectLst/>
                <a:latin typeface="Arial" panose="020B0604020202020204" pitchFamily="34" charset="0"/>
                <a:ea typeface="Arial" panose="020B0604020202020204" pitchFamily="34" charset="0"/>
              </a:rPr>
              <a:t>setiap</a:t>
            </a:r>
            <a:r>
              <a:rPr lang="en-US" sz="1400" b="0" dirty="0">
                <a:effectLst/>
                <a:latin typeface="Arial" panose="020B0604020202020204" pitchFamily="34" charset="0"/>
                <a:ea typeface="Arial" panose="020B0604020202020204" pitchFamily="34" charset="0"/>
              </a:rPr>
              <a:t> data/negara dan </a:t>
            </a:r>
            <a:r>
              <a:rPr lang="en-US" sz="1400" b="0" dirty="0" err="1">
                <a:effectLst/>
                <a:latin typeface="Arial" panose="020B0604020202020204" pitchFamily="34" charset="0"/>
                <a:ea typeface="Arial" panose="020B0604020202020204" pitchFamily="34" charset="0"/>
              </a:rPr>
              <a:t>dilanjutkan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dengan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perhitungan</a:t>
            </a:r>
            <a:r>
              <a:rPr lang="en-US" sz="1400" b="0" dirty="0">
                <a:effectLst/>
                <a:latin typeface="Arial" panose="020B0604020202020204" pitchFamily="34" charset="0"/>
                <a:ea typeface="Arial" panose="020B0604020202020204" pitchFamily="34" charset="0"/>
              </a:rPr>
              <a:t> Autocorrelation </a:t>
            </a:r>
            <a:r>
              <a:rPr lang="en-US" sz="1400" b="0" dirty="0" err="1">
                <a:effectLst/>
                <a:latin typeface="Arial" panose="020B0604020202020204" pitchFamily="34" charset="0"/>
                <a:ea typeface="Arial" panose="020B0604020202020204" pitchFamily="34" charset="0"/>
              </a:rPr>
              <a:t>yaitu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derajat</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korelasi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variabel</a:t>
            </a:r>
            <a:r>
              <a:rPr lang="en-US" sz="1400" b="0" dirty="0">
                <a:effectLst/>
                <a:latin typeface="Arial" panose="020B0604020202020204" pitchFamily="34" charset="0"/>
                <a:ea typeface="Arial" panose="020B0604020202020204" pitchFamily="34" charset="0"/>
              </a:rPr>
              <a:t> yang </a:t>
            </a:r>
            <a:r>
              <a:rPr lang="en-US" sz="1400" b="0" dirty="0" err="1">
                <a:effectLst/>
                <a:latin typeface="Arial" panose="020B0604020202020204" pitchFamily="34" charset="0"/>
                <a:ea typeface="Arial" panose="020B0604020202020204" pitchFamily="34" charset="0"/>
              </a:rPr>
              <a:t>sama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antara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dua</a:t>
            </a:r>
            <a:r>
              <a:rPr lang="en-US" sz="1400" b="0" dirty="0">
                <a:effectLst/>
                <a:latin typeface="Arial" panose="020B0604020202020204" pitchFamily="34" charset="0"/>
                <a:ea typeface="Arial" panose="020B0604020202020204" pitchFamily="34" charset="0"/>
              </a:rPr>
              <a:t> interval </a:t>
            </a:r>
            <a:r>
              <a:rPr lang="en-US" sz="1400" b="0" dirty="0" err="1">
                <a:effectLst/>
                <a:latin typeface="Arial" panose="020B0604020202020204" pitchFamily="34" charset="0"/>
                <a:ea typeface="Arial" panose="020B0604020202020204" pitchFamily="34" charset="0"/>
              </a:rPr>
              <a:t>waktu</a:t>
            </a:r>
            <a:r>
              <a:rPr lang="en-US" sz="1400" b="0" dirty="0">
                <a:effectLst/>
                <a:latin typeface="Arial" panose="020B0604020202020204" pitchFamily="34" charset="0"/>
                <a:ea typeface="Arial" panose="020B0604020202020204" pitchFamily="34" charset="0"/>
              </a:rPr>
              <a:t> yang </a:t>
            </a:r>
            <a:r>
              <a:rPr lang="en-US" sz="1400" b="0" dirty="0" err="1">
                <a:effectLst/>
                <a:latin typeface="Arial" panose="020B0604020202020204" pitchFamily="34" charset="0"/>
                <a:ea typeface="Arial" panose="020B0604020202020204" pitchFamily="34" charset="0"/>
              </a:rPr>
              <a:t>berurutan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Ini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mengukur</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bagaimana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versi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tertinggal</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dari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nilai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variabel</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terkait</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dengan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versi</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aslinya</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dalam</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deret</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waktu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serta</a:t>
            </a:r>
            <a:r>
              <a:rPr lang="en-US" sz="1400" b="0" dirty="0">
                <a:effectLst/>
                <a:latin typeface="Arial" panose="020B0604020202020204" pitchFamily="34" charset="0"/>
                <a:ea typeface="Arial" panose="020B0604020202020204" pitchFamily="34" charset="0"/>
              </a:rPr>
              <a:t> uji </a:t>
            </a:r>
            <a:r>
              <a:rPr lang="en-US" sz="1400" b="0" dirty="0" err="1">
                <a:effectLst/>
                <a:latin typeface="Arial" panose="020B0604020202020204" pitchFamily="34" charset="0"/>
                <a:ea typeface="Arial" panose="020B0604020202020204" pitchFamily="34" charset="0"/>
              </a:rPr>
              <a:t>statistik</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dengan</a:t>
            </a:r>
            <a:r>
              <a:rPr lang="en-US" sz="1400" b="0" dirty="0">
                <a:effectLst/>
                <a:latin typeface="Arial" panose="020B0604020202020204" pitchFamily="34" charset="0"/>
                <a:ea typeface="Arial" panose="020B0604020202020204" pitchFamily="34" charset="0"/>
              </a:rPr>
              <a:t> model KPSS (Kwiatkowski–Phillips–Schmidt–Shin), Setelah </a:t>
            </a:r>
            <a:r>
              <a:rPr lang="en-US" sz="1400" b="0" dirty="0" err="1">
                <a:effectLst/>
                <a:latin typeface="Arial" panose="020B0604020202020204" pitchFamily="34" charset="0"/>
                <a:ea typeface="Arial" panose="020B0604020202020204" pitchFamily="34" charset="0"/>
              </a:rPr>
              <a:t>itu</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dilanjutkan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dilakukan</a:t>
            </a:r>
            <a:r>
              <a:rPr lang="en-US" sz="1400" b="0" dirty="0">
                <a:effectLst/>
                <a:latin typeface="Arial" panose="020B0604020202020204" pitchFamily="34" charset="0"/>
                <a:ea typeface="Arial" panose="020B0604020202020204" pitchFamily="34" charset="0"/>
              </a:rPr>
              <a:t> </a:t>
            </a:r>
            <a:r>
              <a:rPr lang="en-US" sz="1400" b="0" dirty="0" err="1">
                <a:effectLst/>
                <a:latin typeface="Arial" panose="020B0604020202020204" pitchFamily="34" charset="0"/>
                <a:ea typeface="Arial" panose="020B0604020202020204" pitchFamily="34" charset="0"/>
              </a:rPr>
              <a:t>pembagian</a:t>
            </a:r>
            <a:r>
              <a:rPr lang="en-US" sz="1400" b="0" dirty="0">
                <a:effectLst/>
                <a:latin typeface="Arial" panose="020B0604020202020204" pitchFamily="34" charset="0"/>
                <a:ea typeface="Arial" panose="020B0604020202020204" pitchFamily="34" charset="0"/>
              </a:rPr>
              <a:t> dataset </a:t>
            </a:r>
            <a:r>
              <a:rPr lang="en-US" sz="1400" b="0" dirty="0" err="1">
                <a:effectLst/>
                <a:latin typeface="Arial" panose="020B0604020202020204" pitchFamily="34" charset="0"/>
                <a:ea typeface="Arial" panose="020B0604020202020204" pitchFamily="34" charset="0"/>
              </a:rPr>
              <a:t>sebesar</a:t>
            </a:r>
            <a:r>
              <a:rPr lang="en-US" sz="1400" b="0" dirty="0">
                <a:effectLst/>
                <a:latin typeface="Arial" panose="020B0604020202020204" pitchFamily="34" charset="0"/>
                <a:ea typeface="Arial" panose="020B0604020202020204" pitchFamily="34" charset="0"/>
              </a:rPr>
              <a:t> 80% </a:t>
            </a:r>
            <a:r>
              <a:rPr lang="en-US" sz="1400" b="0" dirty="0" err="1">
                <a:effectLst/>
                <a:latin typeface="Arial" panose="020B0604020202020204" pitchFamily="34" charset="0"/>
                <a:ea typeface="Arial" panose="020B0604020202020204" pitchFamily="34" charset="0"/>
              </a:rPr>
              <a:t>untuk</a:t>
            </a:r>
            <a:r>
              <a:rPr lang="en-US" sz="1400" b="0" dirty="0">
                <a:effectLst/>
                <a:latin typeface="Arial" panose="020B0604020202020204" pitchFamily="34" charset="0"/>
                <a:ea typeface="Arial" panose="020B0604020202020204" pitchFamily="34" charset="0"/>
              </a:rPr>
              <a:t> Train dan 20% </a:t>
            </a:r>
            <a:r>
              <a:rPr lang="en-US" sz="1400" b="0" dirty="0" err="1">
                <a:effectLst/>
                <a:latin typeface="Arial" panose="020B0604020202020204" pitchFamily="34" charset="0"/>
                <a:ea typeface="Arial" panose="020B0604020202020204" pitchFamily="34" charset="0"/>
              </a:rPr>
              <a:t>untuk</a:t>
            </a:r>
            <a:r>
              <a:rPr lang="en-US" sz="1400" b="0" dirty="0">
                <a:effectLst/>
                <a:latin typeface="Arial" panose="020B0604020202020204" pitchFamily="34" charset="0"/>
                <a:ea typeface="Arial" panose="020B0604020202020204" pitchFamily="34" charset="0"/>
              </a:rPr>
              <a:t> Test.</a:t>
            </a:r>
            <a:endParaRPr lang="en-ID" dirty="0"/>
          </a:p>
        </p:txBody>
      </p:sp>
    </p:spTree>
    <p:extLst>
      <p:ext uri="{BB962C8B-B14F-4D97-AF65-F5344CB8AC3E}">
        <p14:creationId xmlns:p14="http://schemas.microsoft.com/office/powerpoint/2010/main" val="249818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214868" y="623682"/>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Penjelasan Dataset</a:t>
            </a:r>
            <a:endParaRPr sz="2100" dirty="0"/>
          </a:p>
        </p:txBody>
      </p:sp>
      <p:sp>
        <p:nvSpPr>
          <p:cNvPr id="54" name="Google Shape;54;g13b7577721b_0_0"/>
          <p:cNvSpPr txBox="1">
            <a:spLocks noGrp="1"/>
          </p:cNvSpPr>
          <p:nvPr>
            <p:ph type="title"/>
          </p:nvPr>
        </p:nvSpPr>
        <p:spPr>
          <a:xfrm>
            <a:off x="81481" y="1073083"/>
            <a:ext cx="8962931" cy="2718434"/>
          </a:xfrm>
          <a:prstGeom prst="rect">
            <a:avLst/>
          </a:prstGeom>
          <a:noFill/>
          <a:ln>
            <a:noFill/>
          </a:ln>
        </p:spPr>
        <p:txBody>
          <a:bodyPr spcFirstLastPara="1" wrap="square" lIns="91425" tIns="91425" rIns="91425" bIns="91425" anchor="t" anchorCtr="0">
            <a:noAutofit/>
          </a:bodyPr>
          <a:lstStyle/>
          <a:p>
            <a:pPr indent="180340" algn="just">
              <a:lnSpc>
                <a:spcPct val="115000"/>
              </a:lnSpc>
            </a:pPr>
            <a:r>
              <a:rPr lang="en-US" sz="1200" b="0" dirty="0" err="1">
                <a:effectLst/>
                <a:latin typeface="+mn-lt"/>
                <a:ea typeface="Arial" panose="020B0604020202020204" pitchFamily="34" charset="0"/>
              </a:rPr>
              <a:t>Setelah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pembagian</a:t>
            </a:r>
            <a:r>
              <a:rPr lang="en-US" sz="1200" b="0" dirty="0">
                <a:effectLst/>
                <a:latin typeface="+mn-lt"/>
                <a:ea typeface="Arial" panose="020B0604020202020204" pitchFamily="34" charset="0"/>
              </a:rPr>
              <a:t> dataset Train </a:t>
            </a:r>
            <a:r>
              <a:rPr lang="en-US" sz="1200" b="0" dirty="0" err="1">
                <a:effectLst/>
                <a:latin typeface="+mn-lt"/>
                <a:ea typeface="Arial" panose="020B0604020202020204" pitchFamily="34" charset="0"/>
              </a:rPr>
              <a:t>sebesar</a:t>
            </a:r>
            <a:r>
              <a:rPr lang="en-US" sz="1200" b="0" dirty="0">
                <a:effectLst/>
                <a:latin typeface="+mn-lt"/>
                <a:ea typeface="Arial" panose="020B0604020202020204" pitchFamily="34" charset="0"/>
              </a:rPr>
              <a:t> 80% dan Test 20% </a:t>
            </a:r>
            <a:r>
              <a:rPr lang="en-US" sz="1200" b="0" dirty="0" err="1">
                <a:effectLst/>
                <a:latin typeface="+mn-lt"/>
                <a:ea typeface="Arial" panose="020B0604020202020204" pitchFamily="34" charset="0"/>
              </a:rPr>
              <a:t>menggunakan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MinMaxScaler</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lalu</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dilanjutkan</a:t>
            </a:r>
            <a:r>
              <a:rPr lang="en-US" sz="1200" b="0" dirty="0">
                <a:effectLst/>
                <a:latin typeface="+mn-lt"/>
                <a:ea typeface="Arial" panose="020B0604020202020204" pitchFamily="34" charset="0"/>
              </a:rPr>
              <a:t> reshape model </a:t>
            </a:r>
            <a:r>
              <a:rPr lang="en-US" sz="1200" b="0" dirty="0" err="1">
                <a:effectLst/>
                <a:latin typeface="+mn-lt"/>
                <a:ea typeface="Arial" panose="020B0604020202020204" pitchFamily="34" charset="0"/>
              </a:rPr>
              <a:t>menjadi</a:t>
            </a:r>
            <a:r>
              <a:rPr lang="en-US" sz="1200" b="0" dirty="0">
                <a:effectLst/>
                <a:latin typeface="+mn-lt"/>
                <a:ea typeface="Arial" panose="020B0604020202020204" pitchFamily="34" charset="0"/>
              </a:rPr>
              <a:t> Matrix 1 </a:t>
            </a:r>
            <a:r>
              <a:rPr lang="en-US" sz="1200" b="0" dirty="0" err="1">
                <a:effectLst/>
                <a:latin typeface="+mn-lt"/>
                <a:ea typeface="Arial" panose="020B0604020202020204" pitchFamily="34" charset="0"/>
              </a:rPr>
              <a:t>dimensi</a:t>
            </a:r>
            <a:r>
              <a:rPr lang="en-US" sz="1200" b="0" dirty="0">
                <a:effectLst/>
                <a:latin typeface="+mn-lt"/>
                <a:ea typeface="Arial" panose="020B0604020202020204" pitchFamily="34" charset="0"/>
              </a:rPr>
              <a:t> dan </a:t>
            </a:r>
            <a:r>
              <a:rPr lang="en-US" sz="1200" b="0" dirty="0" err="1">
                <a:effectLst/>
                <a:latin typeface="+mn-lt"/>
                <a:ea typeface="Arial" panose="020B0604020202020204" pitchFamily="34" charset="0"/>
              </a:rPr>
              <a:t>dilanjukan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pembuatan</a:t>
            </a:r>
            <a:r>
              <a:rPr lang="en-US" sz="1200" b="0" dirty="0">
                <a:effectLst/>
                <a:latin typeface="+mn-lt"/>
                <a:ea typeface="Arial" panose="020B0604020202020204" pitchFamily="34" charset="0"/>
              </a:rPr>
              <a:t> Model  </a:t>
            </a:r>
            <a:r>
              <a:rPr lang="en-US" sz="1200" b="0" dirty="0" err="1">
                <a:effectLst/>
                <a:latin typeface="+mn-lt"/>
                <a:ea typeface="Arial" panose="020B0604020202020204" pitchFamily="34" charset="0"/>
              </a:rPr>
              <a:t>Keras</a:t>
            </a:r>
            <a:r>
              <a:rPr lang="en-US" sz="1200" b="0" dirty="0">
                <a:effectLst/>
                <a:latin typeface="+mn-lt"/>
                <a:ea typeface="Arial" panose="020B0604020202020204" pitchFamily="34" charset="0"/>
              </a:rPr>
              <a:t> Sequential Layer LSTM (Long Short-Term Memory), </a:t>
            </a:r>
            <a:r>
              <a:rPr lang="en-US" sz="1200" b="0" dirty="0" err="1">
                <a:effectLst/>
                <a:latin typeface="+mn-lt"/>
                <a:ea typeface="Arial" panose="020B0604020202020204" pitchFamily="34" charset="0"/>
              </a:rPr>
              <a:t>Keras</a:t>
            </a:r>
            <a:r>
              <a:rPr lang="en-US" sz="1200" b="0" dirty="0">
                <a:effectLst/>
                <a:latin typeface="+mn-lt"/>
                <a:ea typeface="Arial" panose="020B0604020202020204" pitchFamily="34" charset="0"/>
              </a:rPr>
              <a:t> Sequential ConvLSTM2D (2D Convolutional LSTM), </a:t>
            </a:r>
            <a:r>
              <a:rPr lang="en-US" sz="1200" b="0" dirty="0" err="1">
                <a:effectLst/>
                <a:latin typeface="+mn-lt"/>
                <a:ea typeface="Arial" panose="020B0604020202020204" pitchFamily="34" charset="0"/>
              </a:rPr>
              <a:t>Keras</a:t>
            </a:r>
            <a:r>
              <a:rPr lang="en-US" sz="1200" b="0" dirty="0">
                <a:effectLst/>
                <a:latin typeface="+mn-lt"/>
                <a:ea typeface="Arial" panose="020B0604020202020204" pitchFamily="34" charset="0"/>
              </a:rPr>
              <a:t> Sequential Conv1D (1D convolution layer) &amp; </a:t>
            </a:r>
            <a:r>
              <a:rPr lang="en-US" sz="1200" b="0" dirty="0" err="1">
                <a:effectLst/>
                <a:latin typeface="+mn-lt"/>
                <a:ea typeface="Arial" panose="020B0604020202020204" pitchFamily="34" charset="0"/>
              </a:rPr>
              <a:t>Keras</a:t>
            </a:r>
            <a:r>
              <a:rPr lang="en-US" sz="1200" b="0" dirty="0">
                <a:effectLst/>
                <a:latin typeface="+mn-lt"/>
                <a:ea typeface="Arial" panose="020B0604020202020204" pitchFamily="34" charset="0"/>
              </a:rPr>
              <a:t> Sequential Bidirectional LSTM </a:t>
            </a:r>
            <a:r>
              <a:rPr lang="en-US" sz="1200" b="0" dirty="0" err="1">
                <a:effectLst/>
                <a:latin typeface="+mn-lt"/>
                <a:ea typeface="Arial" panose="020B0604020202020204" pitchFamily="34" charset="0"/>
              </a:rPr>
              <a:t>dengan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Jumlah</a:t>
            </a:r>
            <a:r>
              <a:rPr lang="en-US" sz="1200" b="0" dirty="0">
                <a:effectLst/>
                <a:latin typeface="+mn-lt"/>
                <a:ea typeface="Arial" panose="020B0604020202020204" pitchFamily="34" charset="0"/>
              </a:rPr>
              <a:t> Dropout </a:t>
            </a:r>
            <a:r>
              <a:rPr lang="en-US" sz="1200" b="0" dirty="0" err="1">
                <a:effectLst/>
                <a:latin typeface="+mn-lt"/>
                <a:ea typeface="Arial" panose="020B0604020202020204" pitchFamily="34" charset="0"/>
              </a:rPr>
              <a:t>sebesar</a:t>
            </a:r>
            <a:r>
              <a:rPr lang="en-US" sz="1200" b="0" dirty="0">
                <a:effectLst/>
                <a:latin typeface="+mn-lt"/>
                <a:ea typeface="Arial" panose="020B0604020202020204" pitchFamily="34" charset="0"/>
              </a:rPr>
              <a:t> 20% </a:t>
            </a:r>
            <a:r>
              <a:rPr lang="en-US" sz="1200" b="0" dirty="0" err="1">
                <a:effectLst/>
                <a:latin typeface="+mn-lt"/>
                <a:ea typeface="Arial" panose="020B0604020202020204" pitchFamily="34" charset="0"/>
              </a:rPr>
              <a:t>guna</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mencegah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OverFitting</a:t>
            </a:r>
            <a:r>
              <a:rPr lang="en-US" sz="1200" b="0" dirty="0">
                <a:effectLst/>
                <a:latin typeface="+mn-lt"/>
                <a:ea typeface="Arial" panose="020B0604020202020204" pitchFamily="34" charset="0"/>
              </a:rPr>
              <a:t> dan optimizer yang </a:t>
            </a:r>
            <a:r>
              <a:rPr lang="en-US" sz="1200" b="0" dirty="0" err="1">
                <a:effectLst/>
                <a:latin typeface="+mn-lt"/>
                <a:ea typeface="Arial" panose="020B0604020202020204" pitchFamily="34" charset="0"/>
              </a:rPr>
              <a:t>digunakan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yaitu</a:t>
            </a:r>
            <a:r>
              <a:rPr lang="en-US" sz="1200" b="0" dirty="0">
                <a:effectLst/>
                <a:latin typeface="+mn-lt"/>
                <a:ea typeface="Arial" panose="020B0604020202020204" pitchFamily="34" charset="0"/>
              </a:rPr>
              <a:t> “Adam” </a:t>
            </a:r>
            <a:r>
              <a:rPr lang="en-US" sz="1200" b="0" dirty="0" err="1">
                <a:effectLst/>
                <a:latin typeface="+mn-lt"/>
                <a:ea typeface="Arial" panose="020B0604020202020204" pitchFamily="34" charset="0"/>
              </a:rPr>
              <a:t>dengan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jumlah</a:t>
            </a:r>
            <a:r>
              <a:rPr lang="en-US" sz="1200" b="0" dirty="0">
                <a:effectLst/>
                <a:latin typeface="+mn-lt"/>
                <a:ea typeface="Arial" panose="020B0604020202020204" pitchFamily="34" charset="0"/>
              </a:rPr>
              <a:t> epoch 100x. Dari </a:t>
            </a:r>
            <a:r>
              <a:rPr lang="en-US" sz="1200" b="0" dirty="0" err="1">
                <a:effectLst/>
                <a:latin typeface="+mn-lt"/>
                <a:ea typeface="Arial" panose="020B0604020202020204" pitchFamily="34" charset="0"/>
              </a:rPr>
              <a:t>hasil</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analisis</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didapatlah</a:t>
            </a:r>
            <a:r>
              <a:rPr lang="en-US" sz="1200" b="0" dirty="0">
                <a:effectLst/>
                <a:latin typeface="+mn-lt"/>
                <a:ea typeface="Arial" panose="020B0604020202020204" pitchFamily="34" charset="0"/>
              </a:rPr>
              <a:t> Hasil MAE (Mean Absolute Error), MSE (Mean Squared Error), dan RMSE (Root Mean Squared Error) yang </a:t>
            </a:r>
            <a:r>
              <a:rPr lang="en-US" sz="1200" b="0" dirty="0" err="1">
                <a:effectLst/>
                <a:latin typeface="+mn-lt"/>
                <a:ea typeface="Arial" panose="020B0604020202020204" pitchFamily="34" charset="0"/>
              </a:rPr>
              <a:t>cukup</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kecil</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Setelah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itu</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dilakukan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visualisasi</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perbandingan</a:t>
            </a:r>
            <a:r>
              <a:rPr lang="en-US" sz="1200" b="0" dirty="0">
                <a:effectLst/>
                <a:latin typeface="+mn-lt"/>
                <a:ea typeface="Arial" panose="020B0604020202020204" pitchFamily="34" charset="0"/>
              </a:rPr>
              <a:t> Real </a:t>
            </a:r>
            <a:r>
              <a:rPr lang="id-ID" sz="1200" b="0" dirty="0">
                <a:effectLst/>
                <a:latin typeface="+mn-lt"/>
                <a:ea typeface="Arial" panose="020B0604020202020204" pitchFamily="34" charset="0"/>
              </a:rPr>
              <a:t>PercentOfBaseline</a:t>
            </a:r>
            <a:r>
              <a:rPr lang="en-US" sz="1200" b="0" dirty="0">
                <a:effectLst/>
                <a:latin typeface="+mn-lt"/>
                <a:ea typeface="Arial" panose="020B0604020202020204" pitchFamily="34" charset="0"/>
              </a:rPr>
              <a:t> dan </a:t>
            </a:r>
            <a:r>
              <a:rPr lang="en-US" sz="1200" b="0" dirty="0" err="1">
                <a:effectLst/>
                <a:latin typeface="+mn-lt"/>
                <a:ea typeface="Arial" panose="020B0604020202020204" pitchFamily="34" charset="0"/>
              </a:rPr>
              <a:t>Prediksi</a:t>
            </a:r>
            <a:r>
              <a:rPr lang="en-US" sz="1200" b="0" dirty="0">
                <a:effectLst/>
                <a:latin typeface="+mn-lt"/>
                <a:ea typeface="Arial" panose="020B0604020202020204" pitchFamily="34" charset="0"/>
              </a:rPr>
              <a:t> </a:t>
            </a:r>
            <a:r>
              <a:rPr lang="id-ID" sz="1200" b="0" dirty="0">
                <a:effectLst/>
                <a:latin typeface="+mn-lt"/>
                <a:ea typeface="Arial" panose="020B0604020202020204" pitchFamily="34" charset="0"/>
              </a:rPr>
              <a:t>PercentOfBaseline</a:t>
            </a:r>
            <a:r>
              <a:rPr lang="en-US" sz="1200" b="0" dirty="0">
                <a:effectLst/>
                <a:latin typeface="+mn-lt"/>
                <a:ea typeface="Arial" panose="020B0604020202020204" pitchFamily="34" charset="0"/>
              </a:rPr>
              <a:t> pada masing-masing negara </a:t>
            </a:r>
            <a:r>
              <a:rPr lang="en-US" sz="1200" b="0" dirty="0" err="1">
                <a:effectLst/>
                <a:latin typeface="+mn-lt"/>
                <a:ea typeface="Arial" panose="020B0604020202020204" pitchFamily="34" charset="0"/>
              </a:rPr>
              <a:t>untuk</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setiap</a:t>
            </a:r>
            <a:r>
              <a:rPr lang="en-US" sz="1200" b="0" dirty="0">
                <a:effectLst/>
                <a:latin typeface="+mn-lt"/>
                <a:ea typeface="Arial" panose="020B0604020202020204" pitchFamily="34" charset="0"/>
              </a:rPr>
              <a:t> Model yang </a:t>
            </a:r>
            <a:r>
              <a:rPr lang="en-US" sz="1200" b="0" dirty="0" err="1">
                <a:effectLst/>
                <a:latin typeface="+mn-lt"/>
                <a:ea typeface="Arial" panose="020B0604020202020204" pitchFamily="34" charset="0"/>
              </a:rPr>
              <a:t>digunakan</a:t>
            </a:r>
            <a:r>
              <a:rPr lang="en-US" sz="1200" b="0">
                <a:effectLst/>
                <a:latin typeface="+mn-lt"/>
                <a:ea typeface="Arial" panose="020B0604020202020204" pitchFamily="34" charset="0"/>
              </a:rPr>
              <a:t>. Dari </a:t>
            </a:r>
            <a:r>
              <a:rPr lang="en-US" sz="1200" b="0" dirty="0">
                <a:effectLst/>
                <a:latin typeface="+mn-lt"/>
                <a:ea typeface="Arial" panose="020B0604020202020204" pitchFamily="34" charset="0"/>
              </a:rPr>
              <a:t>Hasil </a:t>
            </a:r>
            <a:r>
              <a:rPr lang="en-US" sz="1200" b="0" dirty="0" err="1">
                <a:effectLst/>
                <a:latin typeface="+mn-lt"/>
                <a:ea typeface="Arial" panose="020B0604020202020204" pitchFamily="34" charset="0"/>
              </a:rPr>
              <a:t>perbandingan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dengan</a:t>
            </a:r>
            <a:r>
              <a:rPr lang="en-US" sz="1200" b="0" dirty="0">
                <a:effectLst/>
                <a:latin typeface="+mn-lt"/>
                <a:ea typeface="Arial" panose="020B0604020202020204" pitchFamily="34" charset="0"/>
              </a:rPr>
              <a:t> model </a:t>
            </a:r>
            <a:r>
              <a:rPr lang="en-US" sz="1200" b="0" dirty="0" err="1">
                <a:effectLst/>
                <a:latin typeface="+mn-lt"/>
                <a:ea typeface="Arial" panose="020B0604020202020204" pitchFamily="34" charset="0"/>
              </a:rPr>
              <a:t>Keras</a:t>
            </a:r>
            <a:r>
              <a:rPr lang="en-US" sz="1200" b="0" dirty="0">
                <a:effectLst/>
                <a:latin typeface="+mn-lt"/>
                <a:ea typeface="Arial" panose="020B0604020202020204" pitchFamily="34" charset="0"/>
              </a:rPr>
              <a:t> LSTM </a:t>
            </a:r>
            <a:r>
              <a:rPr lang="en-US" sz="1200" b="0" dirty="0" err="1">
                <a:effectLst/>
                <a:latin typeface="+mn-lt"/>
                <a:ea typeface="Arial" panose="020B0604020202020204" pitchFamily="34" charset="0"/>
              </a:rPr>
              <a:t>memiliki</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tingkat</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akurasi</a:t>
            </a:r>
            <a:r>
              <a:rPr lang="en-US" sz="1200" b="0" dirty="0">
                <a:effectLst/>
                <a:latin typeface="+mn-lt"/>
                <a:ea typeface="Arial" panose="020B0604020202020204" pitchFamily="34" charset="0"/>
              </a:rPr>
              <a:t> yang </a:t>
            </a:r>
            <a:r>
              <a:rPr lang="en-US" sz="1200" b="0" dirty="0" err="1">
                <a:effectLst/>
                <a:latin typeface="+mn-lt"/>
                <a:ea typeface="Arial" panose="020B0604020202020204" pitchFamily="34" charset="0"/>
              </a:rPr>
              <a:t>cukup</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baik</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namun</a:t>
            </a:r>
            <a:r>
              <a:rPr lang="en-US" sz="1200" b="0" dirty="0">
                <a:effectLst/>
                <a:latin typeface="+mn-lt"/>
                <a:ea typeface="Arial" panose="020B0604020202020204" pitchFamily="34" charset="0"/>
              </a:rPr>
              <a:t> Model </a:t>
            </a:r>
            <a:r>
              <a:rPr lang="en-US" sz="1200" b="0" dirty="0" err="1">
                <a:effectLst/>
                <a:latin typeface="+mn-lt"/>
                <a:ea typeface="Arial" panose="020B0604020202020204" pitchFamily="34" charset="0"/>
              </a:rPr>
              <a:t>kombinasi</a:t>
            </a:r>
            <a:r>
              <a:rPr lang="en-US" sz="1200" b="0" dirty="0">
                <a:effectLst/>
                <a:latin typeface="+mn-lt"/>
                <a:ea typeface="Arial" panose="020B0604020202020204" pitchFamily="34" charset="0"/>
              </a:rPr>
              <a:t> Conv1D dan Bidirectional LSTM </a:t>
            </a:r>
            <a:r>
              <a:rPr lang="en-US" sz="1200" b="0" dirty="0" err="1">
                <a:effectLst/>
                <a:latin typeface="+mn-lt"/>
                <a:ea typeface="Arial" panose="020B0604020202020204" pitchFamily="34" charset="0"/>
              </a:rPr>
              <a:t>memberikan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performa</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akurasi</a:t>
            </a:r>
            <a:r>
              <a:rPr lang="en-US" sz="1200" b="0" dirty="0">
                <a:effectLst/>
                <a:latin typeface="+mn-lt"/>
                <a:ea typeface="Arial" panose="020B0604020202020204" pitchFamily="34" charset="0"/>
              </a:rPr>
              <a:t> yang </a:t>
            </a:r>
            <a:r>
              <a:rPr lang="en-US" sz="1200" b="0" dirty="0" err="1">
                <a:effectLst/>
                <a:latin typeface="+mn-lt"/>
                <a:ea typeface="Arial" panose="020B0604020202020204" pitchFamily="34" charset="0"/>
              </a:rPr>
              <a:t>lebih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baik</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namun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masih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kalah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dengan</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hasil</a:t>
            </a:r>
            <a:r>
              <a:rPr lang="en-US" sz="1200" b="0" dirty="0">
                <a:effectLst/>
                <a:latin typeface="+mn-lt"/>
                <a:ea typeface="Arial" panose="020B0604020202020204" pitchFamily="34" charset="0"/>
              </a:rPr>
              <a:t> ConvLSTM2D. </a:t>
            </a:r>
            <a:r>
              <a:rPr lang="en-US" sz="1200" b="0" dirty="0" err="1">
                <a:effectLst/>
                <a:latin typeface="+mn-lt"/>
                <a:ea typeface="Arial" panose="020B0604020202020204" pitchFamily="34" charset="0"/>
              </a:rPr>
              <a:t>Sedangkan</a:t>
            </a:r>
            <a:r>
              <a:rPr lang="en-US" sz="1200" b="0" dirty="0">
                <a:effectLst/>
                <a:latin typeface="+mn-lt"/>
                <a:ea typeface="Arial" panose="020B0604020202020204" pitchFamily="34" charset="0"/>
              </a:rPr>
              <a:t> model ARIMA </a:t>
            </a:r>
            <a:r>
              <a:rPr lang="en-US" sz="1200" b="0" dirty="0" err="1">
                <a:effectLst/>
                <a:latin typeface="+mn-lt"/>
                <a:ea typeface="Arial" panose="020B0604020202020204" pitchFamily="34" charset="0"/>
              </a:rPr>
              <a:t>memiliki</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tingkat</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akurasi</a:t>
            </a:r>
            <a:r>
              <a:rPr lang="en-US" sz="1200" b="0" dirty="0">
                <a:effectLst/>
                <a:latin typeface="+mn-lt"/>
                <a:ea typeface="Arial" panose="020B0604020202020204" pitchFamily="34" charset="0"/>
              </a:rPr>
              <a:t> yang </a:t>
            </a:r>
            <a:r>
              <a:rPr lang="en-US" sz="1200" b="0" dirty="0" err="1">
                <a:effectLst/>
                <a:latin typeface="+mn-lt"/>
                <a:ea typeface="Arial" panose="020B0604020202020204" pitchFamily="34" charset="0"/>
              </a:rPr>
              <a:t>lebih</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baik</a:t>
            </a:r>
            <a:r>
              <a:rPr lang="en-US" sz="1200" b="0" dirty="0">
                <a:effectLst/>
                <a:latin typeface="+mn-lt"/>
                <a:ea typeface="Arial" panose="020B0604020202020204" pitchFamily="34" charset="0"/>
              </a:rPr>
              <a:t> </a:t>
            </a:r>
            <a:r>
              <a:rPr lang="en-US" sz="1200" b="0" dirty="0" err="1">
                <a:effectLst/>
                <a:latin typeface="+mn-lt"/>
                <a:ea typeface="Arial" panose="020B0604020202020204" pitchFamily="34" charset="0"/>
              </a:rPr>
              <a:t>dari</a:t>
            </a:r>
            <a:r>
              <a:rPr lang="en-US" sz="1200" b="0" dirty="0">
                <a:effectLst/>
                <a:latin typeface="+mn-lt"/>
                <a:ea typeface="Arial" panose="020B0604020202020204" pitchFamily="34" charset="0"/>
              </a:rPr>
              <a:t> model ARMA.</a:t>
            </a:r>
            <a:r>
              <a:rPr lang="en-US" sz="1200" b="0" dirty="0">
                <a:effectLst/>
                <a:latin typeface="+mn-lt"/>
                <a:ea typeface="Times New Roman" panose="02020603050405020304" pitchFamily="18" charset="0"/>
                <a:cs typeface="Times New Roman" panose="02020603050405020304" pitchFamily="18" charset="0"/>
              </a:rPr>
              <a:t> </a:t>
            </a:r>
            <a:r>
              <a:rPr lang="id-ID" sz="1200" b="0" dirty="0">
                <a:effectLst/>
                <a:latin typeface="+mn-lt"/>
                <a:ea typeface="Times New Roman" panose="02020603050405020304" pitchFamily="18" charset="0"/>
                <a:cs typeface="Times New Roman" panose="02020603050405020304" pitchFamily="18" charset="0"/>
              </a:rPr>
              <a:t>Model terbaik diharapkan dapat diimplementasikan pada suatu sistem ITS (Intelligence Transportation System) yang berbasis Web atau Android.</a:t>
            </a:r>
            <a:endParaRPr lang="en-US" sz="1200" b="0" dirty="0">
              <a:latin typeface="+mn-lt"/>
            </a:endParaRPr>
          </a:p>
        </p:txBody>
      </p:sp>
      <p:pic>
        <p:nvPicPr>
          <p:cNvPr id="3" name="Picture 2">
            <a:extLst>
              <a:ext uri="{FF2B5EF4-FFF2-40B4-BE49-F238E27FC236}">
                <a16:creationId xmlns:a16="http://schemas.microsoft.com/office/drawing/2014/main" id="{1EE84384-0827-4A41-A104-825219DFAC52}"/>
              </a:ext>
            </a:extLst>
          </p:cNvPr>
          <p:cNvPicPr>
            <a:picLocks noChangeAspect="1"/>
          </p:cNvPicPr>
          <p:nvPr/>
        </p:nvPicPr>
        <p:blipFill>
          <a:blip r:embed="rId3"/>
          <a:stretch>
            <a:fillRect/>
          </a:stretch>
        </p:blipFill>
        <p:spPr>
          <a:xfrm>
            <a:off x="18106" y="3677538"/>
            <a:ext cx="1692998" cy="1538386"/>
          </a:xfrm>
          <a:prstGeom prst="rect">
            <a:avLst/>
          </a:prstGeom>
        </p:spPr>
      </p:pic>
      <p:pic>
        <p:nvPicPr>
          <p:cNvPr id="5" name="Picture 4">
            <a:extLst>
              <a:ext uri="{FF2B5EF4-FFF2-40B4-BE49-F238E27FC236}">
                <a16:creationId xmlns:a16="http://schemas.microsoft.com/office/drawing/2014/main" id="{97715E48-6E6B-46F6-8C4A-96026B32EDF9}"/>
              </a:ext>
            </a:extLst>
          </p:cNvPr>
          <p:cNvPicPr>
            <a:picLocks noChangeAspect="1"/>
          </p:cNvPicPr>
          <p:nvPr/>
        </p:nvPicPr>
        <p:blipFill>
          <a:blip r:embed="rId4"/>
          <a:stretch>
            <a:fillRect/>
          </a:stretch>
        </p:blipFill>
        <p:spPr>
          <a:xfrm>
            <a:off x="3042743" y="3609950"/>
            <a:ext cx="2395235" cy="1605974"/>
          </a:xfrm>
          <a:prstGeom prst="rect">
            <a:avLst/>
          </a:prstGeom>
        </p:spPr>
      </p:pic>
      <p:pic>
        <p:nvPicPr>
          <p:cNvPr id="9" name="Picture 8">
            <a:extLst>
              <a:ext uri="{FF2B5EF4-FFF2-40B4-BE49-F238E27FC236}">
                <a16:creationId xmlns:a16="http://schemas.microsoft.com/office/drawing/2014/main" id="{7D5D3EDC-16ED-4C31-9C35-9D65E286C6C5}"/>
              </a:ext>
            </a:extLst>
          </p:cNvPr>
          <p:cNvPicPr>
            <a:picLocks noChangeAspect="1"/>
          </p:cNvPicPr>
          <p:nvPr/>
        </p:nvPicPr>
        <p:blipFill>
          <a:blip r:embed="rId5"/>
          <a:stretch>
            <a:fillRect/>
          </a:stretch>
        </p:blipFill>
        <p:spPr>
          <a:xfrm>
            <a:off x="6667283" y="3564038"/>
            <a:ext cx="2395236" cy="1651886"/>
          </a:xfrm>
          <a:prstGeom prst="rect">
            <a:avLst/>
          </a:prstGeom>
        </p:spPr>
      </p:pic>
    </p:spTree>
    <p:extLst>
      <p:ext uri="{BB962C8B-B14F-4D97-AF65-F5344CB8AC3E}">
        <p14:creationId xmlns:p14="http://schemas.microsoft.com/office/powerpoint/2010/main" val="218577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Visualisasi Dataset</a:t>
            </a:r>
            <a:endParaRPr sz="2100" dirty="0"/>
          </a:p>
        </p:txBody>
      </p:sp>
      <p:pic>
        <p:nvPicPr>
          <p:cNvPr id="4" name="Picture 3">
            <a:extLst>
              <a:ext uri="{FF2B5EF4-FFF2-40B4-BE49-F238E27FC236}">
                <a16:creationId xmlns:a16="http://schemas.microsoft.com/office/drawing/2014/main" id="{3EA34451-882C-4A09-A7E6-DB3557427345}"/>
              </a:ext>
            </a:extLst>
          </p:cNvPr>
          <p:cNvPicPr>
            <a:picLocks noChangeAspect="1"/>
          </p:cNvPicPr>
          <p:nvPr/>
        </p:nvPicPr>
        <p:blipFill>
          <a:blip r:embed="rId3"/>
          <a:stretch>
            <a:fillRect/>
          </a:stretch>
        </p:blipFill>
        <p:spPr>
          <a:xfrm>
            <a:off x="2480650" y="2018921"/>
            <a:ext cx="6663350" cy="2991867"/>
          </a:xfrm>
          <a:prstGeom prst="rect">
            <a:avLst/>
          </a:prstGeom>
        </p:spPr>
      </p:pic>
      <p:pic>
        <p:nvPicPr>
          <p:cNvPr id="3" name="Picture 2">
            <a:extLst>
              <a:ext uri="{FF2B5EF4-FFF2-40B4-BE49-F238E27FC236}">
                <a16:creationId xmlns:a16="http://schemas.microsoft.com/office/drawing/2014/main" id="{4E39D78E-4DF2-47AB-BCF7-2D4ED25B0CB8}"/>
              </a:ext>
            </a:extLst>
          </p:cNvPr>
          <p:cNvPicPr>
            <a:picLocks noChangeAspect="1"/>
          </p:cNvPicPr>
          <p:nvPr/>
        </p:nvPicPr>
        <p:blipFill>
          <a:blip r:embed="rId4"/>
          <a:stretch>
            <a:fillRect/>
          </a:stretch>
        </p:blipFill>
        <p:spPr>
          <a:xfrm>
            <a:off x="4347888" y="0"/>
            <a:ext cx="4796112" cy="1991762"/>
          </a:xfrm>
          <a:prstGeom prst="rect">
            <a:avLst/>
          </a:prstGeom>
        </p:spPr>
      </p:pic>
      <p:pic>
        <p:nvPicPr>
          <p:cNvPr id="7" name="Picture 6">
            <a:extLst>
              <a:ext uri="{FF2B5EF4-FFF2-40B4-BE49-F238E27FC236}">
                <a16:creationId xmlns:a16="http://schemas.microsoft.com/office/drawing/2014/main" id="{8AD15F18-1670-4A32-BA1A-DF0F64D0C6C4}"/>
              </a:ext>
            </a:extLst>
          </p:cNvPr>
          <p:cNvPicPr>
            <a:picLocks noChangeAspect="1"/>
          </p:cNvPicPr>
          <p:nvPr/>
        </p:nvPicPr>
        <p:blipFill>
          <a:blip r:embed="rId5"/>
          <a:stretch>
            <a:fillRect/>
          </a:stretch>
        </p:blipFill>
        <p:spPr>
          <a:xfrm>
            <a:off x="1" y="1418921"/>
            <a:ext cx="4347888" cy="525752"/>
          </a:xfrm>
          <a:prstGeom prst="rect">
            <a:avLst/>
          </a:prstGeom>
        </p:spPr>
      </p:pic>
      <p:pic>
        <p:nvPicPr>
          <p:cNvPr id="9" name="Picture 8">
            <a:extLst>
              <a:ext uri="{FF2B5EF4-FFF2-40B4-BE49-F238E27FC236}">
                <a16:creationId xmlns:a16="http://schemas.microsoft.com/office/drawing/2014/main" id="{B904543A-EDCD-4F5F-B770-7897F0C06A70}"/>
              </a:ext>
            </a:extLst>
          </p:cNvPr>
          <p:cNvPicPr>
            <a:picLocks noChangeAspect="1"/>
          </p:cNvPicPr>
          <p:nvPr/>
        </p:nvPicPr>
        <p:blipFill>
          <a:blip r:embed="rId6"/>
          <a:stretch>
            <a:fillRect/>
          </a:stretch>
        </p:blipFill>
        <p:spPr>
          <a:xfrm>
            <a:off x="0" y="4054915"/>
            <a:ext cx="2749907" cy="1226212"/>
          </a:xfrm>
          <a:prstGeom prst="rect">
            <a:avLst/>
          </a:prstGeom>
        </p:spPr>
      </p:pic>
      <p:pic>
        <p:nvPicPr>
          <p:cNvPr id="13" name="Picture 12">
            <a:extLst>
              <a:ext uri="{FF2B5EF4-FFF2-40B4-BE49-F238E27FC236}">
                <a16:creationId xmlns:a16="http://schemas.microsoft.com/office/drawing/2014/main" id="{99F59233-8F56-42E5-B0BA-D3E98F0C4830}"/>
              </a:ext>
            </a:extLst>
          </p:cNvPr>
          <p:cNvPicPr>
            <a:picLocks noChangeAspect="1"/>
          </p:cNvPicPr>
          <p:nvPr/>
        </p:nvPicPr>
        <p:blipFill>
          <a:blip r:embed="rId7"/>
          <a:stretch>
            <a:fillRect/>
          </a:stretch>
        </p:blipFill>
        <p:spPr>
          <a:xfrm>
            <a:off x="123927" y="2271222"/>
            <a:ext cx="1638095" cy="1457143"/>
          </a:xfrm>
          <a:prstGeom prst="rect">
            <a:avLst/>
          </a:prstGeom>
        </p:spPr>
      </p:pic>
    </p:spTree>
    <p:extLst>
      <p:ext uri="{BB962C8B-B14F-4D97-AF65-F5344CB8AC3E}">
        <p14:creationId xmlns:p14="http://schemas.microsoft.com/office/powerpoint/2010/main" val="175308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3075" y="598125"/>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Visualisasi Model Keras LSTM untuk Negara Canada</a:t>
            </a:r>
            <a:endParaRPr sz="2100" dirty="0"/>
          </a:p>
        </p:txBody>
      </p:sp>
      <p:pic>
        <p:nvPicPr>
          <p:cNvPr id="5" name="Picture 4">
            <a:extLst>
              <a:ext uri="{FF2B5EF4-FFF2-40B4-BE49-F238E27FC236}">
                <a16:creationId xmlns:a16="http://schemas.microsoft.com/office/drawing/2014/main" id="{7AFE6898-3B29-4656-B4C3-28C252CEA8F0}"/>
              </a:ext>
            </a:extLst>
          </p:cNvPr>
          <p:cNvPicPr>
            <a:picLocks noChangeAspect="1"/>
          </p:cNvPicPr>
          <p:nvPr/>
        </p:nvPicPr>
        <p:blipFill>
          <a:blip r:embed="rId3"/>
          <a:stretch>
            <a:fillRect/>
          </a:stretch>
        </p:blipFill>
        <p:spPr>
          <a:xfrm>
            <a:off x="7572600" y="0"/>
            <a:ext cx="1571400" cy="1712743"/>
          </a:xfrm>
          <a:prstGeom prst="rect">
            <a:avLst/>
          </a:prstGeom>
        </p:spPr>
      </p:pic>
      <p:pic>
        <p:nvPicPr>
          <p:cNvPr id="8" name="Picture 7">
            <a:extLst>
              <a:ext uri="{FF2B5EF4-FFF2-40B4-BE49-F238E27FC236}">
                <a16:creationId xmlns:a16="http://schemas.microsoft.com/office/drawing/2014/main" id="{0A126F09-72A2-4DA9-A22E-D41CB4DC900A}"/>
              </a:ext>
            </a:extLst>
          </p:cNvPr>
          <p:cNvPicPr>
            <a:picLocks noChangeAspect="1"/>
          </p:cNvPicPr>
          <p:nvPr/>
        </p:nvPicPr>
        <p:blipFill>
          <a:blip r:embed="rId4"/>
          <a:stretch>
            <a:fillRect/>
          </a:stretch>
        </p:blipFill>
        <p:spPr>
          <a:xfrm>
            <a:off x="-1" y="1012042"/>
            <a:ext cx="6997865" cy="3740933"/>
          </a:xfrm>
          <a:prstGeom prst="rect">
            <a:avLst/>
          </a:prstGeom>
        </p:spPr>
      </p:pic>
      <p:pic>
        <p:nvPicPr>
          <p:cNvPr id="12" name="Picture 11">
            <a:extLst>
              <a:ext uri="{FF2B5EF4-FFF2-40B4-BE49-F238E27FC236}">
                <a16:creationId xmlns:a16="http://schemas.microsoft.com/office/drawing/2014/main" id="{C2A51F66-A941-4A2F-9D18-A1AD68928269}"/>
              </a:ext>
            </a:extLst>
          </p:cNvPr>
          <p:cNvPicPr>
            <a:picLocks noChangeAspect="1"/>
          </p:cNvPicPr>
          <p:nvPr/>
        </p:nvPicPr>
        <p:blipFill>
          <a:blip r:embed="rId5"/>
          <a:stretch>
            <a:fillRect/>
          </a:stretch>
        </p:blipFill>
        <p:spPr>
          <a:xfrm>
            <a:off x="4019551" y="1737166"/>
            <a:ext cx="5124450" cy="1393119"/>
          </a:xfrm>
          <a:prstGeom prst="rect">
            <a:avLst/>
          </a:prstGeom>
        </p:spPr>
      </p:pic>
      <p:pic>
        <p:nvPicPr>
          <p:cNvPr id="14" name="Picture 13">
            <a:extLst>
              <a:ext uri="{FF2B5EF4-FFF2-40B4-BE49-F238E27FC236}">
                <a16:creationId xmlns:a16="http://schemas.microsoft.com/office/drawing/2014/main" id="{5E6CC6D9-876D-49FE-A672-CBE289D6F62A}"/>
              </a:ext>
            </a:extLst>
          </p:cNvPr>
          <p:cNvPicPr>
            <a:picLocks noChangeAspect="1"/>
          </p:cNvPicPr>
          <p:nvPr/>
        </p:nvPicPr>
        <p:blipFill>
          <a:blip r:embed="rId6"/>
          <a:stretch>
            <a:fillRect/>
          </a:stretch>
        </p:blipFill>
        <p:spPr>
          <a:xfrm>
            <a:off x="6077333" y="3146689"/>
            <a:ext cx="3066667" cy="2123810"/>
          </a:xfrm>
          <a:prstGeom prst="rect">
            <a:avLst/>
          </a:prstGeom>
        </p:spPr>
      </p:pic>
    </p:spTree>
    <p:extLst>
      <p:ext uri="{BB962C8B-B14F-4D97-AF65-F5344CB8AC3E}">
        <p14:creationId xmlns:p14="http://schemas.microsoft.com/office/powerpoint/2010/main" val="16827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 name="Picture 4">
            <a:extLst>
              <a:ext uri="{FF2B5EF4-FFF2-40B4-BE49-F238E27FC236}">
                <a16:creationId xmlns:a16="http://schemas.microsoft.com/office/drawing/2014/main" id="{7AFE6898-3B29-4656-B4C3-28C252CEA8F0}"/>
              </a:ext>
            </a:extLst>
          </p:cNvPr>
          <p:cNvPicPr>
            <a:picLocks noChangeAspect="1"/>
          </p:cNvPicPr>
          <p:nvPr/>
        </p:nvPicPr>
        <p:blipFill>
          <a:blip r:embed="rId3"/>
          <a:stretch>
            <a:fillRect/>
          </a:stretch>
        </p:blipFill>
        <p:spPr>
          <a:xfrm>
            <a:off x="7572600" y="0"/>
            <a:ext cx="1571400" cy="1712743"/>
          </a:xfrm>
          <a:prstGeom prst="rect">
            <a:avLst/>
          </a:prstGeom>
        </p:spPr>
      </p:pic>
      <p:pic>
        <p:nvPicPr>
          <p:cNvPr id="9" name="Picture 8">
            <a:extLst>
              <a:ext uri="{FF2B5EF4-FFF2-40B4-BE49-F238E27FC236}">
                <a16:creationId xmlns:a16="http://schemas.microsoft.com/office/drawing/2014/main" id="{72A988EB-BFFD-4E54-9055-503E0CAAF851}"/>
              </a:ext>
            </a:extLst>
          </p:cNvPr>
          <p:cNvPicPr>
            <a:picLocks noChangeAspect="1"/>
          </p:cNvPicPr>
          <p:nvPr/>
        </p:nvPicPr>
        <p:blipFill>
          <a:blip r:embed="rId4"/>
          <a:stretch>
            <a:fillRect/>
          </a:stretch>
        </p:blipFill>
        <p:spPr>
          <a:xfrm>
            <a:off x="-3075" y="990505"/>
            <a:ext cx="7656522" cy="3981545"/>
          </a:xfrm>
          <a:prstGeom prst="rect">
            <a:avLst/>
          </a:prstGeom>
        </p:spPr>
      </p:pic>
      <p:sp>
        <p:nvSpPr>
          <p:cNvPr id="53" name="Google Shape;53;g13b7577721b_0_0"/>
          <p:cNvSpPr txBox="1">
            <a:spLocks noGrp="1"/>
          </p:cNvSpPr>
          <p:nvPr>
            <p:ph type="title"/>
          </p:nvPr>
        </p:nvSpPr>
        <p:spPr>
          <a:xfrm>
            <a:off x="-3075" y="579075"/>
            <a:ext cx="7318275"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Model Keras Conv1D &amp; BiLSTM untuk Negara Canada</a:t>
            </a:r>
            <a:endParaRPr sz="2100" dirty="0"/>
          </a:p>
        </p:txBody>
      </p:sp>
      <p:pic>
        <p:nvPicPr>
          <p:cNvPr id="3" name="Picture 2">
            <a:extLst>
              <a:ext uri="{FF2B5EF4-FFF2-40B4-BE49-F238E27FC236}">
                <a16:creationId xmlns:a16="http://schemas.microsoft.com/office/drawing/2014/main" id="{A3A7F852-2E15-483D-9460-A404CC0FA3F8}"/>
              </a:ext>
            </a:extLst>
          </p:cNvPr>
          <p:cNvPicPr>
            <a:picLocks noChangeAspect="1"/>
          </p:cNvPicPr>
          <p:nvPr/>
        </p:nvPicPr>
        <p:blipFill>
          <a:blip r:embed="rId5"/>
          <a:srcRect/>
          <a:stretch/>
        </p:blipFill>
        <p:spPr>
          <a:xfrm>
            <a:off x="6086857" y="3255408"/>
            <a:ext cx="3057143" cy="2004533"/>
          </a:xfrm>
          <a:prstGeom prst="rect">
            <a:avLst/>
          </a:prstGeom>
        </p:spPr>
      </p:pic>
      <p:pic>
        <p:nvPicPr>
          <p:cNvPr id="6" name="Picture 5">
            <a:extLst>
              <a:ext uri="{FF2B5EF4-FFF2-40B4-BE49-F238E27FC236}">
                <a16:creationId xmlns:a16="http://schemas.microsoft.com/office/drawing/2014/main" id="{CA93A3F5-6C5F-4AA5-8705-58D84A5E3DD5}"/>
              </a:ext>
            </a:extLst>
          </p:cNvPr>
          <p:cNvPicPr>
            <a:picLocks noChangeAspect="1"/>
          </p:cNvPicPr>
          <p:nvPr/>
        </p:nvPicPr>
        <p:blipFill>
          <a:blip r:embed="rId6"/>
          <a:stretch>
            <a:fillRect/>
          </a:stretch>
        </p:blipFill>
        <p:spPr>
          <a:xfrm>
            <a:off x="3676650" y="1766988"/>
            <a:ext cx="5467350" cy="1452592"/>
          </a:xfrm>
          <a:prstGeom prst="rect">
            <a:avLst/>
          </a:prstGeom>
        </p:spPr>
      </p:pic>
    </p:spTree>
    <p:extLst>
      <p:ext uri="{BB962C8B-B14F-4D97-AF65-F5344CB8AC3E}">
        <p14:creationId xmlns:p14="http://schemas.microsoft.com/office/powerpoint/2010/main" val="222039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3075" y="598125"/>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Visualisasi Model Keras LSTM untuk Negara Chile</a:t>
            </a:r>
            <a:endParaRPr sz="2100" dirty="0"/>
          </a:p>
        </p:txBody>
      </p:sp>
      <p:pic>
        <p:nvPicPr>
          <p:cNvPr id="8" name="Picture 7">
            <a:extLst>
              <a:ext uri="{FF2B5EF4-FFF2-40B4-BE49-F238E27FC236}">
                <a16:creationId xmlns:a16="http://schemas.microsoft.com/office/drawing/2014/main" id="{0A126F09-72A2-4DA9-A22E-D41CB4DC900A}"/>
              </a:ext>
            </a:extLst>
          </p:cNvPr>
          <p:cNvPicPr>
            <a:picLocks noChangeAspect="1"/>
          </p:cNvPicPr>
          <p:nvPr/>
        </p:nvPicPr>
        <p:blipFill>
          <a:blip r:embed="rId3"/>
          <a:srcRect/>
          <a:stretch/>
        </p:blipFill>
        <p:spPr>
          <a:xfrm>
            <a:off x="0" y="1002517"/>
            <a:ext cx="6430725" cy="3702834"/>
          </a:xfrm>
          <a:prstGeom prst="rect">
            <a:avLst/>
          </a:prstGeom>
        </p:spPr>
      </p:pic>
      <p:pic>
        <p:nvPicPr>
          <p:cNvPr id="3" name="Picture 2">
            <a:extLst>
              <a:ext uri="{FF2B5EF4-FFF2-40B4-BE49-F238E27FC236}">
                <a16:creationId xmlns:a16="http://schemas.microsoft.com/office/drawing/2014/main" id="{15BDE335-6570-4ACC-850E-8040E301104E}"/>
              </a:ext>
            </a:extLst>
          </p:cNvPr>
          <p:cNvPicPr>
            <a:picLocks noChangeAspect="1"/>
          </p:cNvPicPr>
          <p:nvPr/>
        </p:nvPicPr>
        <p:blipFill>
          <a:blip r:embed="rId4"/>
          <a:stretch>
            <a:fillRect/>
          </a:stretch>
        </p:blipFill>
        <p:spPr>
          <a:xfrm>
            <a:off x="3629024" y="1712743"/>
            <a:ext cx="5514975" cy="1433946"/>
          </a:xfrm>
          <a:prstGeom prst="rect">
            <a:avLst/>
          </a:prstGeom>
        </p:spPr>
      </p:pic>
      <p:pic>
        <p:nvPicPr>
          <p:cNvPr id="6" name="Picture 5">
            <a:extLst>
              <a:ext uri="{FF2B5EF4-FFF2-40B4-BE49-F238E27FC236}">
                <a16:creationId xmlns:a16="http://schemas.microsoft.com/office/drawing/2014/main" id="{601A4651-DF69-43F7-88C5-61DDB829F4E6}"/>
              </a:ext>
            </a:extLst>
          </p:cNvPr>
          <p:cNvPicPr>
            <a:picLocks noChangeAspect="1"/>
          </p:cNvPicPr>
          <p:nvPr/>
        </p:nvPicPr>
        <p:blipFill>
          <a:blip r:embed="rId5"/>
          <a:stretch>
            <a:fillRect/>
          </a:stretch>
        </p:blipFill>
        <p:spPr>
          <a:xfrm>
            <a:off x="7372570" y="0"/>
            <a:ext cx="1771429" cy="1712743"/>
          </a:xfrm>
          <a:prstGeom prst="rect">
            <a:avLst/>
          </a:prstGeom>
        </p:spPr>
      </p:pic>
      <p:pic>
        <p:nvPicPr>
          <p:cNvPr id="9" name="Picture 8">
            <a:extLst>
              <a:ext uri="{FF2B5EF4-FFF2-40B4-BE49-F238E27FC236}">
                <a16:creationId xmlns:a16="http://schemas.microsoft.com/office/drawing/2014/main" id="{144492D2-BB47-4DE6-8B7D-EAD7EDC61E13}"/>
              </a:ext>
            </a:extLst>
          </p:cNvPr>
          <p:cNvPicPr>
            <a:picLocks noChangeAspect="1"/>
          </p:cNvPicPr>
          <p:nvPr/>
        </p:nvPicPr>
        <p:blipFill>
          <a:blip r:embed="rId6"/>
          <a:stretch>
            <a:fillRect/>
          </a:stretch>
        </p:blipFill>
        <p:spPr>
          <a:xfrm>
            <a:off x="6220191" y="3201651"/>
            <a:ext cx="2923809" cy="2057143"/>
          </a:xfrm>
          <a:prstGeom prst="rect">
            <a:avLst/>
          </a:prstGeom>
        </p:spPr>
      </p:pic>
    </p:spTree>
    <p:extLst>
      <p:ext uri="{BB962C8B-B14F-4D97-AF65-F5344CB8AC3E}">
        <p14:creationId xmlns:p14="http://schemas.microsoft.com/office/powerpoint/2010/main" val="1470033754"/>
      </p:ext>
    </p:extLst>
  </p:cSld>
  <p:clrMapOvr>
    <a:masterClrMapping/>
  </p:clrMapOvr>
</p:sld>
</file>

<file path=ppt/theme/theme1.xml><?xml version="1.0" encoding="utf-8"?>
<a:theme xmlns:a="http://schemas.openxmlformats.org/drawingml/2006/main" name="Google">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866</Words>
  <Application>Microsoft Office PowerPoint</Application>
  <PresentationFormat>On-screen Show (16:9)</PresentationFormat>
  <Paragraphs>40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Times New Roman</vt:lpstr>
      <vt:lpstr>Google</vt:lpstr>
      <vt:lpstr>Machine Learning  with Tensorflow  Covid Impact on Airport Traffic / TS_3 1. Willy Riyadi - 152236035100-1051 2. Rizqon Fajar - 152236035101-246 3. Muhammad Arif - 152236035100-586 4. Wan Adryansyah - 152236035100-772</vt:lpstr>
      <vt:lpstr>Latar Belakang</vt:lpstr>
      <vt:lpstr>Penjelasan Dataset</vt:lpstr>
      <vt:lpstr>Skema</vt:lpstr>
      <vt:lpstr>Penjelasan Dataset</vt:lpstr>
      <vt:lpstr>Visualisasi Dataset</vt:lpstr>
      <vt:lpstr>Visualisasi Model Keras LSTM untuk Negara Canada</vt:lpstr>
      <vt:lpstr>Model Keras Conv1D &amp; BiLSTM untuk Negara Canada</vt:lpstr>
      <vt:lpstr>Visualisasi Model Keras LSTM untuk Negara Chile</vt:lpstr>
      <vt:lpstr>Model Keras Conv1D &amp; BiLSTM untuk Negara Chile</vt:lpstr>
      <vt:lpstr>Model ARMA &amp; ARIMA untuk Negara Chile &amp; Canada</vt:lpstr>
      <vt:lpstr>PowerPoint Presentation</vt:lpstr>
      <vt:lpstr>PowerPoint Presentation</vt:lpstr>
      <vt:lpstr>Performa Model (RMSE, MAE &amp; Waktu eksekusi)</vt:lpstr>
      <vt:lpstr>Kesimpulan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Tensorflow  Covid Impact on Airport Traffic / TS_3 1. Willy Riyadi - 152236035100-1051 2. Rizqon Fajar - 152236035101-246 3. Muhammad Arif - 152236035100-1057 4. Wan Adryansyah - 152236035100-772</dc:title>
  <dc:creator>HP</dc:creator>
  <cp:lastModifiedBy>HP</cp:lastModifiedBy>
  <cp:revision>27</cp:revision>
  <dcterms:modified xsi:type="dcterms:W3CDTF">2022-07-27T12:19:23Z</dcterms:modified>
</cp:coreProperties>
</file>