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63"/>
  </p:notesMasterIdLst>
  <p:handoutMasterIdLst>
    <p:handoutMasterId r:id="rId81"/>
  </p:handoutMasterIdLst>
  <p:sldIdLst>
    <p:sldId id="772" r:id="rId5"/>
    <p:sldId id="773" r:id="rId6"/>
    <p:sldId id="800" r:id="rId7"/>
    <p:sldId id="801" r:id="rId8"/>
    <p:sldId id="802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6" r:id="rId22"/>
    <p:sldId id="817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825" r:id="rId31"/>
    <p:sldId id="826" r:id="rId32"/>
    <p:sldId id="827" r:id="rId33"/>
    <p:sldId id="830" r:id="rId34"/>
    <p:sldId id="828" r:id="rId35"/>
    <p:sldId id="829" r:id="rId36"/>
    <p:sldId id="831" r:id="rId37"/>
    <p:sldId id="832" r:id="rId38"/>
    <p:sldId id="833" r:id="rId39"/>
    <p:sldId id="834" r:id="rId40"/>
    <p:sldId id="835" r:id="rId41"/>
    <p:sldId id="836" r:id="rId42"/>
    <p:sldId id="837" r:id="rId43"/>
    <p:sldId id="838" r:id="rId44"/>
    <p:sldId id="839" r:id="rId45"/>
    <p:sldId id="840" r:id="rId46"/>
    <p:sldId id="841" r:id="rId47"/>
    <p:sldId id="842" r:id="rId48"/>
    <p:sldId id="843" r:id="rId49"/>
    <p:sldId id="844" r:id="rId50"/>
    <p:sldId id="845" r:id="rId51"/>
    <p:sldId id="846" r:id="rId52"/>
    <p:sldId id="847" r:id="rId53"/>
    <p:sldId id="848" r:id="rId54"/>
    <p:sldId id="849" r:id="rId55"/>
    <p:sldId id="850" r:id="rId56"/>
    <p:sldId id="851" r:id="rId57"/>
    <p:sldId id="852" r:id="rId58"/>
    <p:sldId id="853" r:id="rId59"/>
    <p:sldId id="854" r:id="rId60"/>
    <p:sldId id="855" r:id="rId61"/>
    <p:sldId id="856" r:id="rId62"/>
    <p:sldId id="857" r:id="rId64"/>
    <p:sldId id="858" r:id="rId65"/>
    <p:sldId id="859" r:id="rId66"/>
    <p:sldId id="860" r:id="rId67"/>
    <p:sldId id="861" r:id="rId68"/>
    <p:sldId id="862" r:id="rId69"/>
    <p:sldId id="863" r:id="rId70"/>
    <p:sldId id="864" r:id="rId71"/>
    <p:sldId id="865" r:id="rId72"/>
    <p:sldId id="866" r:id="rId73"/>
    <p:sldId id="867" r:id="rId74"/>
    <p:sldId id="868" r:id="rId75"/>
    <p:sldId id="869" r:id="rId76"/>
    <p:sldId id="875" r:id="rId77"/>
    <p:sldId id="876" r:id="rId78"/>
    <p:sldId id="872" r:id="rId79"/>
    <p:sldId id="874" r:id="rId8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206" y="-84"/>
      </p:cViewPr>
      <p:guideLst>
        <p:guide orient="horz" pos="213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handoutMaster" Target="handoutMasters/handoutMaster1.xml"/><Relationship Id="rId80" Type="http://schemas.openxmlformats.org/officeDocument/2006/relationships/slide" Target="slides/slide75.xml"/><Relationship Id="rId8" Type="http://schemas.openxmlformats.org/officeDocument/2006/relationships/slide" Target="slides/slide4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fontAlgn="base"/>
            <a:r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微机原理与接口技术</a:t>
            </a:r>
            <a:endParaRPr lang="zh-CN" altLang="en-US" sz="1200" strike="noStrike" noProof="1" dirty="0"/>
          </a:p>
        </p:txBody>
      </p:sp>
      <p:sp>
        <p:nvSpPr>
          <p:cNvPr id="3075" name="日期占位符 2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124" name="幻灯片图像占位符 3"/>
          <p:cNvSpPr>
            <a:spLocks noGrp="1" noRo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备注占位符 4"/>
          <p:cNvSpPr>
            <a:spLocks noGrp="1" noRot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幻灯片图像占位符 1264641"/>
          <p:cNvSpPr>
            <a:spLocks noGrp="1"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65538" name="文本占位符 1264642"/>
          <p:cNvSpPr>
            <a:spLocks noGrp="1" noRot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anchor="t"/>
          <a:p>
            <a:pPr lvl="0" indent="0"/>
            <a:endParaRPr lang="zh-CN" altLang="en-US" dirty="0"/>
          </a:p>
        </p:txBody>
      </p:sp>
      <p:sp>
        <p:nvSpPr>
          <p:cNvPr id="6553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幻灯片图像占位符 32769"/>
          <p:cNvSpPr>
            <a:spLocks noGrp="1" noRot="1" noTextEdit="1"/>
          </p:cNvSpPr>
          <p:nvPr>
            <p:ph type="sldImg"/>
          </p:nvPr>
        </p:nvSpPr>
        <p:spPr>
          <a:ln/>
        </p:spPr>
      </p:sp>
      <p:sp>
        <p:nvSpPr>
          <p:cNvPr id="75778" name="文本占位符 32770"/>
          <p:cNvSpPr>
            <a:spLocks noGrp="1" noRot="1"/>
          </p:cNvSpPr>
          <p:nvPr>
            <p:ph type="body"/>
          </p:nvPr>
        </p:nvSpPr>
        <p:spPr>
          <a:ln/>
        </p:spPr>
        <p:txBody>
          <a:bodyPr anchor="t"/>
          <a:p>
            <a:pPr lvl="0" indent="0"/>
            <a:endParaRPr lang="zh-CN" altLang="en-US" dirty="0"/>
          </a:p>
        </p:txBody>
      </p:sp>
      <p:sp>
        <p:nvSpPr>
          <p:cNvPr id="7577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 eaLnBrk="0" hangingPunct="0"/>
            <a:fld id="{9A0DB2DC-4C9A-4742-B13C-FB6460FD3503}" type="slidenum">
              <a:rPr lang="zh-CN" altLang="en-US" sz="1200" dirty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457200"/>
            <a:ext cx="2060178" cy="4697413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61104" cy="46974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457200"/>
            <a:ext cx="2060178" cy="4697413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61104" cy="46974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>
              <a:defRPr sz="140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脚占位符 2049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051" name="灯片编号占位符 2050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3" name="矩形 205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" name="矩形 205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" name="矩形 205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6" name="矩形 205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7" name="矩形 205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" name="矩形 205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1" name="矩形 206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2" name="标题 206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3" name="文本占位符 2062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64" name="文本框 2064"/>
          <p:cNvSpPr txBox="1"/>
          <p:nvPr userDrawn="1"/>
        </p:nvSpPr>
        <p:spPr>
          <a:xfrm>
            <a:off x="7885113" y="6454775"/>
            <a:ext cx="1154112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第</a:t>
            </a:r>
            <a:fld id="{9A0DB2DC-4C9A-4742-B13C-FB6460FD3503}" type="slidenum"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</a:fld>
            <a:r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16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65" name="文本框 2066"/>
          <p:cNvSpPr txBox="1"/>
          <p:nvPr userDrawn="1"/>
        </p:nvSpPr>
        <p:spPr>
          <a:xfrm>
            <a:off x="684213" y="0"/>
            <a:ext cx="7920037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微机原理与接口技术</a:t>
            </a:r>
            <a:endParaRPr lang="zh-CN" altLang="en-US" sz="1600" b="1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66" name="直接连接符 2067"/>
          <p:cNvSpPr/>
          <p:nvPr userDrawn="1"/>
        </p:nvSpPr>
        <p:spPr>
          <a:xfrm>
            <a:off x="468313" y="333375"/>
            <a:ext cx="8135937" cy="0"/>
          </a:xfrm>
          <a:prstGeom prst="line">
            <a:avLst/>
          </a:prstGeom>
          <a:ln w="158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动作按钮: 前进或下一项 2068">
            <a:hlinkClick r:id="" action="ppaction://hlinkshowjump?jump=nextslide"/>
          </p:cNvPr>
          <p:cNvSpPr/>
          <p:nvPr userDrawn="1"/>
        </p:nvSpPr>
        <p:spPr>
          <a:xfrm>
            <a:off x="4795838" y="6518275"/>
            <a:ext cx="936625" cy="287338"/>
          </a:xfrm>
          <a:prstGeom prst="actionButtonForwardNext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" name="动作按钮: 后退或前一项 2069">
            <a:hlinkClick r:id="" action="ppaction://hlinkshowjump?jump=previousslide"/>
          </p:cNvPr>
          <p:cNvSpPr/>
          <p:nvPr userDrawn="1"/>
        </p:nvSpPr>
        <p:spPr>
          <a:xfrm>
            <a:off x="3140075" y="6518275"/>
            <a:ext cx="935038" cy="287338"/>
          </a:xfrm>
          <a:prstGeom prst="actionButtonBackPrevious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9" name="动作按钮: 结束 2070">
            <a:hlinkClick r:id="" action="ppaction://hlinkshowjump?jump=lastslide"/>
          </p:cNvPr>
          <p:cNvSpPr/>
          <p:nvPr userDrawn="1"/>
        </p:nvSpPr>
        <p:spPr>
          <a:xfrm>
            <a:off x="6380163" y="6524625"/>
            <a:ext cx="928687" cy="280988"/>
          </a:xfrm>
          <a:prstGeom prst="actionButtonEnd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0" name="动作按钮: 开始 2071">
            <a:hlinkClick r:id="" action="ppaction://hlinkshowjump?jump=firstslide"/>
          </p:cNvPr>
          <p:cNvSpPr/>
          <p:nvPr userDrawn="1"/>
        </p:nvSpPr>
        <p:spPr>
          <a:xfrm>
            <a:off x="1619250" y="6524625"/>
            <a:ext cx="944563" cy="280988"/>
          </a:xfrm>
          <a:prstGeom prst="actionButtonBeginning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blinds dir="vert"/>
  </p:transition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脚占位符 2049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051" name="灯片编号占位符 2050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grpSp>
        <p:nvGrpSpPr>
          <p:cNvPr id="3076" name="组合 205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77" name="矩形 205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8" name="矩形 205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9" name="矩形 205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" name="矩形 205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" name="矩形 205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" name="矩形 205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" name="矩形 205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4" name="矩形 205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" name="矩形 206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6" name="标题 206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87" name="文本占位符 2062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88" name="文本框 2064"/>
          <p:cNvSpPr txBox="1"/>
          <p:nvPr userDrawn="1"/>
        </p:nvSpPr>
        <p:spPr>
          <a:xfrm>
            <a:off x="7885113" y="6454775"/>
            <a:ext cx="1154112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第</a:t>
            </a:r>
            <a:fld id="{9A0DB2DC-4C9A-4742-B13C-FB6460FD3503}" type="slidenum"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</a:fld>
            <a:r>
              <a:rPr lang="zh-CN" altLang="en-US" sz="16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16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89" name="文本框 2066"/>
          <p:cNvSpPr txBox="1"/>
          <p:nvPr userDrawn="1"/>
        </p:nvSpPr>
        <p:spPr>
          <a:xfrm>
            <a:off x="684213" y="0"/>
            <a:ext cx="7920037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微机原理与接口技术</a:t>
            </a:r>
            <a:endParaRPr lang="zh-CN" altLang="en-US" sz="1600" b="1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90" name="直接连接符 2067"/>
          <p:cNvSpPr/>
          <p:nvPr userDrawn="1"/>
        </p:nvSpPr>
        <p:spPr>
          <a:xfrm>
            <a:off x="468313" y="333375"/>
            <a:ext cx="8135937" cy="0"/>
          </a:xfrm>
          <a:prstGeom prst="line">
            <a:avLst/>
          </a:prstGeom>
          <a:ln w="158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1" name="动作按钮: 前进或下一项 2068">
            <a:hlinkClick r:id="" action="ppaction://hlinkshowjump?jump=nextslide"/>
          </p:cNvPr>
          <p:cNvSpPr/>
          <p:nvPr userDrawn="1"/>
        </p:nvSpPr>
        <p:spPr>
          <a:xfrm>
            <a:off x="4795838" y="6518275"/>
            <a:ext cx="936625" cy="287338"/>
          </a:xfrm>
          <a:prstGeom prst="actionButtonForwardNext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2" name="动作按钮: 后退或前一项 2069">
            <a:hlinkClick r:id="" action="ppaction://hlinkshowjump?jump=previousslide"/>
          </p:cNvPr>
          <p:cNvSpPr/>
          <p:nvPr userDrawn="1"/>
        </p:nvSpPr>
        <p:spPr>
          <a:xfrm>
            <a:off x="3140075" y="6518275"/>
            <a:ext cx="935038" cy="287338"/>
          </a:xfrm>
          <a:prstGeom prst="actionButtonBackPrevious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3" name="动作按钮: 结束 2070">
            <a:hlinkClick r:id="" action="ppaction://hlinkshowjump?jump=lastslide"/>
          </p:cNvPr>
          <p:cNvSpPr/>
          <p:nvPr userDrawn="1"/>
        </p:nvSpPr>
        <p:spPr>
          <a:xfrm>
            <a:off x="6380163" y="6524625"/>
            <a:ext cx="928687" cy="280988"/>
          </a:xfrm>
          <a:prstGeom prst="actionButtonEnd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4" name="动作按钮: 开始 2071">
            <a:hlinkClick r:id="" action="ppaction://hlinkshowjump?jump=firstslide"/>
          </p:cNvPr>
          <p:cNvSpPr/>
          <p:nvPr userDrawn="1"/>
        </p:nvSpPr>
        <p:spPr>
          <a:xfrm>
            <a:off x="1619250" y="6524625"/>
            <a:ext cx="944563" cy="280988"/>
          </a:xfrm>
          <a:prstGeom prst="actionButtonBeginning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blinds dir="vert"/>
  </p:transition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MySource\P03002.as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MySource\P03003-1.as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MySource\P03004.as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19457"/>
          <p:cNvSpPr txBox="1"/>
          <p:nvPr/>
        </p:nvSpPr>
        <p:spPr>
          <a:xfrm>
            <a:off x="323850" y="404813"/>
            <a:ext cx="8418513" cy="852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ts val="3000"/>
              </a:lnSpc>
            </a:pPr>
            <a:r>
              <a:rPr lang="zh-CN" altLang="en-US" sz="2000" b="1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：已知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(CS)=1000H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(DS)=4000H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，其中代码段大小为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1KB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，数据段大小为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64KB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，试画出对应储存器分段的示意图，要求标出首尾地址。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59" name="文本框 19458"/>
          <p:cNvSpPr txBox="1"/>
          <p:nvPr/>
        </p:nvSpPr>
        <p:spPr>
          <a:xfrm>
            <a:off x="396875" y="1412875"/>
            <a:ext cx="3546475" cy="405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</a:rPr>
              <a:t>【分析】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对于代码段，由题意，大小为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1KB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，即对应的偏移地址为：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0H---3FFH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，且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CS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1000H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，则对应的物理地址为：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10000H---103FFH</a:t>
            </a:r>
            <a:endParaRPr lang="en-US" altLang="zh-CN" sz="20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just" eaLnBrk="0" hangingPunct="0"/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对于数据段，由题意，大小为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64KB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，即对应的偏移地址为：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0H---FFFFH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，且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DS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4000H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，则对应的物理地址为：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algn="just" eaLnBrk="0" hangingPunct="0"/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40000H---4FFFFH</a:t>
            </a:r>
            <a:endParaRPr lang="en-US" altLang="zh-CN" sz="20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9460" name="组合 19459"/>
          <p:cNvGrpSpPr/>
          <p:nvPr/>
        </p:nvGrpSpPr>
        <p:grpSpPr>
          <a:xfrm>
            <a:off x="3995738" y="1846263"/>
            <a:ext cx="1441450" cy="1447800"/>
            <a:chOff x="0" y="0"/>
            <a:chExt cx="908" cy="912"/>
          </a:xfrm>
        </p:grpSpPr>
        <p:grpSp>
          <p:nvGrpSpPr>
            <p:cNvPr id="6148" name="组合 19460"/>
            <p:cNvGrpSpPr/>
            <p:nvPr/>
          </p:nvGrpSpPr>
          <p:grpSpPr>
            <a:xfrm>
              <a:off x="0" y="0"/>
              <a:ext cx="908" cy="231"/>
              <a:chOff x="0" y="0"/>
              <a:chExt cx="908" cy="231"/>
            </a:xfrm>
          </p:grpSpPr>
          <p:sp>
            <p:nvSpPr>
              <p:cNvPr id="6149" name="矩形 19461"/>
              <p:cNvSpPr/>
              <p:nvPr/>
            </p:nvSpPr>
            <p:spPr>
              <a:xfrm>
                <a:off x="318" y="0"/>
                <a:ext cx="590" cy="227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1000H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0" name="文本框 19462"/>
              <p:cNvSpPr txBox="1"/>
              <p:nvPr/>
            </p:nvSpPr>
            <p:spPr>
              <a:xfrm>
                <a:off x="0" y="0"/>
                <a:ext cx="45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3092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CS</a:t>
                </a:r>
                <a:endParaRPr lang="en-US" altLang="zh-CN">
                  <a:solidFill>
                    <a:srgbClr val="A3092E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1" name="组合 19463"/>
            <p:cNvGrpSpPr/>
            <p:nvPr/>
          </p:nvGrpSpPr>
          <p:grpSpPr>
            <a:xfrm>
              <a:off x="0" y="227"/>
              <a:ext cx="908" cy="231"/>
              <a:chOff x="0" y="0"/>
              <a:chExt cx="908" cy="231"/>
            </a:xfrm>
          </p:grpSpPr>
          <p:sp>
            <p:nvSpPr>
              <p:cNvPr id="6152" name="矩形 19464"/>
              <p:cNvSpPr/>
              <p:nvPr/>
            </p:nvSpPr>
            <p:spPr>
              <a:xfrm>
                <a:off x="318" y="0"/>
                <a:ext cx="590" cy="227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4000H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3" name="文本框 19465"/>
              <p:cNvSpPr txBox="1"/>
              <p:nvPr/>
            </p:nvSpPr>
            <p:spPr>
              <a:xfrm>
                <a:off x="0" y="0"/>
                <a:ext cx="45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3092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DS</a:t>
                </a:r>
                <a:endParaRPr lang="en-US" altLang="zh-CN">
                  <a:solidFill>
                    <a:srgbClr val="A3092E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4" name="组合 19466"/>
            <p:cNvGrpSpPr/>
            <p:nvPr/>
          </p:nvGrpSpPr>
          <p:grpSpPr>
            <a:xfrm>
              <a:off x="0" y="454"/>
              <a:ext cx="908" cy="231"/>
              <a:chOff x="0" y="0"/>
              <a:chExt cx="908" cy="231"/>
            </a:xfrm>
          </p:grpSpPr>
          <p:sp>
            <p:nvSpPr>
              <p:cNvPr id="6155" name="矩形 19467"/>
              <p:cNvSpPr/>
              <p:nvPr/>
            </p:nvSpPr>
            <p:spPr>
              <a:xfrm>
                <a:off x="318" y="0"/>
                <a:ext cx="590" cy="227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6" name="文本框 19468"/>
              <p:cNvSpPr txBox="1"/>
              <p:nvPr/>
            </p:nvSpPr>
            <p:spPr>
              <a:xfrm>
                <a:off x="0" y="0"/>
                <a:ext cx="45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3092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SS</a:t>
                </a:r>
                <a:endParaRPr lang="en-US" altLang="zh-CN">
                  <a:solidFill>
                    <a:srgbClr val="A3092E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7" name="组合 19469"/>
            <p:cNvGrpSpPr/>
            <p:nvPr/>
          </p:nvGrpSpPr>
          <p:grpSpPr>
            <a:xfrm>
              <a:off x="0" y="681"/>
              <a:ext cx="908" cy="231"/>
              <a:chOff x="0" y="0"/>
              <a:chExt cx="908" cy="231"/>
            </a:xfrm>
          </p:grpSpPr>
          <p:sp>
            <p:nvSpPr>
              <p:cNvPr id="6158" name="矩形 19470"/>
              <p:cNvSpPr/>
              <p:nvPr/>
            </p:nvSpPr>
            <p:spPr>
              <a:xfrm>
                <a:off x="318" y="0"/>
                <a:ext cx="590" cy="227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9" name="文本框 19471"/>
              <p:cNvSpPr txBox="1"/>
              <p:nvPr/>
            </p:nvSpPr>
            <p:spPr>
              <a:xfrm>
                <a:off x="0" y="0"/>
                <a:ext cx="45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3092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ES</a:t>
                </a:r>
                <a:endParaRPr lang="en-US" altLang="zh-CN">
                  <a:solidFill>
                    <a:srgbClr val="A3092E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9473" name="组合 19472"/>
          <p:cNvGrpSpPr/>
          <p:nvPr/>
        </p:nvGrpSpPr>
        <p:grpSpPr>
          <a:xfrm>
            <a:off x="6372225" y="1414463"/>
            <a:ext cx="1511300" cy="4392612"/>
            <a:chOff x="0" y="0"/>
            <a:chExt cx="952" cy="2767"/>
          </a:xfrm>
        </p:grpSpPr>
        <p:sp>
          <p:nvSpPr>
            <p:cNvPr id="6161" name="矩形 19473"/>
            <p:cNvSpPr/>
            <p:nvPr/>
          </p:nvSpPr>
          <p:spPr>
            <a:xfrm>
              <a:off x="0" y="0"/>
              <a:ext cx="952" cy="276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2" name="矩形 19474"/>
            <p:cNvSpPr/>
            <p:nvPr/>
          </p:nvSpPr>
          <p:spPr>
            <a:xfrm>
              <a:off x="0" y="317"/>
              <a:ext cx="952" cy="499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zh-CN" altLang="en-US" b="1">
                  <a:latin typeface="Times New Roman" panose="02020603050405020304" pitchFamily="18" charset="0"/>
                  <a:ea typeface="楷体" panose="02010609060101010101" charset="-122"/>
                </a:rPr>
                <a:t>代码段</a:t>
              </a:r>
              <a:endParaRPr lang="zh-CN" altLang="en-US" b="1">
                <a:latin typeface="Times New Roman" panose="02020603050405020304" pitchFamily="18" charset="0"/>
                <a:ea typeface="楷体" panose="02010609060101010101" charset="-122"/>
              </a:endParaRPr>
            </a:p>
          </p:txBody>
        </p:sp>
        <p:sp>
          <p:nvSpPr>
            <p:cNvPr id="6163" name="矩形 19475"/>
            <p:cNvSpPr/>
            <p:nvPr/>
          </p:nvSpPr>
          <p:spPr>
            <a:xfrm>
              <a:off x="0" y="1587"/>
              <a:ext cx="952" cy="817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zh-CN" altLang="en-US" b="1">
                  <a:latin typeface="Times New Roman" panose="02020603050405020304" pitchFamily="18" charset="0"/>
                  <a:ea typeface="楷体" panose="02010609060101010101" charset="-122"/>
                </a:rPr>
                <a:t>数据段</a:t>
              </a:r>
              <a:endParaRPr lang="zh-CN" altLang="en-US" b="1">
                <a:latin typeface="Times New Roman" panose="02020603050405020304" pitchFamily="18" charset="0"/>
                <a:ea typeface="楷体" panose="02010609060101010101" charset="-122"/>
              </a:endParaRPr>
            </a:p>
          </p:txBody>
        </p:sp>
      </p:grpSp>
      <p:sp>
        <p:nvSpPr>
          <p:cNvPr id="19477" name="直接连接符 19476"/>
          <p:cNvSpPr/>
          <p:nvPr/>
        </p:nvSpPr>
        <p:spPr>
          <a:xfrm>
            <a:off x="5435600" y="1990725"/>
            <a:ext cx="863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478" name="组合 19477"/>
          <p:cNvGrpSpPr/>
          <p:nvPr/>
        </p:nvGrpSpPr>
        <p:grpSpPr>
          <a:xfrm>
            <a:off x="5435600" y="2422525"/>
            <a:ext cx="792163" cy="1511300"/>
            <a:chOff x="0" y="0"/>
            <a:chExt cx="499" cy="952"/>
          </a:xfrm>
        </p:grpSpPr>
        <p:sp>
          <p:nvSpPr>
            <p:cNvPr id="6166" name="直接连接符 19478"/>
            <p:cNvSpPr/>
            <p:nvPr/>
          </p:nvSpPr>
          <p:spPr>
            <a:xfrm>
              <a:off x="0" y="0"/>
              <a:ext cx="13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7" name="直接连接符 19479"/>
            <p:cNvSpPr/>
            <p:nvPr/>
          </p:nvSpPr>
          <p:spPr>
            <a:xfrm>
              <a:off x="136" y="0"/>
              <a:ext cx="0" cy="95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8" name="直接连接符 19480"/>
            <p:cNvSpPr/>
            <p:nvPr/>
          </p:nvSpPr>
          <p:spPr>
            <a:xfrm>
              <a:off x="136" y="952"/>
              <a:ext cx="363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82" name="文本框 19481"/>
          <p:cNvSpPr txBox="1"/>
          <p:nvPr/>
        </p:nvSpPr>
        <p:spPr>
          <a:xfrm>
            <a:off x="7956550" y="1701800"/>
            <a:ext cx="100806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10000H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3" name="文本框 19482"/>
          <p:cNvSpPr txBox="1"/>
          <p:nvPr/>
        </p:nvSpPr>
        <p:spPr>
          <a:xfrm>
            <a:off x="7956550" y="2493963"/>
            <a:ext cx="1008063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103FFH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4" name="文本框 19483"/>
          <p:cNvSpPr txBox="1"/>
          <p:nvPr/>
        </p:nvSpPr>
        <p:spPr>
          <a:xfrm>
            <a:off x="8027988" y="3717925"/>
            <a:ext cx="1008062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40000H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5" name="文本框 19484"/>
          <p:cNvSpPr txBox="1"/>
          <p:nvPr/>
        </p:nvSpPr>
        <p:spPr>
          <a:xfrm>
            <a:off x="8027988" y="5014913"/>
            <a:ext cx="10795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4FFFFH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6" name="文本框 19485"/>
          <p:cNvSpPr txBox="1"/>
          <p:nvPr/>
        </p:nvSpPr>
        <p:spPr>
          <a:xfrm>
            <a:off x="4930775" y="3790950"/>
            <a:ext cx="12954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4000:0000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7" name="文本框 19486"/>
          <p:cNvSpPr txBox="1"/>
          <p:nvPr/>
        </p:nvSpPr>
        <p:spPr>
          <a:xfrm>
            <a:off x="4930775" y="5014913"/>
            <a:ext cx="12954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4000:FFFF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82" grpId="0"/>
      <p:bldP spid="19483" grpId="0"/>
      <p:bldP spid="19484" grpId="0"/>
      <p:bldP spid="19485" grpId="0"/>
      <p:bldP spid="19486" grpId="0"/>
      <p:bldP spid="194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90113"/>
          <p:cNvSpPr txBox="1"/>
          <p:nvPr/>
        </p:nvSpPr>
        <p:spPr>
          <a:xfrm>
            <a:off x="323850" y="692150"/>
            <a:ext cx="8424863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：已知（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=0012H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=0034H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，要求把它们装配在一起，形成（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=1234H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文本框 90114"/>
          <p:cNvSpPr txBox="1"/>
          <p:nvPr/>
        </p:nvSpPr>
        <p:spPr>
          <a:xfrm>
            <a:off x="395288" y="2205038"/>
            <a:ext cx="2881312" cy="1320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程序段一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CL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8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</a:rPr>
              <a:t>ROL   AX</a:t>
            </a:r>
            <a:r>
              <a:rPr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</a:rPr>
              <a:t>CL</a:t>
            </a:r>
            <a:endParaRPr lang="en-US" altLang="zh-CN" sz="2000" b="1">
              <a:solidFill>
                <a:srgbClr val="FF33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ADD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0116" name="文本框 90115"/>
          <p:cNvSpPr txBox="1"/>
          <p:nvPr/>
        </p:nvSpPr>
        <p:spPr>
          <a:xfrm>
            <a:off x="3276600" y="2205038"/>
            <a:ext cx="2808288" cy="1320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程序段二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CL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8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</a:rPr>
              <a:t>SHL   AX</a:t>
            </a:r>
            <a:r>
              <a:rPr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</a:rPr>
              <a:t>CL</a:t>
            </a:r>
            <a:endParaRPr lang="en-US" altLang="zh-CN" sz="2000" b="1">
              <a:solidFill>
                <a:srgbClr val="FF33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ADD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0117" name="文本框 90116"/>
          <p:cNvSpPr txBox="1"/>
          <p:nvPr/>
        </p:nvSpPr>
        <p:spPr>
          <a:xfrm>
            <a:off x="6084888" y="2205038"/>
            <a:ext cx="2773362" cy="1320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程序段三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CL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8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</a:rPr>
              <a:t>ROR   AX</a:t>
            </a:r>
            <a:r>
              <a:rPr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</a:rPr>
              <a:t>CL</a:t>
            </a:r>
            <a:endParaRPr lang="en-US" altLang="zh-CN" sz="2000" b="1">
              <a:solidFill>
                <a:srgbClr val="FF33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ADD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0118" name="文本框 90117"/>
          <p:cNvSpPr txBox="1"/>
          <p:nvPr/>
        </p:nvSpPr>
        <p:spPr>
          <a:xfrm>
            <a:off x="395288" y="4076700"/>
            <a:ext cx="2881312" cy="1320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程序段四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CL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8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MOV  AH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ROL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0119" name="文本框 90118"/>
          <p:cNvSpPr txBox="1"/>
          <p:nvPr/>
        </p:nvSpPr>
        <p:spPr>
          <a:xfrm>
            <a:off x="3276600" y="4076700"/>
            <a:ext cx="2881313" cy="1320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程序段五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CL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8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MOV  BH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ROR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0120" name="文本框 90119"/>
          <p:cNvSpPr txBox="1"/>
          <p:nvPr/>
        </p:nvSpPr>
        <p:spPr>
          <a:xfrm>
            <a:off x="6084888" y="4076700"/>
            <a:ext cx="2881312" cy="13811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程序段六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 AH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XCHG  AH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endParaRPr lang="en-US" altLang="zh-CN" sz="24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ldLvl="0" animBg="1"/>
      <p:bldP spid="90116" grpId="0" bldLvl="0" animBg="1"/>
      <p:bldP spid="90117" grpId="0" bldLvl="0" animBg="1"/>
      <p:bldP spid="90118" grpId="0" bldLvl="0" animBg="1"/>
      <p:bldP spid="90119" grpId="0" bldLvl="0" animBg="1"/>
      <p:bldP spid="9012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92161"/>
          <p:cNvSpPr txBox="1"/>
          <p:nvPr/>
        </p:nvSpPr>
        <p:spPr>
          <a:xfrm>
            <a:off x="323850" y="765175"/>
            <a:ext cx="8424863" cy="265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：分析下列程序段执行后，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的值：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XOR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MOV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0A2D5H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MOV  CL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3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RCL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ADC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1234H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3" name="文本框 92162"/>
          <p:cNvSpPr txBox="1"/>
          <p:nvPr/>
        </p:nvSpPr>
        <p:spPr>
          <a:xfrm>
            <a:off x="323850" y="3716338"/>
            <a:ext cx="8208963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【答】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 </a:t>
            </a: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=28DFH</a:t>
            </a: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solidFill>
                <a:schemeClr val="tx2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2164" name="文本框 92163"/>
          <p:cNvSpPr txBox="1"/>
          <p:nvPr/>
        </p:nvSpPr>
        <p:spPr>
          <a:xfrm>
            <a:off x="468313" y="4365625"/>
            <a:ext cx="8208962" cy="85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分析：  第四条指令执行完，（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=16AAH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CF=1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第五条指令注意要加上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CF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的值。</a:t>
            </a:r>
            <a:endParaRPr lang="zh-CN" altLang="en-US" sz="2000" b="1">
              <a:solidFill>
                <a:schemeClr val="tx2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2165" name="文本框 92164"/>
          <p:cNvSpPr txBox="1"/>
          <p:nvPr/>
        </p:nvSpPr>
        <p:spPr>
          <a:xfrm>
            <a:off x="4716463" y="1341438"/>
            <a:ext cx="41036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   AX=0</a:t>
            </a: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CF=0</a:t>
            </a:r>
            <a:endParaRPr lang="en-US" altLang="zh-CN" sz="2000" b="1">
              <a:solidFill>
                <a:schemeClr val="tx2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2166" name="文本框 92165"/>
          <p:cNvSpPr txBox="1"/>
          <p:nvPr/>
        </p:nvSpPr>
        <p:spPr>
          <a:xfrm>
            <a:off x="4932363" y="1700213"/>
            <a:ext cx="41036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AX=0A2D5H</a:t>
            </a: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CF=0</a:t>
            </a:r>
            <a:endParaRPr lang="en-US" altLang="zh-CN" sz="2000" b="1">
              <a:solidFill>
                <a:schemeClr val="tx2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2167" name="文本框 92166"/>
          <p:cNvSpPr txBox="1"/>
          <p:nvPr/>
        </p:nvSpPr>
        <p:spPr>
          <a:xfrm>
            <a:off x="4932363" y="2565400"/>
            <a:ext cx="41036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AX=16AAH</a:t>
            </a: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，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charset="-122"/>
              </a:rPr>
              <a:t>CF=1</a:t>
            </a:r>
            <a:endParaRPr lang="en-US" altLang="zh-CN" sz="2000" b="1">
              <a:solidFill>
                <a:srgbClr val="FF3300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2168" name="文本框 92167"/>
          <p:cNvSpPr txBox="1"/>
          <p:nvPr/>
        </p:nvSpPr>
        <p:spPr>
          <a:xfrm>
            <a:off x="4932363" y="2133600"/>
            <a:ext cx="41036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AX=0A2D5H</a:t>
            </a: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CF=0</a:t>
            </a:r>
            <a:endParaRPr lang="en-US" altLang="zh-CN" sz="2000" b="1">
              <a:solidFill>
                <a:schemeClr val="tx2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2169" name="文本框 92168"/>
          <p:cNvSpPr txBox="1"/>
          <p:nvPr/>
        </p:nvSpPr>
        <p:spPr>
          <a:xfrm>
            <a:off x="4932363" y="2997200"/>
            <a:ext cx="41036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AX=28DFH</a:t>
            </a: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，  </a:t>
            </a: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CF=0</a:t>
            </a:r>
            <a:endParaRPr lang="en-US" altLang="zh-CN" sz="2000" b="1">
              <a:solidFill>
                <a:schemeClr val="tx2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4" grpId="0"/>
      <p:bldP spid="92165" grpId="0"/>
      <p:bldP spid="92166" grpId="0"/>
      <p:bldP spid="92167" grpId="0"/>
      <p:bldP spid="92168" grpId="0"/>
      <p:bldP spid="921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4" name="文本框 15363"/>
          <p:cNvSpPr txBox="1"/>
          <p:nvPr/>
        </p:nvSpPr>
        <p:spPr>
          <a:xfrm>
            <a:off x="466725" y="620713"/>
            <a:ext cx="82835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编程实现  AX*5/2。 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AX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中存放的是无符号数。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5" name="文本框 15364"/>
          <p:cNvSpPr txBox="1"/>
          <p:nvPr/>
        </p:nvSpPr>
        <p:spPr>
          <a:xfrm>
            <a:off x="539750" y="1484313"/>
            <a:ext cx="2592388" cy="2378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 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【参考程序一】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endParaRPr lang="zh-CN" altLang="en-US" sz="2400" b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MOV   BX, 5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MUL    BX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MOV    BX, 2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DIV       BX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5366" name="文本框 15365"/>
          <p:cNvSpPr txBox="1"/>
          <p:nvPr/>
        </p:nvSpPr>
        <p:spPr>
          <a:xfrm>
            <a:off x="3203575" y="1484313"/>
            <a:ext cx="2665413" cy="192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 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【参考程序二】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endParaRPr lang="zh-CN" altLang="en-US" sz="2400" b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MOV   BX, 5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MUL    BX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SHR     AX,  1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5367" name="文本框 15366"/>
          <p:cNvSpPr txBox="1"/>
          <p:nvPr/>
        </p:nvSpPr>
        <p:spPr>
          <a:xfrm>
            <a:off x="5940425" y="1484313"/>
            <a:ext cx="2663825" cy="2835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 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【参考程序三】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endParaRPr lang="zh-CN" altLang="en-US" sz="2400" b="1" dirty="0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MOV   BX, AX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MOV    CL,  2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 SHL    AX, CL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ADD    AX,  BX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SHR     AX,  1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/>
      <p:bldP spid="15365" grpId="0" bldLvl="0"/>
      <p:bldP spid="15366" grpId="0" bldLvl="0"/>
      <p:bldP spid="15367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框 92161"/>
          <p:cNvSpPr txBox="1"/>
          <p:nvPr/>
        </p:nvSpPr>
        <p:spPr>
          <a:xfrm>
            <a:off x="358775" y="1028700"/>
            <a:ext cx="8424863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已知AX=1234H，试编写简单程序片段，令AX=4321H。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文本框 92162"/>
          <p:cNvSpPr txBox="1"/>
          <p:nvPr/>
        </p:nvSpPr>
        <p:spPr>
          <a:xfrm>
            <a:off x="1985963" y="482600"/>
            <a:ext cx="46736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思考与设计</a:t>
            </a:r>
            <a:endParaRPr lang="zh-CN" altLang="en-US" sz="2400" b="1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2" name="文本框 92161"/>
          <p:cNvSpPr txBox="1"/>
          <p:nvPr/>
        </p:nvSpPr>
        <p:spPr>
          <a:xfrm>
            <a:off x="450850" y="1765300"/>
            <a:ext cx="8424863" cy="3079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【解】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参考程序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MOV   BX,AX      ；把AX内容送到BX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XCHG  BL,BH      ；高低字节互换，即BX=3412H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MOV   CL,4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ROL    BH,CL      ；令BH=43H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ROL    BL,CL      ；令BL=21H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MOV   AX,BX      ；把处理的结果送AX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1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charRg st="53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charRg st="103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charRg st="129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1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charRg st="171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13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charRg st="213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框 10241"/>
          <p:cNvSpPr txBox="1"/>
          <p:nvPr/>
        </p:nvSpPr>
        <p:spPr>
          <a:xfrm>
            <a:off x="179388" y="620713"/>
            <a:ext cx="6038850" cy="1535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90500" lvl="1" indent="0" algn="just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b="1" u="none" baseline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en-US" altLang="zh-CN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18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用数值表达式定义变量</a:t>
            </a:r>
            <a:endParaRPr lang="zh-CN" altLang="en-US" sz="1800" b="1" u="none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190500" lvl="1" indent="0" algn="just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DATA1  DB  10</a:t>
            </a:r>
            <a:r>
              <a:rPr lang="zh-CN" altLang="en-US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10H</a:t>
            </a:r>
            <a:r>
              <a:rPr lang="zh-CN" altLang="en-US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′AB′</a:t>
            </a:r>
            <a:r>
              <a:rPr lang="zh-CN" altLang="en-US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，？</a:t>
            </a:r>
            <a:endParaRPr lang="zh-CN" altLang="en-US" sz="1800" b="1" u="none" baseline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190500" lvl="1" indent="0" algn="just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DATA2  DW  200H</a:t>
            </a:r>
            <a:r>
              <a:rPr lang="zh-CN" altLang="en-US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-2</a:t>
            </a:r>
            <a:r>
              <a:rPr lang="zh-CN" altLang="en-US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′AB′</a:t>
            </a:r>
            <a:r>
              <a:rPr lang="zh-CN" altLang="en-US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，？</a:t>
            </a:r>
            <a:endParaRPr lang="zh-CN" altLang="en-US" sz="1800" b="1" u="none" baseline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190500" lvl="1" indent="0" algn="just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18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DATA3  DD  3*20 </a:t>
            </a:r>
            <a:endParaRPr lang="en-US" altLang="zh-CN" sz="1800" b="1" u="none" baseline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302" name="矩形 10301"/>
          <p:cNvSpPr/>
          <p:nvPr/>
        </p:nvSpPr>
        <p:spPr>
          <a:xfrm>
            <a:off x="684213" y="1052513"/>
            <a:ext cx="3743325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3" name="文本框 10302"/>
          <p:cNvSpPr txBox="1"/>
          <p:nvPr/>
        </p:nvSpPr>
        <p:spPr>
          <a:xfrm>
            <a:off x="4572000" y="692150"/>
            <a:ext cx="4257675" cy="4968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在源程序中书写为：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DATA  SEGMENT</a:t>
            </a:r>
            <a:endParaRPr lang="en-US" altLang="zh-CN" sz="2000" b="1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charset="-122"/>
              </a:rPr>
              <a:t>DATA1  DB  10 ,10H ,’AB’ ,?</a:t>
            </a:r>
            <a:endParaRPr lang="en-US" altLang="zh-CN" sz="2000" b="1">
              <a:solidFill>
                <a:srgbClr val="008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DATA2  DW  200H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-2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′AB′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，？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…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DATA  ENDS</a:t>
            </a:r>
            <a:endParaRPr lang="en-US" altLang="zh-CN" sz="2000" b="1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CODE  SEGMENT</a:t>
            </a:r>
            <a:endParaRPr lang="en-US" altLang="zh-CN" sz="2000" b="1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ASSUME  CS:CODE, DS:DATA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START:    MOV  AX, DATA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MOV  DS, AX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…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2" name="AutoShape 7"/>
          <p:cNvSpPr/>
          <p:nvPr/>
        </p:nvSpPr>
        <p:spPr>
          <a:xfrm>
            <a:off x="539750" y="2205038"/>
            <a:ext cx="3525838" cy="1968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变量 </a:t>
            </a:r>
            <a:r>
              <a:rPr lang="en-US" altLang="zh-CN" sz="2000" b="1">
                <a:solidFill>
                  <a:srgbClr val="008000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DATA1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具有属性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   段属性：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DS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DATA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）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   偏移地址：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0000H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 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类型属性：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字节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(BYTE)</a:t>
            </a:r>
            <a:endParaRPr lang="en-US" altLang="zh-CN" sz="2000" b="1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AutoShape 7"/>
          <p:cNvSpPr/>
          <p:nvPr/>
        </p:nvSpPr>
        <p:spPr>
          <a:xfrm>
            <a:off x="611188" y="4221163"/>
            <a:ext cx="3525837" cy="1968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变量 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DATA2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具有属性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段属性：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DS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DATA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）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偏移地址：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0005H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类型属性：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字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(WORD)</a:t>
            </a:r>
            <a:endParaRPr lang="en-US" altLang="zh-CN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19462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txBody>
          <a:bodyPr lIns="91440" tIns="45720" rIns="91440" bIns="45720" anchor="ctr"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3" grpId="0" bldLvl="0" animBg="1"/>
      <p:bldP spid="2" grpId="0" bldLvl="0" animBg="1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1" name="组合 16445"/>
          <p:cNvGrpSpPr/>
          <p:nvPr/>
        </p:nvGrpSpPr>
        <p:grpSpPr>
          <a:xfrm>
            <a:off x="4768850" y="692150"/>
            <a:ext cx="3781425" cy="5694363"/>
            <a:chOff x="3908" y="480"/>
            <a:chExt cx="2382" cy="3587"/>
          </a:xfrm>
        </p:grpSpPr>
        <p:sp>
          <p:nvSpPr>
            <p:cNvPr id="20482" name="矩形 16388"/>
            <p:cNvSpPr/>
            <p:nvPr/>
          </p:nvSpPr>
          <p:spPr>
            <a:xfrm>
              <a:off x="4484" y="3856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3" name="矩形 16389"/>
            <p:cNvSpPr/>
            <p:nvPr/>
          </p:nvSpPr>
          <p:spPr>
            <a:xfrm>
              <a:off x="4484" y="3645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4" name="矩形 16390"/>
            <p:cNvSpPr/>
            <p:nvPr/>
          </p:nvSpPr>
          <p:spPr>
            <a:xfrm>
              <a:off x="4484" y="3434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5" name="矩形 16391"/>
            <p:cNvSpPr/>
            <p:nvPr/>
          </p:nvSpPr>
          <p:spPr>
            <a:xfrm>
              <a:off x="4484" y="3223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3CH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6" name="矩形 16392"/>
            <p:cNvSpPr/>
            <p:nvPr/>
          </p:nvSpPr>
          <p:spPr>
            <a:xfrm>
              <a:off x="4484" y="3012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矩形 16393"/>
            <p:cNvSpPr/>
            <p:nvPr/>
          </p:nvSpPr>
          <p:spPr>
            <a:xfrm>
              <a:off x="4484" y="2801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8" name="矩形 16394"/>
            <p:cNvSpPr/>
            <p:nvPr/>
          </p:nvSpPr>
          <p:spPr>
            <a:xfrm>
              <a:off x="4484" y="2590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41H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9" name="矩形 16395"/>
            <p:cNvSpPr/>
            <p:nvPr/>
          </p:nvSpPr>
          <p:spPr>
            <a:xfrm>
              <a:off x="4484" y="2379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42H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0" name="矩形 16396"/>
            <p:cNvSpPr/>
            <p:nvPr/>
          </p:nvSpPr>
          <p:spPr>
            <a:xfrm>
              <a:off x="4484" y="2168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FFH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1" name="矩形 16397"/>
            <p:cNvSpPr/>
            <p:nvPr/>
          </p:nvSpPr>
          <p:spPr>
            <a:xfrm>
              <a:off x="4484" y="1957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FEH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2" name="矩形 16398"/>
            <p:cNvSpPr/>
            <p:nvPr/>
          </p:nvSpPr>
          <p:spPr>
            <a:xfrm>
              <a:off x="4484" y="1746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02H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矩形 16399"/>
            <p:cNvSpPr/>
            <p:nvPr/>
          </p:nvSpPr>
          <p:spPr>
            <a:xfrm>
              <a:off x="4484" y="1535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4" name="矩形 16400"/>
            <p:cNvSpPr/>
            <p:nvPr/>
          </p:nvSpPr>
          <p:spPr>
            <a:xfrm>
              <a:off x="4484" y="1324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5" name="矩形 16401"/>
            <p:cNvSpPr/>
            <p:nvPr/>
          </p:nvSpPr>
          <p:spPr>
            <a:xfrm>
              <a:off x="4484" y="1113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42H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矩形 16402"/>
            <p:cNvSpPr/>
            <p:nvPr/>
          </p:nvSpPr>
          <p:spPr>
            <a:xfrm>
              <a:off x="4484" y="902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41H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7" name="矩形 16403"/>
            <p:cNvSpPr/>
            <p:nvPr/>
          </p:nvSpPr>
          <p:spPr>
            <a:xfrm>
              <a:off x="4484" y="691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10H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8" name="矩形 16404"/>
            <p:cNvSpPr/>
            <p:nvPr/>
          </p:nvSpPr>
          <p:spPr>
            <a:xfrm>
              <a:off x="4484" y="480"/>
              <a:ext cx="48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0AH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9" name="直接连接符 16405"/>
            <p:cNvSpPr/>
            <p:nvPr/>
          </p:nvSpPr>
          <p:spPr>
            <a:xfrm>
              <a:off x="4484" y="480"/>
              <a:ext cx="4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0" name="直接连接符 16406"/>
            <p:cNvSpPr/>
            <p:nvPr/>
          </p:nvSpPr>
          <p:spPr>
            <a:xfrm>
              <a:off x="4484" y="691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1" name="直接连接符 16407"/>
            <p:cNvSpPr/>
            <p:nvPr/>
          </p:nvSpPr>
          <p:spPr>
            <a:xfrm>
              <a:off x="4484" y="902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2" name="直接连接符 16408"/>
            <p:cNvSpPr/>
            <p:nvPr/>
          </p:nvSpPr>
          <p:spPr>
            <a:xfrm>
              <a:off x="4484" y="1113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3" name="直接连接符 16409"/>
            <p:cNvSpPr/>
            <p:nvPr/>
          </p:nvSpPr>
          <p:spPr>
            <a:xfrm>
              <a:off x="4484" y="1324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4" name="直接连接符 16410"/>
            <p:cNvSpPr/>
            <p:nvPr/>
          </p:nvSpPr>
          <p:spPr>
            <a:xfrm>
              <a:off x="4484" y="1535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直接连接符 16411"/>
            <p:cNvSpPr/>
            <p:nvPr/>
          </p:nvSpPr>
          <p:spPr>
            <a:xfrm>
              <a:off x="4484" y="1746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直接连接符 16412"/>
            <p:cNvSpPr/>
            <p:nvPr/>
          </p:nvSpPr>
          <p:spPr>
            <a:xfrm>
              <a:off x="4484" y="1957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直接连接符 16413"/>
            <p:cNvSpPr/>
            <p:nvPr/>
          </p:nvSpPr>
          <p:spPr>
            <a:xfrm>
              <a:off x="4484" y="2168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8" name="直接连接符 16414"/>
            <p:cNvSpPr/>
            <p:nvPr/>
          </p:nvSpPr>
          <p:spPr>
            <a:xfrm>
              <a:off x="4484" y="2379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9" name="直接连接符 16415"/>
            <p:cNvSpPr/>
            <p:nvPr/>
          </p:nvSpPr>
          <p:spPr>
            <a:xfrm>
              <a:off x="4484" y="2590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0" name="直接连接符 16416"/>
            <p:cNvSpPr/>
            <p:nvPr/>
          </p:nvSpPr>
          <p:spPr>
            <a:xfrm>
              <a:off x="4484" y="2801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1" name="直接连接符 16417"/>
            <p:cNvSpPr/>
            <p:nvPr/>
          </p:nvSpPr>
          <p:spPr>
            <a:xfrm>
              <a:off x="4484" y="3012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2" name="直接连接符 16418"/>
            <p:cNvSpPr/>
            <p:nvPr/>
          </p:nvSpPr>
          <p:spPr>
            <a:xfrm>
              <a:off x="4484" y="3223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3" name="直接连接符 16419"/>
            <p:cNvSpPr/>
            <p:nvPr/>
          </p:nvSpPr>
          <p:spPr>
            <a:xfrm>
              <a:off x="4484" y="3434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4" name="直接连接符 16420"/>
            <p:cNvSpPr/>
            <p:nvPr/>
          </p:nvSpPr>
          <p:spPr>
            <a:xfrm>
              <a:off x="4484" y="3645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5" name="直接连接符 16421"/>
            <p:cNvSpPr/>
            <p:nvPr/>
          </p:nvSpPr>
          <p:spPr>
            <a:xfrm>
              <a:off x="4484" y="3856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6" name="直接连接符 16422"/>
            <p:cNvSpPr/>
            <p:nvPr/>
          </p:nvSpPr>
          <p:spPr>
            <a:xfrm>
              <a:off x="4484" y="4067"/>
              <a:ext cx="4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直接连接符 16423"/>
            <p:cNvSpPr/>
            <p:nvPr/>
          </p:nvSpPr>
          <p:spPr>
            <a:xfrm>
              <a:off x="4484" y="480"/>
              <a:ext cx="0" cy="358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8" name="直接连接符 16424"/>
            <p:cNvSpPr/>
            <p:nvPr/>
          </p:nvSpPr>
          <p:spPr>
            <a:xfrm>
              <a:off x="4964" y="480"/>
              <a:ext cx="0" cy="358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9" name="文本框 16425"/>
            <p:cNvSpPr txBox="1"/>
            <p:nvPr/>
          </p:nvSpPr>
          <p:spPr>
            <a:xfrm>
              <a:off x="3908" y="480"/>
              <a:ext cx="5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DATA1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0" name="文本框 16426"/>
            <p:cNvSpPr txBox="1"/>
            <p:nvPr/>
          </p:nvSpPr>
          <p:spPr>
            <a:xfrm>
              <a:off x="3908" y="1536"/>
              <a:ext cx="5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DATA2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1" name="文本框 16427"/>
            <p:cNvSpPr txBox="1"/>
            <p:nvPr/>
          </p:nvSpPr>
          <p:spPr>
            <a:xfrm>
              <a:off x="3908" y="3216"/>
              <a:ext cx="5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DATA3</a:t>
              </a:r>
              <a:endPara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2" name="文本框 16428"/>
            <p:cNvSpPr txBox="1"/>
            <p:nvPr/>
          </p:nvSpPr>
          <p:spPr>
            <a:xfrm>
              <a:off x="5012" y="1344"/>
              <a:ext cx="127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</a:rPr>
                <a:t>空单元（</a:t>
              </a:r>
              <a:r>
                <a:rPr lang="en-US" altLang="zh-CN" sz="1600" b="1">
                  <a:latin typeface="楷体" panose="02010609060101010101" charset="-122"/>
                  <a:ea typeface="楷体" panose="02010609060101010101" charset="-122"/>
                </a:rPr>
                <a:t>1B</a:t>
              </a:r>
              <a:r>
                <a:rPr lang="zh-CN" altLang="en-US" sz="1600" b="1">
                  <a:latin typeface="楷体" panose="02010609060101010101" charset="-122"/>
                  <a:ea typeface="楷体" panose="02010609060101010101" charset="-122"/>
                </a:rPr>
                <a:t>）</a:t>
              </a:r>
              <a:endParaRPr lang="zh-CN" altLang="en-US" sz="1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523" name="文本框 16429"/>
            <p:cNvSpPr txBox="1"/>
            <p:nvPr/>
          </p:nvSpPr>
          <p:spPr>
            <a:xfrm>
              <a:off x="4964" y="2880"/>
              <a:ext cx="1103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</a:rPr>
                <a:t>空单元（</a:t>
              </a:r>
              <a:r>
                <a:rPr lang="en-US" altLang="zh-CN" sz="1600" b="1">
                  <a:latin typeface="楷体" panose="02010609060101010101" charset="-122"/>
                  <a:ea typeface="楷体" panose="02010609060101010101" charset="-122"/>
                </a:rPr>
                <a:t>2B</a:t>
              </a:r>
              <a:r>
                <a:rPr lang="zh-CN" altLang="en-US" sz="1600" b="1">
                  <a:latin typeface="楷体" panose="02010609060101010101" charset="-122"/>
                  <a:ea typeface="楷体" panose="02010609060101010101" charset="-122"/>
                </a:rPr>
                <a:t>）</a:t>
              </a:r>
              <a:endParaRPr lang="zh-CN" altLang="en-US" sz="1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6440" name="文本框 16439"/>
          <p:cNvSpPr txBox="1"/>
          <p:nvPr/>
        </p:nvSpPr>
        <p:spPr>
          <a:xfrm>
            <a:off x="4583113" y="1073150"/>
            <a:ext cx="12192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DATA1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41" name="文本框 16440"/>
          <p:cNvSpPr txBox="1"/>
          <p:nvPr/>
        </p:nvSpPr>
        <p:spPr>
          <a:xfrm>
            <a:off x="4583113" y="1377950"/>
            <a:ext cx="12192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DATA1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42" name="文本框 16441"/>
          <p:cNvSpPr txBox="1"/>
          <p:nvPr/>
        </p:nvSpPr>
        <p:spPr>
          <a:xfrm>
            <a:off x="4583113" y="1727200"/>
            <a:ext cx="12192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DATA1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43" name="文本框 16442"/>
          <p:cNvSpPr txBox="1"/>
          <p:nvPr/>
        </p:nvSpPr>
        <p:spPr>
          <a:xfrm>
            <a:off x="4583113" y="2063750"/>
            <a:ext cx="12192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DATA1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45" name="文本框 16444"/>
          <p:cNvSpPr txBox="1"/>
          <p:nvPr/>
        </p:nvSpPr>
        <p:spPr>
          <a:xfrm>
            <a:off x="4583113" y="3022600"/>
            <a:ext cx="12192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DATA2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9" name="文本框 10241"/>
          <p:cNvSpPr txBox="1"/>
          <p:nvPr/>
        </p:nvSpPr>
        <p:spPr>
          <a:xfrm>
            <a:off x="34925" y="620713"/>
            <a:ext cx="6038850" cy="1492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90500" lvl="1" indent="0" algn="just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en-US" altLang="zh-CN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用数值表达式定义变量</a:t>
            </a:r>
            <a:endParaRPr lang="zh-CN" altLang="en-US" sz="2000" b="1" u="none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190500" lvl="1" indent="0" algn="just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DATA1  DB  10</a:t>
            </a:r>
            <a:r>
              <a:rPr lang="zh-CN" altLang="en-US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10H</a:t>
            </a:r>
            <a:r>
              <a:rPr lang="zh-CN" altLang="en-US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′AB′</a:t>
            </a:r>
            <a:r>
              <a:rPr lang="zh-CN" altLang="en-US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，？</a:t>
            </a:r>
            <a:endParaRPr lang="zh-CN" altLang="en-US" sz="2000" b="1" u="none" baseline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190500" lvl="1" indent="0" algn="just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DATA2  DW  200H</a:t>
            </a:r>
            <a:r>
              <a:rPr lang="zh-CN" altLang="en-US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-2</a:t>
            </a:r>
            <a:r>
              <a:rPr lang="zh-CN" altLang="en-US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′AB′</a:t>
            </a:r>
            <a:r>
              <a:rPr lang="zh-CN" altLang="en-US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，？</a:t>
            </a:r>
            <a:endParaRPr lang="zh-CN" altLang="en-US" sz="2000" b="1" u="none" baseline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190500" lvl="1" indent="0" algn="just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DATA3  DD  3*20 </a:t>
            </a:r>
            <a:endParaRPr lang="en-US" altLang="zh-CN" sz="2000" b="1" u="none" baseline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530" name="文本框 1"/>
          <p:cNvSpPr txBox="1"/>
          <p:nvPr/>
        </p:nvSpPr>
        <p:spPr>
          <a:xfrm>
            <a:off x="6516688" y="404813"/>
            <a:ext cx="1649412" cy="334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偏移地址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531" name="文本框 2"/>
          <p:cNvSpPr txBox="1"/>
          <p:nvPr/>
        </p:nvSpPr>
        <p:spPr>
          <a:xfrm>
            <a:off x="6588125" y="692150"/>
            <a:ext cx="1649413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0000H</a:t>
            </a:r>
            <a:endParaRPr lang="en-US" altLang="zh-CN" sz="16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532" name="文本框 3"/>
          <p:cNvSpPr txBox="1"/>
          <p:nvPr/>
        </p:nvSpPr>
        <p:spPr>
          <a:xfrm>
            <a:off x="6588125" y="981075"/>
            <a:ext cx="1649413" cy="334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</a:rPr>
              <a:t>0001H</a:t>
            </a:r>
            <a:endParaRPr lang="en-US" altLang="zh-CN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533" name="文本框 4"/>
          <p:cNvSpPr txBox="1"/>
          <p:nvPr/>
        </p:nvSpPr>
        <p:spPr>
          <a:xfrm>
            <a:off x="6588125" y="1339850"/>
            <a:ext cx="1649413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</a:rPr>
              <a:t>0002H</a:t>
            </a:r>
            <a:endParaRPr lang="en-US" altLang="zh-CN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88125" y="2349500"/>
            <a:ext cx="1649413" cy="334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0005H</a:t>
            </a:r>
            <a:endParaRPr lang="en-US" altLang="zh-CN" sz="16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535" name="文本框 6"/>
          <p:cNvSpPr txBox="1"/>
          <p:nvPr/>
        </p:nvSpPr>
        <p:spPr>
          <a:xfrm>
            <a:off x="6588125" y="1700213"/>
            <a:ext cx="1649413" cy="334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</a:rPr>
              <a:t>0005H</a:t>
            </a:r>
            <a:endParaRPr lang="en-US" altLang="zh-CN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8125" y="2708275"/>
            <a:ext cx="1649413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</a:rPr>
              <a:t>0006H</a:t>
            </a:r>
            <a:endParaRPr lang="en-US" altLang="zh-CN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8125" y="3068638"/>
            <a:ext cx="1649413" cy="334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</a:rPr>
              <a:t>0007H</a:t>
            </a:r>
            <a:endParaRPr lang="en-US" altLang="zh-CN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6725" y="2420938"/>
            <a:ext cx="3373438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试分析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DATA3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的属性？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88125" y="5013325"/>
            <a:ext cx="1649413" cy="334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6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000DH</a:t>
            </a:r>
            <a:endParaRPr lang="en-US" altLang="zh-CN" sz="16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611188" y="3068638"/>
            <a:ext cx="3525837" cy="1968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变量 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DATA3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具有属性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段属性：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DS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DATA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）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偏移地址：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000DH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类型属性：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双字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(DWORD)</a:t>
            </a:r>
            <a:endParaRPr lang="en-US" altLang="zh-CN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0" grpId="0"/>
      <p:bldP spid="16441" grpId="0"/>
      <p:bldP spid="16442" grpId="0"/>
      <p:bldP spid="16443" grpId="0"/>
      <p:bldP spid="16445" grpId="0"/>
      <p:bldP spid="10" grpId="0"/>
      <p:bldP spid="11" grpId="0"/>
      <p:bldP spid="12" grpId="0" bldLvl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框 11265"/>
          <p:cNvSpPr txBox="1"/>
          <p:nvPr/>
        </p:nvSpPr>
        <p:spPr>
          <a:xfrm>
            <a:off x="395288" y="476250"/>
            <a:ext cx="5257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90500" lvl="1" indent="0" algn="just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用地址表达式定义变量</a:t>
            </a:r>
            <a:endParaRPr lang="zh-CN" altLang="en-US" sz="2000" b="1" u="none" baseline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06" name="文本框 11266"/>
          <p:cNvSpPr txBox="1"/>
          <p:nvPr/>
        </p:nvSpPr>
        <p:spPr>
          <a:xfrm>
            <a:off x="323850" y="981075"/>
            <a:ext cx="8499475" cy="1127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地址表达式是指该表达式的运算结果是一个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地址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指向某个存储单元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  若该存储单元存放数据，则称该表达式为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变量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  若存放指令，则称之为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标号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07" name="直接连接符 12327"/>
          <p:cNvSpPr/>
          <p:nvPr/>
        </p:nvSpPr>
        <p:spPr>
          <a:xfrm>
            <a:off x="8566150" y="1784350"/>
            <a:ext cx="0" cy="419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直接连接符 12328"/>
          <p:cNvSpPr/>
          <p:nvPr/>
        </p:nvSpPr>
        <p:spPr>
          <a:xfrm>
            <a:off x="7956550" y="1784350"/>
            <a:ext cx="0" cy="419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32" name="组合 12331"/>
          <p:cNvGrpSpPr/>
          <p:nvPr/>
        </p:nvGrpSpPr>
        <p:grpSpPr>
          <a:xfrm>
            <a:off x="7956550" y="1860550"/>
            <a:ext cx="609600" cy="671513"/>
            <a:chOff x="4992" y="528"/>
            <a:chExt cx="384" cy="423"/>
          </a:xfrm>
        </p:grpSpPr>
        <p:sp>
          <p:nvSpPr>
            <p:cNvPr id="21510" name="文本框 12329"/>
            <p:cNvSpPr txBox="1"/>
            <p:nvPr/>
          </p:nvSpPr>
          <p:spPr>
            <a:xfrm>
              <a:off x="4992" y="720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02H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文本框 12330"/>
            <p:cNvSpPr txBox="1"/>
            <p:nvPr/>
          </p:nvSpPr>
          <p:spPr>
            <a:xfrm>
              <a:off x="4992" y="528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2" name="直接连接符 12332"/>
          <p:cNvSpPr/>
          <p:nvPr/>
        </p:nvSpPr>
        <p:spPr>
          <a:xfrm>
            <a:off x="7956550" y="24701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3" name="直接连接符 12333"/>
          <p:cNvSpPr/>
          <p:nvPr/>
        </p:nvSpPr>
        <p:spPr>
          <a:xfrm>
            <a:off x="7956550" y="21653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42" name="组合 12341"/>
          <p:cNvGrpSpPr/>
          <p:nvPr/>
        </p:nvGrpSpPr>
        <p:grpSpPr>
          <a:xfrm>
            <a:off x="7956550" y="2470150"/>
            <a:ext cx="609600" cy="1281113"/>
            <a:chOff x="4992" y="912"/>
            <a:chExt cx="384" cy="807"/>
          </a:xfrm>
        </p:grpSpPr>
        <p:sp>
          <p:nvSpPr>
            <p:cNvPr id="21515" name="文本框 12336"/>
            <p:cNvSpPr txBox="1"/>
            <p:nvPr/>
          </p:nvSpPr>
          <p:spPr>
            <a:xfrm>
              <a:off x="4992" y="1104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03H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文本框 12337"/>
            <p:cNvSpPr txBox="1"/>
            <p:nvPr/>
          </p:nvSpPr>
          <p:spPr>
            <a:xfrm>
              <a:off x="4992" y="912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7" name="文本框 12339"/>
            <p:cNvSpPr txBox="1"/>
            <p:nvPr/>
          </p:nvSpPr>
          <p:spPr>
            <a:xfrm>
              <a:off x="4992" y="1488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10H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文本框 12340"/>
            <p:cNvSpPr txBox="1"/>
            <p:nvPr/>
          </p:nvSpPr>
          <p:spPr>
            <a:xfrm>
              <a:off x="4992" y="1296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9" name="直接连接符 12342"/>
          <p:cNvSpPr/>
          <p:nvPr/>
        </p:nvSpPr>
        <p:spPr>
          <a:xfrm>
            <a:off x="7956550" y="27749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0" name="直接连接符 12343"/>
          <p:cNvSpPr/>
          <p:nvPr/>
        </p:nvSpPr>
        <p:spPr>
          <a:xfrm>
            <a:off x="7956550" y="30797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1" name="直接连接符 12349"/>
          <p:cNvSpPr/>
          <p:nvPr/>
        </p:nvSpPr>
        <p:spPr>
          <a:xfrm>
            <a:off x="7956550" y="33845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2" name="直接连接符 12350"/>
          <p:cNvSpPr/>
          <p:nvPr/>
        </p:nvSpPr>
        <p:spPr>
          <a:xfrm>
            <a:off x="7956550" y="36893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52" name="组合 12351"/>
          <p:cNvGrpSpPr/>
          <p:nvPr/>
        </p:nvGrpSpPr>
        <p:grpSpPr>
          <a:xfrm>
            <a:off x="7956550" y="3689350"/>
            <a:ext cx="609600" cy="673100"/>
            <a:chOff x="4992" y="528"/>
            <a:chExt cx="384" cy="424"/>
          </a:xfrm>
        </p:grpSpPr>
        <p:sp>
          <p:nvSpPr>
            <p:cNvPr id="21524" name="文本框 12352"/>
            <p:cNvSpPr txBox="1"/>
            <p:nvPr/>
          </p:nvSpPr>
          <p:spPr>
            <a:xfrm>
              <a:off x="4992" y="720"/>
              <a:ext cx="3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5" name="文本框 12353"/>
            <p:cNvSpPr txBox="1"/>
            <p:nvPr/>
          </p:nvSpPr>
          <p:spPr>
            <a:xfrm>
              <a:off x="4992" y="528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50H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58" name="组合 12357"/>
          <p:cNvGrpSpPr/>
          <p:nvPr/>
        </p:nvGrpSpPr>
        <p:grpSpPr>
          <a:xfrm>
            <a:off x="7956550" y="4298950"/>
            <a:ext cx="609600" cy="1281113"/>
            <a:chOff x="4992" y="912"/>
            <a:chExt cx="384" cy="807"/>
          </a:xfrm>
        </p:grpSpPr>
        <p:sp>
          <p:nvSpPr>
            <p:cNvPr id="21527" name="文本框 12358"/>
            <p:cNvSpPr txBox="1"/>
            <p:nvPr/>
          </p:nvSpPr>
          <p:spPr>
            <a:xfrm>
              <a:off x="4992" y="1104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8" name="文本框 12359"/>
            <p:cNvSpPr txBox="1"/>
            <p:nvPr/>
          </p:nvSpPr>
          <p:spPr>
            <a:xfrm>
              <a:off x="4992" y="912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60H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9" name="文本框 12360"/>
            <p:cNvSpPr txBox="1"/>
            <p:nvPr/>
          </p:nvSpPr>
          <p:spPr>
            <a:xfrm>
              <a:off x="4992" y="1488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40H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0" name="文本框 12361"/>
            <p:cNvSpPr txBox="1"/>
            <p:nvPr/>
          </p:nvSpPr>
          <p:spPr>
            <a:xfrm>
              <a:off x="4992" y="1296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31" name="直接连接符 12368"/>
          <p:cNvSpPr/>
          <p:nvPr/>
        </p:nvSpPr>
        <p:spPr>
          <a:xfrm>
            <a:off x="7956550" y="39941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2" name="直接连接符 12369"/>
          <p:cNvSpPr/>
          <p:nvPr/>
        </p:nvSpPr>
        <p:spPr>
          <a:xfrm>
            <a:off x="7956550" y="42989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3" name="直接连接符 12370"/>
          <p:cNvSpPr/>
          <p:nvPr/>
        </p:nvSpPr>
        <p:spPr>
          <a:xfrm>
            <a:off x="7956550" y="46037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4" name="直接连接符 12376"/>
          <p:cNvSpPr/>
          <p:nvPr/>
        </p:nvSpPr>
        <p:spPr>
          <a:xfrm>
            <a:off x="7956550" y="49085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5" name="直接连接符 12377"/>
          <p:cNvSpPr/>
          <p:nvPr/>
        </p:nvSpPr>
        <p:spPr>
          <a:xfrm>
            <a:off x="7956550" y="52133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6" name="直接连接符 12378"/>
          <p:cNvSpPr/>
          <p:nvPr/>
        </p:nvSpPr>
        <p:spPr>
          <a:xfrm>
            <a:off x="7956550" y="55181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83" name="文本框 12382"/>
          <p:cNvSpPr txBox="1"/>
          <p:nvPr/>
        </p:nvSpPr>
        <p:spPr>
          <a:xfrm>
            <a:off x="6889750" y="1860550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NEXT1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84" name="文本框 12383"/>
          <p:cNvSpPr txBox="1"/>
          <p:nvPr/>
        </p:nvSpPr>
        <p:spPr>
          <a:xfrm>
            <a:off x="6889750" y="2470150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NEXT2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85" name="文本框 12384"/>
          <p:cNvSpPr txBox="1"/>
          <p:nvPr/>
        </p:nvSpPr>
        <p:spPr>
          <a:xfrm>
            <a:off x="6889750" y="3689350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NEXT3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86" name="文本框 12385"/>
          <p:cNvSpPr txBox="1"/>
          <p:nvPr/>
        </p:nvSpPr>
        <p:spPr>
          <a:xfrm>
            <a:off x="6889750" y="4298950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NEXT4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41" name="直接连接符 12386"/>
          <p:cNvSpPr/>
          <p:nvPr/>
        </p:nvSpPr>
        <p:spPr>
          <a:xfrm>
            <a:off x="7956550" y="19367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827088" y="2133600"/>
            <a:ext cx="5257800" cy="1858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假定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标号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FIRST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CS=1000H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，偏移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 0200H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       ONE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CS=1000H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，偏移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 0300H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变量     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DS=4000H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，偏移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 0050H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             B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DS=4000H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，偏移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 0060H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2290" name="文本框 12289"/>
          <p:cNvSpPr txBox="1"/>
          <p:nvPr/>
        </p:nvSpPr>
        <p:spPr>
          <a:xfrm>
            <a:off x="827088" y="4148138"/>
            <a:ext cx="5257800" cy="1403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90500" lvl="1" indent="0" algn="just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b="1" u="none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NEXT1	DW	 FIRST 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00" lvl="1" indent="0" algn="just" eaLnBrk="1" fontAlgn="base" latinLnBrk="0" hangingPunct="1">
              <a:spcBef>
                <a:spcPct val="1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NEXT2	DD	 ONE 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00" lvl="1" indent="0" algn="just" eaLnBrk="1" fontAlgn="base" latinLnBrk="0" hangingPunct="1">
              <a:spcBef>
                <a:spcPct val="1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NEXT3	DW	 A 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00" lvl="1" indent="0" algn="just" eaLnBrk="1" fontAlgn="base" latinLnBrk="0" hangingPunct="1">
              <a:spcBef>
                <a:spcPct val="1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NEXT4	DD	 B  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3" grpId="0"/>
      <p:bldP spid="12384" grpId="0"/>
      <p:bldP spid="12385" grpId="0"/>
      <p:bldP spid="12386" grpId="0"/>
      <p:bldP spid="12292" grpId="0"/>
      <p:bldP spid="122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22530"/>
          <p:cNvSpPr txBox="1"/>
          <p:nvPr/>
        </p:nvSpPr>
        <p:spPr>
          <a:xfrm>
            <a:off x="466725" y="549275"/>
            <a:ext cx="6267450" cy="4946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93675" indent="-193675" algn="just"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观察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TYPE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的使用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193675" indent="-193675" algn="just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DATA  SEGMNET  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A1	DB	21H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42H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A2	DW	3412H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A3	DD	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DATA  ENDS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CODE  SEGMENT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  ...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ALOP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：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MOV	  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A1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    MOV  BL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A2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    MOV  AH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A3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		    MOV  DL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ALOP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   ...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20000"/>
              </a:spcBef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22530"/>
          <p:cNvSpPr txBox="1"/>
          <p:nvPr/>
        </p:nvSpPr>
        <p:spPr>
          <a:xfrm>
            <a:off x="4716463" y="3068638"/>
            <a:ext cx="4187825" cy="1798637"/>
          </a:xfrm>
          <a:prstGeom prst="rect">
            <a:avLst/>
          </a:prstGeom>
          <a:gradFill rotWithShape="1">
            <a:gsLst>
              <a:gs pos="0">
                <a:srgbClr val="FCFFFA">
                  <a:alpha val="100000"/>
                </a:srgbClr>
              </a:gs>
              <a:gs pos="74001">
                <a:srgbClr val="E8FFD1">
                  <a:alpha val="100000"/>
                </a:srgbClr>
              </a:gs>
              <a:gs pos="83000">
                <a:srgbClr val="E8FFD1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  <a:gs pos="100000">
                <a:srgbClr val="F0FFE0">
                  <a:alpha val="100000"/>
                </a:srgbClr>
              </a:gs>
            </a:gsLst>
            <a:lin ang="5400000"/>
            <a:tileRect/>
          </a:gra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marL="193675" indent="-193675" algn="just">
              <a:spcBef>
                <a:spcPct val="15000"/>
              </a:spcBef>
            </a:pPr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等价操作：</a:t>
            </a:r>
            <a:endParaRPr lang="zh-CN" altLang="en-US" sz="20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ALOP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MOV	AL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  MOV	BL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  MOV	AH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93675" indent="-193675" algn="just">
              <a:spcBef>
                <a:spcPct val="15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  MOV	DL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0FFH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1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1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4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1">
                                            <p:txEl>
                                              <p:charRg st="46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6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1">
                                            <p:txEl>
                                              <p:charRg st="61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1">
                                            <p:txEl>
                                              <p:charRg st="72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1">
                                            <p:txEl>
                                              <p:charRg st="8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1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0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601">
                                            <p:txEl>
                                              <p:charRg st="109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6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01">
                                            <p:txEl>
                                              <p:charRg st="136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601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82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601">
                                            <p:txEl>
                                              <p:charRg st="182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07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1">
                                            <p:txEl>
                                              <p:charRg st="207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 bldLvl="0" uiExpand="1" build="allAtOnce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8313" y="549275"/>
            <a:ext cx="8480425" cy="4281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阅读下列程序段，回答相关问题。              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DATA     SEGMENT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   ORG   2000H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STRING    DB    ‘WELCOME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!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’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ARRAY     DW  12，57EH，$+2，762H，$+0AH，45H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NUMBER  EQU  ($-ARRAY)/2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DATA    ENDS                    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（1） 变量STRING、ARRAY的偏移地址各是多少？ 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（2） NUMBER的值是？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（3） 若要执行指令  MOV  AX, ARRAY+4，则指令执行后，AX的值是多少？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0113" y="4868863"/>
            <a:ext cx="7910512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）STRING的偏移地址=2000H，ARRAY的偏移地址=2008H；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）NUMBER=6 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（3） AX=200EH。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charRg st="3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charRg st="59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charRg st="90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charRg st="131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86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186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5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charRg st="225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8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charRg st="268" end="3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04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charRg st="304" end="3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25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charRg st="325" end="3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6725" y="476250"/>
            <a:ext cx="8482013" cy="4283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阅读下列程序段，回答相关问题。              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DATA   SEGMENT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 DA1   DB  50 DUP(2，9，8, 90)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        ORG  1000H 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 COUNT  EQU  100 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ARRAY  DW   50，200H, 300，0FFH, 66H 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TABLE   DW  $+6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DATA   ENDS              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（1） 变量DA1、ARRAY的偏移地址各是多少？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（2） 变量DA1占用的存储空间是多少字节？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3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 TABLE的内容是多少？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650" y="4797425"/>
            <a:ext cx="7910513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000" b="1"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DA1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的偏移地址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ARRAY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的偏移地址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=1000H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DA1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占用存储空间字节数是：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200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（或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C8H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    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3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TABLE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的内容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 1010H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9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291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23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323" end="3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5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352" end="3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5361"/>
          <p:cNvSpPr txBox="1"/>
          <p:nvPr/>
        </p:nvSpPr>
        <p:spPr>
          <a:xfrm>
            <a:off x="539750" y="620713"/>
            <a:ext cx="7920038" cy="212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3200"/>
              </a:lnSpc>
            </a:pPr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>
                <a:solidFill>
                  <a:srgbClr val="A3092E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： 计算下列存储单元的物理地址：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2000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3000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2100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2000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2280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0800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2250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0500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；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3" name="文本框 15362"/>
          <p:cNvSpPr txBox="1"/>
          <p:nvPr/>
        </p:nvSpPr>
        <p:spPr>
          <a:xfrm>
            <a:off x="539750" y="2708275"/>
            <a:ext cx="7488238" cy="2378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36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【解】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 物理地址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=2000H×10H+3000H=23000H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 物理地址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=2100H×10H+2000H=23000H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ts val="36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3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 物理地址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=2280H×10H+0800H=23000H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ts val="36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4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 物理地址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=2250H×10H+0500H=22A00H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charRg st="5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3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charRg st="38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7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charRg st="71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0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charRg st="10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145409"/>
          <p:cNvSpPr txBox="1"/>
          <p:nvPr/>
        </p:nvSpPr>
        <p:spPr>
          <a:xfrm>
            <a:off x="179388" y="620713"/>
            <a:ext cx="86407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: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判断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当前值的正负（设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≠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），若为正数，则置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50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，否则令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200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45411" name="文本框 145410"/>
          <p:cNvSpPr txBox="1"/>
          <p:nvPr/>
        </p:nvSpPr>
        <p:spPr>
          <a:xfrm>
            <a:off x="323850" y="1700213"/>
            <a:ext cx="3671888" cy="3562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程序段一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CMP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JNS     L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MOV   CX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200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JMP    NEXT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CX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50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NEXT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… …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45412" name="文本框 145411"/>
          <p:cNvSpPr txBox="1"/>
          <p:nvPr/>
        </p:nvSpPr>
        <p:spPr>
          <a:xfrm>
            <a:off x="3059113" y="1700213"/>
            <a:ext cx="3167062" cy="35718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程序段二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ADD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JS       L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MOV   CX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50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JMP    NEXT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CX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200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NEXT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… …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45413" name="文本框 145412"/>
          <p:cNvSpPr txBox="1"/>
          <p:nvPr/>
        </p:nvSpPr>
        <p:spPr>
          <a:xfrm>
            <a:off x="5795963" y="1700213"/>
            <a:ext cx="3095625" cy="35718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程序段三（用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ZF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测试）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TEST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8000H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JNZ       L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MOV   CX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50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JMP    NEXT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CX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200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NEXT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… …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  <p:bldP spid="145412" grpId="0" bldLvl="0" animBg="1"/>
      <p:bldP spid="1454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146433"/>
          <p:cNvSpPr txBox="1"/>
          <p:nvPr/>
        </p:nvSpPr>
        <p:spPr>
          <a:xfrm>
            <a:off x="179388" y="620713"/>
            <a:ext cx="8713787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: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已知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16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位的数，判断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是奇数还是偶数，若为奇数，则令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Z=X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，若为偶数，令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Z=0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46435" name="文本框 146434"/>
          <p:cNvSpPr txBox="1"/>
          <p:nvPr/>
        </p:nvSpPr>
        <p:spPr>
          <a:xfrm>
            <a:off x="468313" y="1700213"/>
            <a:ext cx="3744912" cy="3636962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程序段一（用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ZF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测试）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TEST   AX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1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JNZ       L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MOV   Z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JMP    NEXT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Z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NEXT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… …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46436" name="文本框 146435"/>
          <p:cNvSpPr txBox="1"/>
          <p:nvPr/>
        </p:nvSpPr>
        <p:spPr>
          <a:xfrm>
            <a:off x="4643438" y="1700213"/>
            <a:ext cx="3816350" cy="40925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程序段二（用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CF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测试）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SHR    AX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JC       L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MOV   Z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JMP    NEXT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AX, X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Z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NEXT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… …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ldLvl="0" animBg="1"/>
      <p:bldP spid="14643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150529"/>
          <p:cNvSpPr txBox="1"/>
          <p:nvPr/>
        </p:nvSpPr>
        <p:spPr>
          <a:xfrm>
            <a:off x="323850" y="620713"/>
            <a:ext cx="87122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: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已知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W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16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位的数，若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W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为正数，则令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Z=W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，若为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，令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Z=400H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，若为负数，则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Z=|W|+50H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grpSp>
        <p:nvGrpSpPr>
          <p:cNvPr id="150531" name="组合 150530"/>
          <p:cNvGrpSpPr/>
          <p:nvPr/>
        </p:nvGrpSpPr>
        <p:grpSpPr>
          <a:xfrm>
            <a:off x="827088" y="1773238"/>
            <a:ext cx="7272337" cy="3960812"/>
            <a:chOff x="0" y="0"/>
            <a:chExt cx="4581" cy="2495"/>
          </a:xfrm>
        </p:grpSpPr>
        <p:sp>
          <p:nvSpPr>
            <p:cNvPr id="27651" name="矩形 150531"/>
            <p:cNvSpPr/>
            <p:nvPr/>
          </p:nvSpPr>
          <p:spPr>
            <a:xfrm>
              <a:off x="1497" y="0"/>
              <a:ext cx="1134" cy="27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AX←W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2" name="菱形 150532"/>
            <p:cNvSpPr/>
            <p:nvPr/>
          </p:nvSpPr>
          <p:spPr>
            <a:xfrm>
              <a:off x="1315" y="499"/>
              <a:ext cx="1406" cy="453"/>
            </a:xfrm>
            <a:prstGeom prst="diamond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AX=0?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3" name="菱形 150533"/>
            <p:cNvSpPr/>
            <p:nvPr/>
          </p:nvSpPr>
          <p:spPr>
            <a:xfrm>
              <a:off x="2223" y="1044"/>
              <a:ext cx="1406" cy="453"/>
            </a:xfrm>
            <a:prstGeom prst="diamond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SF=0?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4" name="矩形 150534"/>
            <p:cNvSpPr/>
            <p:nvPr/>
          </p:nvSpPr>
          <p:spPr>
            <a:xfrm>
              <a:off x="0" y="1724"/>
              <a:ext cx="1134" cy="27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Z←400H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直接连接符 150535"/>
            <p:cNvSpPr/>
            <p:nvPr/>
          </p:nvSpPr>
          <p:spPr>
            <a:xfrm>
              <a:off x="1996" y="272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矩形 150536"/>
            <p:cNvSpPr/>
            <p:nvPr/>
          </p:nvSpPr>
          <p:spPr>
            <a:xfrm>
              <a:off x="1497" y="1724"/>
              <a:ext cx="1134" cy="27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Z←AX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矩形 150537"/>
            <p:cNvSpPr/>
            <p:nvPr/>
          </p:nvSpPr>
          <p:spPr>
            <a:xfrm>
              <a:off x="3311" y="1724"/>
              <a:ext cx="1134" cy="27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Z←|W|+50H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矩形 150538"/>
            <p:cNvSpPr/>
            <p:nvPr/>
          </p:nvSpPr>
          <p:spPr>
            <a:xfrm>
              <a:off x="1497" y="2223"/>
              <a:ext cx="1134" cy="27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直接连接符 150539"/>
            <p:cNvSpPr/>
            <p:nvPr/>
          </p:nvSpPr>
          <p:spPr>
            <a:xfrm>
              <a:off x="1996" y="1996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0" name="直接连接符 150540"/>
            <p:cNvSpPr/>
            <p:nvPr/>
          </p:nvSpPr>
          <p:spPr>
            <a:xfrm>
              <a:off x="3855" y="1996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直接连接符 150541"/>
            <p:cNvSpPr/>
            <p:nvPr/>
          </p:nvSpPr>
          <p:spPr>
            <a:xfrm flipH="1">
              <a:off x="2631" y="2314"/>
              <a:ext cx="12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直接连接符 150542"/>
            <p:cNvSpPr/>
            <p:nvPr/>
          </p:nvSpPr>
          <p:spPr>
            <a:xfrm>
              <a:off x="499" y="1996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直接连接符 150543"/>
            <p:cNvSpPr/>
            <p:nvPr/>
          </p:nvSpPr>
          <p:spPr>
            <a:xfrm>
              <a:off x="499" y="2314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4" name="直接连接符 150544"/>
            <p:cNvSpPr/>
            <p:nvPr/>
          </p:nvSpPr>
          <p:spPr>
            <a:xfrm>
              <a:off x="2721" y="726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直接连接符 150545"/>
            <p:cNvSpPr/>
            <p:nvPr/>
          </p:nvSpPr>
          <p:spPr>
            <a:xfrm>
              <a:off x="2903" y="726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直接连接符 150546"/>
            <p:cNvSpPr/>
            <p:nvPr/>
          </p:nvSpPr>
          <p:spPr>
            <a:xfrm>
              <a:off x="3629" y="1270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直接连接符 150547"/>
            <p:cNvSpPr/>
            <p:nvPr/>
          </p:nvSpPr>
          <p:spPr>
            <a:xfrm>
              <a:off x="3855" y="1270"/>
              <a:ext cx="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直接连接符 150548"/>
            <p:cNvSpPr/>
            <p:nvPr/>
          </p:nvSpPr>
          <p:spPr>
            <a:xfrm flipH="1">
              <a:off x="1996" y="1270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9" name="直接连接符 150549"/>
            <p:cNvSpPr/>
            <p:nvPr/>
          </p:nvSpPr>
          <p:spPr>
            <a:xfrm>
              <a:off x="1996" y="1270"/>
              <a:ext cx="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0" name="直接连接符 150550"/>
            <p:cNvSpPr/>
            <p:nvPr/>
          </p:nvSpPr>
          <p:spPr>
            <a:xfrm flipH="1">
              <a:off x="499" y="726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1" name="直接连接符 150551"/>
            <p:cNvSpPr/>
            <p:nvPr/>
          </p:nvSpPr>
          <p:spPr>
            <a:xfrm>
              <a:off x="499" y="726"/>
              <a:ext cx="0" cy="9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2" name="文本框 150552"/>
            <p:cNvSpPr txBox="1"/>
            <p:nvPr/>
          </p:nvSpPr>
          <p:spPr>
            <a:xfrm>
              <a:off x="454" y="408"/>
              <a:ext cx="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ZF=1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文本框 150553"/>
            <p:cNvSpPr txBox="1"/>
            <p:nvPr/>
          </p:nvSpPr>
          <p:spPr>
            <a:xfrm>
              <a:off x="2676" y="408"/>
              <a:ext cx="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ZF=0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文本框 150554"/>
            <p:cNvSpPr txBox="1"/>
            <p:nvPr/>
          </p:nvSpPr>
          <p:spPr>
            <a:xfrm>
              <a:off x="1270" y="1270"/>
              <a:ext cx="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SF=0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5" name="文本框 150555"/>
            <p:cNvSpPr txBox="1"/>
            <p:nvPr/>
          </p:nvSpPr>
          <p:spPr>
            <a:xfrm>
              <a:off x="3901" y="1316"/>
              <a:ext cx="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SF=1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文本框 151553"/>
          <p:cNvSpPr txBox="1"/>
          <p:nvPr/>
        </p:nvSpPr>
        <p:spPr>
          <a:xfrm>
            <a:off x="250825" y="765175"/>
            <a:ext cx="7777163" cy="48085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程序段一：</a:t>
            </a:r>
            <a:endParaRPr lang="zh-CN" altLang="en-US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W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CMP  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JZ         L1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JNS      L2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NEG     AX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ADD  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50H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 u="sng">
                <a:latin typeface="Arial" panose="020B0604020202020204" pitchFamily="34" charset="0"/>
                <a:ea typeface="楷体" panose="02010609060101010101" charset="-122"/>
              </a:rPr>
              <a:t>MOV    Z</a:t>
            </a:r>
            <a:r>
              <a:rPr lang="zh-CN" altLang="en-US" sz="2000" b="1" u="sng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sng">
                <a:latin typeface="Arial" panose="020B0604020202020204" pitchFamily="34" charset="0"/>
                <a:ea typeface="楷体" panose="02010609060101010101" charset="-122"/>
              </a:rPr>
              <a:t>AX</a:t>
            </a:r>
            <a:endParaRPr lang="en-US" altLang="zh-CN" sz="2000" b="1" u="sng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 u="sng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JMP     NEXT</a:t>
            </a:r>
            <a:endParaRPr lang="en-US" altLang="zh-CN" sz="2000" b="1" u="sng">
              <a:solidFill>
                <a:schemeClr val="tx2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L2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 Z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JMP      NEXT</a:t>
            </a:r>
            <a:endParaRPr lang="en-US" altLang="zh-CN" sz="2000" b="1">
              <a:solidFill>
                <a:schemeClr val="tx2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L1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   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MOV    Z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400H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NEXT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…   …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51555" name="文本框 151554"/>
          <p:cNvSpPr txBox="1"/>
          <p:nvPr/>
        </p:nvSpPr>
        <p:spPr>
          <a:xfrm>
            <a:off x="4284663" y="836613"/>
            <a:ext cx="4248150" cy="4818062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程序段二：</a:t>
            </a:r>
            <a:endParaRPr lang="zh-CN" altLang="en-US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W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CMP  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JNZ      L1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MOV    Z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400H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JMP     NEXT</a:t>
            </a:r>
            <a:endParaRPr lang="en-US" altLang="zh-CN" sz="2000" b="1">
              <a:solidFill>
                <a:schemeClr val="tx2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L1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JNS      L2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NEG     AX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ADD  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50H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 u="sng">
                <a:latin typeface="Arial" panose="020B0604020202020204" pitchFamily="34" charset="0"/>
                <a:ea typeface="楷体" panose="02010609060101010101" charset="-122"/>
              </a:rPr>
              <a:t>MOV    Z</a:t>
            </a:r>
            <a:r>
              <a:rPr lang="zh-CN" altLang="en-US" sz="2000" b="1" u="sng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sng">
                <a:latin typeface="Arial" panose="020B0604020202020204" pitchFamily="34" charset="0"/>
                <a:ea typeface="楷体" panose="02010609060101010101" charset="-122"/>
              </a:rPr>
              <a:t>AX</a:t>
            </a:r>
            <a:endParaRPr lang="en-US" altLang="zh-CN" sz="2000" b="1" u="sng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 u="sng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</a:rPr>
              <a:t>JMP     NEXT</a:t>
            </a:r>
            <a:endParaRPr lang="en-US" altLang="zh-CN" sz="2000" b="1" u="sng">
              <a:solidFill>
                <a:schemeClr val="tx2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L2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 Z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         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NEXT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…   …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4">
                                            <p:txEl>
                                              <p:charRg st="6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3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1554">
                                            <p:txEl>
                                              <p:charRg st="37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6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1554">
                                            <p:txEl>
                                              <p:charRg st="69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1554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13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1554">
                                            <p:txEl>
                                              <p:charRg st="133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163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1554">
                                            <p:txEl>
                                              <p:charRg st="163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19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1554">
                                            <p:txEl>
                                              <p:charRg st="197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228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54">
                                            <p:txEl>
                                              <p:charRg st="228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260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1554">
                                            <p:txEl>
                                              <p:charRg st="260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287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1554">
                                            <p:txEl>
                                              <p:charRg st="287" end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320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1554">
                                            <p:txEl>
                                              <p:charRg st="320" end="3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charRg st="349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1554">
                                            <p:txEl>
                                              <p:charRg st="349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内容占位符 152577"/>
          <p:cNvSpPr>
            <a:spLocks noGrp="1"/>
          </p:cNvSpPr>
          <p:nvPr>
            <p:ph idx="1"/>
          </p:nvPr>
        </p:nvSpPr>
        <p:spPr>
          <a:xfrm>
            <a:off x="395288" y="457200"/>
            <a:ext cx="8353425" cy="5638800"/>
          </a:xfrm>
          <a:ln/>
        </p:spPr>
        <p:txBody>
          <a:bodyPr anchor="t"/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zh-CN" altLang="en-US" sz="2000">
                <a:solidFill>
                  <a:srgbClr val="3333FF"/>
                </a:solidFill>
                <a:ea typeface="楷体" panose="02010609060101010101" charset="-122"/>
              </a:rPr>
              <a:t>【例】</a:t>
            </a:r>
            <a:r>
              <a:rPr lang="zh-CN" altLang="en-US" sz="2000">
                <a:ea typeface="楷体" panose="02010609060101010101" charset="-122"/>
              </a:rPr>
              <a:t>在字节变量</a:t>
            </a:r>
            <a:r>
              <a:rPr lang="en-US" altLang="zh-CN" sz="2000">
                <a:ea typeface="楷体" panose="02010609060101010101" charset="-122"/>
              </a:rPr>
              <a:t>X</a:t>
            </a:r>
            <a:r>
              <a:rPr lang="zh-CN" altLang="en-US" sz="2000">
                <a:ea typeface="楷体" panose="02010609060101010101" charset="-122"/>
              </a:rPr>
              <a:t>中存有一个无符号数，当它高于、等于或低于</a:t>
            </a:r>
            <a:r>
              <a:rPr lang="en-US" altLang="zh-CN" sz="2000">
                <a:ea typeface="楷体" panose="02010609060101010101" charset="-122"/>
              </a:rPr>
              <a:t>100</a:t>
            </a:r>
            <a:r>
              <a:rPr lang="zh-CN" altLang="en-US" sz="2000">
                <a:ea typeface="楷体" panose="02010609060101010101" charset="-122"/>
              </a:rPr>
              <a:t>的三种情况，分别转去执行三个不同的程序段</a:t>
            </a:r>
            <a:r>
              <a:rPr lang="en-US" altLang="zh-CN" sz="2000">
                <a:ea typeface="楷体" panose="02010609060101010101" charset="-122"/>
              </a:rPr>
              <a:t>PROG1</a:t>
            </a:r>
            <a:r>
              <a:rPr lang="zh-CN" altLang="en-US" sz="2000">
                <a:ea typeface="楷体" panose="02010609060101010101" charset="-122"/>
              </a:rPr>
              <a:t>、</a:t>
            </a:r>
            <a:r>
              <a:rPr lang="en-US" altLang="zh-CN" sz="2000">
                <a:ea typeface="楷体" panose="02010609060101010101" charset="-122"/>
              </a:rPr>
              <a:t>PROG2</a:t>
            </a:r>
            <a:r>
              <a:rPr lang="zh-CN" altLang="en-US" sz="2000">
                <a:ea typeface="楷体" panose="02010609060101010101" charset="-122"/>
              </a:rPr>
              <a:t>和</a:t>
            </a:r>
            <a:r>
              <a:rPr lang="en-US" altLang="zh-CN" sz="2000">
                <a:ea typeface="楷体" panose="02010609060101010101" charset="-122"/>
              </a:rPr>
              <a:t>PROG3</a:t>
            </a:r>
            <a:r>
              <a:rPr lang="zh-CN" altLang="en-US" sz="2000">
                <a:ea typeface="楷体" panose="02010609060101010101" charset="-122"/>
              </a:rPr>
              <a:t>。</a:t>
            </a:r>
            <a:endParaRPr lang="zh-CN" altLang="en-US" sz="2000"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zh-CN" altLang="en-US" sz="2000">
                <a:ea typeface="楷体" panose="02010609060101010101" charset="-122"/>
              </a:rPr>
              <a:t>主要程序段如下：</a:t>
            </a:r>
            <a:endParaRPr lang="zh-CN" altLang="en-US" sz="2000"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zh-CN" altLang="en-US" sz="2000">
                <a:ea typeface="楷体" panose="02010609060101010101" charset="-122"/>
              </a:rPr>
              <a:t>                </a:t>
            </a:r>
            <a:r>
              <a:rPr lang="en-US" altLang="zh-CN" sz="2000">
                <a:ea typeface="楷体" panose="02010609060101010101" charset="-122"/>
              </a:rPr>
              <a:t>MOV   AL</a:t>
            </a:r>
            <a:r>
              <a:rPr lang="zh-CN" altLang="en-US" sz="2000">
                <a:ea typeface="楷体" panose="02010609060101010101" charset="-122"/>
              </a:rPr>
              <a:t>，</a:t>
            </a:r>
            <a:r>
              <a:rPr lang="en-US" altLang="zh-CN" sz="2000">
                <a:ea typeface="楷体" panose="02010609060101010101" charset="-122"/>
              </a:rPr>
              <a:t>X    </a:t>
            </a:r>
            <a:r>
              <a:rPr lang="zh-CN" altLang="en-US" sz="2000">
                <a:ea typeface="楷体" panose="02010609060101010101" charset="-122"/>
              </a:rPr>
              <a:t>；</a:t>
            </a:r>
            <a:r>
              <a:rPr lang="en-US" altLang="zh-CN" sz="2000">
                <a:ea typeface="楷体" panose="02010609060101010101" charset="-122"/>
              </a:rPr>
              <a:t>X</a:t>
            </a:r>
            <a:r>
              <a:rPr lang="zh-CN" altLang="en-US" sz="2000">
                <a:ea typeface="楷体" panose="02010609060101010101" charset="-122"/>
              </a:rPr>
              <a:t>送入</a:t>
            </a:r>
            <a:r>
              <a:rPr lang="en-US" altLang="zh-CN" sz="2000">
                <a:ea typeface="楷体" panose="02010609060101010101" charset="-122"/>
              </a:rPr>
              <a:t>AL</a:t>
            </a:r>
            <a:endParaRPr lang="en-US" altLang="zh-CN" sz="2000"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en-US" altLang="zh-CN" sz="2000">
                <a:ea typeface="楷体" panose="02010609060101010101" charset="-122"/>
              </a:rPr>
              <a:t>                CMP   AL</a:t>
            </a:r>
            <a:r>
              <a:rPr lang="zh-CN" altLang="en-US" sz="2000">
                <a:ea typeface="楷体" panose="02010609060101010101" charset="-122"/>
              </a:rPr>
              <a:t>，</a:t>
            </a:r>
            <a:r>
              <a:rPr lang="en-US" altLang="zh-CN" sz="2000">
                <a:ea typeface="楷体" panose="02010609060101010101" charset="-122"/>
              </a:rPr>
              <a:t>100   </a:t>
            </a:r>
            <a:r>
              <a:rPr lang="zh-CN" altLang="en-US" sz="2000">
                <a:ea typeface="楷体" panose="02010609060101010101" charset="-122"/>
              </a:rPr>
              <a:t>；</a:t>
            </a:r>
            <a:r>
              <a:rPr lang="en-US" altLang="zh-CN" sz="2000">
                <a:ea typeface="楷体" panose="02010609060101010101" charset="-122"/>
              </a:rPr>
              <a:t>X</a:t>
            </a:r>
            <a:r>
              <a:rPr lang="zh-CN" altLang="en-US" sz="2000">
                <a:ea typeface="楷体" panose="02010609060101010101" charset="-122"/>
              </a:rPr>
              <a:t>与</a:t>
            </a:r>
            <a:r>
              <a:rPr lang="en-US" altLang="zh-CN" sz="2000">
                <a:ea typeface="楷体" panose="02010609060101010101" charset="-122"/>
              </a:rPr>
              <a:t>100</a:t>
            </a:r>
            <a:r>
              <a:rPr lang="zh-CN" altLang="en-US" sz="2000">
                <a:ea typeface="楷体" panose="02010609060101010101" charset="-122"/>
              </a:rPr>
              <a:t>比较产生状态标志位</a:t>
            </a:r>
            <a:endParaRPr lang="zh-CN" altLang="en-US" sz="2000"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zh-CN" altLang="en-US" sz="2000">
                <a:ea typeface="楷体" panose="02010609060101010101" charset="-122"/>
              </a:rPr>
              <a:t>                </a:t>
            </a:r>
            <a:r>
              <a:rPr lang="en-US" altLang="zh-CN" sz="2000">
                <a:ea typeface="楷体" panose="02010609060101010101" charset="-122"/>
              </a:rPr>
              <a:t>JA     PROG1    </a:t>
            </a:r>
            <a:r>
              <a:rPr lang="zh-CN" altLang="en-US" sz="2000">
                <a:ea typeface="楷体" panose="02010609060101010101" charset="-122"/>
              </a:rPr>
              <a:t>；</a:t>
            </a:r>
            <a:r>
              <a:rPr lang="en-US" altLang="zh-CN" sz="2000">
                <a:ea typeface="楷体" panose="02010609060101010101" charset="-122"/>
              </a:rPr>
              <a:t>X</a:t>
            </a:r>
            <a:r>
              <a:rPr lang="zh-CN" altLang="en-US" sz="2000">
                <a:ea typeface="楷体" panose="02010609060101010101" charset="-122"/>
              </a:rPr>
              <a:t>﹥</a:t>
            </a:r>
            <a:r>
              <a:rPr lang="en-US" altLang="zh-CN" sz="2000">
                <a:ea typeface="楷体" panose="02010609060101010101" charset="-122"/>
              </a:rPr>
              <a:t>100 </a:t>
            </a:r>
            <a:r>
              <a:rPr lang="zh-CN" altLang="en-US" sz="2000">
                <a:ea typeface="楷体" panose="02010609060101010101" charset="-122"/>
              </a:rPr>
              <a:t>转</a:t>
            </a:r>
            <a:r>
              <a:rPr lang="en-US" altLang="zh-CN" sz="2000">
                <a:ea typeface="楷体" panose="02010609060101010101" charset="-122"/>
              </a:rPr>
              <a:t>PROG1</a:t>
            </a:r>
            <a:endParaRPr lang="en-US" altLang="zh-CN" sz="2000"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en-US" altLang="zh-CN" sz="2000">
                <a:ea typeface="楷体" panose="02010609060101010101" charset="-122"/>
              </a:rPr>
              <a:t>                JB     PROG3    </a:t>
            </a:r>
            <a:r>
              <a:rPr lang="zh-CN" altLang="en-US" sz="2000">
                <a:ea typeface="楷体" panose="02010609060101010101" charset="-122"/>
              </a:rPr>
              <a:t>；</a:t>
            </a:r>
            <a:r>
              <a:rPr lang="en-US" altLang="zh-CN" sz="2000">
                <a:ea typeface="楷体" panose="02010609060101010101" charset="-122"/>
              </a:rPr>
              <a:t>X</a:t>
            </a:r>
            <a:r>
              <a:rPr lang="zh-CN" altLang="en-US" sz="2000">
                <a:ea typeface="楷体" panose="02010609060101010101" charset="-122"/>
              </a:rPr>
              <a:t>﹤</a:t>
            </a:r>
            <a:r>
              <a:rPr lang="en-US" altLang="zh-CN" sz="2000">
                <a:ea typeface="楷体" panose="02010609060101010101" charset="-122"/>
              </a:rPr>
              <a:t>100 </a:t>
            </a:r>
            <a:r>
              <a:rPr lang="zh-CN" altLang="en-US" sz="2000">
                <a:ea typeface="楷体" panose="02010609060101010101" charset="-122"/>
              </a:rPr>
              <a:t>转</a:t>
            </a:r>
            <a:r>
              <a:rPr lang="en-US" altLang="zh-CN" sz="2000">
                <a:ea typeface="楷体" panose="02010609060101010101" charset="-122"/>
              </a:rPr>
              <a:t>PROG3</a:t>
            </a:r>
            <a:endParaRPr lang="en-US" altLang="zh-CN" sz="2000"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en-US" altLang="zh-CN" sz="2000">
                <a:ea typeface="楷体" panose="02010609060101010101" charset="-122"/>
              </a:rPr>
              <a:t>PROG2</a:t>
            </a:r>
            <a:r>
              <a:rPr lang="zh-CN" altLang="en-US" sz="2000">
                <a:ea typeface="楷体" panose="02010609060101010101" charset="-122"/>
              </a:rPr>
              <a:t>： </a:t>
            </a:r>
            <a:r>
              <a:rPr lang="en-US" altLang="zh-CN" sz="2000">
                <a:ea typeface="楷体" panose="02010609060101010101" charset="-122"/>
              </a:rPr>
              <a:t>┉                     </a:t>
            </a:r>
            <a:r>
              <a:rPr lang="zh-CN" altLang="en-US" sz="2000">
                <a:ea typeface="楷体" panose="02010609060101010101" charset="-122"/>
              </a:rPr>
              <a:t>；</a:t>
            </a:r>
            <a:r>
              <a:rPr lang="en-US" altLang="zh-CN" sz="2000">
                <a:ea typeface="楷体" panose="02010609060101010101" charset="-122"/>
              </a:rPr>
              <a:t>X=100 </a:t>
            </a:r>
            <a:r>
              <a:rPr lang="zh-CN" altLang="en-US" sz="2000">
                <a:ea typeface="楷体" panose="02010609060101010101" charset="-122"/>
              </a:rPr>
              <a:t>执行程序段</a:t>
            </a:r>
            <a:r>
              <a:rPr lang="en-US" altLang="zh-CN" sz="2000">
                <a:ea typeface="楷体" panose="02010609060101010101" charset="-122"/>
              </a:rPr>
              <a:t>PROG2</a:t>
            </a:r>
            <a:endParaRPr lang="en-US" altLang="zh-CN" sz="2000"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en-US" altLang="zh-CN" sz="2000">
                <a:ea typeface="楷体" panose="02010609060101010101" charset="-122"/>
              </a:rPr>
              <a:t>                         ┋</a:t>
            </a:r>
            <a:endParaRPr lang="en-US" altLang="zh-CN" sz="2000"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en-US" altLang="zh-CN" sz="2000">
                <a:ea typeface="楷体" panose="02010609060101010101" charset="-122"/>
              </a:rPr>
              <a:t>PROG1</a:t>
            </a:r>
            <a:r>
              <a:rPr lang="zh-CN" altLang="en-US" sz="2000">
                <a:ea typeface="楷体" panose="02010609060101010101" charset="-122"/>
              </a:rPr>
              <a:t>： </a:t>
            </a:r>
            <a:r>
              <a:rPr lang="en-US" altLang="zh-CN" sz="2000">
                <a:ea typeface="楷体" panose="02010609060101010101" charset="-122"/>
              </a:rPr>
              <a:t>┉                     </a:t>
            </a:r>
            <a:r>
              <a:rPr lang="zh-CN" altLang="en-US" sz="2000">
                <a:ea typeface="楷体" panose="02010609060101010101" charset="-122"/>
              </a:rPr>
              <a:t>；</a:t>
            </a:r>
            <a:r>
              <a:rPr lang="en-US" altLang="zh-CN" sz="2000">
                <a:ea typeface="楷体" panose="02010609060101010101" charset="-122"/>
              </a:rPr>
              <a:t>X</a:t>
            </a:r>
            <a:r>
              <a:rPr lang="zh-CN" altLang="en-US" sz="2000">
                <a:ea typeface="楷体" panose="02010609060101010101" charset="-122"/>
              </a:rPr>
              <a:t>﹥</a:t>
            </a:r>
            <a:r>
              <a:rPr lang="en-US" altLang="zh-CN" sz="2000">
                <a:ea typeface="楷体" panose="02010609060101010101" charset="-122"/>
              </a:rPr>
              <a:t>100 </a:t>
            </a:r>
            <a:r>
              <a:rPr lang="zh-CN" altLang="en-US" sz="2000">
                <a:ea typeface="楷体" panose="02010609060101010101" charset="-122"/>
              </a:rPr>
              <a:t>执行程序段</a:t>
            </a:r>
            <a:r>
              <a:rPr lang="en-US" altLang="zh-CN" sz="2000">
                <a:ea typeface="楷体" panose="02010609060101010101" charset="-122"/>
              </a:rPr>
              <a:t>PROG1</a:t>
            </a:r>
            <a:endParaRPr lang="en-US" altLang="zh-CN" sz="2000"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en-US" altLang="zh-CN" sz="2000">
                <a:ea typeface="楷体" panose="02010609060101010101" charset="-122"/>
              </a:rPr>
              <a:t>                         ┋</a:t>
            </a:r>
            <a:endParaRPr lang="en-US" altLang="zh-CN" sz="2000"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  <a:spcBef>
                <a:spcPct val="5000"/>
              </a:spcBef>
              <a:buNone/>
            </a:pPr>
            <a:r>
              <a:rPr lang="en-US" altLang="zh-CN" sz="2000">
                <a:ea typeface="楷体" panose="02010609060101010101" charset="-122"/>
              </a:rPr>
              <a:t>PROG3</a:t>
            </a:r>
            <a:r>
              <a:rPr lang="zh-CN" altLang="en-US" sz="2000">
                <a:ea typeface="楷体" panose="02010609060101010101" charset="-122"/>
              </a:rPr>
              <a:t>： </a:t>
            </a:r>
            <a:r>
              <a:rPr lang="en-US" altLang="zh-CN" sz="2000">
                <a:ea typeface="楷体" panose="02010609060101010101" charset="-122"/>
              </a:rPr>
              <a:t>┉                     </a:t>
            </a:r>
            <a:r>
              <a:rPr lang="zh-CN" altLang="en-US" sz="2000">
                <a:ea typeface="楷体" panose="02010609060101010101" charset="-122"/>
              </a:rPr>
              <a:t>；</a:t>
            </a:r>
            <a:r>
              <a:rPr lang="en-US" altLang="zh-CN" sz="2000">
                <a:ea typeface="楷体" panose="02010609060101010101" charset="-122"/>
              </a:rPr>
              <a:t>X</a:t>
            </a:r>
            <a:r>
              <a:rPr lang="zh-CN" altLang="en-US" sz="2000">
                <a:ea typeface="楷体" panose="02010609060101010101" charset="-122"/>
              </a:rPr>
              <a:t>﹤</a:t>
            </a:r>
            <a:r>
              <a:rPr lang="en-US" altLang="zh-CN" sz="2000">
                <a:ea typeface="楷体" panose="02010609060101010101" charset="-122"/>
              </a:rPr>
              <a:t>100 </a:t>
            </a:r>
            <a:r>
              <a:rPr lang="zh-CN" altLang="en-US" sz="2000">
                <a:ea typeface="楷体" panose="02010609060101010101" charset="-122"/>
              </a:rPr>
              <a:t>执行程序段</a:t>
            </a:r>
            <a:r>
              <a:rPr lang="en-US" altLang="zh-CN" sz="2000">
                <a:ea typeface="楷体" panose="02010609060101010101" charset="-122"/>
              </a:rPr>
              <a:t>PROG3</a:t>
            </a:r>
            <a:endParaRPr lang="en-US" altLang="zh-CN" sz="2000">
              <a:ea typeface="楷体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None/>
            </a:pP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charRg st="8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578">
                                            <p:txEl>
                                              <p:charRg st="80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charRg st="11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2578">
                                            <p:txEl>
                                              <p:charRg st="117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charRg st="164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2578">
                                            <p:txEl>
                                              <p:charRg st="164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charRg st="210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2578">
                                            <p:txEl>
                                              <p:charRg st="210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charRg st="256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2578">
                                            <p:txEl>
                                              <p:charRg st="256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charRg st="303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2578">
                                            <p:txEl>
                                              <p:charRg st="303" end="3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charRg st="330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2578">
                                            <p:txEl>
                                              <p:charRg st="330" end="3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charRg st="377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2578">
                                            <p:txEl>
                                              <p:charRg st="377" end="4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charRg st="404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2578">
                                            <p:txEl>
                                              <p:charRg st="404" end="4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文本框 156673"/>
          <p:cNvSpPr txBox="1"/>
          <p:nvPr/>
        </p:nvSpPr>
        <p:spPr>
          <a:xfrm>
            <a:off x="323850" y="692150"/>
            <a:ext cx="8496300" cy="5303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【例】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Y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为两个带符号双精度数，已分别存放于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及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中。要求编制一个程序使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﹥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Y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时，转向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L1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执行，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＝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Y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时转向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L2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执行，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﹤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Y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时转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L3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执行。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主要程序段如下：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CMP  DX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BX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；先比较高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16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位为带符号数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JG    L1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JL     L3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CMP  AX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CX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；再比较低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16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位为无符号数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JA    L1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JB    L3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L2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┇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L1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┇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L3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┇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charRg st="9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4">
                                            <p:txEl>
                                              <p:charRg st="90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charRg st="13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6674">
                                            <p:txEl>
                                              <p:charRg st="135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charRg st="163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6674">
                                            <p:txEl>
                                              <p:charRg st="163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charRg st="192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6674">
                                            <p:txEl>
                                              <p:charRg st="192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charRg st="237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6674">
                                            <p:txEl>
                                              <p:charRg st="237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charRg st="265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6674">
                                            <p:txEl>
                                              <p:charRg st="265" end="2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charRg st="293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6674">
                                            <p:txEl>
                                              <p:charRg st="293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charRg st="316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6674">
                                            <p:txEl>
                                              <p:charRg st="316" end="3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charRg st="339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6674">
                                            <p:txEl>
                                              <p:charRg st="339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框 23577"/>
          <p:cNvSpPr txBox="1"/>
          <p:nvPr/>
        </p:nvSpPr>
        <p:spPr>
          <a:xfrm>
            <a:off x="611188" y="981075"/>
            <a:ext cx="3200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en-US" altLang="zh-CN" sz="2000" b="1">
                <a:solidFill>
                  <a:srgbClr val="FF9900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符号函数</a:t>
            </a:r>
            <a:r>
              <a:rPr lang="zh-CN" altLang="en-US" sz="2000" b="1" dirty="0">
                <a:solidFill>
                  <a:srgbClr val="FF9900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solidFill>
                <a:srgbClr val="FF99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1746" name="文本框 23602"/>
          <p:cNvSpPr txBox="1"/>
          <p:nvPr/>
        </p:nvSpPr>
        <p:spPr>
          <a:xfrm>
            <a:off x="466725" y="547688"/>
            <a:ext cx="80772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3.7.4 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分支程序设计举例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31747" name="组合 1"/>
          <p:cNvGrpSpPr/>
          <p:nvPr/>
        </p:nvGrpSpPr>
        <p:grpSpPr>
          <a:xfrm>
            <a:off x="2843213" y="692150"/>
            <a:ext cx="3024187" cy="1457325"/>
            <a:chOff x="6179" y="2339"/>
            <a:chExt cx="4762" cy="2294"/>
          </a:xfrm>
        </p:grpSpPr>
        <p:sp>
          <p:nvSpPr>
            <p:cNvPr id="31748" name="文本框 23603"/>
            <p:cNvSpPr txBox="1"/>
            <p:nvPr/>
          </p:nvSpPr>
          <p:spPr>
            <a:xfrm>
              <a:off x="6179" y="2339"/>
              <a:ext cx="4762" cy="22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           1     (x&gt;0)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y =       0      (x=0)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           </a:t>
              </a:r>
              <a:r>
                <a:rPr lang="zh-CN" altLang="en-US" sz="2000" dirty="0">
                  <a:latin typeface="Arial" panose="020B0604020202020204" pitchFamily="34" charset="0"/>
                  <a:ea typeface="楷体_GB2312" pitchFamily="49" charset="-122"/>
                </a:rPr>
                <a:t>－</a:t>
              </a:r>
              <a:r>
                <a:rPr lang="en-US" altLang="zh-CN" sz="2000" dirty="0">
                  <a:latin typeface="Arial" panose="020B0604020202020204" pitchFamily="34" charset="0"/>
                  <a:ea typeface="楷体_GB2312" pitchFamily="49" charset="-122"/>
                </a:rPr>
                <a:t>1   (x&lt;0)</a:t>
              </a:r>
              <a:endParaRPr lang="en-US" altLang="zh-CN" sz="2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749" name="左大括号 23604"/>
            <p:cNvSpPr/>
            <p:nvPr/>
          </p:nvSpPr>
          <p:spPr>
            <a:xfrm>
              <a:off x="6973" y="2792"/>
              <a:ext cx="338" cy="1841"/>
            </a:xfrm>
            <a:prstGeom prst="leftBrace">
              <a:avLst>
                <a:gd name="adj1" fmla="val 3840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50" name="文本框 23577"/>
          <p:cNvSpPr txBox="1"/>
          <p:nvPr/>
        </p:nvSpPr>
        <p:spPr>
          <a:xfrm>
            <a:off x="755650" y="2133600"/>
            <a:ext cx="6899275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其中数值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X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存放在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XX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单元，结果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Y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存放在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YY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单元。</a:t>
            </a:r>
            <a:r>
              <a:rPr lang="zh-CN" altLang="en-US" sz="2000" b="1" dirty="0">
                <a:solidFill>
                  <a:srgbClr val="FF9900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solidFill>
                <a:srgbClr val="FF99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59395" name="组合 59394"/>
          <p:cNvGrpSpPr/>
          <p:nvPr/>
        </p:nvGrpSpPr>
        <p:grpSpPr>
          <a:xfrm>
            <a:off x="3259138" y="2779713"/>
            <a:ext cx="4343400" cy="3581400"/>
            <a:chOff x="3477" y="7383"/>
            <a:chExt cx="3150" cy="3108"/>
          </a:xfrm>
        </p:grpSpPr>
        <p:grpSp>
          <p:nvGrpSpPr>
            <p:cNvPr id="31752" name="组合 59395"/>
            <p:cNvGrpSpPr/>
            <p:nvPr/>
          </p:nvGrpSpPr>
          <p:grpSpPr>
            <a:xfrm>
              <a:off x="3477" y="7383"/>
              <a:ext cx="3150" cy="2653"/>
              <a:chOff x="3477" y="7383"/>
              <a:chExt cx="3150" cy="2653"/>
            </a:xfrm>
          </p:grpSpPr>
          <p:sp>
            <p:nvSpPr>
              <p:cNvPr id="31753" name="圆角矩形 59396"/>
              <p:cNvSpPr/>
              <p:nvPr/>
            </p:nvSpPr>
            <p:spPr>
              <a:xfrm>
                <a:off x="4635" y="7383"/>
                <a:ext cx="837" cy="283"/>
              </a:xfrm>
              <a:prstGeom prst="roundRect">
                <a:avLst>
                  <a:gd name="adj" fmla="val 40704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tIns="0" bIns="0" anchor="ctr"/>
              <a:p>
                <a:pPr algn="ctr" eaLnBrk="0" hangingPunct="0">
                  <a:lnSpc>
                    <a:spcPct val="80000"/>
                  </a:lnSpc>
                </a:pPr>
                <a:r>
                  <a:rPr lang="zh-CN" altLang="en-US" b="1" dirty="0">
                    <a:latin typeface="楷体" panose="02010609060101010101" charset="-122"/>
                    <a:ea typeface="楷体" panose="02010609060101010101" charset="-122"/>
                  </a:rPr>
                  <a:t>开始</a:t>
                </a:r>
                <a:endParaRPr lang="zh-CN" altLang="en-US" b="1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1754" name="菱形 59397"/>
              <p:cNvSpPr/>
              <p:nvPr/>
            </p:nvSpPr>
            <p:spPr>
              <a:xfrm>
                <a:off x="4377" y="7947"/>
                <a:ext cx="1365" cy="624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0" anchor="ctr"/>
              <a:p>
                <a:pPr algn="ctr" eaLnBrk="0" hangingPunct="0"/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x=?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55" name="直接连接符 59398"/>
              <p:cNvSpPr/>
              <p:nvPr/>
            </p:nvSpPr>
            <p:spPr>
              <a:xfrm>
                <a:off x="5052" y="7680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6" name="直接连接符 59399"/>
              <p:cNvSpPr/>
              <p:nvPr/>
            </p:nvSpPr>
            <p:spPr>
              <a:xfrm>
                <a:off x="5052" y="8571"/>
                <a:ext cx="0" cy="4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7" name="文本框 59400"/>
              <p:cNvSpPr txBox="1"/>
              <p:nvPr/>
            </p:nvSpPr>
            <p:spPr>
              <a:xfrm>
                <a:off x="4740" y="9003"/>
                <a:ext cx="63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0" bIns="0" anchor="ctr"/>
              <a:p>
                <a:pPr algn="ctr" eaLnBrk="0" hangingPunct="0"/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Y←0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58" name="文本框 59401"/>
              <p:cNvSpPr txBox="1"/>
              <p:nvPr/>
            </p:nvSpPr>
            <p:spPr>
              <a:xfrm>
                <a:off x="5997" y="9003"/>
                <a:ext cx="63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54000" tIns="0" rIns="54000" bIns="0" anchor="ctr"/>
              <a:p>
                <a:pPr algn="ctr" eaLnBrk="0" hangingPunct="0"/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Y←1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59" name="文本框 59402"/>
              <p:cNvSpPr txBox="1"/>
              <p:nvPr/>
            </p:nvSpPr>
            <p:spPr>
              <a:xfrm>
                <a:off x="3477" y="9003"/>
                <a:ext cx="63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54000" tIns="0" rIns="54000" bIns="0" anchor="ctr"/>
              <a:p>
                <a:pPr algn="ctr" eaLnBrk="0" hangingPunct="0"/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Y←-1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60" name="直接连接符 59403"/>
              <p:cNvSpPr/>
              <p:nvPr/>
            </p:nvSpPr>
            <p:spPr>
              <a:xfrm>
                <a:off x="5052" y="9313"/>
                <a:ext cx="0" cy="4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1" name="圆角矩形 59404"/>
              <p:cNvSpPr/>
              <p:nvPr/>
            </p:nvSpPr>
            <p:spPr>
              <a:xfrm>
                <a:off x="4632" y="9753"/>
                <a:ext cx="837" cy="283"/>
              </a:xfrm>
              <a:prstGeom prst="roundRect">
                <a:avLst>
                  <a:gd name="adj" fmla="val 40704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tIns="0" bIns="0" anchor="ctr"/>
              <a:p>
                <a:pPr algn="ctr" eaLnBrk="0" hangingPunct="0">
                  <a:lnSpc>
                    <a:spcPct val="80000"/>
                  </a:lnSpc>
                </a:pPr>
                <a:r>
                  <a:rPr lang="zh-CN" altLang="en-US" b="1" dirty="0">
                    <a:latin typeface="楷体" panose="02010609060101010101" charset="-122"/>
                    <a:ea typeface="楷体" panose="02010609060101010101" charset="-122"/>
                  </a:rPr>
                  <a:t>结束</a:t>
                </a:r>
                <a:endParaRPr lang="zh-CN" altLang="en-US" b="1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1762" name="直接连接符 59405"/>
              <p:cNvSpPr/>
              <p:nvPr/>
            </p:nvSpPr>
            <p:spPr>
              <a:xfrm>
                <a:off x="5742" y="8259"/>
                <a:ext cx="59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3" name="直接连接符 59406"/>
              <p:cNvSpPr/>
              <p:nvPr/>
            </p:nvSpPr>
            <p:spPr>
              <a:xfrm>
                <a:off x="6312" y="8259"/>
                <a:ext cx="0" cy="73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4" name="直接连接符 59407"/>
              <p:cNvSpPr/>
              <p:nvPr/>
            </p:nvSpPr>
            <p:spPr>
              <a:xfrm>
                <a:off x="3807" y="8259"/>
                <a:ext cx="59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5" name="直接连接符 59408"/>
              <p:cNvSpPr/>
              <p:nvPr/>
            </p:nvSpPr>
            <p:spPr>
              <a:xfrm>
                <a:off x="3792" y="8259"/>
                <a:ext cx="0" cy="73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6" name="直接连接符 59409"/>
              <p:cNvSpPr/>
              <p:nvPr/>
            </p:nvSpPr>
            <p:spPr>
              <a:xfrm flipH="1">
                <a:off x="5052" y="9552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7" name="直接连接符 59410"/>
              <p:cNvSpPr/>
              <p:nvPr/>
            </p:nvSpPr>
            <p:spPr>
              <a:xfrm>
                <a:off x="3792" y="9552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8" name="直接连接符 59411"/>
              <p:cNvSpPr/>
              <p:nvPr/>
            </p:nvSpPr>
            <p:spPr>
              <a:xfrm flipV="1">
                <a:off x="6312" y="9297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9" name="直接连接符 59412"/>
              <p:cNvSpPr/>
              <p:nvPr/>
            </p:nvSpPr>
            <p:spPr>
              <a:xfrm flipV="1">
                <a:off x="3792" y="9297"/>
                <a:ext cx="0" cy="2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70" name="文本框 59413"/>
              <p:cNvSpPr txBox="1"/>
              <p:nvPr/>
            </p:nvSpPr>
            <p:spPr>
              <a:xfrm>
                <a:off x="5157" y="8616"/>
                <a:ext cx="210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/>
              <a:p>
                <a:pPr algn="ctr" eaLnBrk="0" hangingPunct="0"/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=0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71" name="文本框 59414"/>
              <p:cNvSpPr txBox="1"/>
              <p:nvPr/>
            </p:nvSpPr>
            <p:spPr>
              <a:xfrm>
                <a:off x="5787" y="7992"/>
                <a:ext cx="315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/>
              <a:p>
                <a:pPr algn="ctr" eaLnBrk="0" hangingPunct="0"/>
                <a:r>
                  <a:rPr lang="zh-CN" altLang="en-US" b="1" dirty="0">
                    <a:latin typeface="Times New Roman" panose="02020603050405020304" pitchFamily="18" charset="0"/>
                    <a:ea typeface="楷体_GB2312" pitchFamily="49" charset="-122"/>
                  </a:rPr>
                  <a:t>＞</a:t>
                </a:r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72" name="文本框 59415"/>
              <p:cNvSpPr txBox="1"/>
              <p:nvPr/>
            </p:nvSpPr>
            <p:spPr>
              <a:xfrm>
                <a:off x="4002" y="7992"/>
                <a:ext cx="315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/>
              <a:p>
                <a:pPr algn="ctr" eaLnBrk="0" hangingPunct="0"/>
                <a:r>
                  <a:rPr lang="zh-CN" altLang="en-US" b="1" dirty="0">
                    <a:latin typeface="Times New Roman" panose="02020603050405020304" pitchFamily="18" charset="0"/>
                    <a:ea typeface="楷体_GB2312" pitchFamily="49" charset="-122"/>
                  </a:rPr>
                  <a:t>＜</a:t>
                </a:r>
                <a:r>
                  <a:rPr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1773" name="文本框 59416"/>
            <p:cNvSpPr txBox="1"/>
            <p:nvPr/>
          </p:nvSpPr>
          <p:spPr>
            <a:xfrm>
              <a:off x="4002" y="10176"/>
              <a:ext cx="210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algn="ctr" eaLnBrk="0" hangingPunct="0"/>
              <a:endParaRPr lang="zh-CN" altLang="en-US" sz="7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" name="文本框 23577"/>
          <p:cNvSpPr txBox="1"/>
          <p:nvPr/>
        </p:nvSpPr>
        <p:spPr>
          <a:xfrm>
            <a:off x="539750" y="2636838"/>
            <a:ext cx="3200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【分析】</a:t>
            </a:r>
            <a:r>
              <a:rPr lang="en-US" altLang="zh-CN" sz="2000" b="1">
                <a:solidFill>
                  <a:srgbClr val="FF9900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画出流程图</a:t>
            </a:r>
            <a:r>
              <a:rPr lang="zh-CN" altLang="en-US" sz="2000" b="1" dirty="0">
                <a:solidFill>
                  <a:srgbClr val="FF9900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>
              <a:solidFill>
                <a:srgbClr val="FF99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文本框 44033"/>
          <p:cNvSpPr txBox="1"/>
          <p:nvPr/>
        </p:nvSpPr>
        <p:spPr>
          <a:xfrm>
            <a:off x="539750" y="549275"/>
            <a:ext cx="6542088" cy="6567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参考程序如下：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STACK	SEGMENT    STACK    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zh-CN" altLang="en-US" b="1">
                <a:latin typeface="Arial" panose="020B0604020202020204" pitchFamily="34" charset="0"/>
                <a:ea typeface="楷体" panose="02010609060101010101" charset="-122"/>
              </a:rPr>
              <a:t>堆栈段</a:t>
            </a:r>
            <a:endParaRPr lang="zh-CN" altLang="en-US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	DW  256  DUP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（？）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TOP	  LABEL  WORD</a:t>
            </a: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STACK	ENDS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DATA	SEGMENT                 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zh-CN" altLang="en-US" b="1">
                <a:latin typeface="Arial" panose="020B0604020202020204" pitchFamily="34" charset="0"/>
                <a:ea typeface="楷体" panose="02010609060101010101" charset="-122"/>
              </a:rPr>
              <a:t>数据段</a:t>
            </a:r>
            <a:endParaRPr lang="zh-CN" altLang="en-US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    XX		DB  X  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    YY		DB  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？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DATA	ENDS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CODE	SEGMENT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ASSUME  CS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CODE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DS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DATA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SS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STACK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START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MOV	AX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DATA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   MOV	DS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AX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endParaRPr lang="en-US" altLang="zh-CN" b="1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9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4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729">
                                            <p:txEl>
                                              <p:charRg st="4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5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729">
                                            <p:txEl>
                                              <p:charRg st="5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8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729">
                                            <p:txEl>
                                              <p:charRg st="82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9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3729">
                                            <p:txEl>
                                              <p:charRg st="93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12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3729">
                                            <p:txEl>
                                              <p:charRg st="128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14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9">
                                            <p:txEl>
                                              <p:charRg st="147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16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729">
                                            <p:txEl>
                                              <p:charRg st="162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17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729">
                                            <p:txEl>
                                              <p:charRg st="172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18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729">
                                            <p:txEl>
                                              <p:charRg st="185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224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729">
                                            <p:txEl>
                                              <p:charRg st="224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>
                                            <p:txEl>
                                              <p:charRg st="244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3729">
                                            <p:txEl>
                                              <p:charRg st="244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" grpId="0" bldLvl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文本框 45057"/>
          <p:cNvSpPr txBox="1"/>
          <p:nvPr/>
        </p:nvSpPr>
        <p:spPr>
          <a:xfrm>
            <a:off x="395288" y="620713"/>
            <a:ext cx="8305800" cy="5780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ts val="28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	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STACK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		MOV	SS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 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；设置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SS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		LEA	SP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TOP           ;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设置堆栈指针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		MOV	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XX	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AL←X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		CMP	AL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0		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与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比较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JGE	NEPA		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X≥0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，转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NEPA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		MOV	YY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0FFH	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＜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YY←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－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		JMP	STOP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NEPA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：	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JE        NEPB        	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X=0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，转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NEPB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	MOV	YY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		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＞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YY←1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	JMP	STOP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NEPB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：	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MOV	YY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		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X=0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YY←0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STOP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：	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MOV	AH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4CH	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；返回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DOS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	INT	21H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CODE	ENDS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	END	START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46084" name="矩形 46083"/>
          <p:cNvSpPr/>
          <p:nvPr/>
        </p:nvSpPr>
        <p:spPr>
          <a:xfrm>
            <a:off x="2051050" y="3140075"/>
            <a:ext cx="2133600" cy="3889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356100" y="1917700"/>
            <a:ext cx="2952750" cy="935038"/>
          </a:xfrm>
          <a:prstGeom prst="cloudCallout">
            <a:avLst>
              <a:gd name="adj1" fmla="val -46795"/>
              <a:gd name="adj2" fmla="val 89145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rgbClr val="FFFF00"/>
              </a:gs>
            </a:gsLst>
            <a:lin ang="5400000" scaled="0"/>
          </a:gradFill>
          <a:ln w="158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能否缺省？</a:t>
            </a:r>
            <a:endParaRPr lang="zh-CN" altLang="en-US" sz="2000" b="1" strike="noStrike" noProof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1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3">
                                            <p:txEl>
                                              <p:charRg st="1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4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53">
                                            <p:txEl>
                                              <p:charRg st="45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7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753">
                                            <p:txEl>
                                              <p:charRg st="79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3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11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4753">
                                            <p:txEl>
                                              <p:charRg st="116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13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753">
                                            <p:txEl>
                                              <p:charRg st="139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16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4753">
                                            <p:txEl>
                                              <p:charRg st="166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177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4753">
                                            <p:txEl>
                                              <p:charRg st="177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21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753">
                                            <p:txEl>
                                              <p:charRg st="217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239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753">
                                            <p:txEl>
                                              <p:charRg st="239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250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753">
                                            <p:txEl>
                                              <p:charRg st="250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276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753">
                                            <p:txEl>
                                              <p:charRg st="276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30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4753">
                                            <p:txEl>
                                              <p:charRg st="300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310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4753">
                                            <p:txEl>
                                              <p:charRg st="310" end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>
                                            <p:txEl>
                                              <p:charRg st="320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4753">
                                            <p:txEl>
                                              <p:charRg st="320" end="3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3" grpId="0" bldLvl="0" uiExpand="1" build="allAtOnce"/>
      <p:bldP spid="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49" name="组合 25648"/>
          <p:cNvGrpSpPr/>
          <p:nvPr/>
        </p:nvGrpSpPr>
        <p:grpSpPr>
          <a:xfrm>
            <a:off x="3352800" y="381000"/>
            <a:ext cx="5791200" cy="6248400"/>
            <a:chOff x="2112" y="240"/>
            <a:chExt cx="3648" cy="3936"/>
          </a:xfrm>
        </p:grpSpPr>
        <p:sp>
          <p:nvSpPr>
            <p:cNvPr id="34818" name="矩形 25602"/>
            <p:cNvSpPr/>
            <p:nvPr/>
          </p:nvSpPr>
          <p:spPr>
            <a:xfrm>
              <a:off x="3792" y="624"/>
              <a:ext cx="96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AL←N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19" name="流程图: 决策 25603"/>
            <p:cNvSpPr/>
            <p:nvPr/>
          </p:nvSpPr>
          <p:spPr>
            <a:xfrm>
              <a:off x="3552" y="1056"/>
              <a:ext cx="1488" cy="384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AL≥0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？</a:t>
              </a:r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0" name="矩形 25604"/>
            <p:cNvSpPr/>
            <p:nvPr/>
          </p:nvSpPr>
          <p:spPr>
            <a:xfrm>
              <a:off x="3648" y="3024"/>
              <a:ext cx="1296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AL=AL+30H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1" name="流程图: 可选过程 25605"/>
            <p:cNvSpPr/>
            <p:nvPr/>
          </p:nvSpPr>
          <p:spPr>
            <a:xfrm>
              <a:off x="3984" y="240"/>
              <a:ext cx="576" cy="192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2" name="矩形 25606"/>
            <p:cNvSpPr/>
            <p:nvPr/>
          </p:nvSpPr>
          <p:spPr>
            <a:xfrm>
              <a:off x="3792" y="3552"/>
              <a:ext cx="96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存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AL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值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3" name="流程图: 可选过程 25607"/>
            <p:cNvSpPr/>
            <p:nvPr/>
          </p:nvSpPr>
          <p:spPr>
            <a:xfrm>
              <a:off x="3984" y="3984"/>
              <a:ext cx="576" cy="192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END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4" name="直接连接符 25608"/>
            <p:cNvSpPr/>
            <p:nvPr/>
          </p:nvSpPr>
          <p:spPr>
            <a:xfrm flipV="1">
              <a:off x="4272" y="417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文本框 25613"/>
            <p:cNvSpPr txBox="1"/>
            <p:nvPr/>
          </p:nvSpPr>
          <p:spPr>
            <a:xfrm>
              <a:off x="3216" y="100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6" name="文本框 25614"/>
            <p:cNvSpPr txBox="1"/>
            <p:nvPr/>
          </p:nvSpPr>
          <p:spPr>
            <a:xfrm>
              <a:off x="4464" y="134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7" name="矩形 25619"/>
            <p:cNvSpPr/>
            <p:nvPr/>
          </p:nvSpPr>
          <p:spPr>
            <a:xfrm>
              <a:off x="3648" y="2592"/>
              <a:ext cx="1296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AL=AL+07H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8" name="流程图: 决策 25620"/>
            <p:cNvSpPr/>
            <p:nvPr/>
          </p:nvSpPr>
          <p:spPr>
            <a:xfrm>
              <a:off x="3552" y="1536"/>
              <a:ext cx="1488" cy="384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AL≤9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？</a:t>
              </a:r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29" name="流程图: 决策 25621"/>
            <p:cNvSpPr/>
            <p:nvPr/>
          </p:nvSpPr>
          <p:spPr>
            <a:xfrm>
              <a:off x="3552" y="2016"/>
              <a:ext cx="1488" cy="384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AL≤15</a:t>
              </a:r>
              <a:r>
                <a:rPr lang="zh-CN" altLang="en-US">
                  <a:latin typeface="Times New Roman" panose="02020603050405020304" pitchFamily="18" charset="0"/>
                  <a:ea typeface="楷体_GB2312" pitchFamily="49" charset="-122"/>
                </a:rPr>
                <a:t>？</a:t>
              </a:r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30" name="矩形 25622"/>
            <p:cNvSpPr/>
            <p:nvPr/>
          </p:nvSpPr>
          <p:spPr>
            <a:xfrm>
              <a:off x="2112" y="2592"/>
              <a:ext cx="1296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AL=0FFH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31" name="直接连接符 25623"/>
            <p:cNvSpPr/>
            <p:nvPr/>
          </p:nvSpPr>
          <p:spPr>
            <a:xfrm>
              <a:off x="4272" y="379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直接连接符 25624"/>
            <p:cNvSpPr/>
            <p:nvPr/>
          </p:nvSpPr>
          <p:spPr>
            <a:xfrm>
              <a:off x="4272" y="3264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直接连接符 25625"/>
            <p:cNvSpPr/>
            <p:nvPr/>
          </p:nvSpPr>
          <p:spPr>
            <a:xfrm>
              <a:off x="4272" y="283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4" name="直接连接符 25626"/>
            <p:cNvSpPr/>
            <p:nvPr/>
          </p:nvSpPr>
          <p:spPr>
            <a:xfrm>
              <a:off x="4272" y="240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5" name="直接连接符 25627"/>
            <p:cNvSpPr/>
            <p:nvPr/>
          </p:nvSpPr>
          <p:spPr>
            <a:xfrm>
              <a:off x="4272" y="192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直接连接符 25628"/>
            <p:cNvSpPr/>
            <p:nvPr/>
          </p:nvSpPr>
          <p:spPr>
            <a:xfrm>
              <a:off x="4272" y="144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7" name="直接连接符 25629"/>
            <p:cNvSpPr/>
            <p:nvPr/>
          </p:nvSpPr>
          <p:spPr>
            <a:xfrm>
              <a:off x="4272" y="86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4838" name="肘形连接符 25630"/>
            <p:cNvCxnSpPr>
              <a:stCxn id="34819" idx="1"/>
              <a:endCxn id="34830" idx="0"/>
            </p:cNvCxnSpPr>
            <p:nvPr/>
          </p:nvCxnSpPr>
          <p:spPr>
            <a:xfrm rot="-10800000" flipV="1">
              <a:off x="2760" y="1248"/>
              <a:ext cx="792" cy="1344"/>
            </a:xfrm>
            <a:prstGeom prst="bentConnector2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4839" name="肘形连接符 25632"/>
            <p:cNvCxnSpPr>
              <a:stCxn id="34828" idx="3"/>
              <a:endCxn id="34833" idx="1"/>
            </p:cNvCxnSpPr>
            <p:nvPr/>
          </p:nvCxnSpPr>
          <p:spPr>
            <a:xfrm flipH="1">
              <a:off x="4272" y="1728"/>
              <a:ext cx="768" cy="1296"/>
            </a:xfrm>
            <a:prstGeom prst="bentConnector4">
              <a:avLst>
                <a:gd name="adj1" fmla="val -40366"/>
                <a:gd name="adj2" fmla="val 93671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34840" name="直接连接符 25633"/>
            <p:cNvSpPr/>
            <p:nvPr/>
          </p:nvSpPr>
          <p:spPr>
            <a:xfrm flipH="1">
              <a:off x="2736" y="2208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文本框 25634"/>
            <p:cNvSpPr txBox="1"/>
            <p:nvPr/>
          </p:nvSpPr>
          <p:spPr>
            <a:xfrm>
              <a:off x="5424" y="158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42" name="文本框 25635"/>
            <p:cNvSpPr txBox="1"/>
            <p:nvPr/>
          </p:nvSpPr>
          <p:spPr>
            <a:xfrm>
              <a:off x="4512" y="182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43" name="文本框 25636"/>
            <p:cNvSpPr txBox="1"/>
            <p:nvPr/>
          </p:nvSpPr>
          <p:spPr>
            <a:xfrm>
              <a:off x="3312" y="196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44" name="文本框 25637"/>
            <p:cNvSpPr txBox="1"/>
            <p:nvPr/>
          </p:nvSpPr>
          <p:spPr>
            <a:xfrm>
              <a:off x="4512" y="2352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45" name="直接连接符 25644"/>
            <p:cNvSpPr/>
            <p:nvPr/>
          </p:nvSpPr>
          <p:spPr>
            <a:xfrm flipH="1">
              <a:off x="4272" y="2943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4846" name="肘形连接符 25645"/>
            <p:cNvCxnSpPr>
              <a:stCxn id="34830" idx="2"/>
              <a:endCxn id="34822" idx="0"/>
            </p:cNvCxnSpPr>
            <p:nvPr/>
          </p:nvCxnSpPr>
          <p:spPr>
            <a:xfrm rot="-5400000" flipH="1">
              <a:off x="3156" y="2436"/>
              <a:ext cx="720" cy="1512"/>
            </a:xfrm>
            <a:prstGeom prst="bentConnector3">
              <a:avLst>
                <a:gd name="adj1" fmla="val 77218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4847" name="直接连接符 25646"/>
            <p:cNvSpPr/>
            <p:nvPr/>
          </p:nvSpPr>
          <p:spPr>
            <a:xfrm>
              <a:off x="4095" y="3393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48" name="文本框 25647"/>
          <p:cNvSpPr txBox="1"/>
          <p:nvPr/>
        </p:nvSpPr>
        <p:spPr>
          <a:xfrm>
            <a:off x="323850" y="549275"/>
            <a:ext cx="5164138" cy="1004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检查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单元的数据是否为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位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16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进制数，是则将其转换为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ASCII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码，否则置为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0FFH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。（只考虑大写字母）。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5650" name="文本框 25649"/>
          <p:cNvSpPr txBox="1"/>
          <p:nvPr/>
        </p:nvSpPr>
        <p:spPr>
          <a:xfrm>
            <a:off x="2843213" y="3573463"/>
            <a:ext cx="17287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next1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51" name="文本框 25650"/>
          <p:cNvSpPr txBox="1"/>
          <p:nvPr/>
        </p:nvSpPr>
        <p:spPr>
          <a:xfrm>
            <a:off x="5435600" y="4411663"/>
            <a:ext cx="17287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next2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52" name="文本框 25651"/>
          <p:cNvSpPr txBox="1"/>
          <p:nvPr/>
        </p:nvSpPr>
        <p:spPr>
          <a:xfrm>
            <a:off x="6372225" y="5157788"/>
            <a:ext cx="17287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done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313" y="2349500"/>
            <a:ext cx="3167063" cy="1008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rgbClr val="FFD2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根据给出的流程图，试写出程序代码。</a:t>
            </a:r>
            <a:endParaRPr lang="zh-CN" altLang="en-US" sz="2000" b="1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椭圆 1">
            <a:hlinkClick r:id="rId1" action="ppaction://hlinkfile"/>
          </p:cNvPr>
          <p:cNvSpPr/>
          <p:nvPr/>
        </p:nvSpPr>
        <p:spPr>
          <a:xfrm>
            <a:off x="573088" y="5292725"/>
            <a:ext cx="2212975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程序参考</a:t>
            </a:r>
            <a:endParaRPr lang="zh-CN" altLang="en-US" sz="2000" b="1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0" grpId="0"/>
      <p:bldP spid="25651" grpId="0"/>
      <p:bldP spid="25652" grpId="0"/>
      <p:bldP spid="3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26625"/>
          <p:cNvSpPr txBox="1"/>
          <p:nvPr/>
        </p:nvSpPr>
        <p:spPr>
          <a:xfrm>
            <a:off x="431800" y="530225"/>
            <a:ext cx="7416800" cy="4914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例】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： 分析下列指令执行后，各寄存器的值：</a:t>
            </a:r>
            <a:endParaRPr lang="zh-CN" altLang="en-US" sz="2000" b="1">
              <a:solidFill>
                <a:srgbClr val="0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        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MOV    AX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200H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         MOV    BX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300H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         MOV    CX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950H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         PUSH  AX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         PUSH  BX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         PUSH  CX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         ……               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其间用到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BX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CX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charset="-122"/>
              </a:rPr>
              <a:t> 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POP    CX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    POP    BX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         POP    AX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</a:pP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26627" name="文本框 26626"/>
          <p:cNvSpPr txBox="1"/>
          <p:nvPr/>
        </p:nvSpPr>
        <p:spPr>
          <a:xfrm>
            <a:off x="917575" y="5048250"/>
            <a:ext cx="83518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该程序段执行完后，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AX=200H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BX=300H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CX=950H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26628" name="文本框 26627"/>
          <p:cNvSpPr txBox="1"/>
          <p:nvPr/>
        </p:nvSpPr>
        <p:spPr>
          <a:xfrm>
            <a:off x="917575" y="3876675"/>
            <a:ext cx="2087563" cy="1136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10000"/>
              </a:spcBef>
            </a:pPr>
            <a:r>
              <a:rPr lang="en-US" altLang="zh-CN" sz="24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POP    AX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POP    CX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 POP    BX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26629" name="文本框 26628"/>
          <p:cNvSpPr txBox="1"/>
          <p:nvPr/>
        </p:nvSpPr>
        <p:spPr>
          <a:xfrm>
            <a:off x="3878263" y="3270250"/>
            <a:ext cx="4248150" cy="1778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则执行完后，各寄存器的值：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AX= 950H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BX= 200H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CX= 300H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 bldLvl="0" animBg="1"/>
      <p:bldP spid="2662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框 5121"/>
          <p:cNvSpPr txBox="1"/>
          <p:nvPr/>
        </p:nvSpPr>
        <p:spPr>
          <a:xfrm>
            <a:off x="368300" y="465138"/>
            <a:ext cx="8223250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                     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分支程序设计练习</a:t>
            </a:r>
            <a:endParaRPr lang="en-US" altLang="zh-CN" sz="24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已知OPER1和OPER2为16位带符号数，编写程序段，实现如下功能： 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CX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Dotum" panose="020B0600000101010101" pitchFamily="2" charset="-127"/>
              </a:rPr>
              <a:t>←|OPER1|+|OPER2|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Dotum" panose="020B0600000101010101" pitchFamily="2" charset="-127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5842" name="文本框 1"/>
          <p:cNvSpPr txBox="1"/>
          <p:nvPr/>
        </p:nvSpPr>
        <p:spPr>
          <a:xfrm>
            <a:off x="514350" y="1700213"/>
            <a:ext cx="79311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参考程序段：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         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793750" y="2106613"/>
            <a:ext cx="4340225" cy="431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36195" tIns="46990" rIns="36195" bIns="46990" anchor="ctr"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MOV   AX，OPER1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MOV   BX，OPER2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MOV   CX，0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CMP   AX，0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JNL    L1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NEG   AX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L1：  ADD   CX，AX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CMP   BX，0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JNL   L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NEG   BX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L:     ADD   CX，BX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AutoShape 7"/>
          <p:cNvSpPr/>
          <p:nvPr/>
        </p:nvSpPr>
        <p:spPr>
          <a:xfrm>
            <a:off x="4633913" y="2106613"/>
            <a:ext cx="4340225" cy="431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36195" tIns="46990" rIns="36195" bIns="46990" anchor="ctr"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MOV   AX，OPER1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MOV   BX，OPER2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CMP   AX，0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JGE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L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NEG   AX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L1: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CMP   BX，0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JNL    L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NEG   BX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L:     ADD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X，BX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    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MOV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X，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X</a:t>
            </a:r>
            <a:endParaRPr lang="en-US" altLang="zh-CN" sz="2000" b="1" dirty="0"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1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25601"/>
          <p:cNvSpPr txBox="1"/>
          <p:nvPr/>
        </p:nvSpPr>
        <p:spPr>
          <a:xfrm>
            <a:off x="323850" y="765175"/>
            <a:ext cx="8569325" cy="1163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: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已知有四个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16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位带符号数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W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Y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Z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，试编写程序，若四个数中有一个为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，则把另外三个单元清零；若四个数都不为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，则求其累加和（不考虑溢出），并保存到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BUF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单元中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。</a:t>
            </a:r>
            <a:r>
              <a:rPr lang="zh-CN" altLang="en-US" sz="2400">
                <a:latin typeface="Arial" panose="020B0604020202020204" pitchFamily="34" charset="0"/>
                <a:ea typeface="楷体" panose="02010609060101010101" charset="-122"/>
              </a:rPr>
              <a:t> </a:t>
            </a:r>
            <a:endParaRPr lang="zh-CN" altLang="en-US" sz="2400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25603" name="文本框 25602"/>
          <p:cNvSpPr txBox="1"/>
          <p:nvPr/>
        </p:nvSpPr>
        <p:spPr>
          <a:xfrm>
            <a:off x="539750" y="2060575"/>
            <a:ext cx="7632700" cy="3597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参考程序：</a:t>
            </a:r>
            <a:endParaRPr lang="zh-CN" altLang="en-US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DATA   SEGMENT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W    DW   ?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X     DW   ?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Y     DW   ?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Z     DW   ?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BUF    DW   ?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DATA   ENDS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CODE   SEGMENT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ASSUME   CS:CODE, DS:DATA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文本框 26625"/>
          <p:cNvSpPr txBox="1"/>
          <p:nvPr/>
        </p:nvSpPr>
        <p:spPr>
          <a:xfrm>
            <a:off x="179388" y="549275"/>
            <a:ext cx="5400675" cy="578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START:     MOV   AX,DATA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MOV   DS,AX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CMP   X, 0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JZ      ZERO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CMP   Y,0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JZ       ZERO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CMP   Z,0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JZ       ZERO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 CMP   W,0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JZ       ZERO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MOV   AX, W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ADD    AX,X     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；四个数累加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                    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ADD    AX,Y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ADD    AX,Z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MOV   BUF,AX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      JMP    NEXT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26627" name="文本框 26626"/>
          <p:cNvSpPr txBox="1"/>
          <p:nvPr/>
        </p:nvSpPr>
        <p:spPr>
          <a:xfrm>
            <a:off x="5210175" y="549275"/>
            <a:ext cx="3455988" cy="289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;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置四个数为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0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ZERO:    MOV    W,0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MOV    X,0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MOV    Y,0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MOV    Z,0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NEXT:    MOV  AH,4CH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INT    21H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CODE    ENDS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   END    START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74825" y="1233488"/>
            <a:ext cx="5686425" cy="1670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rgbClr val="FFD2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>
              <a:lnSpc>
                <a:spcPct val="150000"/>
              </a:lnSpc>
            </a:pPr>
            <a:r>
              <a:rPr lang="zh-CN" altLang="en-US" sz="2000" b="1" strike="noStrike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思考：</a:t>
            </a:r>
            <a:r>
              <a:rPr lang="zh-CN" altLang="en-US" sz="2000" b="1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程序这样写，效率如何？若把这些数的判断，改成</a:t>
            </a:r>
            <a:r>
              <a:rPr lang="en-US" altLang="zh-CN" sz="2000" b="1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2000" b="1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个字的数组，程序该如何处理？</a:t>
            </a:r>
            <a:endParaRPr lang="zh-CN" altLang="en-US" sz="2000" b="1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椭圆 1">
            <a:hlinkClick r:id="rId1" action="ppaction://hlinkfile"/>
          </p:cNvPr>
          <p:cNvSpPr/>
          <p:nvPr/>
        </p:nvSpPr>
        <p:spPr>
          <a:xfrm>
            <a:off x="5832475" y="5099050"/>
            <a:ext cx="2212975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程序参考</a:t>
            </a:r>
            <a:endParaRPr lang="zh-CN" altLang="en-US" sz="2000" b="1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2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charRg st="28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9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charRg st="93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2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charRg st="127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58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charRg st="158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93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charRg st="193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224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charRg st="224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260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charRg st="260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292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26">
                                            <p:txEl>
                                              <p:charRg st="292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327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charRg st="327" end="3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360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626">
                                            <p:txEl>
                                              <p:charRg st="360" end="4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407" end="4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626">
                                            <p:txEl>
                                              <p:charRg st="407" end="4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440" end="4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626">
                                            <p:txEl>
                                              <p:charRg st="440" end="4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473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626">
                                            <p:txEl>
                                              <p:charRg st="473" end="5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507" end="5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626">
                                            <p:txEl>
                                              <p:charRg st="507" end="5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540" end="5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626">
                                            <p:txEl>
                                              <p:charRg st="540" end="5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build="allAtOnce"/>
      <p:bldP spid="26627" grpId="0" bldLvl="0"/>
      <p:bldP spid="2" grpId="0" bldLvl="0" animBg="1"/>
      <p:bldP spid="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文本框 3"/>
          <p:cNvSpPr txBox="1"/>
          <p:nvPr/>
        </p:nvSpPr>
        <p:spPr>
          <a:xfrm>
            <a:off x="539750" y="549275"/>
            <a:ext cx="2586038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参考程序</a:t>
            </a:r>
            <a:endParaRPr lang="zh-CN" altLang="en-US" sz="20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4213" y="1052513"/>
            <a:ext cx="6061075" cy="253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；堆栈段定义省略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；定义数据段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DATA  SEGMENT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BUF  DB  3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23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90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zh-CN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COUNT  EQU  $-BUF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MAX  DB  ?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DATA  ENDS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550" y="981075"/>
            <a:ext cx="7010400" cy="5272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CODE  SEGMENT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ASSUME  CS:CODE,DS:DATA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START:   MOV AX,DATA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MOV DS,AX  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；设置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DS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LEA BX, BUF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；取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BUF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首地址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MOV CX, COUNT-1 ;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设置循环次数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MOV AL,[BX]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；取第一个数送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AL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ALP:     INC BX         ;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移动指针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CMP AL,[BX]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；比较两数大小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JAE NEXT   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；不小于则转移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MOV AL,[BX]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；小于则把大的数送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AL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NEXT:    LOOP ALP       ;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重复这个过程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MOV MAX,AL 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；结果放到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MAX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单元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MOV AH, 4CH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INT 21H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CODE  ENDS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END  START 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椭圆 1">
            <a:hlinkClick r:id="rId1" action="ppaction://hlinkfile"/>
          </p:cNvPr>
          <p:cNvSpPr/>
          <p:nvPr/>
        </p:nvSpPr>
        <p:spPr>
          <a:xfrm>
            <a:off x="5832475" y="5389563"/>
            <a:ext cx="2212975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程序参考</a:t>
            </a:r>
            <a:endParaRPr lang="zh-CN" altLang="en-US" sz="2000" b="1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charRg st="15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charRg st="42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6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charRg st="6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charRg st="9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charRg st="129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64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charRg st="164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99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charRg st="199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31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charRg st="231" end="2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64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charRg st="264" end="2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97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charRg st="297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34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charRg st="334" end="3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8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charRg st="368" end="4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04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charRg st="404" end="4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6" end="4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charRg st="426" end="4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44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charRg st="444" end="4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56" end="4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charRg st="456" end="4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uiExpand="1" build="allAtOnce"/>
      <p:bldP spid="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70" name="文本框 9269"/>
          <p:cNvSpPr txBox="1"/>
          <p:nvPr/>
        </p:nvSpPr>
        <p:spPr>
          <a:xfrm>
            <a:off x="466725" y="547688"/>
            <a:ext cx="7543800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CC3300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 dirty="0">
                <a:solidFill>
                  <a:srgbClr val="CC3300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solidFill>
                  <a:srgbClr val="CC3300"/>
                </a:solidFill>
                <a:latin typeface="楷体" panose="02010609060101010101" charset="-122"/>
                <a:ea typeface="楷体" panose="02010609060101010101" charset="-122"/>
              </a:rPr>
              <a:t>）条件控制法</a:t>
            </a:r>
            <a:endParaRPr lang="zh-CN" altLang="en-US" sz="2000" b="1" dirty="0">
              <a:solidFill>
                <a:srgbClr val="CC33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有些问题事先无法知道循环次数，但对循环有一定的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条件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要求。</a:t>
            </a:r>
            <a:endParaRPr lang="zh-CN" altLang="en-US" sz="2000" b="1" u="none" baseline="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10" name="文本框 17409"/>
          <p:cNvSpPr txBox="1"/>
          <p:nvPr/>
        </p:nvSpPr>
        <p:spPr>
          <a:xfrm>
            <a:off x="466725" y="1268413"/>
            <a:ext cx="8382000" cy="5091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  从自然数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开始累加，直到累加和大于等于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1000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为止，统计被累加的自然数个数存入字单元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中，累加和送入字单元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SUM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中。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【分析】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：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被累加的自然数个数事先是末知的，也就是说，循环的次数是末知的，因此不能用计数方法来控制循环。选择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寄存器统计自然数的个数，而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也是用来存放每次取得的自然数，用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寄存器存放累加和，和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≧1000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是供判断的结束标志。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源程序编写如下：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 	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DATA       SEGMENT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	       N                 DW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？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  	      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SUM           DW  ?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	DATA        ENDS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	CODE        SEGMENT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	                   ASSUME CS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: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CODE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DS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: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DATA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0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6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0">
                                            <p:txEl>
                                              <p:charRg st="64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90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0">
                                            <p:txEl>
                                              <p:charRg st="190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12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0">
                                            <p:txEl>
                                              <p:charRg st="212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4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10">
                                            <p:txEl>
                                              <p:charRg st="246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76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10">
                                            <p:txEl>
                                              <p:charRg st="276" end="2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96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10">
                                            <p:txEl>
                                              <p:charRg st="296" end="3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319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0">
                                            <p:txEl>
                                              <p:charRg st="319" end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8433"/>
          <p:cNvSpPr txBox="1"/>
          <p:nvPr/>
        </p:nvSpPr>
        <p:spPr>
          <a:xfrm>
            <a:off x="468313" y="620713"/>
            <a:ext cx="8305800" cy="5267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400"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START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：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MOV  AX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  		 MOV  DS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AX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              MOV  BX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0     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   		 MOV  AX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0     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;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累加寄存器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LOP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: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INC  BX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		 ADD  AX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BX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		 CMP  AX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1000  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；比较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是否小于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1000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		 JB    LOP             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；是则重复累加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          		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MOV  N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BX       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；个数送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N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		 MOV  SUM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AX  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；累加结果送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SUM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		 MOV  AH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4CH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		 INT  21H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	CODE  ENDS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		END  START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2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charRg st="29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charRg st="52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8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charRg st="84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2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4">
                                            <p:txEl>
                                              <p:charRg st="124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5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charRg st="154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79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34">
                                            <p:txEl>
                                              <p:charRg st="179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222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34">
                                            <p:txEl>
                                              <p:charRg st="222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268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34">
                                            <p:txEl>
                                              <p:charRg st="268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06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434">
                                            <p:txEl>
                                              <p:charRg st="306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45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434">
                                            <p:txEl>
                                              <p:charRg st="345" end="3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69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434">
                                            <p:txEl>
                                              <p:charRg st="369" end="3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391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34">
                                            <p:txEl>
                                              <p:charRg st="391" end="4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06" end="4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434">
                                            <p:txEl>
                                              <p:charRg st="406" end="4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288" y="476250"/>
            <a:ext cx="8118475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求一字符串长度，要求滤去第一个非空格字符之前的所有空格，字符串以“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#”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结束。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628775"/>
            <a:ext cx="8118475" cy="243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【分析】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设字符串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STRING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为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'     abcd_234ddr#',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滤去前面的空格后，字符串长度送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SL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单元保存，中间过程用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BL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计数。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算法： 读一个字符，判断是否是空格（空格符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ASCII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码为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20H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），是，不计数，则取下一个字符；不是，则判断是否是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'#'</a:t>
            </a:r>
            <a:r>
              <a:rPr lang="zh-CN" altLang="zh-CN" sz="2000" b="1">
                <a:latin typeface="楷体" panose="02010609060101010101" charset="-122"/>
                <a:ea typeface="楷体" panose="02010609060101010101" charset="-122"/>
              </a:rPr>
              <a:t>，不是，统计字符数。循环结束的条件是找到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'#'</a:t>
            </a:r>
            <a:r>
              <a:rPr lang="zh-CN" altLang="zh-CN" sz="2000" b="1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zh-CN" sz="2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流程图: 可选过程 26660"/>
          <p:cNvSpPr/>
          <p:nvPr/>
        </p:nvSpPr>
        <p:spPr>
          <a:xfrm>
            <a:off x="2133600" y="533400"/>
            <a:ext cx="1219200" cy="38100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 Narrow" charset="0"/>
                <a:ea typeface="楷体" panose="02010609060101010101" charset="-122"/>
              </a:rPr>
              <a:t>START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10" name="矩形 26661"/>
          <p:cNvSpPr/>
          <p:nvPr/>
        </p:nvSpPr>
        <p:spPr>
          <a:xfrm>
            <a:off x="1600200" y="1219200"/>
            <a:ext cx="22860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 dirty="0">
                <a:latin typeface="Arial Narrow" charset="0"/>
                <a:ea typeface="楷体" panose="02010609060101010101" charset="-122"/>
              </a:rPr>
              <a:t>SI←STRING</a:t>
            </a:r>
            <a:r>
              <a:rPr lang="zh-CN" altLang="en-US" sz="2000" b="1" dirty="0">
                <a:latin typeface="Arial Narrow" charset="0"/>
                <a:ea typeface="楷体" panose="02010609060101010101" charset="-122"/>
              </a:rPr>
              <a:t>偏</a:t>
            </a:r>
            <a:endParaRPr lang="zh-CN" altLang="en-US" sz="2000" b="1" dirty="0">
              <a:latin typeface="Arial Narrow" charset="0"/>
              <a:ea typeface="楷体" panose="02010609060101010101" charset="-122"/>
            </a:endParaRPr>
          </a:p>
          <a:p>
            <a:pPr algn="ctr"/>
            <a:r>
              <a:rPr lang="en-US" altLang="zh-CN" sz="2000" b="1">
                <a:latin typeface="Arial Narrow" charset="0"/>
                <a:ea typeface="楷体" panose="02010609060101010101" charset="-122"/>
              </a:rPr>
              <a:t>BL←00H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11" name="矩形 26662"/>
          <p:cNvSpPr/>
          <p:nvPr/>
        </p:nvSpPr>
        <p:spPr>
          <a:xfrm>
            <a:off x="1781175" y="25146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 Narrow" charset="0"/>
                <a:ea typeface="楷体" panose="02010609060101010101" charset="-122"/>
              </a:rPr>
              <a:t>AL←[SI]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12" name="矩形 26663"/>
          <p:cNvSpPr/>
          <p:nvPr/>
        </p:nvSpPr>
        <p:spPr>
          <a:xfrm>
            <a:off x="1781175" y="34290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 Narrow" charset="0"/>
                <a:ea typeface="楷体" panose="02010609060101010101" charset="-122"/>
              </a:rPr>
              <a:t>SI←SI+1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13" name="流程图: 决策 26664"/>
          <p:cNvSpPr/>
          <p:nvPr/>
        </p:nvSpPr>
        <p:spPr>
          <a:xfrm>
            <a:off x="1681163" y="4295775"/>
            <a:ext cx="2133600" cy="609600"/>
          </a:xfrm>
          <a:prstGeom prst="flowChartDecision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 Narrow" charset="0"/>
                <a:ea typeface="楷体" panose="02010609060101010101" charset="-122"/>
              </a:rPr>
              <a:t>AL=‘ ‘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cxnSp>
        <p:nvCxnSpPr>
          <p:cNvPr id="43014" name="直接箭头连接符 26665"/>
          <p:cNvCxnSpPr>
            <a:stCxn id="43009" idx="2"/>
            <a:endCxn id="43010" idx="0"/>
          </p:cNvCxnSpPr>
          <p:nvPr/>
        </p:nvCxnSpPr>
        <p:spPr>
          <a:xfrm>
            <a:off x="2743200" y="914400"/>
            <a:ext cx="0" cy="304800"/>
          </a:xfrm>
          <a:prstGeom prst="straightConnector1">
            <a:avLst/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43015" name="直接箭头连接符 26666"/>
          <p:cNvCxnSpPr>
            <a:stCxn id="43010" idx="2"/>
            <a:endCxn id="43011" idx="0"/>
          </p:cNvCxnSpPr>
          <p:nvPr/>
        </p:nvCxnSpPr>
        <p:spPr>
          <a:xfrm flipH="1">
            <a:off x="2733675" y="2057400"/>
            <a:ext cx="9525" cy="457200"/>
          </a:xfrm>
          <a:prstGeom prst="straightConnector1">
            <a:avLst/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43016" name="直接箭头连接符 26667"/>
          <p:cNvCxnSpPr>
            <a:stCxn id="43011" idx="2"/>
            <a:endCxn id="43012" idx="0"/>
          </p:cNvCxnSpPr>
          <p:nvPr/>
        </p:nvCxnSpPr>
        <p:spPr>
          <a:xfrm>
            <a:off x="2733675" y="2971800"/>
            <a:ext cx="0" cy="457200"/>
          </a:xfrm>
          <a:prstGeom prst="straightConnector1">
            <a:avLst/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43017" name="直接箭头连接符 26668"/>
          <p:cNvCxnSpPr>
            <a:stCxn id="43012" idx="2"/>
            <a:endCxn id="43013" idx="0"/>
          </p:cNvCxnSpPr>
          <p:nvPr/>
        </p:nvCxnSpPr>
        <p:spPr>
          <a:xfrm>
            <a:off x="2733675" y="3886200"/>
            <a:ext cx="14288" cy="409575"/>
          </a:xfrm>
          <a:prstGeom prst="straightConnector1">
            <a:avLst/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43018" name="肘形连接符 26669"/>
          <p:cNvCxnSpPr>
            <a:stCxn id="43013" idx="1"/>
            <a:endCxn id="43011" idx="0"/>
          </p:cNvCxnSpPr>
          <p:nvPr/>
        </p:nvCxnSpPr>
        <p:spPr>
          <a:xfrm rot="-10800000" flipH="1">
            <a:off x="1681163" y="2514600"/>
            <a:ext cx="1052512" cy="2085975"/>
          </a:xfrm>
          <a:prstGeom prst="bentConnector4">
            <a:avLst>
              <a:gd name="adj1" fmla="val -21718"/>
              <a:gd name="adj2" fmla="val 110958"/>
            </a:avLst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43019" name="直接连接符 26670"/>
          <p:cNvSpPr/>
          <p:nvPr/>
        </p:nvSpPr>
        <p:spPr>
          <a:xfrm>
            <a:off x="2514600" y="2286000"/>
            <a:ext cx="228600" cy="0"/>
          </a:xfrm>
          <a:prstGeom prst="line">
            <a:avLst/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0" name="流程图: 决策 26671"/>
          <p:cNvSpPr/>
          <p:nvPr/>
        </p:nvSpPr>
        <p:spPr>
          <a:xfrm>
            <a:off x="5257800" y="1371600"/>
            <a:ext cx="2133600" cy="609600"/>
          </a:xfrm>
          <a:prstGeom prst="flowChartDecision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 Narrow" charset="0"/>
                <a:ea typeface="楷体" panose="02010609060101010101" charset="-122"/>
              </a:rPr>
              <a:t>AL=‘# ‘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cxnSp>
        <p:nvCxnSpPr>
          <p:cNvPr id="43021" name="肘形连接符 26673"/>
          <p:cNvCxnSpPr>
            <a:stCxn id="43013" idx="2"/>
            <a:endCxn id="43020" idx="0"/>
          </p:cNvCxnSpPr>
          <p:nvPr/>
        </p:nvCxnSpPr>
        <p:spPr>
          <a:xfrm rot="5400000" flipH="1" flipV="1">
            <a:off x="2720975" y="1301750"/>
            <a:ext cx="3533775" cy="3576638"/>
          </a:xfrm>
          <a:prstGeom prst="bentConnector5">
            <a:avLst>
              <a:gd name="adj1" fmla="val -6468"/>
              <a:gd name="adj2" fmla="val 50023"/>
              <a:gd name="adj3" fmla="val 106468"/>
            </a:avLst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43022" name="矩形 26674"/>
          <p:cNvSpPr/>
          <p:nvPr/>
        </p:nvSpPr>
        <p:spPr>
          <a:xfrm>
            <a:off x="5386388" y="25146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 Narrow" charset="0"/>
                <a:ea typeface="楷体" panose="02010609060101010101" charset="-122"/>
              </a:rPr>
              <a:t>BL←BL+1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23" name="矩形 26675"/>
          <p:cNvSpPr/>
          <p:nvPr/>
        </p:nvSpPr>
        <p:spPr>
          <a:xfrm>
            <a:off x="5386388" y="33528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 Narrow" charset="0"/>
                <a:ea typeface="楷体" panose="02010609060101010101" charset="-122"/>
              </a:rPr>
              <a:t>AL←[SI]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24" name="矩形 26676"/>
          <p:cNvSpPr/>
          <p:nvPr/>
        </p:nvSpPr>
        <p:spPr>
          <a:xfrm>
            <a:off x="5386388" y="42672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 Narrow" charset="0"/>
                <a:ea typeface="楷体" panose="02010609060101010101" charset="-122"/>
              </a:rPr>
              <a:t>SI←SI+1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25" name="流程图: 可选过程 26677"/>
          <p:cNvSpPr/>
          <p:nvPr/>
        </p:nvSpPr>
        <p:spPr>
          <a:xfrm>
            <a:off x="5943600" y="5410200"/>
            <a:ext cx="1066800" cy="38100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1">
                <a:latin typeface="Arial Narrow" charset="0"/>
                <a:ea typeface="楷体" panose="02010609060101010101" charset="-122"/>
              </a:rPr>
              <a:t>存</a:t>
            </a:r>
            <a:r>
              <a:rPr lang="en-US" altLang="zh-CN" sz="2000" b="1">
                <a:latin typeface="Arial Narrow" charset="0"/>
                <a:ea typeface="楷体" panose="02010609060101010101" charset="-122"/>
              </a:rPr>
              <a:t>BL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cxnSp>
        <p:nvCxnSpPr>
          <p:cNvPr id="43026" name="直接箭头连接符 26678"/>
          <p:cNvCxnSpPr>
            <a:stCxn id="43020" idx="2"/>
            <a:endCxn id="43022" idx="0"/>
          </p:cNvCxnSpPr>
          <p:nvPr/>
        </p:nvCxnSpPr>
        <p:spPr>
          <a:xfrm>
            <a:off x="6324600" y="1981200"/>
            <a:ext cx="14288" cy="533400"/>
          </a:xfrm>
          <a:prstGeom prst="straightConnector1">
            <a:avLst/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43027" name="直接箭头连接符 26679"/>
          <p:cNvCxnSpPr>
            <a:stCxn id="43022" idx="2"/>
            <a:endCxn id="43023" idx="0"/>
          </p:cNvCxnSpPr>
          <p:nvPr/>
        </p:nvCxnSpPr>
        <p:spPr>
          <a:xfrm>
            <a:off x="6338888" y="2971800"/>
            <a:ext cx="0" cy="381000"/>
          </a:xfrm>
          <a:prstGeom prst="straightConnector1">
            <a:avLst/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43028" name="直接箭头连接符 26680"/>
          <p:cNvCxnSpPr>
            <a:stCxn id="43023" idx="2"/>
            <a:endCxn id="43024" idx="0"/>
          </p:cNvCxnSpPr>
          <p:nvPr/>
        </p:nvCxnSpPr>
        <p:spPr>
          <a:xfrm>
            <a:off x="6338888" y="3810000"/>
            <a:ext cx="0" cy="457200"/>
          </a:xfrm>
          <a:prstGeom prst="straightConnector1">
            <a:avLst/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43029" name="肘形连接符 26682"/>
          <p:cNvCxnSpPr>
            <a:stCxn id="43020" idx="3"/>
            <a:endCxn id="43025" idx="0"/>
          </p:cNvCxnSpPr>
          <p:nvPr/>
        </p:nvCxnSpPr>
        <p:spPr>
          <a:xfrm flipH="1">
            <a:off x="6477000" y="1676400"/>
            <a:ext cx="914400" cy="3733800"/>
          </a:xfrm>
          <a:prstGeom prst="bentConnector4">
            <a:avLst>
              <a:gd name="adj1" fmla="val -45833"/>
              <a:gd name="adj2" fmla="val 93407"/>
            </a:avLst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43030" name="肘形连接符 26683"/>
          <p:cNvCxnSpPr>
            <a:stCxn id="43024" idx="2"/>
            <a:endCxn id="43025" idx="0"/>
          </p:cNvCxnSpPr>
          <p:nvPr/>
        </p:nvCxnSpPr>
        <p:spPr>
          <a:xfrm rot="-5400000" flipV="1">
            <a:off x="3929063" y="2314575"/>
            <a:ext cx="3581400" cy="1233488"/>
          </a:xfrm>
          <a:prstGeom prst="bentConnector3">
            <a:avLst>
              <a:gd name="adj1" fmla="val -6384"/>
            </a:avLst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43031" name="文本框 26684"/>
          <p:cNvSpPr txBox="1"/>
          <p:nvPr/>
        </p:nvSpPr>
        <p:spPr>
          <a:xfrm>
            <a:off x="2895600" y="21336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 Narrow" charset="0"/>
                <a:ea typeface="楷体" panose="02010609060101010101" charset="-122"/>
              </a:rPr>
              <a:t>LOPA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32" name="文本框 26685"/>
          <p:cNvSpPr txBox="1"/>
          <p:nvPr/>
        </p:nvSpPr>
        <p:spPr>
          <a:xfrm>
            <a:off x="6477000" y="10668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 Narrow" charset="0"/>
                <a:ea typeface="楷体" panose="02010609060101010101" charset="-122"/>
              </a:rPr>
              <a:t>LOPB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33" name="文本框 26686"/>
          <p:cNvSpPr txBox="1"/>
          <p:nvPr/>
        </p:nvSpPr>
        <p:spPr>
          <a:xfrm>
            <a:off x="1447800" y="41148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 Narrow" charset="0"/>
                <a:ea typeface="楷体" panose="02010609060101010101" charset="-122"/>
              </a:rPr>
              <a:t>Y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34" name="文本框 26687"/>
          <p:cNvSpPr txBox="1"/>
          <p:nvPr/>
        </p:nvSpPr>
        <p:spPr>
          <a:xfrm>
            <a:off x="2286000" y="49530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 Narrow" charset="0"/>
                <a:ea typeface="楷体" panose="02010609060101010101" charset="-122"/>
              </a:rPr>
              <a:t>N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35" name="文本框 26688"/>
          <p:cNvSpPr txBox="1"/>
          <p:nvPr/>
        </p:nvSpPr>
        <p:spPr>
          <a:xfrm>
            <a:off x="7848600" y="15240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 Narrow" charset="0"/>
                <a:ea typeface="楷体" panose="02010609060101010101" charset="-122"/>
              </a:rPr>
              <a:t>Y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sp>
        <p:nvSpPr>
          <p:cNvPr id="43036" name="文本框 26689"/>
          <p:cNvSpPr txBox="1"/>
          <p:nvPr/>
        </p:nvSpPr>
        <p:spPr>
          <a:xfrm>
            <a:off x="6400800" y="19812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7" name="流程图: 可选过程 26690"/>
          <p:cNvSpPr/>
          <p:nvPr/>
        </p:nvSpPr>
        <p:spPr>
          <a:xfrm>
            <a:off x="5940425" y="6021388"/>
            <a:ext cx="1066800" cy="38100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>
                <a:latin typeface="Arial Narrow" charset="0"/>
                <a:ea typeface="楷体" panose="02010609060101010101" charset="-122"/>
              </a:rPr>
              <a:t>END</a:t>
            </a:r>
            <a:endParaRPr lang="en-US" altLang="zh-CN" sz="2000" b="1">
              <a:latin typeface="Arial Narrow" charset="0"/>
              <a:ea typeface="楷体" panose="02010609060101010101" charset="-122"/>
            </a:endParaRPr>
          </a:p>
        </p:txBody>
      </p:sp>
      <p:cxnSp>
        <p:nvCxnSpPr>
          <p:cNvPr id="43038" name="直接箭头连接符 26691"/>
          <p:cNvCxnSpPr>
            <a:stCxn id="43025" idx="2"/>
            <a:endCxn id="43037" idx="0"/>
          </p:cNvCxnSpPr>
          <p:nvPr/>
        </p:nvCxnSpPr>
        <p:spPr>
          <a:xfrm flipH="1">
            <a:off x="6473825" y="5791200"/>
            <a:ext cx="3175" cy="230188"/>
          </a:xfrm>
          <a:prstGeom prst="straightConnector1">
            <a:avLst/>
          </a:prstGeom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43039" name="文本框 26692"/>
          <p:cNvSpPr txBox="1"/>
          <p:nvPr/>
        </p:nvSpPr>
        <p:spPr>
          <a:xfrm>
            <a:off x="7010400" y="51816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NEXT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内容占位符 10242"/>
          <p:cNvSpPr>
            <a:spLocks noGrp="1"/>
          </p:cNvSpPr>
          <p:nvPr>
            <p:ph idx="1"/>
          </p:nvPr>
        </p:nvSpPr>
        <p:spPr>
          <a:xfrm>
            <a:off x="1295400" y="549275"/>
            <a:ext cx="7237413" cy="6308725"/>
          </a:xfrm>
          <a:ln/>
        </p:spPr>
        <p:txBody>
          <a:bodyPr anchor="t"/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3333FF"/>
                </a:solidFill>
              </a:rPr>
              <a:t>DATA 	SEGMENT</a:t>
            </a:r>
            <a:r>
              <a:rPr lang="zh-CN" altLang="en-US" sz="2000">
                <a:solidFill>
                  <a:srgbClr val="3333FF"/>
                </a:solidFill>
              </a:rPr>
              <a:t>；</a:t>
            </a:r>
            <a:endParaRPr lang="zh-CN" altLang="en-US" sz="2000">
              <a:solidFill>
                <a:srgbClr val="3333FF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3333FF"/>
                </a:solidFill>
              </a:rPr>
              <a:t>STRING	DB 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'     abcd_234ddr#'</a:t>
            </a:r>
            <a:r>
              <a:rPr lang="zh-CN" altLang="en-US" sz="2000">
                <a:solidFill>
                  <a:srgbClr val="3333FF"/>
                </a:solidFill>
              </a:rPr>
              <a:t>；</a:t>
            </a:r>
            <a:r>
              <a:rPr lang="zh-CN" altLang="en-US" sz="2000" dirty="0">
                <a:solidFill>
                  <a:srgbClr val="3333FF"/>
                </a:solidFill>
              </a:rPr>
              <a:t>		</a:t>
            </a:r>
            <a:r>
              <a:rPr lang="zh-CN" altLang="en-US" sz="2000">
                <a:solidFill>
                  <a:srgbClr val="3333FF"/>
                </a:solidFill>
              </a:rPr>
              <a:t>		</a:t>
            </a:r>
            <a:r>
              <a:rPr lang="en-US" altLang="zh-CN" sz="2000">
                <a:solidFill>
                  <a:srgbClr val="3333FF"/>
                </a:solidFill>
              </a:rPr>
              <a:t>SL   DB   </a:t>
            </a:r>
            <a:r>
              <a:rPr lang="zh-CN" altLang="en-US" sz="2000">
                <a:solidFill>
                  <a:srgbClr val="3333FF"/>
                </a:solidFill>
              </a:rPr>
              <a:t>？；</a:t>
            </a:r>
            <a:endParaRPr lang="zh-CN" altLang="en-US" sz="2000">
              <a:solidFill>
                <a:srgbClr val="3333FF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3333FF"/>
                </a:solidFill>
              </a:rPr>
              <a:t>DATA	ENDS</a:t>
            </a:r>
            <a:endParaRPr lang="en-US" altLang="zh-CN" sz="2000">
              <a:solidFill>
                <a:srgbClr val="3333FF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/>
              <a:t>CODE	SEGMENT</a:t>
            </a:r>
            <a:endParaRPr lang="en-US" altLang="zh-CN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/>
              <a:t>      ASSUME   CS:CODE</a:t>
            </a:r>
            <a:r>
              <a:rPr lang="zh-CN" altLang="en-US" sz="2000"/>
              <a:t>，</a:t>
            </a:r>
            <a:r>
              <a:rPr lang="en-US" altLang="zh-CN" sz="2000"/>
              <a:t>DS:DATA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/>
              <a:t>START</a:t>
            </a:r>
            <a:r>
              <a:rPr lang="zh-CN" altLang="en-US" sz="2000"/>
              <a:t>：	</a:t>
            </a:r>
            <a:r>
              <a:rPr lang="en-US" altLang="zh-CN" sz="2000"/>
              <a:t>MOV  AX</a:t>
            </a:r>
            <a:r>
              <a:rPr lang="zh-CN" altLang="en-US" sz="2000"/>
              <a:t>，</a:t>
            </a:r>
            <a:r>
              <a:rPr lang="en-US" altLang="zh-CN" sz="2000"/>
              <a:t>DATA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MOV  DS</a:t>
            </a:r>
            <a:r>
              <a:rPr lang="zh-CN" altLang="en-US" sz="2000"/>
              <a:t>，</a:t>
            </a:r>
            <a:r>
              <a:rPr lang="en-US" altLang="zh-CN" sz="2000"/>
              <a:t>AX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LEA   SI</a:t>
            </a:r>
            <a:r>
              <a:rPr lang="zh-CN" altLang="en-US" sz="2000"/>
              <a:t>，</a:t>
            </a:r>
            <a:r>
              <a:rPr lang="en-US" altLang="zh-CN" sz="2000"/>
              <a:t>STRING  </a:t>
            </a:r>
            <a:r>
              <a:rPr lang="zh-CN" altLang="en-US" sz="2000"/>
              <a:t>；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字符串首地址送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SI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MOV  BL</a:t>
            </a:r>
            <a:r>
              <a:rPr lang="zh-CN" altLang="en-US" sz="2000"/>
              <a:t>，</a:t>
            </a:r>
            <a:r>
              <a:rPr lang="en-US" altLang="zh-CN" sz="2000"/>
              <a:t>00H        </a:t>
            </a:r>
            <a:r>
              <a:rPr lang="zh-CN" altLang="en-US" sz="2000"/>
              <a:t>；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BL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清零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/>
              <a:t>LOPA</a:t>
            </a:r>
            <a:r>
              <a:rPr lang="zh-CN" altLang="en-US" sz="2000"/>
              <a:t>：	</a:t>
            </a:r>
            <a:r>
              <a:rPr lang="en-US" altLang="zh-CN" sz="2000"/>
              <a:t>MOV  AL</a:t>
            </a:r>
            <a:r>
              <a:rPr lang="zh-CN" altLang="en-US" sz="2000"/>
              <a:t>，</a:t>
            </a:r>
            <a:r>
              <a:rPr lang="en-US" altLang="zh-CN" sz="2000"/>
              <a:t>[SI]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INC  SI</a:t>
            </a:r>
            <a:endParaRPr lang="en-US" altLang="zh-CN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/>
              <a:t>			CMP  AL</a:t>
            </a:r>
            <a:r>
              <a:rPr lang="zh-CN" altLang="en-US" sz="2000"/>
              <a:t>，</a:t>
            </a:r>
            <a:r>
              <a:rPr lang="en-US" altLang="zh-CN" sz="2000"/>
              <a:t>20H        </a:t>
            </a:r>
            <a:r>
              <a:rPr lang="zh-CN" altLang="en-US" sz="2000"/>
              <a:t>；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比较是否为空格符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JE 	LOPA</a:t>
            </a:r>
            <a:r>
              <a:rPr lang="zh-CN" altLang="en-US" sz="2000"/>
              <a:t>；</a:t>
            </a:r>
            <a:endParaRPr lang="zh-CN" altLang="en-US" sz="20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charRg st="1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8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charRg st="85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1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charRg st="117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37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charRg st="137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5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charRg st="151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81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charRg st="181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08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charRg st="208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2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charRg st="227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37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charRg st="237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68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43">
                                            <p:txEl>
                                              <p:charRg st="268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内容占位符 11266"/>
          <p:cNvSpPr>
            <a:spLocks noGrp="1"/>
          </p:cNvSpPr>
          <p:nvPr>
            <p:ph idx="1"/>
          </p:nvPr>
        </p:nvSpPr>
        <p:spPr>
          <a:xfrm>
            <a:off x="827088" y="620713"/>
            <a:ext cx="7772400" cy="4495800"/>
          </a:xfrm>
          <a:ln/>
        </p:spPr>
        <p:txBody>
          <a:bodyPr anchor="t"/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/>
              <a:t>LOPB</a:t>
            </a:r>
            <a:r>
              <a:rPr lang="zh-CN" altLang="en-US" sz="2000"/>
              <a:t>：	</a:t>
            </a:r>
            <a:r>
              <a:rPr lang="en-US" altLang="zh-CN" sz="2000"/>
              <a:t>CMP  AL</a:t>
            </a:r>
            <a:r>
              <a:rPr lang="zh-CN" altLang="en-US" sz="2000"/>
              <a:t>，</a:t>
            </a:r>
            <a:r>
              <a:rPr lang="en-US" altLang="zh-CN" sz="2000"/>
              <a:t>'#'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JE	NEXT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INC  BL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MOV  [SI],  AL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INC  SI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>
                <a:solidFill>
                  <a:srgbClr val="C00000"/>
                </a:solidFill>
              </a:rPr>
              <a:t>JMP	LOPB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/>
              <a:t>NEXT</a:t>
            </a:r>
            <a:r>
              <a:rPr lang="zh-CN" altLang="en-US" sz="2000"/>
              <a:t>：	</a:t>
            </a:r>
            <a:r>
              <a:rPr lang="en-US" altLang="zh-CN" sz="2000"/>
              <a:t>MOV  SL</a:t>
            </a:r>
            <a:r>
              <a:rPr lang="zh-CN" altLang="en-US" sz="2000"/>
              <a:t>，</a:t>
            </a:r>
            <a:r>
              <a:rPr lang="en-US" altLang="zh-CN" sz="2000"/>
              <a:t>BL             </a:t>
            </a:r>
            <a:r>
              <a:rPr lang="zh-CN" altLang="en-US" sz="2000"/>
              <a:t>；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结果送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SL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单元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MOV  AH</a:t>
            </a:r>
            <a:r>
              <a:rPr lang="zh-CN" altLang="en-US" sz="2000"/>
              <a:t>，</a:t>
            </a:r>
            <a:r>
              <a:rPr lang="en-US" altLang="zh-CN" sz="2000"/>
              <a:t>4CH          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INT  21H                       </a:t>
            </a:r>
            <a:r>
              <a:rPr lang="zh-CN" altLang="en-US" sz="2000"/>
              <a:t>；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退出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en-US" altLang="zh-CN" sz="2000"/>
              <a:t>CODE	ENDS</a:t>
            </a:r>
            <a:r>
              <a:rPr lang="zh-CN" altLang="en-US" sz="2000"/>
              <a:t>；</a:t>
            </a:r>
            <a:endParaRPr lang="zh-CN" altLang="en-US" sz="2000"/>
          </a:p>
          <a:p>
            <a:pPr lvl="1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000"/>
              <a:t>			</a:t>
            </a:r>
            <a:r>
              <a:rPr lang="en-US" altLang="zh-CN" sz="2000"/>
              <a:t>END START</a:t>
            </a:r>
            <a:r>
              <a:rPr lang="zh-CN" altLang="en-US" sz="2000"/>
              <a:t>；</a:t>
            </a:r>
            <a:endParaRPr lang="zh-CN" altLang="en-US" sz="20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8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charRg st="18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3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charRg st="41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charRg st="8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charRg st="9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13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charRg st="113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charRg st="12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3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267">
                                            <p:txEl>
                                              <p:charRg st="136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dvAuto="100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16385"/>
          <p:cNvSpPr txBox="1"/>
          <p:nvPr/>
        </p:nvSpPr>
        <p:spPr>
          <a:xfrm>
            <a:off x="395288" y="1125538"/>
            <a:ext cx="82089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试判断下列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指令的合法性，若有错，指出错误所在。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6387" name="文本框 16386"/>
          <p:cNvSpPr txBox="1"/>
          <p:nvPr/>
        </p:nvSpPr>
        <p:spPr>
          <a:xfrm>
            <a:off x="900113" y="1773238"/>
            <a:ext cx="7056437" cy="3749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3600"/>
              </a:lnSpc>
            </a:pPr>
            <a:r>
              <a:rPr lang="en-US" altLang="zh-CN" sz="2400" b="1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MOV   CS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MOV  [BX]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[BX][DI]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MOV   DS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MOV   ES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400H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MOV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[BL]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MOV   SI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[BX][SI]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MOV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70000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MOV   CL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129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6388" name="文本框 16387"/>
          <p:cNvSpPr txBox="1"/>
          <p:nvPr/>
        </p:nvSpPr>
        <p:spPr>
          <a:xfrm>
            <a:off x="4427538" y="2708275"/>
            <a:ext cx="10810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Dotum" panose="020B0600000101010101" pitchFamily="2" charset="-127"/>
              </a:rPr>
              <a:t>√</a:t>
            </a:r>
            <a:endParaRPr lang="en-US" altLang="zh-CN" sz="2800" b="1">
              <a:solidFill>
                <a:srgbClr val="FF3300"/>
              </a:solidFill>
              <a:latin typeface="Arial" panose="020B0604020202020204" pitchFamily="34" charset="0"/>
              <a:ea typeface="Dotum" panose="020B0600000101010101" pitchFamily="2" charset="-127"/>
            </a:endParaRPr>
          </a:p>
        </p:txBody>
      </p:sp>
      <p:sp>
        <p:nvSpPr>
          <p:cNvPr id="16389" name="文本框 16388"/>
          <p:cNvSpPr txBox="1"/>
          <p:nvPr/>
        </p:nvSpPr>
        <p:spPr>
          <a:xfrm>
            <a:off x="4356100" y="1773238"/>
            <a:ext cx="10810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Dotum" panose="020B0600000101010101" pitchFamily="2" charset="-127"/>
                <a:ea typeface="Dotum" panose="020B0600000101010101" pitchFamily="2" charset="-127"/>
              </a:rPr>
              <a:t>×</a:t>
            </a:r>
            <a:endParaRPr lang="en-US" altLang="zh-CN" sz="3200" b="1">
              <a:solidFill>
                <a:srgbClr val="FF3300"/>
              </a:solidFill>
              <a:latin typeface="Dotum" panose="020B0600000101010101" pitchFamily="2" charset="-127"/>
              <a:ea typeface="Dotum" panose="020B0600000101010101" pitchFamily="2" charset="-127"/>
            </a:endParaRPr>
          </a:p>
        </p:txBody>
      </p:sp>
      <p:sp>
        <p:nvSpPr>
          <p:cNvPr id="16390" name="文本框 16389"/>
          <p:cNvSpPr txBox="1"/>
          <p:nvPr/>
        </p:nvSpPr>
        <p:spPr>
          <a:xfrm>
            <a:off x="4356100" y="2276475"/>
            <a:ext cx="1081088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Dotum" panose="020B0600000101010101" pitchFamily="2" charset="-127"/>
                <a:ea typeface="Dotum" panose="020B0600000101010101" pitchFamily="2" charset="-127"/>
              </a:rPr>
              <a:t>×</a:t>
            </a:r>
            <a:endParaRPr lang="en-US" altLang="zh-CN" sz="3200" b="1">
              <a:solidFill>
                <a:srgbClr val="FF3300"/>
              </a:solidFill>
              <a:latin typeface="Dotum" panose="020B0600000101010101" pitchFamily="2" charset="-127"/>
              <a:ea typeface="Dotum" panose="020B0600000101010101" pitchFamily="2" charset="-127"/>
            </a:endParaRPr>
          </a:p>
        </p:txBody>
      </p:sp>
      <p:sp>
        <p:nvSpPr>
          <p:cNvPr id="16391" name="文本框 16390"/>
          <p:cNvSpPr txBox="1"/>
          <p:nvPr/>
        </p:nvSpPr>
        <p:spPr>
          <a:xfrm>
            <a:off x="4356100" y="3141663"/>
            <a:ext cx="10810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Dotum" panose="020B0600000101010101" pitchFamily="2" charset="-127"/>
                <a:ea typeface="Dotum" panose="020B0600000101010101" pitchFamily="2" charset="-127"/>
              </a:rPr>
              <a:t>×</a:t>
            </a:r>
            <a:endParaRPr lang="en-US" altLang="zh-CN" sz="3200" b="1">
              <a:solidFill>
                <a:srgbClr val="FF3300"/>
              </a:solidFill>
              <a:latin typeface="Dotum" panose="020B0600000101010101" pitchFamily="2" charset="-127"/>
              <a:ea typeface="Dotum" panose="020B0600000101010101" pitchFamily="2" charset="-127"/>
            </a:endParaRPr>
          </a:p>
        </p:txBody>
      </p:sp>
      <p:sp>
        <p:nvSpPr>
          <p:cNvPr id="16392" name="文本框 16391"/>
          <p:cNvSpPr txBox="1"/>
          <p:nvPr/>
        </p:nvSpPr>
        <p:spPr>
          <a:xfrm>
            <a:off x="4356100" y="3573463"/>
            <a:ext cx="10810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Dotum" panose="020B0600000101010101" pitchFamily="2" charset="-127"/>
                <a:ea typeface="Dotum" panose="020B0600000101010101" pitchFamily="2" charset="-127"/>
              </a:rPr>
              <a:t>×</a:t>
            </a:r>
            <a:endParaRPr lang="en-US" altLang="zh-CN" sz="3200" b="1">
              <a:solidFill>
                <a:srgbClr val="FF3300"/>
              </a:solidFill>
              <a:latin typeface="Dotum" panose="020B0600000101010101" pitchFamily="2" charset="-127"/>
              <a:ea typeface="Dotum" panose="020B0600000101010101" pitchFamily="2" charset="-127"/>
            </a:endParaRPr>
          </a:p>
        </p:txBody>
      </p:sp>
      <p:sp>
        <p:nvSpPr>
          <p:cNvPr id="16393" name="文本框 16392"/>
          <p:cNvSpPr txBox="1"/>
          <p:nvPr/>
        </p:nvSpPr>
        <p:spPr>
          <a:xfrm>
            <a:off x="4427538" y="4076700"/>
            <a:ext cx="10810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Dotum" panose="020B0600000101010101" pitchFamily="2" charset="-127"/>
              </a:rPr>
              <a:t>√</a:t>
            </a:r>
            <a:endParaRPr lang="en-US" altLang="zh-CN" sz="2800" b="1">
              <a:solidFill>
                <a:srgbClr val="FF3300"/>
              </a:solidFill>
              <a:latin typeface="Arial" panose="020B0604020202020204" pitchFamily="34" charset="0"/>
              <a:ea typeface="Dotum" panose="020B0600000101010101" pitchFamily="2" charset="-127"/>
            </a:endParaRPr>
          </a:p>
        </p:txBody>
      </p:sp>
      <p:sp>
        <p:nvSpPr>
          <p:cNvPr id="16394" name="文本框 16393"/>
          <p:cNvSpPr txBox="1"/>
          <p:nvPr/>
        </p:nvSpPr>
        <p:spPr>
          <a:xfrm>
            <a:off x="4500563" y="5013325"/>
            <a:ext cx="1081087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Dotum" panose="020B0600000101010101" pitchFamily="2" charset="-127"/>
              </a:rPr>
              <a:t>√</a:t>
            </a:r>
            <a:endParaRPr lang="en-US" altLang="zh-CN" sz="2800" b="1">
              <a:solidFill>
                <a:srgbClr val="FF3300"/>
              </a:solidFill>
              <a:latin typeface="Arial" panose="020B0604020202020204" pitchFamily="34" charset="0"/>
              <a:ea typeface="Dotum" panose="020B0600000101010101" pitchFamily="2" charset="-127"/>
            </a:endParaRPr>
          </a:p>
        </p:txBody>
      </p:sp>
      <p:sp>
        <p:nvSpPr>
          <p:cNvPr id="16395" name="文本框 16394"/>
          <p:cNvSpPr txBox="1"/>
          <p:nvPr/>
        </p:nvSpPr>
        <p:spPr>
          <a:xfrm>
            <a:off x="4427538" y="4508500"/>
            <a:ext cx="108108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Dotum" panose="020B0600000101010101" pitchFamily="2" charset="-127"/>
                <a:ea typeface="Dotum" panose="020B0600000101010101" pitchFamily="2" charset="-127"/>
              </a:rPr>
              <a:t>×</a:t>
            </a:r>
            <a:endParaRPr lang="en-US" altLang="zh-CN" sz="3200" b="1">
              <a:solidFill>
                <a:srgbClr val="FF3300"/>
              </a:solidFill>
              <a:latin typeface="Dotum" panose="020B0600000101010101" pitchFamily="2" charset="-127"/>
              <a:ea typeface="Dotum" panose="020B0600000101010101" pitchFamily="2" charset="-127"/>
            </a:endParaRPr>
          </a:p>
        </p:txBody>
      </p:sp>
      <p:sp>
        <p:nvSpPr>
          <p:cNvPr id="9227" name="文本框 16395"/>
          <p:cNvSpPr txBox="1"/>
          <p:nvPr/>
        </p:nvSpPr>
        <p:spPr>
          <a:xfrm>
            <a:off x="2771775" y="476250"/>
            <a:ext cx="28797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课堂练习</a:t>
            </a:r>
            <a:endParaRPr lang="zh-CN" altLang="en-US" sz="24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6397" name="文本框 16396"/>
          <p:cNvSpPr txBox="1"/>
          <p:nvPr/>
        </p:nvSpPr>
        <p:spPr>
          <a:xfrm>
            <a:off x="5291138" y="1844675"/>
            <a:ext cx="25193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DST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不能用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CS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6398" name="文本框 16397"/>
          <p:cNvSpPr txBox="1"/>
          <p:nvPr/>
        </p:nvSpPr>
        <p:spPr>
          <a:xfrm>
            <a:off x="5240338" y="2278063"/>
            <a:ext cx="3589337" cy="700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两个操作数不能同时为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mem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操作数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6399" name="文本框 16398"/>
          <p:cNvSpPr txBox="1"/>
          <p:nvPr/>
        </p:nvSpPr>
        <p:spPr>
          <a:xfrm>
            <a:off x="5291138" y="3284538"/>
            <a:ext cx="28067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立即数不能送段寄存器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6400" name="文本框 16399"/>
          <p:cNvSpPr txBox="1"/>
          <p:nvPr/>
        </p:nvSpPr>
        <p:spPr>
          <a:xfrm>
            <a:off x="5364163" y="3644900"/>
            <a:ext cx="3516312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存放地址的寄存器是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BX,BP,SI,DI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6401" name="文本框 16400"/>
          <p:cNvSpPr txBox="1"/>
          <p:nvPr/>
        </p:nvSpPr>
        <p:spPr>
          <a:xfrm>
            <a:off x="5435600" y="4581525"/>
            <a:ext cx="2519363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超出表数范围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  <p:bldP spid="16391" grpId="0"/>
      <p:bldP spid="16392" grpId="0"/>
      <p:bldP spid="16393" grpId="0"/>
      <p:bldP spid="16394" grpId="0"/>
      <p:bldP spid="16395" grpId="0"/>
      <p:bldP spid="16397" grpId="0"/>
      <p:bldP spid="16398" grpId="0"/>
      <p:bldP spid="16399" grpId="0"/>
      <p:bldP spid="16400" grpId="0"/>
      <p:bldP spid="1640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文本框 24578"/>
          <p:cNvSpPr txBox="1"/>
          <p:nvPr/>
        </p:nvSpPr>
        <p:spPr>
          <a:xfrm>
            <a:off x="336550" y="571500"/>
            <a:ext cx="5537200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试求出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OCH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4AH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中断向量各自的中断服务程序入口地址；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6400" y="1279525"/>
            <a:ext cx="5870575" cy="3860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【解】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0C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号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中断向量地址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=4 ×0CH=30H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其中断服务程序入口地址的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IP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存放在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00030H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的字单元，其内容为：  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00030H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=0210H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其中断服务程序入口地址的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IP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存放在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00032H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的字单元，其内容为：  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00032H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=4000H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即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0CH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中断向量对应的中断服务程序入口地址为：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4000:0210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grpSp>
        <p:nvGrpSpPr>
          <p:cNvPr id="46083" name="组合 27"/>
          <p:cNvGrpSpPr/>
          <p:nvPr/>
        </p:nvGrpSpPr>
        <p:grpSpPr>
          <a:xfrm>
            <a:off x="6348413" y="796925"/>
            <a:ext cx="2586037" cy="3884613"/>
            <a:chOff x="9594" y="1449"/>
            <a:chExt cx="4073" cy="6119"/>
          </a:xfrm>
        </p:grpSpPr>
        <p:sp>
          <p:nvSpPr>
            <p:cNvPr id="2" name="矩形 1"/>
            <p:cNvSpPr/>
            <p:nvPr/>
          </p:nvSpPr>
          <p:spPr>
            <a:xfrm>
              <a:off x="9775" y="2583"/>
              <a:ext cx="1397" cy="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02</a:t>
              </a:r>
              <a:endParaRPr lang="en-US" altLang="zh-CN" strike="noStrike" noProof="1"/>
            </a:p>
          </p:txBody>
        </p:sp>
        <p:sp>
          <p:nvSpPr>
            <p:cNvPr id="3" name="矩形 2"/>
            <p:cNvSpPr/>
            <p:nvPr/>
          </p:nvSpPr>
          <p:spPr>
            <a:xfrm>
              <a:off x="9775" y="3137"/>
              <a:ext cx="1397" cy="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00</a:t>
              </a:r>
              <a:endParaRPr lang="en-US" altLang="zh-CN" strike="noStrike" noProof="1"/>
            </a:p>
          </p:txBody>
        </p:sp>
        <p:sp>
          <p:nvSpPr>
            <p:cNvPr id="4" name="矩形 3"/>
            <p:cNvSpPr/>
            <p:nvPr/>
          </p:nvSpPr>
          <p:spPr>
            <a:xfrm>
              <a:off x="9775" y="3688"/>
              <a:ext cx="1397" cy="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40</a:t>
              </a:r>
              <a:endParaRPr lang="en-US" altLang="zh-CN" strike="noStrike" noProof="1"/>
            </a:p>
          </p:txBody>
        </p:sp>
        <p:sp>
          <p:nvSpPr>
            <p:cNvPr id="5" name="矩形 4"/>
            <p:cNvSpPr/>
            <p:nvPr/>
          </p:nvSpPr>
          <p:spPr>
            <a:xfrm>
              <a:off x="9775" y="4242"/>
              <a:ext cx="1397" cy="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...</a:t>
              </a:r>
              <a:endParaRPr lang="en-US" altLang="zh-CN" strike="noStrike" noProof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775" y="4801"/>
              <a:ext cx="1397" cy="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00</a:t>
              </a:r>
              <a:endParaRPr lang="en-US" altLang="zh-CN" strike="noStrike" noProof="1"/>
            </a:p>
          </p:txBody>
        </p:sp>
        <p:sp>
          <p:nvSpPr>
            <p:cNvPr id="7" name="矩形 6"/>
            <p:cNvSpPr/>
            <p:nvPr/>
          </p:nvSpPr>
          <p:spPr>
            <a:xfrm>
              <a:off x="9775" y="5355"/>
              <a:ext cx="1397" cy="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36</a:t>
              </a:r>
              <a:endParaRPr lang="en-US" altLang="zh-CN" strike="noStrike" noProof="1"/>
            </a:p>
          </p:txBody>
        </p:sp>
        <p:sp>
          <p:nvSpPr>
            <p:cNvPr id="8" name="矩形 7"/>
            <p:cNvSpPr/>
            <p:nvPr/>
          </p:nvSpPr>
          <p:spPr>
            <a:xfrm>
              <a:off x="9775" y="5906"/>
              <a:ext cx="1397" cy="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00</a:t>
              </a:r>
              <a:endParaRPr lang="en-US" altLang="zh-CN" strike="noStrike" noProof="1"/>
            </a:p>
          </p:txBody>
        </p:sp>
        <p:sp>
          <p:nvSpPr>
            <p:cNvPr id="9" name="矩形 8"/>
            <p:cNvSpPr/>
            <p:nvPr/>
          </p:nvSpPr>
          <p:spPr>
            <a:xfrm>
              <a:off x="9775" y="6460"/>
              <a:ext cx="1397" cy="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20</a:t>
              </a:r>
              <a:endParaRPr lang="en-US" altLang="zh-CN" strike="noStrike" noProof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9775" y="7014"/>
              <a:ext cx="1397" cy="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...</a:t>
              </a:r>
              <a:endParaRPr lang="en-US" altLang="zh-CN" strike="noStrike" noProof="1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75" y="2029"/>
              <a:ext cx="1397" cy="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trike="noStrike" noProof="1"/>
                <a:t>10</a:t>
              </a:r>
              <a:endParaRPr lang="en-US" altLang="zh-CN" strike="noStrike" noProof="1"/>
            </a:p>
          </p:txBody>
        </p:sp>
        <p:sp>
          <p:nvSpPr>
            <p:cNvPr id="46094" name="文本框 11"/>
            <p:cNvSpPr txBox="1"/>
            <p:nvPr/>
          </p:nvSpPr>
          <p:spPr>
            <a:xfrm>
              <a:off x="11695" y="2029"/>
              <a:ext cx="1679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00030H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文本框 12"/>
            <p:cNvSpPr txBox="1"/>
            <p:nvPr/>
          </p:nvSpPr>
          <p:spPr>
            <a:xfrm>
              <a:off x="11695" y="2557"/>
              <a:ext cx="1679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00031H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6" name="文本框 13"/>
            <p:cNvSpPr txBox="1"/>
            <p:nvPr/>
          </p:nvSpPr>
          <p:spPr>
            <a:xfrm>
              <a:off x="11695" y="3147"/>
              <a:ext cx="176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00032H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文本框 14"/>
            <p:cNvSpPr txBox="1"/>
            <p:nvPr/>
          </p:nvSpPr>
          <p:spPr>
            <a:xfrm>
              <a:off x="11695" y="3675"/>
              <a:ext cx="176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00033H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文本框 17"/>
            <p:cNvSpPr txBox="1"/>
            <p:nvPr/>
          </p:nvSpPr>
          <p:spPr>
            <a:xfrm>
              <a:off x="11695" y="4247"/>
              <a:ext cx="141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...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文本框 18"/>
            <p:cNvSpPr txBox="1"/>
            <p:nvPr/>
          </p:nvSpPr>
          <p:spPr>
            <a:xfrm>
              <a:off x="11695" y="4775"/>
              <a:ext cx="1679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00128H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文本框 19"/>
            <p:cNvSpPr txBox="1"/>
            <p:nvPr/>
          </p:nvSpPr>
          <p:spPr>
            <a:xfrm>
              <a:off x="11695" y="5365"/>
              <a:ext cx="1679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00129H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1" name="文本框 20"/>
            <p:cNvSpPr txBox="1"/>
            <p:nvPr/>
          </p:nvSpPr>
          <p:spPr>
            <a:xfrm>
              <a:off x="11695" y="5893"/>
              <a:ext cx="197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0012AH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2" name="文本框 21"/>
            <p:cNvSpPr txBox="1"/>
            <p:nvPr/>
          </p:nvSpPr>
          <p:spPr>
            <a:xfrm>
              <a:off x="11695" y="6460"/>
              <a:ext cx="184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0012BH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3" name="文本框 22"/>
            <p:cNvSpPr txBox="1"/>
            <p:nvPr/>
          </p:nvSpPr>
          <p:spPr>
            <a:xfrm>
              <a:off x="11695" y="6988"/>
              <a:ext cx="141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...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4" name="文本框 24"/>
            <p:cNvSpPr txBox="1"/>
            <p:nvPr/>
          </p:nvSpPr>
          <p:spPr>
            <a:xfrm>
              <a:off x="11695" y="1449"/>
              <a:ext cx="141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PA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5" name="文本框 25"/>
            <p:cNvSpPr txBox="1"/>
            <p:nvPr/>
          </p:nvSpPr>
          <p:spPr>
            <a:xfrm>
              <a:off x="9594" y="1449"/>
              <a:ext cx="210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存储单元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77838" y="4495800"/>
            <a:ext cx="7640637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类似的，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4A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号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中断向量地址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=4 ×4AH=128H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其对应的中断服务程序入口地址为：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2000:3600.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14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charRg st="148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矩形 17409"/>
          <p:cNvSpPr/>
          <p:nvPr/>
        </p:nvSpPr>
        <p:spPr>
          <a:xfrm>
            <a:off x="466725" y="1557338"/>
            <a:ext cx="8382000" cy="4154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92100" indent="-194945">
              <a:lnSpc>
                <a:spcPts val="32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INT N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  中断服务程序入口地址标号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VINTSUB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marL="292100" indent="-194945">
              <a:lnSpc>
                <a:spcPts val="32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PUSH    DS                             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；保护数据段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marL="1438275" lvl="1" indent="-874395" algn="l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    AX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marL="1438275" lvl="1" indent="-874395" algn="l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	DS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AX                              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；中断向量从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00000H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开始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marL="1438275" lvl="1" indent="-874395" algn="l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   BX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N*4                              ;  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中断向量地址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→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BX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marL="1438275" lvl="1" indent="-874395" algn="l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	AX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OFFSET VINTSUB    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；取偏移地址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marL="1438275" lvl="1" indent="-874395" algn="l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	[BX]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AX                            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；置入偏移地址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marL="1438275" lvl="1" indent="-874395" algn="l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	AX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 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SEG VINTSUB          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；取段地址 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marL="1438275" lvl="1" indent="-874395" algn="l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	 [BX+2]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AX                       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；置入段地址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marL="1438275" lvl="1" indent="-874395" algn="l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POP  	DS                                       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；恢复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DS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7412" name="矩形 17411"/>
          <p:cNvSpPr/>
          <p:nvPr/>
        </p:nvSpPr>
        <p:spPr>
          <a:xfrm>
            <a:off x="466725" y="547688"/>
            <a:ext cx="2343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中断向量的设置</a:t>
            </a:r>
            <a:endParaRPr lang="zh-CN" altLang="en-US" sz="2000" b="1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13" name="文本框 17412"/>
          <p:cNvSpPr txBox="1"/>
          <p:nvPr/>
        </p:nvSpPr>
        <p:spPr>
          <a:xfrm>
            <a:off x="539750" y="1052513"/>
            <a:ext cx="8077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）直接置入法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直接访问中断向量表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3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charRg st="35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9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charRg st="9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1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charRg st="110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65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410">
                                            <p:txEl>
                                              <p:charRg st="165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21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410">
                                            <p:txEl>
                                              <p:charRg st="221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54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410">
                                            <p:txEl>
                                              <p:charRg st="254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302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410">
                                            <p:txEl>
                                              <p:charRg st="302" end="3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339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410">
                                            <p:txEl>
                                              <p:charRg st="339" end="3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383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410">
                                            <p:txEl>
                                              <p:charRg st="383" end="4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uiExpand="1" build="allAtOnce"/>
      <p:bldP spid="17412" grpId="0"/>
      <p:bldP spid="174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矩形 15362"/>
          <p:cNvSpPr/>
          <p:nvPr/>
        </p:nvSpPr>
        <p:spPr>
          <a:xfrm>
            <a:off x="611188" y="549275"/>
            <a:ext cx="7391400" cy="3595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）用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DOS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功能调用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INT 21H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指令置入法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格式：设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INTSUB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为中断服务子程序名  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 AX,   SEG INTSUB; 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MOV   DS,   AX;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LEA     DX,   INTSUB;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MOV   AH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25H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  AL,   N                   ;  N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为中断类型码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	      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INT  21H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5365" name="文本框 15364"/>
          <p:cNvSpPr txBox="1"/>
          <p:nvPr/>
        </p:nvSpPr>
        <p:spPr>
          <a:xfrm>
            <a:off x="323850" y="4292600"/>
            <a:ext cx="8229600" cy="1493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入口参数：</a:t>
            </a:r>
            <a:endParaRPr lang="zh-CN" altLang="en-US" sz="2000" b="1" u="none" baseline="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AH=25H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DOS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调用的功能号；              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AL←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中断类型码； 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DS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：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DX←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中断向量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（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DS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为中断向量段地址， 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DX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为中断向量偏移地址）；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charRg st="24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4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charRg st="4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8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charRg st="83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1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charRg st="112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47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charRg st="147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74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charRg st="174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30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charRg st="230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0" uiExpand="1" build="allAtOnce"/>
      <p:bldP spid="153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矩形 31745"/>
          <p:cNvSpPr/>
          <p:nvPr/>
        </p:nvSpPr>
        <p:spPr>
          <a:xfrm>
            <a:off x="609600" y="609600"/>
            <a:ext cx="8077200" cy="4054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）直接从中断向量表取得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号中断向量法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格式：设已知中断类型号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n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，取出其中断向量存放在双字变量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OLDVECTOR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中。  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XOR   AX,   AX; 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MOV   ES,   AX;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MOV   AX,   ES:[ n*4 ];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MOV   WORD PTR OLDVECTOR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  AX,   ES:[ n*4+2 ];  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	       MOV   WORD PTR OLDVECTOR+2,  AX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2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charRg st="2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6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charRg st="62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9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charRg st="92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12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charRg st="121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15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746">
                                            <p:txEl>
                                              <p:charRg st="158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200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charRg st="200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241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746">
                                            <p:txEl>
                                              <p:charRg st="241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ldLvl="2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矩形 32769"/>
          <p:cNvSpPr/>
          <p:nvPr/>
        </p:nvSpPr>
        <p:spPr>
          <a:xfrm>
            <a:off x="682625" y="404813"/>
            <a:ext cx="7848600" cy="3443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）用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DOS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功能调用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INT 21H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指令读入法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格式：设已知中断类型号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n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，取出其中断向量存放在双字变量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OLDVECTOR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中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  AH,   35H; 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MOV   AL,   n;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INT     21H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 </a:t>
            </a:r>
            <a:endParaRPr lang="zh-CN" altLang="en-US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   WORD PTR OLDVECTOR+2,   ES;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MOV   WORD PTR OLDVECTOR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BX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32771" name="文本框 32770"/>
          <p:cNvSpPr txBox="1"/>
          <p:nvPr/>
        </p:nvSpPr>
        <p:spPr>
          <a:xfrm>
            <a:off x="685800" y="4038600"/>
            <a:ext cx="7315200" cy="1493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 algn="l" eaLnBrk="1" fontAlgn="base" latinLnBrk="0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入口参数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：         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AH=35H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DOS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调用的功能号； 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              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AL←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中断类型码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n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 </a:t>
            </a:r>
            <a:endParaRPr lang="zh-CN" altLang="en-US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出口参数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：         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ES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：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BX←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中断向量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       （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ES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为中断向量段地址，  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BX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为中断向量偏移地址）；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charRg st="24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6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charRg st="6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9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charRg st="91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1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charRg st="119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4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charRg st="146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9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charRg st="193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ldLvl="2" uiExpand="1" build="p"/>
      <p:bldP spid="3277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AutoShape 11"/>
          <p:cNvSpPr/>
          <p:nvPr/>
        </p:nvSpPr>
        <p:spPr>
          <a:xfrm>
            <a:off x="539750" y="620713"/>
            <a:ext cx="1887538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  <a:tileRect/>
          </a:gradFill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自动循环方式</a:t>
            </a:r>
            <a:endParaRPr lang="zh-CN" altLang="en-US" sz="2000" b="1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AutoShape 11"/>
          <p:cNvSpPr/>
          <p:nvPr/>
        </p:nvSpPr>
        <p:spPr>
          <a:xfrm>
            <a:off x="682625" y="3284538"/>
            <a:ext cx="2178050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  <a:tileRect/>
          </a:gradFill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特殊循环方式</a:t>
            </a:r>
            <a:endParaRPr lang="zh-CN" altLang="en-US" sz="2000" b="1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5" name="AutoShape 7"/>
          <p:cNvSpPr/>
          <p:nvPr/>
        </p:nvSpPr>
        <p:spPr>
          <a:xfrm>
            <a:off x="755650" y="1196975"/>
            <a:ext cx="8294688" cy="1965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某级中断被处理完，它的优先级别降为最低，而原来比它低一级的中断请求升为最高级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【例】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初始顺序由高到低：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zh-CN" altLang="en-US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０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zh-CN" altLang="en-US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１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楷体" panose="02010609060101010101" charset="-122"/>
                <a:sym typeface="Arial" panose="020B0604020202020204" pitchFamily="34" charset="0"/>
              </a:rPr>
              <a:t>…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zh-CN" altLang="en-US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７</a:t>
            </a:r>
            <a:endParaRPr lang="zh-CN" altLang="en-US" sz="2000" b="1" baseline="-1000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 若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zh-CN" altLang="en-US" sz="2000" b="1" baseline="-1000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４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中断，其服务程序执行完后，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 调整顺序由高到低：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zh-CN" altLang="en-US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５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 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楷体" panose="02010609060101010101" charset="-122"/>
                <a:sym typeface="Arial" panose="020B0604020202020204" pitchFamily="34" charset="0"/>
              </a:rPr>
              <a:t>…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zh-CN" altLang="en-US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７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zh-CN" altLang="en-US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０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 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楷体" panose="02010609060101010101" charset="-122"/>
                <a:sym typeface="Arial" panose="020B0604020202020204" pitchFamily="34" charset="0"/>
              </a:rPr>
              <a:t>…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zh-CN" altLang="en-US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４</a:t>
            </a:r>
            <a:endParaRPr lang="zh-CN" altLang="en-US" sz="2000" b="1" baseline="-100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4" name="AutoShape 7"/>
          <p:cNvSpPr/>
          <p:nvPr/>
        </p:nvSpPr>
        <p:spPr>
          <a:xfrm>
            <a:off x="828675" y="3933825"/>
            <a:ext cx="8207375" cy="18780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初始优先权不是固定的，而是在程序中利用操作命令字指定最低优先级，其他中断源的优先级也随之确定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【例】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初始设置</a:t>
            </a: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en-US" altLang="zh-CN" sz="2000" b="1" baseline="-10000">
                <a:solidFill>
                  <a:schemeClr val="tx2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5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优先权最低：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则最初优先权由高到低为：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en-US" altLang="zh-CN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6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 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en-US" altLang="zh-CN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7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zh-CN" altLang="en-US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０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 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楷体" panose="02010609060101010101" charset="-122"/>
                <a:sym typeface="Arial" panose="020B0604020202020204" pitchFamily="34" charset="0"/>
              </a:rPr>
              <a:t>…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zh-CN" altLang="en-US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４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IRQ</a:t>
            </a:r>
            <a:r>
              <a:rPr lang="en-US" altLang="zh-CN" sz="2000" b="1" baseline="-1000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5</a:t>
            </a:r>
            <a:endParaRPr lang="en-US" altLang="zh-CN" sz="2000" b="1" baseline="-100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charRg st="44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charRg st="107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charRg st="7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 uiExpand="1" build="allAtOnce"/>
      <p:bldP spid="4" grpId="0" bldLvl="0" animBg="1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995329"/>
          <p:cNvSpPr>
            <a:spLocks noGrp="1"/>
          </p:cNvSpPr>
          <p:nvPr>
            <p:ph type="title"/>
          </p:nvPr>
        </p:nvSpPr>
        <p:spPr>
          <a:xfrm>
            <a:off x="466725" y="476250"/>
            <a:ext cx="7772400" cy="609600"/>
          </a:xfrm>
          <a:ln/>
        </p:spPr>
        <p:txBody>
          <a:bodyPr anchor="b"/>
          <a:p>
            <a:pPr algn="l"/>
            <a:r>
              <a:rPr lang="en-US" altLang="zh-CN" sz="2000">
                <a:solidFill>
                  <a:srgbClr val="0000FF"/>
                </a:solidFill>
                <a:ea typeface="楷体" panose="02010609060101010101" charset="-122"/>
              </a:rPr>
              <a:t>ICW2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charset="-122"/>
              </a:rPr>
              <a:t>格式</a:t>
            </a:r>
            <a:endParaRPr lang="zh-CN" altLang="en-US" sz="2000" dirty="0">
              <a:solidFill>
                <a:srgbClr val="0000FF"/>
              </a:solidFill>
              <a:ea typeface="楷体" panose="02010609060101010101" charset="-122"/>
            </a:endParaRPr>
          </a:p>
        </p:txBody>
      </p:sp>
      <p:sp>
        <p:nvSpPr>
          <p:cNvPr id="995331" name="内容占位符 995330"/>
          <p:cNvSpPr>
            <a:spLocks noGrp="1"/>
          </p:cNvSpPr>
          <p:nvPr>
            <p:ph idx="1"/>
          </p:nvPr>
        </p:nvSpPr>
        <p:spPr>
          <a:xfrm>
            <a:off x="682625" y="4437063"/>
            <a:ext cx="8266113" cy="1160462"/>
          </a:xfrm>
          <a:ln/>
        </p:spPr>
        <p:txBody>
          <a:bodyPr anchor="t"/>
          <a:p>
            <a:pPr>
              <a:buFont typeface="Wingdings" panose="05000000000000000000" charset="0"/>
              <a:buChar char="l"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ICW2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用于设置中断类型码。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注意：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2000" baseline="-2500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＝1，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表示输入8259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高地址端口。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初始化时低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位为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995337" name="对象 995336"/>
          <p:cNvGraphicFramePr/>
          <p:nvPr/>
        </p:nvGraphicFramePr>
        <p:xfrm>
          <a:off x="487363" y="1198563"/>
          <a:ext cx="83931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924300" imgH="1666875" progId="Visio.Drawing.6">
                  <p:embed/>
                </p:oleObj>
              </mc:Choice>
              <mc:Fallback>
                <p:oleObj name="" r:id="rId1" imgW="3924300" imgH="1666875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363" y="1198563"/>
                        <a:ext cx="8393112" cy="362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7"/>
          <p:cNvSpPr/>
          <p:nvPr/>
        </p:nvSpPr>
        <p:spPr>
          <a:xfrm>
            <a:off x="682625" y="3644900"/>
            <a:ext cx="7829550" cy="1798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zh-CN" altLang="en-US" sz="2000" b="1" err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【例】</a:t>
            </a:r>
            <a:r>
              <a:rPr lang="zh-CN" altLang="en-US" sz="2000" b="1" err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若初始化时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ICW2＝80H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，现有一中断从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IR5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引脚接入，则该中断的中断类型码（中断号）为多少？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7209D"/>
                </a:solidFill>
                <a:latin typeface="Times New Roman" panose="02020603050405020304" pitchFamily="18" charset="0"/>
                <a:ea typeface="隶书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【解】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该中断类型码为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80H+5=85H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。 </a:t>
            </a:r>
            <a:endParaRPr lang="zh-CN" altLang="en-US" sz="2000" b="1" baseline="-25000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533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charRg st="1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5331">
                                            <p:txEl>
                                              <p:charRg st="15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5331">
                                            <p:txEl>
                                              <p:charRg st="4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uiExpand="1" build="p"/>
      <p:bldP spid="5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996353"/>
          <p:cNvSpPr>
            <a:spLocks noGrp="1"/>
          </p:cNvSpPr>
          <p:nvPr>
            <p:ph type="title"/>
          </p:nvPr>
        </p:nvSpPr>
        <p:spPr>
          <a:xfrm>
            <a:off x="466725" y="549275"/>
            <a:ext cx="2751138" cy="609600"/>
          </a:xfrm>
          <a:ln/>
        </p:spPr>
        <p:txBody>
          <a:bodyPr anchor="b"/>
          <a:p>
            <a:pPr algn="l"/>
            <a:r>
              <a:rPr lang="en-US" altLang="zh-CN" sz="2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ICW3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格式</a:t>
            </a:r>
            <a:endParaRPr lang="zh-CN" altLang="en-US" sz="2000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96355" name="内容占位符 996354"/>
          <p:cNvSpPr>
            <a:spLocks noGrp="1"/>
          </p:cNvSpPr>
          <p:nvPr>
            <p:ph idx="1"/>
          </p:nvPr>
        </p:nvSpPr>
        <p:spPr>
          <a:xfrm>
            <a:off x="642938" y="4275138"/>
            <a:ext cx="8242300" cy="2068512"/>
          </a:xfrm>
          <a:ln/>
        </p:spPr>
        <p:txBody>
          <a:bodyPr anchor="t"/>
          <a:p>
            <a:pPr>
              <a:buFont typeface="Wingdings" panose="05000000000000000000" charset="0"/>
              <a:buChar char="l"/>
            </a:pPr>
            <a:r>
              <a:rPr lang="en-US" altLang="zh-CN" sz="2000">
                <a:ea typeface="楷体" panose="02010609060101010101" charset="-122"/>
              </a:rPr>
              <a:t>ICW3</a:t>
            </a:r>
            <a:r>
              <a:rPr lang="zh-CN" altLang="en-US" sz="2000" dirty="0">
                <a:ea typeface="楷体" panose="02010609060101010101" charset="-122"/>
              </a:rPr>
              <a:t>是在级联方式下设置的初始化命令字。</a:t>
            </a:r>
            <a:endParaRPr lang="zh-CN" altLang="en-US" sz="2000" dirty="0">
              <a:ea typeface="楷体" panose="0201060906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ea typeface="楷体" panose="02010609060101010101" charset="-122"/>
              </a:rPr>
              <a:t>当</a:t>
            </a:r>
            <a:r>
              <a:rPr lang="en-US" altLang="zh-CN" sz="2000">
                <a:ea typeface="楷体" panose="02010609060101010101" charset="-122"/>
              </a:rPr>
              <a:t>ICW1</a:t>
            </a:r>
            <a:r>
              <a:rPr lang="zh-CN" altLang="en-US" sz="2000">
                <a:ea typeface="楷体" panose="02010609060101010101" charset="-122"/>
              </a:rPr>
              <a:t>中</a:t>
            </a:r>
            <a:r>
              <a:rPr lang="en-US" altLang="zh-CN" sz="2000">
                <a:ea typeface="楷体" panose="02010609060101010101" charset="-122"/>
              </a:rPr>
              <a:t>D</a:t>
            </a:r>
            <a:r>
              <a:rPr lang="en-US" altLang="zh-CN" sz="2000" baseline="-25000">
                <a:ea typeface="楷体" panose="02010609060101010101" charset="-122"/>
              </a:rPr>
              <a:t>1</a:t>
            </a:r>
            <a:r>
              <a:rPr lang="en-US" altLang="zh-CN" sz="2000">
                <a:ea typeface="楷体" panose="02010609060101010101" charset="-122"/>
              </a:rPr>
              <a:t>＝1，</a:t>
            </a:r>
            <a:r>
              <a:rPr lang="zh-CN" altLang="en-US" sz="2000" dirty="0">
                <a:ea typeface="楷体" panose="02010609060101010101" charset="-122"/>
              </a:rPr>
              <a:t>单片使用，不需要</a:t>
            </a:r>
            <a:r>
              <a:rPr lang="en-US" altLang="zh-CN" sz="2000">
                <a:ea typeface="楷体" panose="02010609060101010101" charset="-122"/>
              </a:rPr>
              <a:t>ICW3；</a:t>
            </a:r>
            <a:endParaRPr lang="en-US" altLang="zh-CN" sz="2000">
              <a:ea typeface="楷体" panose="0201060906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>
                <a:ea typeface="楷体" panose="02010609060101010101" charset="-122"/>
              </a:rPr>
              <a:t>当</a:t>
            </a:r>
            <a:r>
              <a:rPr lang="en-US" altLang="zh-CN" sz="2000">
                <a:ea typeface="楷体" panose="02010609060101010101" charset="-122"/>
              </a:rPr>
              <a:t>ICW1</a:t>
            </a:r>
            <a:r>
              <a:rPr lang="zh-CN" altLang="en-US" sz="2000">
                <a:ea typeface="楷体" panose="02010609060101010101" charset="-122"/>
              </a:rPr>
              <a:t>中</a:t>
            </a:r>
            <a:r>
              <a:rPr lang="en-US" altLang="zh-CN" sz="2000">
                <a:ea typeface="楷体" panose="02010609060101010101" charset="-122"/>
              </a:rPr>
              <a:t>D</a:t>
            </a:r>
            <a:r>
              <a:rPr lang="en-US" altLang="zh-CN" sz="2000" baseline="-25000">
                <a:ea typeface="楷体" panose="02010609060101010101" charset="-122"/>
              </a:rPr>
              <a:t>1</a:t>
            </a:r>
            <a:r>
              <a:rPr lang="en-US" altLang="zh-CN" sz="2000">
                <a:ea typeface="楷体" panose="02010609060101010101" charset="-122"/>
              </a:rPr>
              <a:t>＝0</a:t>
            </a:r>
            <a:r>
              <a:rPr lang="zh-CN" altLang="en-US" sz="2000">
                <a:ea typeface="楷体" panose="02010609060101010101" charset="-122"/>
              </a:rPr>
              <a:t> </a:t>
            </a:r>
            <a:r>
              <a:rPr lang="zh-CN" altLang="en-US" sz="2000" dirty="0">
                <a:ea typeface="楷体" panose="02010609060101010101" charset="-122"/>
              </a:rPr>
              <a:t>，表示8259</a:t>
            </a:r>
            <a:r>
              <a:rPr lang="en-US" altLang="zh-CN" sz="2000">
                <a:ea typeface="楷体" panose="02010609060101010101" charset="-122"/>
              </a:rPr>
              <a:t>A</a:t>
            </a:r>
            <a:r>
              <a:rPr lang="zh-CN" altLang="en-US" sz="2000" dirty="0">
                <a:ea typeface="楷体" panose="02010609060101010101" charset="-122"/>
              </a:rPr>
              <a:t>工作于级联方式，必须设置</a:t>
            </a:r>
            <a:r>
              <a:rPr lang="en-US" altLang="zh-CN" sz="2000">
                <a:ea typeface="楷体" panose="02010609060101010101" charset="-122"/>
              </a:rPr>
              <a:t>ICW3。</a:t>
            </a:r>
            <a:endParaRPr lang="en-US" altLang="zh-CN" sz="2000">
              <a:ea typeface="楷体" panose="02010609060101010101" charset="-122"/>
            </a:endParaRPr>
          </a:p>
        </p:txBody>
      </p:sp>
      <p:graphicFrame>
        <p:nvGraphicFramePr>
          <p:cNvPr id="53251" name="对象 996358"/>
          <p:cNvGraphicFramePr/>
          <p:nvPr/>
        </p:nvGraphicFramePr>
        <p:xfrm>
          <a:off x="2197100" y="2420938"/>
          <a:ext cx="5632450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588260" imgH="1330960" progId="Visio.Drawing.6">
                  <p:embed/>
                </p:oleObj>
              </mc:Choice>
              <mc:Fallback>
                <p:oleObj name="" r:id="rId1" imgW="2588260" imgH="1330960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7100" y="2420938"/>
                        <a:ext cx="5632450" cy="2627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对象 996359"/>
          <p:cNvGraphicFramePr/>
          <p:nvPr/>
        </p:nvGraphicFramePr>
        <p:xfrm>
          <a:off x="2197100" y="620713"/>
          <a:ext cx="5705475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575560" imgH="1333500" progId="Visio.Drawing.6">
                  <p:embed/>
                </p:oleObj>
              </mc:Choice>
              <mc:Fallback>
                <p:oleObj name="" r:id="rId3" imgW="2575560" imgH="1333500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100" y="620713"/>
                        <a:ext cx="5705475" cy="2659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7"/>
          <p:cNvSpPr/>
          <p:nvPr/>
        </p:nvSpPr>
        <p:spPr>
          <a:xfrm>
            <a:off x="611188" y="3573463"/>
            <a:ext cx="5545137" cy="2363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zh-CN" altLang="en-US" sz="2000" b="1" err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【例】</a:t>
            </a:r>
            <a:r>
              <a:rPr lang="zh-CN" altLang="en-US" sz="2000" b="1" err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若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主片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ICW3＝0101 0011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7209D"/>
                </a:solidFill>
                <a:latin typeface="Times New Roman" panose="02020603050405020304" pitchFamily="18" charset="0"/>
                <a:ea typeface="隶书" pitchFamily="49" charset="-122"/>
                <a:sym typeface="宋体" panose="02010600030101010101" pitchFamily="2" charset="-122"/>
              </a:rPr>
              <a:t>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表示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IR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6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、 IR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4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、 IR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1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、 IR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上接有从片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四个从片的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ICW3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依次为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6,4,1,0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zh-CN" altLang="en-US" sz="2000" b="1" err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【例】</a:t>
            </a:r>
            <a:r>
              <a:rPr lang="zh-CN" altLang="en-US" sz="2000" b="1" err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若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从片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ICW3＝0000 0111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表示该从片的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INT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连至主片的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IR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7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000" b="1" baseline="-25000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635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charRg st="2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6355">
                                            <p:txEl>
                                              <p:charRg st="2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6355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  <p:bldP spid="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文本框 26627"/>
          <p:cNvSpPr txBox="1"/>
          <p:nvPr/>
        </p:nvSpPr>
        <p:spPr>
          <a:xfrm>
            <a:off x="304800" y="533400"/>
            <a:ext cx="81375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某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8088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系统中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8259A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单级使用，端口地址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80H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和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81H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。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1" name="文本框 26630"/>
          <p:cNvSpPr txBox="1"/>
          <p:nvPr/>
        </p:nvSpPr>
        <p:spPr>
          <a:xfrm>
            <a:off x="755650" y="3068638"/>
            <a:ext cx="4114800" cy="8588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>
              <a:spcBef>
                <a:spcPct val="10000"/>
              </a:spcBef>
            </a:pPr>
            <a:r>
              <a:rPr lang="en-US" altLang="zh-CN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MOV     AL</a:t>
            </a:r>
            <a:r>
              <a:rPr lang="zh-CN" altLang="en-US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，</a:t>
            </a:r>
            <a:r>
              <a:rPr lang="en-US" altLang="zh-CN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18H</a:t>
            </a:r>
            <a:r>
              <a:rPr lang="zh-CN" altLang="en-US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；</a:t>
            </a:r>
            <a:r>
              <a:rPr lang="en-US" altLang="zh-CN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ICW2</a:t>
            </a:r>
            <a:r>
              <a:rPr lang="zh-CN" altLang="en-US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字</a:t>
            </a:r>
            <a:endParaRPr lang="zh-CN" altLang="en-US" b="1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OUT      81H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，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AL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Symbol" panose="05050102010706020507" pitchFamily="18" charset="2"/>
              </a:rPr>
              <a:t>；</a:t>
            </a:r>
            <a:endParaRPr lang="zh-CN" altLang="en-US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6635" name="组合 26634"/>
          <p:cNvGrpSpPr/>
          <p:nvPr/>
        </p:nvGrpSpPr>
        <p:grpSpPr>
          <a:xfrm>
            <a:off x="755650" y="1484313"/>
            <a:ext cx="4114800" cy="1219200"/>
            <a:chOff x="432" y="1296"/>
            <a:chExt cx="2592" cy="768"/>
          </a:xfrm>
        </p:grpSpPr>
        <p:sp>
          <p:nvSpPr>
            <p:cNvPr id="26630" name="文本框 26629"/>
            <p:cNvSpPr txBox="1"/>
            <p:nvPr/>
          </p:nvSpPr>
          <p:spPr>
            <a:xfrm>
              <a:off x="432" y="1523"/>
              <a:ext cx="2592" cy="5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>
                <a:spcBef>
                  <a:spcPct val="10000"/>
                </a:spcBef>
              </a:pPr>
              <a:r>
                <a:rPr lang="en-US" altLang="zh-CN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MOV     AL</a:t>
              </a:r>
              <a:r>
                <a:rPr lang="zh-CN" altLang="en-US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，</a:t>
              </a:r>
              <a:r>
                <a:rPr lang="en-US" altLang="zh-CN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13H</a:t>
              </a:r>
              <a:r>
                <a:rPr lang="zh-CN" altLang="en-US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；</a:t>
              </a:r>
              <a:r>
                <a:rPr lang="en-US" altLang="zh-CN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ICW1</a:t>
              </a:r>
              <a:r>
                <a:rPr lang="zh-CN" altLang="en-US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字</a:t>
              </a:r>
              <a:endParaRPr lang="zh-CN" altLang="en-US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OUT      80H</a:t>
              </a:r>
              <a:r>
                <a:rPr lang="zh-CN" altLang="en-US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，</a:t>
              </a:r>
              <a:r>
                <a:rPr lang="en-US" altLang="zh-CN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AL</a:t>
              </a:r>
              <a:r>
                <a:rPr lang="zh-CN" altLang="en-US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；</a:t>
              </a:r>
              <a:endPara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277" name="直接连接符 26632"/>
            <p:cNvSpPr/>
            <p:nvPr/>
          </p:nvSpPr>
          <p:spPr>
            <a:xfrm>
              <a:off x="1440" y="1296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6" name="组合 26635"/>
          <p:cNvGrpSpPr/>
          <p:nvPr/>
        </p:nvGrpSpPr>
        <p:grpSpPr>
          <a:xfrm>
            <a:off x="755650" y="4508500"/>
            <a:ext cx="4114800" cy="1316038"/>
            <a:chOff x="432" y="3299"/>
            <a:chExt cx="2592" cy="829"/>
          </a:xfrm>
        </p:grpSpPr>
        <p:sp>
          <p:nvSpPr>
            <p:cNvPr id="26632" name="文本框 26631"/>
            <p:cNvSpPr txBox="1"/>
            <p:nvPr/>
          </p:nvSpPr>
          <p:spPr>
            <a:xfrm>
              <a:off x="432" y="3299"/>
              <a:ext cx="2592" cy="54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>
                <a:spcBef>
                  <a:spcPct val="10000"/>
                </a:spcBef>
              </a:pPr>
              <a:r>
                <a:rPr lang="en-US" altLang="zh-CN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MOV    AL</a:t>
              </a:r>
              <a:r>
                <a:rPr lang="zh-CN" altLang="en-US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，</a:t>
              </a:r>
              <a:r>
                <a:rPr lang="en-US" altLang="zh-CN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01H</a:t>
              </a:r>
              <a:r>
                <a:rPr lang="zh-CN" altLang="en-US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；</a:t>
              </a:r>
              <a:r>
                <a:rPr lang="en-US" altLang="zh-CN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ICW4</a:t>
              </a:r>
              <a:r>
                <a:rPr lang="zh-CN" altLang="en-US" b="1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字</a:t>
              </a:r>
              <a:endParaRPr lang="zh-CN" altLang="en-US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OUT      81H</a:t>
              </a:r>
              <a:r>
                <a:rPr lang="zh-CN" altLang="en-US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，</a:t>
              </a:r>
              <a:r>
                <a:rPr lang="en-US" altLang="zh-CN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AL</a:t>
              </a:r>
              <a:r>
                <a:rPr lang="zh-CN" altLang="en-US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  <a:sym typeface="Symbol" panose="05050102010706020507" pitchFamily="18" charset="2"/>
                </a:rPr>
                <a:t>；</a:t>
              </a:r>
              <a:endPara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280" name="直接连接符 26633"/>
            <p:cNvSpPr/>
            <p:nvPr/>
          </p:nvSpPr>
          <p:spPr>
            <a:xfrm>
              <a:off x="1344" y="3888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74" name="组合 26673"/>
          <p:cNvGrpSpPr/>
          <p:nvPr/>
        </p:nvGrpSpPr>
        <p:grpSpPr>
          <a:xfrm>
            <a:off x="4860925" y="1239838"/>
            <a:ext cx="3657600" cy="1509712"/>
            <a:chOff x="2880" y="1200"/>
            <a:chExt cx="2304" cy="951"/>
          </a:xfrm>
        </p:grpSpPr>
        <p:sp>
          <p:nvSpPr>
            <p:cNvPr id="54282" name="矩形 26644"/>
            <p:cNvSpPr/>
            <p:nvPr/>
          </p:nvSpPr>
          <p:spPr>
            <a:xfrm>
              <a:off x="4896" y="12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3" name="矩形 26643"/>
            <p:cNvSpPr/>
            <p:nvPr/>
          </p:nvSpPr>
          <p:spPr>
            <a:xfrm>
              <a:off x="4608" y="12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4" name="矩形 26642"/>
            <p:cNvSpPr/>
            <p:nvPr/>
          </p:nvSpPr>
          <p:spPr>
            <a:xfrm>
              <a:off x="4320" y="12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矩形 26641"/>
            <p:cNvSpPr/>
            <p:nvPr/>
          </p:nvSpPr>
          <p:spPr>
            <a:xfrm>
              <a:off x="4032" y="12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6" name="矩形 26640"/>
            <p:cNvSpPr/>
            <p:nvPr/>
          </p:nvSpPr>
          <p:spPr>
            <a:xfrm>
              <a:off x="3744" y="12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7" name="矩形 26639"/>
            <p:cNvSpPr/>
            <p:nvPr/>
          </p:nvSpPr>
          <p:spPr>
            <a:xfrm>
              <a:off x="3456" y="12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8" name="矩形 26638"/>
            <p:cNvSpPr/>
            <p:nvPr/>
          </p:nvSpPr>
          <p:spPr>
            <a:xfrm>
              <a:off x="3168" y="12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9" name="矩形 26637"/>
            <p:cNvSpPr/>
            <p:nvPr/>
          </p:nvSpPr>
          <p:spPr>
            <a:xfrm>
              <a:off x="2880" y="12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0" name="直接连接符 26645"/>
            <p:cNvSpPr/>
            <p:nvPr/>
          </p:nvSpPr>
          <p:spPr>
            <a:xfrm>
              <a:off x="2880" y="1200"/>
              <a:ext cx="230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1" name="直接连接符 26646"/>
            <p:cNvSpPr/>
            <p:nvPr/>
          </p:nvSpPr>
          <p:spPr>
            <a:xfrm>
              <a:off x="2880" y="1440"/>
              <a:ext cx="230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2" name="直接连接符 26647"/>
            <p:cNvSpPr/>
            <p:nvPr/>
          </p:nvSpPr>
          <p:spPr>
            <a:xfrm>
              <a:off x="2880" y="1200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3" name="直接连接符 26648"/>
            <p:cNvSpPr/>
            <p:nvPr/>
          </p:nvSpPr>
          <p:spPr>
            <a:xfrm>
              <a:off x="3168" y="1200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4" name="直接连接符 26649"/>
            <p:cNvSpPr/>
            <p:nvPr/>
          </p:nvSpPr>
          <p:spPr>
            <a:xfrm>
              <a:off x="3456" y="1200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5" name="直接连接符 26650"/>
            <p:cNvSpPr/>
            <p:nvPr/>
          </p:nvSpPr>
          <p:spPr>
            <a:xfrm>
              <a:off x="3744" y="1200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6" name="直接连接符 26651"/>
            <p:cNvSpPr/>
            <p:nvPr/>
          </p:nvSpPr>
          <p:spPr>
            <a:xfrm>
              <a:off x="4032" y="1200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7" name="直接连接符 26652"/>
            <p:cNvSpPr/>
            <p:nvPr/>
          </p:nvSpPr>
          <p:spPr>
            <a:xfrm>
              <a:off x="4320" y="1200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8" name="直接连接符 26653"/>
            <p:cNvSpPr/>
            <p:nvPr/>
          </p:nvSpPr>
          <p:spPr>
            <a:xfrm>
              <a:off x="4608" y="1200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9" name="直接连接符 26654"/>
            <p:cNvSpPr/>
            <p:nvPr/>
          </p:nvSpPr>
          <p:spPr>
            <a:xfrm>
              <a:off x="4896" y="1200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0" name="直接连接符 26655"/>
            <p:cNvSpPr/>
            <p:nvPr/>
          </p:nvSpPr>
          <p:spPr>
            <a:xfrm>
              <a:off x="5184" y="1200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直接连接符 26663"/>
            <p:cNvSpPr/>
            <p:nvPr/>
          </p:nvSpPr>
          <p:spPr>
            <a:xfrm>
              <a:off x="5040" y="1488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2" name="文本框 26665"/>
            <p:cNvSpPr txBox="1"/>
            <p:nvPr/>
          </p:nvSpPr>
          <p:spPr>
            <a:xfrm>
              <a:off x="3840" y="1920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需要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ICW4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3" name="直接连接符 26666"/>
            <p:cNvSpPr/>
            <p:nvPr/>
          </p:nvSpPr>
          <p:spPr>
            <a:xfrm flipH="1">
              <a:off x="4704" y="201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4" name="直接连接符 26667"/>
            <p:cNvSpPr/>
            <p:nvPr/>
          </p:nvSpPr>
          <p:spPr>
            <a:xfrm flipV="1">
              <a:off x="4752" y="148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5" name="直接连接符 26668"/>
            <p:cNvSpPr/>
            <p:nvPr/>
          </p:nvSpPr>
          <p:spPr>
            <a:xfrm flipH="1">
              <a:off x="4560" y="182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6" name="文本框 26669"/>
            <p:cNvSpPr txBox="1"/>
            <p:nvPr/>
          </p:nvSpPr>
          <p:spPr>
            <a:xfrm>
              <a:off x="3024" y="1728"/>
              <a:ext cx="15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单级，不需要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ICW4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7" name="直接连接符 26670"/>
            <p:cNvSpPr/>
            <p:nvPr/>
          </p:nvSpPr>
          <p:spPr>
            <a:xfrm flipV="1">
              <a:off x="4176" y="144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8" name="直接连接符 26671"/>
            <p:cNvSpPr/>
            <p:nvPr/>
          </p:nvSpPr>
          <p:spPr>
            <a:xfrm flipH="1">
              <a:off x="3984" y="163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9" name="文本框 26672"/>
            <p:cNvSpPr txBox="1"/>
            <p:nvPr/>
          </p:nvSpPr>
          <p:spPr>
            <a:xfrm>
              <a:off x="3120" y="1536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边沿触发</a:t>
              </a:r>
              <a:endParaRPr lang="zh-CN" altLang="en-US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734" name="组合 26733"/>
          <p:cNvGrpSpPr/>
          <p:nvPr/>
        </p:nvGrpSpPr>
        <p:grpSpPr>
          <a:xfrm>
            <a:off x="4860925" y="3068638"/>
            <a:ext cx="3657600" cy="1128712"/>
            <a:chOff x="3120" y="1968"/>
            <a:chExt cx="2304" cy="711"/>
          </a:xfrm>
        </p:grpSpPr>
        <p:sp>
          <p:nvSpPr>
            <p:cNvPr id="54311" name="矩形 26675"/>
            <p:cNvSpPr/>
            <p:nvPr/>
          </p:nvSpPr>
          <p:spPr>
            <a:xfrm>
              <a:off x="5136" y="1968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2" name="矩形 26676"/>
            <p:cNvSpPr/>
            <p:nvPr/>
          </p:nvSpPr>
          <p:spPr>
            <a:xfrm>
              <a:off x="4848" y="1968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3" name="矩形 26677"/>
            <p:cNvSpPr/>
            <p:nvPr/>
          </p:nvSpPr>
          <p:spPr>
            <a:xfrm>
              <a:off x="4560" y="1968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4" name="矩形 26678"/>
            <p:cNvSpPr/>
            <p:nvPr/>
          </p:nvSpPr>
          <p:spPr>
            <a:xfrm>
              <a:off x="4272" y="1968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5" name="矩形 26679"/>
            <p:cNvSpPr/>
            <p:nvPr/>
          </p:nvSpPr>
          <p:spPr>
            <a:xfrm>
              <a:off x="3984" y="1968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6" name="矩形 26680"/>
            <p:cNvSpPr/>
            <p:nvPr/>
          </p:nvSpPr>
          <p:spPr>
            <a:xfrm>
              <a:off x="3696" y="1968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7" name="矩形 26681"/>
            <p:cNvSpPr/>
            <p:nvPr/>
          </p:nvSpPr>
          <p:spPr>
            <a:xfrm>
              <a:off x="3408" y="1968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8" name="矩形 26682"/>
            <p:cNvSpPr/>
            <p:nvPr/>
          </p:nvSpPr>
          <p:spPr>
            <a:xfrm>
              <a:off x="3120" y="1968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19" name="直接连接符 26683"/>
            <p:cNvSpPr/>
            <p:nvPr/>
          </p:nvSpPr>
          <p:spPr>
            <a:xfrm>
              <a:off x="3120" y="1968"/>
              <a:ext cx="230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0" name="直接连接符 26684"/>
            <p:cNvSpPr/>
            <p:nvPr/>
          </p:nvSpPr>
          <p:spPr>
            <a:xfrm>
              <a:off x="3120" y="2208"/>
              <a:ext cx="230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1" name="直接连接符 26685"/>
            <p:cNvSpPr/>
            <p:nvPr/>
          </p:nvSpPr>
          <p:spPr>
            <a:xfrm>
              <a:off x="3120" y="1968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2" name="直接连接符 26686"/>
            <p:cNvSpPr/>
            <p:nvPr/>
          </p:nvSpPr>
          <p:spPr>
            <a:xfrm>
              <a:off x="3408" y="1968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3" name="直接连接符 26687"/>
            <p:cNvSpPr/>
            <p:nvPr/>
          </p:nvSpPr>
          <p:spPr>
            <a:xfrm>
              <a:off x="3696" y="1968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4" name="直接连接符 26688"/>
            <p:cNvSpPr/>
            <p:nvPr/>
          </p:nvSpPr>
          <p:spPr>
            <a:xfrm>
              <a:off x="3984" y="1968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5" name="直接连接符 26689"/>
            <p:cNvSpPr/>
            <p:nvPr/>
          </p:nvSpPr>
          <p:spPr>
            <a:xfrm>
              <a:off x="4272" y="1968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6" name="直接连接符 26690"/>
            <p:cNvSpPr/>
            <p:nvPr/>
          </p:nvSpPr>
          <p:spPr>
            <a:xfrm>
              <a:off x="4560" y="1968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7" name="直接连接符 26691"/>
            <p:cNvSpPr/>
            <p:nvPr/>
          </p:nvSpPr>
          <p:spPr>
            <a:xfrm>
              <a:off x="4848" y="1968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8" name="直接连接符 26692"/>
            <p:cNvSpPr/>
            <p:nvPr/>
          </p:nvSpPr>
          <p:spPr>
            <a:xfrm>
              <a:off x="5136" y="1968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9" name="直接连接符 26693"/>
            <p:cNvSpPr/>
            <p:nvPr/>
          </p:nvSpPr>
          <p:spPr>
            <a:xfrm>
              <a:off x="5424" y="1968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30" name="文本框 26702"/>
            <p:cNvSpPr txBox="1"/>
            <p:nvPr/>
          </p:nvSpPr>
          <p:spPr>
            <a:xfrm>
              <a:off x="3264" y="2448"/>
              <a:ext cx="12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中断类型码高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31" name="左大括号 26732"/>
            <p:cNvSpPr/>
            <p:nvPr/>
          </p:nvSpPr>
          <p:spPr>
            <a:xfrm rot="-5433860">
              <a:off x="3744" y="1724"/>
              <a:ext cx="144" cy="1200"/>
            </a:xfrm>
            <a:prstGeom prst="leftBrace">
              <a:avLst>
                <a:gd name="adj1" fmla="val 687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738" name="组合 26737"/>
          <p:cNvGrpSpPr/>
          <p:nvPr/>
        </p:nvGrpSpPr>
        <p:grpSpPr>
          <a:xfrm>
            <a:off x="4784725" y="4440238"/>
            <a:ext cx="3733800" cy="1814512"/>
            <a:chOff x="3024" y="2784"/>
            <a:chExt cx="2352" cy="1143"/>
          </a:xfrm>
        </p:grpSpPr>
        <p:sp>
          <p:nvSpPr>
            <p:cNvPr id="54333" name="矩形 26704"/>
            <p:cNvSpPr/>
            <p:nvPr/>
          </p:nvSpPr>
          <p:spPr>
            <a:xfrm>
              <a:off x="5088" y="2784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34" name="矩形 26705"/>
            <p:cNvSpPr/>
            <p:nvPr/>
          </p:nvSpPr>
          <p:spPr>
            <a:xfrm>
              <a:off x="4800" y="2784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35" name="矩形 26706"/>
            <p:cNvSpPr/>
            <p:nvPr/>
          </p:nvSpPr>
          <p:spPr>
            <a:xfrm>
              <a:off x="4512" y="2784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36" name="矩形 26707"/>
            <p:cNvSpPr/>
            <p:nvPr/>
          </p:nvSpPr>
          <p:spPr>
            <a:xfrm>
              <a:off x="4224" y="2784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37" name="矩形 26708"/>
            <p:cNvSpPr/>
            <p:nvPr/>
          </p:nvSpPr>
          <p:spPr>
            <a:xfrm>
              <a:off x="3936" y="2784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38" name="矩形 26709"/>
            <p:cNvSpPr/>
            <p:nvPr/>
          </p:nvSpPr>
          <p:spPr>
            <a:xfrm>
              <a:off x="3648" y="2784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39" name="矩形 26710"/>
            <p:cNvSpPr/>
            <p:nvPr/>
          </p:nvSpPr>
          <p:spPr>
            <a:xfrm>
              <a:off x="3360" y="2784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40" name="矩形 26711"/>
            <p:cNvSpPr/>
            <p:nvPr/>
          </p:nvSpPr>
          <p:spPr>
            <a:xfrm>
              <a:off x="3072" y="2784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41" name="直接连接符 26712"/>
            <p:cNvSpPr/>
            <p:nvPr/>
          </p:nvSpPr>
          <p:spPr>
            <a:xfrm>
              <a:off x="3072" y="2784"/>
              <a:ext cx="230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42" name="直接连接符 26713"/>
            <p:cNvSpPr/>
            <p:nvPr/>
          </p:nvSpPr>
          <p:spPr>
            <a:xfrm>
              <a:off x="3072" y="3024"/>
              <a:ext cx="230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43" name="直接连接符 26714"/>
            <p:cNvSpPr/>
            <p:nvPr/>
          </p:nvSpPr>
          <p:spPr>
            <a:xfrm>
              <a:off x="3072" y="2784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44" name="直接连接符 26715"/>
            <p:cNvSpPr/>
            <p:nvPr/>
          </p:nvSpPr>
          <p:spPr>
            <a:xfrm>
              <a:off x="3360" y="278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45" name="直接连接符 26716"/>
            <p:cNvSpPr/>
            <p:nvPr/>
          </p:nvSpPr>
          <p:spPr>
            <a:xfrm>
              <a:off x="3648" y="278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46" name="直接连接符 26717"/>
            <p:cNvSpPr/>
            <p:nvPr/>
          </p:nvSpPr>
          <p:spPr>
            <a:xfrm>
              <a:off x="3936" y="278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47" name="直接连接符 26718"/>
            <p:cNvSpPr/>
            <p:nvPr/>
          </p:nvSpPr>
          <p:spPr>
            <a:xfrm>
              <a:off x="4224" y="278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48" name="直接连接符 26719"/>
            <p:cNvSpPr/>
            <p:nvPr/>
          </p:nvSpPr>
          <p:spPr>
            <a:xfrm>
              <a:off x="4512" y="278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49" name="直接连接符 26720"/>
            <p:cNvSpPr/>
            <p:nvPr/>
          </p:nvSpPr>
          <p:spPr>
            <a:xfrm>
              <a:off x="4800" y="278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0" name="直接连接符 26721"/>
            <p:cNvSpPr/>
            <p:nvPr/>
          </p:nvSpPr>
          <p:spPr>
            <a:xfrm>
              <a:off x="5088" y="278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1" name="直接连接符 26722"/>
            <p:cNvSpPr/>
            <p:nvPr/>
          </p:nvSpPr>
          <p:spPr>
            <a:xfrm>
              <a:off x="5376" y="2784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2" name="直接连接符 26723"/>
            <p:cNvSpPr/>
            <p:nvPr/>
          </p:nvSpPr>
          <p:spPr>
            <a:xfrm>
              <a:off x="5232" y="3072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3" name="文本框 26724"/>
            <p:cNvSpPr txBox="1"/>
            <p:nvPr/>
          </p:nvSpPr>
          <p:spPr>
            <a:xfrm>
              <a:off x="4080" y="3696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8086/8088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54" name="直接连接符 26725"/>
            <p:cNvSpPr/>
            <p:nvPr/>
          </p:nvSpPr>
          <p:spPr>
            <a:xfrm flipH="1">
              <a:off x="4896" y="379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5" name="直接连接符 26726"/>
            <p:cNvSpPr/>
            <p:nvPr/>
          </p:nvSpPr>
          <p:spPr>
            <a:xfrm flipV="1">
              <a:off x="4944" y="307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6" name="直接连接符 26727"/>
            <p:cNvSpPr/>
            <p:nvPr/>
          </p:nvSpPr>
          <p:spPr>
            <a:xfrm flipH="1">
              <a:off x="4752" y="3600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7" name="文本框 26728"/>
            <p:cNvSpPr txBox="1"/>
            <p:nvPr/>
          </p:nvSpPr>
          <p:spPr>
            <a:xfrm>
              <a:off x="3216" y="3504"/>
              <a:ext cx="15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非自动结束方式</a:t>
              </a:r>
              <a:endParaRPr lang="zh-CN" altLang="en-US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58" name="直接连接符 26729"/>
            <p:cNvSpPr/>
            <p:nvPr/>
          </p:nvSpPr>
          <p:spPr>
            <a:xfrm flipV="1">
              <a:off x="4368" y="302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9" name="直接连接符 26730"/>
            <p:cNvSpPr/>
            <p:nvPr/>
          </p:nvSpPr>
          <p:spPr>
            <a:xfrm flipH="1">
              <a:off x="4128" y="340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60" name="文本框 26731"/>
            <p:cNvSpPr txBox="1"/>
            <p:nvPr/>
          </p:nvSpPr>
          <p:spPr>
            <a:xfrm>
              <a:off x="3216" y="3312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非缓冲方式</a:t>
              </a:r>
              <a:endParaRPr lang="zh-CN" altLang="en-US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61" name="直接连接符 26734"/>
            <p:cNvSpPr/>
            <p:nvPr/>
          </p:nvSpPr>
          <p:spPr>
            <a:xfrm flipV="1">
              <a:off x="4080" y="302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62" name="文本框 26735"/>
            <p:cNvSpPr txBox="1"/>
            <p:nvPr/>
          </p:nvSpPr>
          <p:spPr>
            <a:xfrm>
              <a:off x="3024" y="3120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全嵌套方式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63" name="直接连接符 26736"/>
            <p:cNvSpPr/>
            <p:nvPr/>
          </p:nvSpPr>
          <p:spPr>
            <a:xfrm flipH="1">
              <a:off x="3888" y="321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框 54273"/>
          <p:cNvSpPr txBox="1"/>
          <p:nvPr/>
        </p:nvSpPr>
        <p:spPr>
          <a:xfrm>
            <a:off x="468313" y="549275"/>
            <a:ext cx="7696200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（</a:t>
            </a:r>
            <a:r>
              <a:rPr lang="en-US" altLang="zh-CN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1</a:t>
            </a:r>
            <a:r>
              <a:rPr lang="zh-CN" altLang="en-US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）</a:t>
            </a:r>
            <a:r>
              <a:rPr lang="en-US" altLang="zh-CN" sz="2000" b="1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OCW1</a:t>
            </a:r>
            <a:r>
              <a:rPr lang="en-US" altLang="zh-CN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——</a:t>
            </a:r>
            <a:r>
              <a:rPr lang="zh-CN" altLang="en-US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中断屏蔽操作命令字</a:t>
            </a:r>
            <a:r>
              <a:rPr lang="en-US" altLang="zh-CN" sz="2000" b="1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IMR</a:t>
            </a:r>
            <a:endParaRPr lang="zh-CN" altLang="en-US" sz="2800" b="1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00452" name="对象 1000451"/>
          <p:cNvGraphicFramePr/>
          <p:nvPr/>
        </p:nvGraphicFramePr>
        <p:xfrm>
          <a:off x="900113" y="1123950"/>
          <a:ext cx="6977062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809875" imgH="1371600" progId="Visio.Drawing.6">
                  <p:embed/>
                </p:oleObj>
              </mc:Choice>
              <mc:Fallback>
                <p:oleObj name="" r:id="rId1" imgW="2809875" imgH="1371600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123950"/>
                        <a:ext cx="6977062" cy="340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0451" name="文本占位符 1000450"/>
          <p:cNvSpPr>
            <a:spLocks noGrp="1"/>
          </p:cNvSpPr>
          <p:nvPr>
            <p:ph type="body"/>
          </p:nvPr>
        </p:nvSpPr>
        <p:spPr>
          <a:xfrm>
            <a:off x="900113" y="3357563"/>
            <a:ext cx="5645150" cy="434975"/>
          </a:xfrm>
          <a:ln/>
        </p:spPr>
        <p:txBody>
          <a:bodyPr anchor="t"/>
          <a:p>
            <a:pPr marL="0" indent="0">
              <a:buNone/>
            </a:pP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OCW1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的功能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用来动态地设置中断源的屏蔽状态。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0456" name="矩形 1000455"/>
          <p:cNvSpPr/>
          <p:nvPr/>
        </p:nvSpPr>
        <p:spPr>
          <a:xfrm>
            <a:off x="971550" y="3933825"/>
            <a:ext cx="7902575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CPU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也可以从8259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的高地址端口读取中断屏蔽寄存器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IMR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的内容。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AutoShape 7"/>
          <p:cNvSpPr/>
          <p:nvPr/>
        </p:nvSpPr>
        <p:spPr>
          <a:xfrm>
            <a:off x="971550" y="3068638"/>
            <a:ext cx="7407275" cy="2889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zh-CN" altLang="en-US" sz="2000" b="1" err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【例】</a:t>
            </a:r>
            <a:r>
              <a:rPr lang="zh-CN" altLang="en-US" sz="2000" b="1" err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若</a:t>
            </a:r>
            <a:r>
              <a:rPr lang="en-US" altLang="zh-CN" sz="2000" b="1" err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O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CW1＝33H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。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设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8259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端口地址为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20H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21H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；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7209D"/>
                </a:solidFill>
                <a:latin typeface="Times New Roman" panose="02020603050405020304" pitchFamily="18" charset="0"/>
                <a:ea typeface="隶书" pitchFamily="49" charset="-122"/>
                <a:sym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表示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IR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5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、 IR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4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、 IR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1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、 IR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引脚上的中断被屏蔽，其余中断请求允许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。  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 实现该操作的指令为：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baseline="-25000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    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MOV  AL, 33H   ;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设置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OCW1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参数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baseline="-25000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    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OUT  21H, AL</a:t>
            </a:r>
            <a:endParaRPr lang="en-US" altLang="zh-CN" sz="2000" b="1" baseline="-25000" dirty="0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045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charRg st="3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charRg st="98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charRg st="13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1000451" grpId="0" build="p"/>
      <p:bldP spid="1000456" grpId="0"/>
      <p:bldP spid="5" grpId="0" bldLvl="0" animBg="1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框 54273"/>
          <p:cNvSpPr txBox="1"/>
          <p:nvPr/>
        </p:nvSpPr>
        <p:spPr>
          <a:xfrm>
            <a:off x="250825" y="457200"/>
            <a:ext cx="8424863" cy="5641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 设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Y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Z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均为双精度数，它们分别存放在符号地址为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X+2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Y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Y+2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Z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Z+2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的字存储单元中，存放时高位字在高地址中，低位字在低地址中。用指令序列实现：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W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  <a:sym typeface="Symbol" panose="05050102010706020507" pitchFamily="18" charset="2"/>
              </a:rPr>
              <a:t>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＋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Y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＋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88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－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Z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，并用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W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W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＋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字单元存放运算结果。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【解】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：参考程序如下：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          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MOV  AX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X         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MOV  DX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X+2   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将双精度数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送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DX,AX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保存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          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ADD  AX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Y              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ADC  DX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Y+2    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完成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＋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Y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ADD  AX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88           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ADC  DX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0         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完成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＋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Y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＋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88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SUB  AX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Z      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SBB  DX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Z+2     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完成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X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＋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Y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＋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88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－</a:t>
            </a: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Z</a:t>
            </a:r>
            <a:endParaRPr lang="en-US" altLang="zh-CN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MOV  W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AX          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存结果</a:t>
            </a:r>
            <a:endParaRPr lang="zh-CN" altLang="en-US" sz="2000" b="1">
              <a:solidFill>
                <a:srgbClr val="3333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         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MOV  W+2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DX        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116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charRg st="116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128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charRg st="128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15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4">
                                            <p:txEl>
                                              <p:charRg st="159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203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4">
                                            <p:txEl>
                                              <p:charRg st="203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239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charRg st="239" end="2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275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74">
                                            <p:txEl>
                                              <p:charRg st="275" end="3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309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74">
                                            <p:txEl>
                                              <p:charRg st="309" end="3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360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charRg st="360" end="3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387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charRg st="387" end="4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428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274">
                                            <p:txEl>
                                              <p:charRg st="428" end="4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462" end="4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274">
                                            <p:txEl>
                                              <p:charRg st="462" end="4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4899" name="文本占位符 1104898"/>
          <p:cNvSpPr>
            <a:spLocks noGrp="1"/>
          </p:cNvSpPr>
          <p:nvPr>
            <p:ph type="body"/>
          </p:nvPr>
        </p:nvSpPr>
        <p:spPr>
          <a:xfrm>
            <a:off x="395288" y="693738"/>
            <a:ext cx="8389937" cy="3875087"/>
          </a:xfrm>
          <a:ln/>
        </p:spPr>
        <p:txBody>
          <a:bodyPr anchor="t"/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设8259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的端口地址为20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H，21H，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编写程序段，读取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IRR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内容送到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BL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寄存器保存。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【分析】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需要设置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OCW3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，即令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OCW3=0000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1010B=0AH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程序段为：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ea typeface="楷体" panose="02010609060101010101" charset="-122"/>
              </a:rPr>
              <a:t>MOV  AL, 0AH	; </a:t>
            </a:r>
            <a:r>
              <a:rPr lang="zh-CN" altLang="en-US" sz="2000" dirty="0">
                <a:ea typeface="楷体" panose="02010609060101010101" charset="-122"/>
              </a:rPr>
              <a:t>设置</a:t>
            </a:r>
            <a:r>
              <a:rPr lang="en-US" altLang="zh-CN" sz="2000">
                <a:ea typeface="楷体" panose="02010609060101010101" charset="-122"/>
              </a:rPr>
              <a:t>OCW3，</a:t>
            </a:r>
            <a:r>
              <a:rPr lang="zh-CN" altLang="en-US" sz="2000" dirty="0">
                <a:ea typeface="楷体" panose="02010609060101010101" charset="-122"/>
              </a:rPr>
              <a:t>其中</a:t>
            </a:r>
            <a:r>
              <a:rPr lang="en-US" altLang="zh-CN" sz="2000">
                <a:ea typeface="楷体" panose="02010609060101010101" charset="-122"/>
              </a:rPr>
              <a:t>D</a:t>
            </a:r>
            <a:r>
              <a:rPr lang="en-US" altLang="zh-CN" sz="2000" baseline="-30000">
                <a:ea typeface="楷体" panose="02010609060101010101" charset="-122"/>
              </a:rPr>
              <a:t>1</a:t>
            </a:r>
            <a:r>
              <a:rPr lang="en-US" altLang="zh-CN" sz="2000">
                <a:ea typeface="楷体" panose="02010609060101010101" charset="-122"/>
              </a:rPr>
              <a:t>D</a:t>
            </a:r>
            <a:r>
              <a:rPr lang="en-US" altLang="zh-CN" sz="2000" baseline="-30000">
                <a:ea typeface="楷体" panose="02010609060101010101" charset="-122"/>
              </a:rPr>
              <a:t>0</a:t>
            </a:r>
            <a:r>
              <a:rPr lang="en-US" altLang="zh-CN" sz="2000">
                <a:ea typeface="楷体" panose="02010609060101010101" charset="-122"/>
              </a:rPr>
              <a:t>=10</a:t>
            </a:r>
            <a:endParaRPr lang="en-US" altLang="zh-CN" sz="200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ea typeface="楷体" panose="02010609060101010101" charset="-122"/>
              </a:rPr>
              <a:t>       OUT  </a:t>
            </a:r>
            <a:r>
              <a:rPr lang="en-US" altLang="zh-CN" sz="2000">
                <a:solidFill>
                  <a:srgbClr val="C00000"/>
                </a:solidFill>
                <a:ea typeface="楷体" panose="02010609060101010101" charset="-122"/>
              </a:rPr>
              <a:t>20H</a:t>
            </a:r>
            <a:r>
              <a:rPr lang="en-US" altLang="zh-CN" sz="2000">
                <a:ea typeface="楷体" panose="02010609060101010101" charset="-122"/>
              </a:rPr>
              <a:t>, AL	;</a:t>
            </a:r>
            <a:r>
              <a:rPr lang="zh-CN" altLang="en-US" sz="2000" dirty="0">
                <a:ea typeface="楷体" panose="02010609060101010101" charset="-122"/>
              </a:rPr>
              <a:t>从低端口输出</a:t>
            </a:r>
            <a:endParaRPr lang="zh-CN" altLang="en-US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ea typeface="楷体" panose="02010609060101010101" charset="-122"/>
              </a:rPr>
              <a:t>       NOP		；</a:t>
            </a:r>
            <a:r>
              <a:rPr lang="zh-CN" altLang="en-US" sz="2000" dirty="0">
                <a:ea typeface="楷体" panose="02010609060101010101" charset="-122"/>
              </a:rPr>
              <a:t>等待</a:t>
            </a:r>
            <a:endParaRPr lang="zh-CN" altLang="en-US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ea typeface="楷体" panose="02010609060101010101" charset="-122"/>
              </a:rPr>
              <a:t>       IN  AL, 20H		;</a:t>
            </a:r>
            <a:r>
              <a:rPr lang="zh-CN" altLang="en-US" sz="2000" dirty="0">
                <a:ea typeface="楷体" panose="02010609060101010101" charset="-122"/>
              </a:rPr>
              <a:t>读入</a:t>
            </a:r>
            <a:r>
              <a:rPr lang="en-US" altLang="zh-CN" sz="2000">
                <a:ea typeface="楷体" panose="02010609060101010101" charset="-122"/>
              </a:rPr>
              <a:t>IRR</a:t>
            </a:r>
            <a:r>
              <a:rPr lang="zh-CN" altLang="en-US" sz="2000" dirty="0">
                <a:ea typeface="楷体" panose="02010609060101010101" charset="-122"/>
              </a:rPr>
              <a:t>的内容</a:t>
            </a:r>
            <a:endParaRPr lang="zh-CN" altLang="en-US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ea typeface="楷体" panose="02010609060101010101" charset="-122"/>
              </a:rPr>
              <a:t>       </a:t>
            </a:r>
            <a:r>
              <a:rPr lang="en-US" altLang="zh-CN" sz="2000" dirty="0">
                <a:ea typeface="楷体" panose="02010609060101010101" charset="-122"/>
              </a:rPr>
              <a:t>MOV  BL,  AL         ; </a:t>
            </a:r>
            <a:r>
              <a:rPr lang="zh-CN" altLang="en-US" sz="2000" dirty="0">
                <a:ea typeface="楷体" panose="02010609060101010101" charset="-122"/>
              </a:rPr>
              <a:t>结果送</a:t>
            </a:r>
            <a:r>
              <a:rPr lang="en-US" altLang="zh-CN" sz="2000" dirty="0">
                <a:ea typeface="楷体" panose="02010609060101010101" charset="-122"/>
              </a:rPr>
              <a:t>BL</a:t>
            </a:r>
            <a:r>
              <a:rPr lang="zh-CN" altLang="en-US" sz="2000" dirty="0">
                <a:ea typeface="楷体" panose="02010609060101010101" charset="-122"/>
              </a:rPr>
              <a:t>保存</a:t>
            </a:r>
            <a:endParaRPr lang="zh-CN" altLang="en-US" sz="2000" dirty="0">
              <a:ea typeface="楷体" panose="02010609060101010101" charset="-122"/>
            </a:endParaRPr>
          </a:p>
        </p:txBody>
      </p:sp>
      <p:sp>
        <p:nvSpPr>
          <p:cNvPr id="1104902" name="矩形 1104901"/>
          <p:cNvSpPr/>
          <p:nvPr/>
        </p:nvSpPr>
        <p:spPr>
          <a:xfrm>
            <a:off x="971550" y="4149725"/>
            <a:ext cx="5135563" cy="395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思考：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如果需要读入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ISR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的内容，如何修改？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2988" y="4652963"/>
            <a:ext cx="335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把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0CW3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设为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0BH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，其它不变。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489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489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4899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489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04899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4899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12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04899">
                                            <p:txEl>
                                              <p:charRg st="125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199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04899">
                                            <p:txEl>
                                              <p:charRg st="199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0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899" grpId="0" uiExpand="1" build="p"/>
      <p:bldP spid="1104902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4899" name="文本占位符 1104898"/>
          <p:cNvSpPr>
            <a:spLocks noGrp="1"/>
          </p:cNvSpPr>
          <p:nvPr>
            <p:ph type="body"/>
          </p:nvPr>
        </p:nvSpPr>
        <p:spPr>
          <a:xfrm>
            <a:off x="395288" y="695325"/>
            <a:ext cx="8389937" cy="5029200"/>
          </a:xfrm>
          <a:ln/>
        </p:spPr>
        <p:txBody>
          <a:bodyPr anchor="t"/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设8259A端口地址为：20H，21H。单片使用，编写程序片段，试判断当前有多少个中断请求等待服务？把结果保存在BL中。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【分析】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需要设置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OCW3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，即令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OCW3=0000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1010B=0AH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程序段为：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  </a:t>
            </a:r>
            <a:r>
              <a:rPr lang="en-US" altLang="zh-CN" sz="2000">
                <a:ea typeface="楷体" panose="02010609060101010101" charset="-122"/>
              </a:rPr>
              <a:t>MOV  AL, 0AH	; </a:t>
            </a:r>
            <a:r>
              <a:rPr lang="zh-CN" altLang="en-US" sz="2000" dirty="0">
                <a:ea typeface="楷体" panose="02010609060101010101" charset="-122"/>
              </a:rPr>
              <a:t>设置</a:t>
            </a:r>
            <a:r>
              <a:rPr lang="en-US" altLang="zh-CN" sz="2000">
                <a:ea typeface="楷体" panose="02010609060101010101" charset="-122"/>
              </a:rPr>
              <a:t>OCW3，</a:t>
            </a:r>
            <a:r>
              <a:rPr lang="zh-CN" altLang="en-US" sz="2000" dirty="0">
                <a:ea typeface="楷体" panose="02010609060101010101" charset="-122"/>
              </a:rPr>
              <a:t>其中</a:t>
            </a:r>
            <a:r>
              <a:rPr lang="en-US" altLang="zh-CN" sz="2000">
                <a:ea typeface="楷体" panose="02010609060101010101" charset="-122"/>
              </a:rPr>
              <a:t>D</a:t>
            </a:r>
            <a:r>
              <a:rPr lang="en-US" altLang="zh-CN" sz="2000" baseline="-30000">
                <a:ea typeface="楷体" panose="02010609060101010101" charset="-122"/>
              </a:rPr>
              <a:t>1</a:t>
            </a:r>
            <a:r>
              <a:rPr lang="en-US" altLang="zh-CN" sz="2000">
                <a:ea typeface="楷体" panose="02010609060101010101" charset="-122"/>
              </a:rPr>
              <a:t>D</a:t>
            </a:r>
            <a:r>
              <a:rPr lang="en-US" altLang="zh-CN" sz="2000" baseline="-30000">
                <a:ea typeface="楷体" panose="02010609060101010101" charset="-122"/>
              </a:rPr>
              <a:t>0</a:t>
            </a:r>
            <a:r>
              <a:rPr lang="en-US" altLang="zh-CN" sz="2000">
                <a:ea typeface="楷体" panose="02010609060101010101" charset="-122"/>
              </a:rPr>
              <a:t>=10</a:t>
            </a:r>
            <a:endParaRPr lang="en-US" altLang="zh-CN" sz="200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ea typeface="楷体" panose="02010609060101010101" charset="-122"/>
              </a:rPr>
              <a:t>                 OUT  </a:t>
            </a:r>
            <a:r>
              <a:rPr lang="en-US" altLang="zh-CN" sz="2000">
                <a:solidFill>
                  <a:srgbClr val="C00000"/>
                </a:solidFill>
                <a:ea typeface="楷体" panose="02010609060101010101" charset="-122"/>
              </a:rPr>
              <a:t>20H</a:t>
            </a:r>
            <a:r>
              <a:rPr lang="en-US" altLang="zh-CN" sz="2000">
                <a:ea typeface="楷体" panose="02010609060101010101" charset="-122"/>
              </a:rPr>
              <a:t>, AL	;</a:t>
            </a:r>
            <a:r>
              <a:rPr lang="zh-CN" altLang="en-US" sz="2000" dirty="0">
                <a:ea typeface="楷体" panose="02010609060101010101" charset="-122"/>
              </a:rPr>
              <a:t>从低端口输出</a:t>
            </a:r>
            <a:endParaRPr lang="zh-CN" altLang="en-US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ea typeface="楷体" panose="02010609060101010101" charset="-122"/>
              </a:rPr>
              <a:t>                 NOP		             </a:t>
            </a:r>
            <a:endParaRPr lang="zh-CN" altLang="en-US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ea typeface="楷体" panose="02010609060101010101" charset="-122"/>
              </a:rPr>
              <a:t>                 IN  AL, 20H		;</a:t>
            </a:r>
            <a:r>
              <a:rPr lang="zh-CN" altLang="en-US" sz="2000" dirty="0">
                <a:ea typeface="楷体" panose="02010609060101010101" charset="-122"/>
              </a:rPr>
              <a:t>读入</a:t>
            </a:r>
            <a:r>
              <a:rPr lang="en-US" altLang="zh-CN" sz="2000">
                <a:ea typeface="楷体" panose="02010609060101010101" charset="-122"/>
              </a:rPr>
              <a:t>IRR</a:t>
            </a:r>
            <a:r>
              <a:rPr lang="zh-CN" altLang="en-US" sz="2000" dirty="0">
                <a:ea typeface="楷体" panose="02010609060101010101" charset="-122"/>
              </a:rPr>
              <a:t>的内容</a:t>
            </a:r>
            <a:endParaRPr lang="zh-CN" altLang="en-US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ea typeface="楷体" panose="02010609060101010101" charset="-122"/>
              </a:rPr>
              <a:t>                 </a:t>
            </a:r>
            <a:r>
              <a:rPr lang="en-US" altLang="zh-CN" sz="2000" dirty="0">
                <a:ea typeface="楷体" panose="02010609060101010101" charset="-122"/>
              </a:rPr>
              <a:t>XOR  BL,  BL            ; BL</a:t>
            </a:r>
            <a:r>
              <a:rPr lang="zh-CN" altLang="zh-CN" sz="2000" dirty="0">
                <a:ea typeface="楷体" panose="02010609060101010101" charset="-122"/>
              </a:rPr>
              <a:t>清零</a:t>
            </a:r>
            <a:endParaRPr lang="zh-CN" altLang="zh-CN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zh-CN" sz="2000" dirty="0">
                <a:ea typeface="楷体" panose="02010609060101010101" charset="-122"/>
              </a:rPr>
              <a:t>                 </a:t>
            </a:r>
            <a:r>
              <a:rPr lang="en-US" altLang="zh-CN" sz="2000" dirty="0">
                <a:ea typeface="楷体" panose="02010609060101010101" charset="-122"/>
              </a:rPr>
              <a:t>MOV  CX, 8               </a:t>
            </a:r>
            <a:r>
              <a:rPr lang="zh-CN" altLang="en-US" sz="2000" dirty="0">
                <a:ea typeface="楷体" panose="02010609060101010101" charset="-122"/>
              </a:rPr>
              <a:t>；设置循环次数</a:t>
            </a:r>
            <a:endParaRPr lang="zh-CN" altLang="en-US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楷体" panose="02010609060101010101" charset="-122"/>
              </a:rPr>
              <a:t>         L:    SHL   AL,  1               </a:t>
            </a:r>
            <a:r>
              <a:rPr lang="zh-CN" altLang="en-US" sz="2000" dirty="0">
                <a:ea typeface="楷体" panose="02010609060101010101" charset="-122"/>
              </a:rPr>
              <a:t>；左移</a:t>
            </a:r>
            <a:r>
              <a:rPr lang="en-US" altLang="zh-CN" sz="2000" dirty="0">
                <a:ea typeface="楷体" panose="02010609060101010101" charset="-122"/>
              </a:rPr>
              <a:t>1</a:t>
            </a:r>
            <a:r>
              <a:rPr lang="zh-CN" altLang="en-US" sz="2000" dirty="0">
                <a:ea typeface="楷体" panose="02010609060101010101" charset="-122"/>
              </a:rPr>
              <a:t>位，</a:t>
            </a:r>
            <a:endParaRPr lang="zh-CN" altLang="en-US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楷体" panose="02010609060101010101" charset="-122"/>
              </a:rPr>
              <a:t>                 JNC  NEXT                </a:t>
            </a:r>
            <a:r>
              <a:rPr lang="zh-CN" altLang="en-US" sz="2000" dirty="0">
                <a:ea typeface="楷体" panose="02010609060101010101" charset="-122"/>
              </a:rPr>
              <a:t>；</a:t>
            </a:r>
            <a:r>
              <a:rPr lang="en-US" altLang="zh-CN" sz="2000" dirty="0">
                <a:ea typeface="楷体" panose="02010609060101010101" charset="-122"/>
              </a:rPr>
              <a:t>CF=0</a:t>
            </a:r>
            <a:r>
              <a:rPr lang="zh-CN" altLang="en-US" sz="2000" dirty="0">
                <a:ea typeface="楷体" panose="02010609060101010101" charset="-122"/>
              </a:rPr>
              <a:t>，转入</a:t>
            </a:r>
            <a:r>
              <a:rPr lang="en-US" altLang="zh-CN" sz="2000" dirty="0">
                <a:ea typeface="楷体" panose="02010609060101010101" charset="-122"/>
              </a:rPr>
              <a:t>NEXT</a:t>
            </a:r>
            <a:endParaRPr lang="en-US" altLang="zh-CN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楷体" panose="02010609060101010101" charset="-122"/>
              </a:rPr>
              <a:t>                 INC  BL                      </a:t>
            </a:r>
            <a:r>
              <a:rPr lang="zh-CN" altLang="en-US" sz="2000" dirty="0">
                <a:ea typeface="楷体" panose="02010609060101010101" charset="-122"/>
              </a:rPr>
              <a:t>；</a:t>
            </a:r>
            <a:r>
              <a:rPr lang="en-US" altLang="zh-CN" sz="2000" dirty="0">
                <a:ea typeface="楷体" panose="02010609060101010101" charset="-122"/>
              </a:rPr>
              <a:t>CF</a:t>
            </a:r>
            <a:r>
              <a:rPr lang="zh-CN" altLang="en-US" sz="2000" dirty="0">
                <a:ea typeface="楷体" panose="02010609060101010101" charset="-122"/>
              </a:rPr>
              <a:t>为</a:t>
            </a:r>
            <a:r>
              <a:rPr lang="en-US" altLang="zh-CN" sz="2000" dirty="0">
                <a:ea typeface="楷体" panose="02010609060101010101" charset="-122"/>
              </a:rPr>
              <a:t>1</a:t>
            </a:r>
            <a:r>
              <a:rPr lang="zh-CN" altLang="en-US" sz="2000" dirty="0">
                <a:ea typeface="楷体" panose="02010609060101010101" charset="-122"/>
              </a:rPr>
              <a:t>，则表示当前位有请求</a:t>
            </a:r>
            <a:endParaRPr lang="zh-CN" altLang="en-US" sz="2000" dirty="0"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楷体" panose="02010609060101010101" charset="-122"/>
              </a:rPr>
              <a:t>   NEXT:    LOOP   L</a:t>
            </a:r>
            <a:endParaRPr lang="en-US" altLang="zh-CN" sz="2000" dirty="0"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489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489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4899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489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04899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4899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899">
                                            <p:txEl>
                                              <p:charRg st="12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04899">
                                            <p:txEl>
                                              <p:charRg st="125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899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文本框 9217"/>
          <p:cNvSpPr txBox="1"/>
          <p:nvPr/>
        </p:nvSpPr>
        <p:spPr>
          <a:xfrm>
            <a:off x="0" y="981075"/>
            <a:ext cx="59261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文本框 9219"/>
          <p:cNvSpPr txBox="1"/>
          <p:nvPr/>
        </p:nvSpPr>
        <p:spPr>
          <a:xfrm>
            <a:off x="250825" y="404813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8.1.4  </a:t>
            </a: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8255A的控制字</a:t>
            </a:r>
            <a:endParaRPr lang="zh-CN" altLang="zh-CN" sz="2400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9221" name="文本框 9220"/>
          <p:cNvSpPr txBox="1"/>
          <p:nvPr/>
        </p:nvSpPr>
        <p:spPr>
          <a:xfrm>
            <a:off x="682625" y="981075"/>
            <a:ext cx="4906963" cy="395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方式选择控制字</a:t>
            </a:r>
            <a:endParaRPr lang="zh-CN" altLang="en-US" sz="2000" b="1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299" name="图片 9298" descr="wx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628775"/>
            <a:ext cx="7467600" cy="3114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AutoShape 7"/>
          <p:cNvSpPr/>
          <p:nvPr/>
        </p:nvSpPr>
        <p:spPr>
          <a:xfrm>
            <a:off x="611188" y="2997200"/>
            <a:ext cx="8399462" cy="3121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例】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8255A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的地址为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60H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～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63H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。若规定端口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工作于方式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输入，端口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B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工作于方式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输出，余下的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PC</a:t>
            </a:r>
            <a:r>
              <a:rPr lang="en-US" altLang="zh-CN" sz="2000" b="1" baseline="-3000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7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PC</a:t>
            </a:r>
            <a:r>
              <a:rPr lang="en-US" altLang="zh-CN" sz="2000" b="1" baseline="-3000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6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规定为输出，则方式选择控制字为：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01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（即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0B4H</a:t>
            </a:r>
            <a:r>
              <a:rPr lang="zh-CN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初始化段指令为：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  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MOV   AL,  0B4H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        OUT   63H, AL           ;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写命令口，即写控制寄存器。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3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文本框 1"/>
          <p:cNvSpPr txBox="1"/>
          <p:nvPr/>
        </p:nvSpPr>
        <p:spPr>
          <a:xfrm>
            <a:off x="263525" y="433388"/>
            <a:ext cx="8607425" cy="1322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假设用8255A开发的并行接口的开始端口地址为300H，已知参与译码的地址线为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位（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A9--A0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），其中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A1A0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用于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8255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端口寻址，现要求：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）设计其I/O地址译码电路，并画出其逻辑电路示意图；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）编写8255初始化程序，A组为方式1，输出；B组为方式0，输出。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288" y="1755775"/>
            <a:ext cx="8607425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【解】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）由题意可知，地址线的状态为：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158875" y="2225675"/>
          <a:ext cx="7223125" cy="762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22020"/>
                <a:gridCol w="630047"/>
                <a:gridCol w="630047"/>
                <a:gridCol w="630047"/>
                <a:gridCol w="630047"/>
                <a:gridCol w="630047"/>
                <a:gridCol w="630047"/>
                <a:gridCol w="630047"/>
                <a:gridCol w="630047"/>
                <a:gridCol w="630047"/>
                <a:gridCol w="630047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" panose="02010609060101010101" charset="-122"/>
                          <a:ea typeface="楷体" panose="02010609060101010101" charset="-122"/>
                        </a:rPr>
                        <a:t>地址线</a:t>
                      </a:r>
                      <a:endParaRPr lang="zh-CN" altLang="en-US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A9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A8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A6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A7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A5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A4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A3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A2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A1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A0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" panose="02010609060101010101" charset="-122"/>
                          <a:ea typeface="楷体" panose="02010609060101010101" charset="-122"/>
                        </a:rPr>
                        <a:t>状态</a:t>
                      </a:r>
                      <a:endParaRPr lang="zh-CN" altLang="en-US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2120900"/>
            <a:ext cx="7221538" cy="4079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AutoShape 7"/>
          <p:cNvSpPr/>
          <p:nvPr/>
        </p:nvSpPr>
        <p:spPr>
          <a:xfrm>
            <a:off x="569913" y="2225675"/>
            <a:ext cx="8135937" cy="3121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8255A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的地址为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300H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～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303H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。端口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为方式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，输出，端口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B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为方式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，输出，则方式选择控制字为：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01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00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（即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0A0H</a:t>
            </a:r>
            <a:r>
              <a:rPr lang="zh-CN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初始化段指令为：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  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MOV   AL,  0A0H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；命令内容送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AL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        MOV   DX,  303H     ;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命令（控制字）端口送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DX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        OUT   DX, AL           ;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写命令口，即写控制寄存器。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框 19457"/>
          <p:cNvSpPr txBox="1"/>
          <p:nvPr/>
        </p:nvSpPr>
        <p:spPr>
          <a:xfrm>
            <a:off x="323850" y="476250"/>
            <a:ext cx="8081963" cy="1616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已知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8255A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的控制寄存器地址为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63H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，现要使用端口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C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的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PC5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端输出方波，设系统已提供延时子程序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DELAY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供调用。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grpSp>
        <p:nvGrpSpPr>
          <p:cNvPr id="60418" name="组合 19458"/>
          <p:cNvGrpSpPr/>
          <p:nvPr/>
        </p:nvGrpSpPr>
        <p:grpSpPr>
          <a:xfrm>
            <a:off x="6299200" y="1052513"/>
            <a:ext cx="2667000" cy="457200"/>
            <a:chOff x="2256" y="2160"/>
            <a:chExt cx="1680" cy="288"/>
          </a:xfrm>
        </p:grpSpPr>
        <p:grpSp>
          <p:nvGrpSpPr>
            <p:cNvPr id="60419" name="组合 19459"/>
            <p:cNvGrpSpPr/>
            <p:nvPr/>
          </p:nvGrpSpPr>
          <p:grpSpPr>
            <a:xfrm>
              <a:off x="2256" y="2160"/>
              <a:ext cx="1680" cy="240"/>
              <a:chOff x="2016" y="2784"/>
              <a:chExt cx="1680" cy="240"/>
            </a:xfrm>
          </p:grpSpPr>
          <p:sp>
            <p:nvSpPr>
              <p:cNvPr id="60420" name="直接连接符 19460"/>
              <p:cNvSpPr/>
              <p:nvPr/>
            </p:nvSpPr>
            <p:spPr>
              <a:xfrm>
                <a:off x="2016" y="302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1" name="直接连接符 19461"/>
              <p:cNvSpPr/>
              <p:nvPr/>
            </p:nvSpPr>
            <p:spPr>
              <a:xfrm>
                <a:off x="2352" y="278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2" name="直接连接符 19462"/>
              <p:cNvSpPr/>
              <p:nvPr/>
            </p:nvSpPr>
            <p:spPr>
              <a:xfrm flipV="1">
                <a:off x="2352" y="2784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3" name="直接连接符 19463"/>
              <p:cNvSpPr/>
              <p:nvPr/>
            </p:nvSpPr>
            <p:spPr>
              <a:xfrm>
                <a:off x="2688" y="2784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4" name="直接连接符 19464"/>
              <p:cNvSpPr/>
              <p:nvPr/>
            </p:nvSpPr>
            <p:spPr>
              <a:xfrm>
                <a:off x="2688" y="302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5" name="直接连接符 19465"/>
              <p:cNvSpPr/>
              <p:nvPr/>
            </p:nvSpPr>
            <p:spPr>
              <a:xfrm>
                <a:off x="3360" y="302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6" name="直接连接符 19466"/>
              <p:cNvSpPr/>
              <p:nvPr/>
            </p:nvSpPr>
            <p:spPr>
              <a:xfrm>
                <a:off x="3024" y="278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7" name="直接连接符 19467"/>
              <p:cNvSpPr/>
              <p:nvPr/>
            </p:nvSpPr>
            <p:spPr>
              <a:xfrm flipV="1">
                <a:off x="3024" y="2784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8" name="直接连接符 19468"/>
              <p:cNvSpPr/>
              <p:nvPr/>
            </p:nvSpPr>
            <p:spPr>
              <a:xfrm flipV="1">
                <a:off x="3360" y="2784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0429" name="文本框 19469"/>
            <p:cNvSpPr txBox="1"/>
            <p:nvPr/>
          </p:nvSpPr>
          <p:spPr>
            <a:xfrm>
              <a:off x="2304" y="21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0" name="文本框 19470"/>
            <p:cNvSpPr txBox="1"/>
            <p:nvPr/>
          </p:nvSpPr>
          <p:spPr>
            <a:xfrm>
              <a:off x="2640" y="21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1" name="文本框 19471"/>
            <p:cNvSpPr txBox="1"/>
            <p:nvPr/>
          </p:nvSpPr>
          <p:spPr>
            <a:xfrm>
              <a:off x="3648" y="21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2" name="文本框 19472"/>
            <p:cNvSpPr txBox="1"/>
            <p:nvPr/>
          </p:nvSpPr>
          <p:spPr>
            <a:xfrm>
              <a:off x="2976" y="21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3" name="文本框 19473"/>
            <p:cNvSpPr txBox="1"/>
            <p:nvPr/>
          </p:nvSpPr>
          <p:spPr>
            <a:xfrm>
              <a:off x="3340" y="21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6725" y="1628775"/>
            <a:ext cx="8083550" cy="458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【分析】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可以通过对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PC5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这一位进行置位和复位来实现，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charset="-122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PC5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置位控制字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：    </a:t>
            </a:r>
            <a:r>
              <a:rPr lang="en-US" altLang="en-US" sz="2000" b="1" dirty="0">
                <a:latin typeface="Arial" panose="020B0604020202020204" pitchFamily="34" charset="0"/>
                <a:ea typeface="楷体" panose="02010609060101010101" charset="-122"/>
              </a:rPr>
              <a:t>0 0 0 0, 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1 0 1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=0BH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charset="-122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PC5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复位控制字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：    </a:t>
            </a:r>
            <a:r>
              <a:rPr lang="en-US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0 0 0 0, 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1 0 1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=0AH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参考程序如下：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L: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	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0AH</a:t>
            </a:r>
            <a:endParaRPr lang="en-US" altLang="zh-CN" sz="2000" b="1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	OUT    63H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AL	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PC5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端输出低电平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CALL   DELAY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	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charset="-122"/>
              </a:rPr>
              <a:t>0BH</a:t>
            </a:r>
            <a:endParaRPr lang="en-US" altLang="zh-CN" sz="2000" b="1">
              <a:solidFill>
                <a:srgbClr val="C00000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	OUT    63H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AL	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PC5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端输出高电平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 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CALL   DELAY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     JMP     L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	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		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27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68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charRg st="109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charRg st="118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8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charRg st="138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91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charRg st="191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05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charRg st="205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32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charRg st="232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58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charRg st="258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81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charRg st="281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uiExpand="1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9" name="文本占位符 50178"/>
          <p:cNvSpPr>
            <a:spLocks noGrp="1"/>
          </p:cNvSpPr>
          <p:nvPr/>
        </p:nvSpPr>
        <p:spPr>
          <a:xfrm>
            <a:off x="466725" y="1196975"/>
            <a:ext cx="8305800" cy="4052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已知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8255A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端口地址为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300H--303H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，工作在方式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，若允许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PA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口输出时，产生中断请求，则必须设置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INTEA=1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，即置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PC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6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=1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；若禁止它产生中断请求，则置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INTEA=0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，即置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PC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6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=0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其程序段为：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MOV  DX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303H       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8255A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命令口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00001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1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01B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；置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PC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6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=1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，允许中断请求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OUT   DX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AL                    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MOV 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00001100B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；置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PC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6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=0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，禁止中断请求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  DX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61442" name="文本框 2"/>
          <p:cNvSpPr txBox="1"/>
          <p:nvPr/>
        </p:nvSpPr>
        <p:spPr>
          <a:xfrm>
            <a:off x="539750" y="620713"/>
            <a:ext cx="806132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8255A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工作在方式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或方式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时，中断允许或禁止，也使用该命令实现。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0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charRg st="101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1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charRg st="113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53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charRg st="153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97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charRg st="197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235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179">
                                            <p:txEl>
                                              <p:charRg st="235" end="2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279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179">
                                            <p:txEl>
                                              <p:charRg st="279" end="2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ldLvl="0" uiExpand="1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文本框 18434"/>
          <p:cNvSpPr txBox="1"/>
          <p:nvPr/>
        </p:nvSpPr>
        <p:spPr>
          <a:xfrm>
            <a:off x="466725" y="4868863"/>
            <a:ext cx="8458200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PA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口方式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下输出，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PC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口的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PC6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作为选通输出信号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STB#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PC2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作为输入，接收打印机送来的忙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/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闲信号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BUSY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当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BUSY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时示忙，为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时示闲。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323850" y="476250"/>
            <a:ext cx="8763000" cy="1355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8.1.5  8255A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应用举例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用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8255A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作为打印机的接口，工作于方式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CPU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用查询方式将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BUFF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缓冲区中的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100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个字符送打印机打印。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</p:txBody>
      </p:sp>
      <p:grpSp>
        <p:nvGrpSpPr>
          <p:cNvPr id="62467" name="组合 2"/>
          <p:cNvGrpSpPr/>
          <p:nvPr/>
        </p:nvGrpSpPr>
        <p:grpSpPr>
          <a:xfrm>
            <a:off x="752475" y="1924050"/>
            <a:ext cx="7543800" cy="2732088"/>
            <a:chOff x="720" y="3018"/>
            <a:chExt cx="11880" cy="4302"/>
          </a:xfrm>
        </p:grpSpPr>
        <p:grpSp>
          <p:nvGrpSpPr>
            <p:cNvPr id="62468" name="组合 18458"/>
            <p:cNvGrpSpPr/>
            <p:nvPr/>
          </p:nvGrpSpPr>
          <p:grpSpPr>
            <a:xfrm>
              <a:off x="720" y="3120"/>
              <a:ext cx="11880" cy="4200"/>
              <a:chOff x="288" y="1248"/>
              <a:chExt cx="4752" cy="1680"/>
            </a:xfrm>
          </p:grpSpPr>
          <p:sp>
            <p:nvSpPr>
              <p:cNvPr id="62469" name="矩形 18437"/>
              <p:cNvSpPr/>
              <p:nvPr/>
            </p:nvSpPr>
            <p:spPr>
              <a:xfrm>
                <a:off x="288" y="1392"/>
                <a:ext cx="720" cy="1536"/>
              </a:xfrm>
              <a:prstGeom prst="rect">
                <a:avLst/>
              </a:prstGeom>
              <a:solidFill>
                <a:srgbClr val="E4ECE9"/>
              </a:solidFill>
              <a:ln w="15875" cap="flat" cmpd="sng">
                <a:solidFill>
                  <a:srgbClr val="ADC5BE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b="1" baseline="-25000">
                    <a:latin typeface="Verdana" panose="020B0604030504040204" pitchFamily="34" charset="0"/>
                    <a:ea typeface="宋体" panose="02010600030101010101" pitchFamily="2" charset="-122"/>
                  </a:rPr>
                  <a:t>7</a:t>
                </a:r>
                <a:r>
                  <a:rPr lang="zh-CN" altLang="en-US" b="1">
                    <a:latin typeface="Verdana" panose="020B0604030504040204" pitchFamily="34" charset="0"/>
                    <a:ea typeface="宋体" panose="02010600030101010101" pitchFamily="2" charset="-122"/>
                  </a:rPr>
                  <a:t>～</a:t>
                </a:r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b="1" baseline="-25000">
                    <a:latin typeface="Verdan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="1" baseline="-250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     AB</a:t>
                </a:r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CPU</a:t>
                </a:r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0" name="矩形 18438"/>
              <p:cNvSpPr/>
              <p:nvPr/>
            </p:nvSpPr>
            <p:spPr>
              <a:xfrm>
                <a:off x="1968" y="1248"/>
                <a:ext cx="1296" cy="1680"/>
              </a:xfrm>
              <a:prstGeom prst="rect">
                <a:avLst/>
              </a:prstGeom>
              <a:solidFill>
                <a:srgbClr val="E4ECE9"/>
              </a:solidFill>
              <a:ln w="15875" cap="flat" cmpd="sng">
                <a:solidFill>
                  <a:srgbClr val="ADC5BE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       8255A</a:t>
                </a:r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CS#         PC</a:t>
                </a:r>
                <a:r>
                  <a:rPr lang="en-US" altLang="zh-CN" b="1" baseline="-25000">
                    <a:latin typeface="Verdan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b="1" baseline="-250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                PC</a:t>
                </a:r>
                <a:r>
                  <a:rPr lang="en-US" altLang="zh-CN" b="1" baseline="-25000">
                    <a:latin typeface="Verdan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b="1" baseline="-250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b="1" baseline="-25000">
                    <a:latin typeface="Verdana" panose="020B060403050404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         </a:t>
                </a:r>
                <a:endParaRPr lang="en-US" altLang="zh-CN" b="1" baseline="-250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b="1" baseline="-25000">
                    <a:latin typeface="Verdana" panose="020B0604030504040204" pitchFamily="34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         </a:t>
                </a:r>
                <a:endParaRPr lang="en-US" altLang="zh-CN" b="1" baseline="-2500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1" name="矩形 18439"/>
              <p:cNvSpPr/>
              <p:nvPr/>
            </p:nvSpPr>
            <p:spPr>
              <a:xfrm>
                <a:off x="4080" y="1248"/>
                <a:ext cx="960" cy="1200"/>
              </a:xfrm>
              <a:prstGeom prst="rect">
                <a:avLst/>
              </a:prstGeom>
              <a:solidFill>
                <a:srgbClr val="E4ECE9"/>
              </a:solidFill>
              <a:ln w="15875" cap="flat" cmpd="sng">
                <a:solidFill>
                  <a:srgbClr val="ADC5BE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r>
                  <a:rPr lang="en-US" altLang="zh-CN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打印机</a:t>
                </a:r>
                <a:endParaRPr lang="zh-CN" altLang="en-US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endParaRPr lang="zh-CN" altLang="en-US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STB#</a:t>
                </a:r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BUSY</a:t>
                </a:r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2" name="右箭头 18440"/>
              <p:cNvSpPr/>
              <p:nvPr/>
            </p:nvSpPr>
            <p:spPr>
              <a:xfrm>
                <a:off x="3264" y="1428"/>
                <a:ext cx="816" cy="240"/>
              </a:xfrm>
              <a:prstGeom prst="rightArrow">
                <a:avLst>
                  <a:gd name="adj1" fmla="val 50000"/>
                  <a:gd name="adj2" fmla="val 85000"/>
                </a:avLst>
              </a:prstGeom>
              <a:solidFill>
                <a:srgbClr val="FFFF00"/>
              </a:solidFill>
              <a:ln w="952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3" name="左右箭头 18441"/>
              <p:cNvSpPr/>
              <p:nvPr/>
            </p:nvSpPr>
            <p:spPr>
              <a:xfrm>
                <a:off x="1008" y="1392"/>
                <a:ext cx="960" cy="288"/>
              </a:xfrm>
              <a:prstGeom prst="leftRightArrow">
                <a:avLst>
                  <a:gd name="adj1" fmla="val 50000"/>
                  <a:gd name="adj2" fmla="val 66280"/>
                </a:avLst>
              </a:prstGeom>
              <a:solidFill>
                <a:srgbClr val="FFFF00"/>
              </a:solidFill>
              <a:ln w="952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>
                    <a:latin typeface="Verdana" panose="020B0604030504040204" pitchFamily="34" charset="0"/>
                    <a:ea typeface="宋体" panose="02010600030101010101" pitchFamily="2" charset="-122"/>
                  </a:rPr>
                  <a:t>DB</a:t>
                </a:r>
                <a:endParaRPr lang="en-US" altLang="zh-CN" b="1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4" name="矩形 18442"/>
              <p:cNvSpPr/>
              <p:nvPr/>
            </p:nvSpPr>
            <p:spPr>
              <a:xfrm>
                <a:off x="1296" y="1824"/>
                <a:ext cx="336" cy="528"/>
              </a:xfrm>
              <a:prstGeom prst="rect">
                <a:avLst/>
              </a:prstGeom>
              <a:solidFill>
                <a:srgbClr val="C9D9D3"/>
              </a:solidFill>
              <a:ln w="28575" cap="flat" cmpd="sng">
                <a:solidFill>
                  <a:srgbClr val="E4ECE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5" name="右箭头 18443"/>
              <p:cNvSpPr/>
              <p:nvPr/>
            </p:nvSpPr>
            <p:spPr>
              <a:xfrm>
                <a:off x="1008" y="1968"/>
                <a:ext cx="288" cy="192"/>
              </a:xfrm>
              <a:prstGeom prst="rightArrow">
                <a:avLst>
                  <a:gd name="adj1" fmla="val 50000"/>
                  <a:gd name="adj2" fmla="val 37500"/>
                </a:avLst>
              </a:prstGeom>
              <a:solidFill>
                <a:srgbClr val="FFFF00"/>
              </a:solidFill>
              <a:ln w="952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6" name="直接连接符 18444"/>
              <p:cNvSpPr/>
              <p:nvPr/>
            </p:nvSpPr>
            <p:spPr>
              <a:xfrm>
                <a:off x="1632" y="2064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7" name="直接连接符 18445"/>
              <p:cNvSpPr/>
              <p:nvPr/>
            </p:nvSpPr>
            <p:spPr>
              <a:xfrm>
                <a:off x="3264" y="2208"/>
                <a:ext cx="816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8" name="直接连接符 18446"/>
              <p:cNvSpPr/>
              <p:nvPr/>
            </p:nvSpPr>
            <p:spPr>
              <a:xfrm>
                <a:off x="1152" y="2112"/>
                <a:ext cx="0" cy="43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9" name="直接连接符 18447"/>
              <p:cNvSpPr/>
              <p:nvPr/>
            </p:nvSpPr>
            <p:spPr>
              <a:xfrm>
                <a:off x="1152" y="2544"/>
                <a:ext cx="816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80" name="直接连接符 18448"/>
              <p:cNvSpPr/>
              <p:nvPr/>
            </p:nvSpPr>
            <p:spPr>
              <a:xfrm>
                <a:off x="1056" y="2112"/>
                <a:ext cx="0" cy="57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81" name="直接连接符 18449"/>
              <p:cNvSpPr/>
              <p:nvPr/>
            </p:nvSpPr>
            <p:spPr>
              <a:xfrm>
                <a:off x="1056" y="2688"/>
                <a:ext cx="912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82" name="流程图: 摘录 18450"/>
              <p:cNvSpPr/>
              <p:nvPr/>
            </p:nvSpPr>
            <p:spPr>
              <a:xfrm rot="5400000">
                <a:off x="3552" y="1848"/>
                <a:ext cx="192" cy="240"/>
              </a:xfrm>
              <a:prstGeom prst="flowChartExtract">
                <a:avLst/>
              </a:prstGeom>
              <a:solidFill>
                <a:srgbClr val="E4ECE9"/>
              </a:solidFill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83" name="直接连接符 18451"/>
              <p:cNvSpPr/>
              <p:nvPr/>
            </p:nvSpPr>
            <p:spPr>
              <a:xfrm>
                <a:off x="3264" y="1968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84" name="直接连接符 18452"/>
              <p:cNvSpPr/>
              <p:nvPr/>
            </p:nvSpPr>
            <p:spPr>
              <a:xfrm>
                <a:off x="3792" y="1968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485" name="直接连接符 18464"/>
            <p:cNvSpPr/>
            <p:nvPr/>
          </p:nvSpPr>
          <p:spPr>
            <a:xfrm>
              <a:off x="8880" y="4320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6" name="直接连接符 18465"/>
            <p:cNvSpPr/>
            <p:nvPr/>
          </p:nvSpPr>
          <p:spPr>
            <a:xfrm>
              <a:off x="9360" y="4320"/>
              <a:ext cx="0" cy="36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7" name="直接连接符 18466"/>
            <p:cNvSpPr/>
            <p:nvPr/>
          </p:nvSpPr>
          <p:spPr>
            <a:xfrm>
              <a:off x="9360" y="4680"/>
              <a:ext cx="36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8" name="直接连接符 18467"/>
            <p:cNvSpPr/>
            <p:nvPr/>
          </p:nvSpPr>
          <p:spPr>
            <a:xfrm flipV="1">
              <a:off x="9720" y="4320"/>
              <a:ext cx="0" cy="36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9" name="直接连接符 18468"/>
            <p:cNvSpPr/>
            <p:nvPr/>
          </p:nvSpPr>
          <p:spPr>
            <a:xfrm>
              <a:off x="9720" y="4320"/>
              <a:ext cx="36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90" name="文本框 1"/>
            <p:cNvSpPr txBox="1"/>
            <p:nvPr/>
          </p:nvSpPr>
          <p:spPr>
            <a:xfrm>
              <a:off x="8220" y="3018"/>
              <a:ext cx="2185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b="1">
                  <a:latin typeface="Verdana" panose="020B060403050404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PA</a:t>
              </a:r>
              <a:r>
                <a:rPr lang="en-US" altLang="zh-CN" b="1" baseline="-25000">
                  <a:latin typeface="Verdana" panose="020B060403050404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7</a:t>
              </a:r>
              <a:r>
                <a:rPr lang="zh-CN" altLang="en-US" b="1">
                  <a:latin typeface="Verdana" panose="020B060403050404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～</a:t>
              </a:r>
              <a:r>
                <a:rPr lang="en-US" altLang="zh-CN" b="1">
                  <a:latin typeface="Verdana" panose="020B060403050404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PA</a:t>
              </a:r>
              <a:r>
                <a:rPr lang="en-US" altLang="zh-CN" b="1" baseline="-25000">
                  <a:latin typeface="Verdana" panose="020B060403050404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0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矩形 19458"/>
          <p:cNvSpPr/>
          <p:nvPr/>
        </p:nvSpPr>
        <p:spPr>
          <a:xfrm>
            <a:off x="396875" y="404813"/>
            <a:ext cx="8412163" cy="5867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主程序段：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ts val="24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MOV  CX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100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ts val="24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MOV  SI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OFFSET BUFF</a:t>
            </a:r>
            <a:r>
              <a:rPr lang="zh-CN" altLang="en-US" sz="2000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ts val="24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MOV 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10000001B     </a:t>
            </a:r>
            <a:r>
              <a:rPr lang="zh-CN" altLang="en-US" sz="2000" dirty="0">
                <a:latin typeface="Arial" panose="020B0604020202020204" pitchFamily="34" charset="0"/>
                <a:ea typeface="楷体" panose="02010609060101010101" charset="-122"/>
              </a:rPr>
              <a:t>；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控制字，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组方式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ts val="24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OUT  63H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     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PA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输出，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PC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高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4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位输出，低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4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位输入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ts val="24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           MOV  AL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00001101B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置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PC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6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ts val="24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OUT  63H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     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lnSpc>
                <a:spcPts val="24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LOP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：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IN 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62H         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读打印机状态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	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TEST	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04H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测试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PC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D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）位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JNZ	LOP       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打印机忙，继续测试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MOV	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[SI]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打印机闲，输出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个字符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OUT	60H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AL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MOV	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00001100B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使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PC6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产生选通脉冲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OUT	63H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INC	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OUT	63H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INC	SI           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修改地址指针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lnSpc>
                <a:spcPts val="24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LOOP	LOP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	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5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3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5">
                                            <p:txEl>
                                              <p:charRg st="3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6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5">
                                            <p:txEl>
                                              <p:charRg st="62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11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5">
                                            <p:txEl>
                                              <p:charRg st="110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172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5">
                                            <p:txEl>
                                              <p:charRg st="172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216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5">
                                            <p:txEl>
                                              <p:charRg st="216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257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25">
                                            <p:txEl>
                                              <p:charRg st="257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300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5">
                                            <p:txEl>
                                              <p:charRg st="300" end="3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343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5">
                                            <p:txEl>
                                              <p:charRg st="343" end="3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387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25">
                                            <p:txEl>
                                              <p:charRg st="387" end="4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430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625">
                                            <p:txEl>
                                              <p:charRg st="430" end="4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460" end="4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625">
                                            <p:txEl>
                                              <p:charRg st="460" end="4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495" end="5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625">
                                            <p:txEl>
                                              <p:charRg st="495" end="5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514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625">
                                            <p:txEl>
                                              <p:charRg st="514" end="5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530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625">
                                            <p:txEl>
                                              <p:charRg st="530" end="5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550" end="5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625">
                                            <p:txEl>
                                              <p:charRg st="550" end="5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596" end="6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6625">
                                            <p:txEl>
                                              <p:charRg st="596" end="6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612" end="6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625">
                                            <p:txEl>
                                              <p:charRg st="612" end="6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bldLvl="0" uiExpand="1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3618" name="文本占位符 1263617"/>
          <p:cNvSpPr>
            <a:spLocks noGrp="1"/>
          </p:cNvSpPr>
          <p:nvPr>
            <p:ph idx="1"/>
          </p:nvPr>
        </p:nvSpPr>
        <p:spPr>
          <a:xfrm>
            <a:off x="323850" y="549275"/>
            <a:ext cx="8382000" cy="5638800"/>
          </a:xfrm>
          <a:ln>
            <a:miter/>
          </a:ln>
        </p:spPr>
        <p:txBody>
          <a:bodyPr anchor="t"/>
          <a:p>
            <a:pPr marL="53975" indent="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000" b="1" strike="noStrike" noProof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 strike="noStrike" noProof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:  设825</a:t>
            </a:r>
            <a:r>
              <a:rPr lang="en-US" altLang="zh-CN" sz="2000" b="1" strike="noStrike" noProof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strike="noStrike" noProof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端口地址为3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00H～303H，</a:t>
            </a:r>
            <a:r>
              <a:rPr lang="zh-CN" altLang="en-US" sz="2000" b="1" strike="noStrike" noProof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要求计数器2工作在方式5，二进制计数，</a:t>
            </a:r>
            <a:r>
              <a:rPr lang="en-US" sz="2000" b="1" strike="noStrike" noProof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CLK2=2MHz</a:t>
            </a:r>
            <a:r>
              <a:rPr lang="zh-CN" sz="2000" b="1" strike="noStrike" noProof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 strike="noStrike" noProof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OUT2=1KHz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r>
              <a:rPr lang="zh-CN" altLang="en-US" sz="2000" b="1" strike="noStrike" noProof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试按上述要求完成825</a:t>
            </a:r>
            <a:r>
              <a:rPr lang="en-US" altLang="zh-CN" sz="2000" b="1" strike="noStrike" noProof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strike="noStrike" noProof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的初始化。</a:t>
            </a:r>
            <a:endParaRPr lang="zh-CN" altLang="en-US" sz="2000" b="1" strike="noStrike" noProof="1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000" strike="noStrike" noProof="1" dirty="0">
                <a:solidFill>
                  <a:srgbClr val="0000FF"/>
                </a:solidFill>
                <a:ea typeface="楷体" panose="02010609060101010101" charset="-122"/>
                <a:sym typeface="+mn-ea"/>
              </a:rPr>
              <a:t>【分析】</a:t>
            </a:r>
            <a:r>
              <a:rPr lang="zh-CN" altLang="en-US" sz="2000" strike="noStrike" noProof="1" dirty="0">
                <a:solidFill>
                  <a:schemeClr val="tx1"/>
                </a:solidFill>
                <a:ea typeface="楷体" panose="02010609060101010101" charset="-122"/>
                <a:sym typeface="+mn-ea"/>
              </a:rPr>
              <a:t>按题目要求，控制字</a:t>
            </a:r>
            <a:r>
              <a:rPr lang="en-US" altLang="zh-CN" sz="2000" strike="noStrike" noProof="1" dirty="0">
                <a:solidFill>
                  <a:schemeClr val="tx1"/>
                </a:solidFill>
                <a:ea typeface="楷体" panose="02010609060101010101" charset="-122"/>
                <a:sym typeface="+mn-ea"/>
              </a:rPr>
              <a:t>=1011,1010B=0BAH</a:t>
            </a:r>
            <a:endParaRPr lang="en-US" altLang="zh-CN" sz="2000" strike="noStrike" noProof="1" dirty="0">
              <a:solidFill>
                <a:schemeClr val="tx1"/>
              </a:solidFill>
              <a:ea typeface="楷体" panose="02010609060101010101" charset="-122"/>
              <a:sym typeface="+mn-ea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strike="noStrike" noProof="1" dirty="0">
                <a:solidFill>
                  <a:schemeClr val="tx1"/>
                </a:solidFill>
                <a:ea typeface="楷体" panose="02010609060101010101" charset="-122"/>
                <a:sym typeface="+mn-ea"/>
              </a:rPr>
              <a:t>               </a:t>
            </a:r>
            <a:r>
              <a:rPr lang="zh-CN" altLang="en-US" sz="2000" strike="noStrike" noProof="1" dirty="0">
                <a:solidFill>
                  <a:schemeClr val="tx1"/>
                </a:solidFill>
                <a:ea typeface="楷体" panose="02010609060101010101" charset="-122"/>
                <a:sym typeface="+mn-ea"/>
              </a:rPr>
              <a:t>计数初值</a:t>
            </a:r>
            <a:r>
              <a:rPr lang="en-US" altLang="zh-CN" sz="2000" strike="noStrike" noProof="1" dirty="0">
                <a:solidFill>
                  <a:schemeClr val="tx1"/>
                </a:solidFill>
                <a:ea typeface="楷体" panose="02010609060101010101" charset="-122"/>
                <a:sym typeface="+mn-ea"/>
              </a:rPr>
              <a:t>=CLK2/OUT2=2000=7D0H</a:t>
            </a:r>
            <a:endParaRPr lang="en-US" altLang="zh-CN" sz="2000" strike="noStrike" noProof="1" dirty="0">
              <a:solidFill>
                <a:schemeClr val="tx1"/>
              </a:solidFill>
              <a:ea typeface="楷体" panose="02010609060101010101" charset="-122"/>
              <a:sym typeface="+mn-ea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000" strike="noStrike" noProof="1" dirty="0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初始化程序如下：</a:t>
            </a:r>
            <a:endParaRPr lang="zh-CN" altLang="en-US" sz="2000" b="1" strike="noStrike" noProof="1" dirty="0">
              <a:solidFill>
                <a:srgbClr val="000000"/>
              </a:solidFill>
              <a:ea typeface="楷体" panose="02010609060101010101" charset="-122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strike="noStrike" noProof="1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		MOV   DX，303H		；DX</a:t>
            </a:r>
            <a:r>
              <a:rPr lang="zh-CN" altLang="en-US" sz="2000" strike="noStrike" noProof="1" dirty="0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指向控制端口</a:t>
            </a:r>
            <a:endParaRPr lang="zh-CN" altLang="en-US" sz="2000" b="1" strike="noStrike" noProof="1" dirty="0">
              <a:solidFill>
                <a:srgbClr val="000000"/>
              </a:solidFill>
              <a:ea typeface="楷体" panose="02010609060101010101" charset="-122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strike="noStrike" noProof="1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		MOV   AL，0BAH		；</a:t>
            </a:r>
            <a:r>
              <a:rPr lang="zh-CN" altLang="en-US" sz="2000" strike="noStrike" noProof="1" dirty="0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控制字</a:t>
            </a:r>
            <a:endParaRPr lang="zh-CN" altLang="en-US" sz="2000" b="1" strike="noStrike" noProof="1" dirty="0">
              <a:solidFill>
                <a:srgbClr val="000000"/>
              </a:solidFill>
              <a:ea typeface="楷体" panose="02010609060101010101" charset="-122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strike="noStrike" noProof="1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		OUT    DX，AL</a:t>
            </a:r>
            <a:endParaRPr lang="en-US" altLang="zh-CN" sz="2000" b="1" strike="noStrike" noProof="1">
              <a:solidFill>
                <a:srgbClr val="000000"/>
              </a:solidFill>
              <a:ea typeface="楷体" panose="02010609060101010101" charset="-122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strike="noStrike" noProof="1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		MOV   DX，302H		；DX</a:t>
            </a:r>
            <a:r>
              <a:rPr lang="zh-CN" altLang="en-US" sz="2000" strike="noStrike" noProof="1" dirty="0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指向通道2</a:t>
            </a:r>
            <a:endParaRPr lang="zh-CN" altLang="en-US" sz="2000" b="1" strike="noStrike" noProof="1" dirty="0">
              <a:solidFill>
                <a:srgbClr val="000000"/>
              </a:solidFill>
              <a:ea typeface="楷体" panose="02010609060101010101" charset="-122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strike="noStrike" noProof="1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		MOV   AX，2000		；</a:t>
            </a:r>
            <a:r>
              <a:rPr lang="zh-CN" altLang="en-US" sz="2000" strike="noStrike" noProof="1" dirty="0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写初值低8位</a:t>
            </a:r>
            <a:endParaRPr lang="zh-CN" altLang="en-US" sz="2000" b="1" strike="noStrike" noProof="1" dirty="0">
              <a:solidFill>
                <a:srgbClr val="000000"/>
              </a:solidFill>
              <a:ea typeface="楷体" panose="02010609060101010101" charset="-122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strike="noStrike" noProof="1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		OUT   DX，AL</a:t>
            </a:r>
            <a:endParaRPr lang="en-US" altLang="zh-CN" sz="2000" strike="noStrike" noProof="1">
              <a:solidFill>
                <a:srgbClr val="000000"/>
              </a:solidFill>
              <a:ea typeface="楷体" panose="02010609060101010101" charset="-122"/>
              <a:sym typeface="+mn-ea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strike="noStrike" noProof="1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             MOV   AL，AH	             	；</a:t>
            </a:r>
            <a:r>
              <a:rPr lang="zh-CN" altLang="en-US" sz="2000" strike="noStrike" noProof="1" dirty="0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写初值高8位</a:t>
            </a:r>
            <a:endParaRPr lang="zh-CN" altLang="en-US" sz="2000" b="1" strike="noStrike" noProof="1" dirty="0">
              <a:solidFill>
                <a:srgbClr val="000000"/>
              </a:solidFill>
              <a:ea typeface="楷体" panose="02010609060101010101" charset="-122"/>
            </a:endParaRPr>
          </a:p>
          <a:p>
            <a:pPr marL="533400" indent="-533400" algn="just" fontAlgn="base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strike="noStrike" noProof="1">
                <a:solidFill>
                  <a:srgbClr val="000000"/>
                </a:solidFill>
                <a:ea typeface="楷体" panose="02010609060101010101" charset="-122"/>
                <a:sym typeface="+mn-ea"/>
              </a:rPr>
              <a:t>		OUT   DX，AL</a:t>
            </a:r>
            <a:endParaRPr lang="zh-CN" altLang="en-US" sz="2000" b="1" strike="noStrike" noProof="1" dirty="0">
              <a:solidFill>
                <a:srgbClr val="000000"/>
              </a:solidFill>
              <a:ea typeface="楷体" panose="02010609060101010101" charset="-122"/>
            </a:endParaRPr>
          </a:p>
          <a:p>
            <a:pPr marL="53975" indent="0" algn="just" fontAlgn="base">
              <a:lnSpc>
                <a:spcPts val="3000"/>
              </a:lnSpc>
              <a:spcBef>
                <a:spcPts val="0"/>
              </a:spcBef>
              <a:buNone/>
            </a:pPr>
            <a:endParaRPr lang="zh-CN" altLang="en-US" sz="2000" b="1" strike="noStrike" noProof="1" dirty="0">
              <a:solidFill>
                <a:srgbClr val="000000"/>
              </a:solidFill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3618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8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3618">
                                            <p:txEl>
                                              <p:charRg st="83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11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3618">
                                            <p:txEl>
                                              <p:charRg st="113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153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3618">
                                            <p:txEl>
                                              <p:charRg st="153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162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63618">
                                            <p:txEl>
                                              <p:charRg st="162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18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63618">
                                            <p:txEl>
                                              <p:charRg st="189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21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63618">
                                            <p:txEl>
                                              <p:charRg st="211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226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63618">
                                            <p:txEl>
                                              <p:charRg st="226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252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63618">
                                            <p:txEl>
                                              <p:charRg st="252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277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3618">
                                            <p:txEl>
                                              <p:charRg st="277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291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63618">
                                            <p:txEl>
                                              <p:charRg st="291" end="3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>
                                            <p:txEl>
                                              <p:charRg st="338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63618">
                                            <p:txEl>
                                              <p:charRg st="338" end="3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18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文本框 35841"/>
          <p:cNvSpPr txBox="1"/>
          <p:nvPr/>
        </p:nvSpPr>
        <p:spPr>
          <a:xfrm>
            <a:off x="827088" y="2060575"/>
            <a:ext cx="7696200" cy="3902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3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MOV  AL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00110111B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；对计数器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送工作方式字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 43H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MOV  AX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1234H       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；送计数初值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 40H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           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AH          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 40H  AL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MOV  AL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10010100B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；对计数器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送工作方式字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 43H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MOV  AL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</a:rPr>
              <a:t>61H            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；送计数初值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 42H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66562" name="文本框 35844"/>
          <p:cNvSpPr txBox="1"/>
          <p:nvPr/>
        </p:nvSpPr>
        <p:spPr>
          <a:xfrm>
            <a:off x="304800" y="495300"/>
            <a:ext cx="8382000" cy="1235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【例】：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选择计数器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，计数初值为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1234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，十进制计数方式；计数器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，计数初值为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61H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，采用二进制计数方式，设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8253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的端口地址为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40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～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43H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。其初始化编程如下：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矩形 35845"/>
          <p:cNvSpPr/>
          <p:nvPr/>
        </p:nvSpPr>
        <p:spPr>
          <a:xfrm>
            <a:off x="755650" y="2133600"/>
            <a:ext cx="7467600" cy="22098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7" name="矩形 35846"/>
          <p:cNvSpPr/>
          <p:nvPr/>
        </p:nvSpPr>
        <p:spPr>
          <a:xfrm>
            <a:off x="755650" y="4437063"/>
            <a:ext cx="7467600" cy="1676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4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charRg st="49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charRg st="4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8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charRg st="84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charRg st="8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11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charRg st="117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charRg st="11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148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charRg st="148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charRg st="148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161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842">
                                            <p:txEl>
                                              <p:charRg st="161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charRg st="161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19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42">
                                            <p:txEl>
                                              <p:charRg st="199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charRg st="19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211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842">
                                            <p:txEl>
                                              <p:charRg st="211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charRg st="211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24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842">
                                            <p:txEl>
                                              <p:charRg st="249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">
                                            <p:txEl>
                                              <p:charRg st="24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0241"/>
          <p:cNvSpPr txBox="1"/>
          <p:nvPr/>
        </p:nvSpPr>
        <p:spPr>
          <a:xfrm>
            <a:off x="466725" y="549275"/>
            <a:ext cx="8281988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zh-CN" sz="2000" b="1">
                <a:latin typeface="楷体" panose="02010609060101010101" charset="-122"/>
                <a:ea typeface="楷体" panose="02010609060101010101" charset="-122"/>
              </a:rPr>
              <a:t>已知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X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Y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Z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W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R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均为带符号数（字变量），</a:t>
            </a:r>
            <a:r>
              <a:rPr lang="zh-CN" altLang="zh-CN" sz="2000" b="1">
                <a:latin typeface="楷体" panose="02010609060101010101" charset="-122"/>
                <a:ea typeface="楷体" panose="02010609060101010101" charset="-122"/>
              </a:rPr>
              <a:t>试编写程序段，完成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Z←(W*X)/(Y+6)     R ←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余数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3906" name="文本框 10242"/>
          <p:cNvSpPr txBox="1"/>
          <p:nvPr/>
        </p:nvSpPr>
        <p:spPr>
          <a:xfrm>
            <a:off x="682625" y="1773238"/>
            <a:ext cx="3168650" cy="3595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【参考程序一】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MOV  AX, W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 IMUL  X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 MOV   BX, Y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ADD    BX,  6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IDIV   BX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MOV   Z,  AX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MOV   R, DX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7" name="文本框 10243"/>
          <p:cNvSpPr txBox="1"/>
          <p:nvPr/>
        </p:nvSpPr>
        <p:spPr>
          <a:xfrm>
            <a:off x="4427538" y="1917700"/>
            <a:ext cx="4392612" cy="3138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【参考程序二】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MOV  AX, W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 IMUL  X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 ADD  WORD PTR  Y, 6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IDIV   Y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MOV   Z,  AX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     MOV   R, DX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矩形 3"/>
          <p:cNvSpPr/>
          <p:nvPr/>
        </p:nvSpPr>
        <p:spPr>
          <a:xfrm>
            <a:off x="323850" y="476250"/>
            <a:ext cx="8432800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】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设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8253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的端口地址为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208H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～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20BH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，请编写程序读取计数器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的当前计数值。</a:t>
            </a:r>
            <a:endParaRPr lang="zh-CN" altLang="en-US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6725" y="1555750"/>
            <a:ext cx="8443913" cy="4160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      MOV    AL,  80H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；计数器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的锁存命令  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MOV    DX, 20BH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；控制字寄存器端口地址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OUT    DX,  AL	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；计数器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的锁存命令写入控制字寄存器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MOV    DX, 20AH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；计数器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端口地址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IN        AL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DX 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；读取计数初值低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位 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MOV   BL,   AL	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；计数初值低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位存入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BL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IN       AL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DX  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；读取计数初值高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位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	MOV  BH,   AL          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；计数初值高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8</a:t>
            </a: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位存入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BH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4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81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charRg st="124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5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155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2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192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9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charRg st="229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5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charRg st="265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uiExpand="1" build="allAtOnce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文本占位符 448514"/>
          <p:cNvSpPr>
            <a:spLocks noGrp="1"/>
          </p:cNvSpPr>
          <p:nvPr>
            <p:ph type="body" sz="half" idx="1"/>
          </p:nvPr>
        </p:nvSpPr>
        <p:spPr>
          <a:xfrm>
            <a:off x="395288" y="1054100"/>
            <a:ext cx="8280400" cy="849313"/>
          </a:xfrm>
          <a:ln/>
        </p:spPr>
        <p:txBody>
          <a:bodyPr anchor="t"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下图是用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8253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监视的一个生产流水线示意图，每通过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50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个工件扬声器响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5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秒钟，频率为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2000Hz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68610" name="内容占位符 448515"/>
          <p:cNvGraphicFramePr>
            <a:graphicFrameLocks noGrp="1"/>
          </p:cNvGraphicFramePr>
          <p:nvPr>
            <p:ph sz="half" idx="2"/>
          </p:nvPr>
        </p:nvGraphicFramePr>
        <p:xfrm>
          <a:off x="900113" y="1989138"/>
          <a:ext cx="7993062" cy="397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529455" imgH="2252345" progId="Word.Picture.8">
                  <p:embed/>
                </p:oleObj>
              </mc:Choice>
              <mc:Fallback>
                <p:oleObj name="" r:id="rId1" imgW="4529455" imgH="225234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989138"/>
                        <a:ext cx="7993062" cy="3976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文本框 18438"/>
          <p:cNvSpPr txBox="1"/>
          <p:nvPr/>
        </p:nvSpPr>
        <p:spPr>
          <a:xfrm>
            <a:off x="466725" y="547688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8.2.5 8253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应用举例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18594" name="直接连接符 18593"/>
          <p:cNvSpPr/>
          <p:nvPr/>
        </p:nvSpPr>
        <p:spPr>
          <a:xfrm flipH="1">
            <a:off x="6659563" y="3068638"/>
            <a:ext cx="17462" cy="1309687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96" name="任意多边形 18595"/>
          <p:cNvSpPr/>
          <p:nvPr/>
        </p:nvSpPr>
        <p:spPr>
          <a:xfrm>
            <a:off x="3851275" y="3789363"/>
            <a:ext cx="609600" cy="304800"/>
          </a:xfrm>
          <a:custGeom>
            <a:avLst/>
            <a:gdLst/>
            <a:ahLst/>
            <a:cxnLst/>
            <a:pathLst>
              <a:path w="384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597" name="直接连接符 18596"/>
          <p:cNvSpPr/>
          <p:nvPr/>
        </p:nvSpPr>
        <p:spPr>
          <a:xfrm flipH="1">
            <a:off x="3995738" y="3500438"/>
            <a:ext cx="609600" cy="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601" name="组合 18600"/>
          <p:cNvGrpSpPr/>
          <p:nvPr/>
        </p:nvGrpSpPr>
        <p:grpSpPr>
          <a:xfrm>
            <a:off x="5648325" y="5229225"/>
            <a:ext cx="1447800" cy="304800"/>
            <a:chOff x="288" y="2160"/>
            <a:chExt cx="768" cy="192"/>
          </a:xfrm>
        </p:grpSpPr>
        <p:sp>
          <p:nvSpPr>
            <p:cNvPr id="68616" name="任意多边形 18597"/>
            <p:cNvSpPr/>
            <p:nvPr/>
          </p:nvSpPr>
          <p:spPr>
            <a:xfrm>
              <a:off x="288" y="2160"/>
              <a:ext cx="384" cy="192"/>
            </a:xfrm>
            <a:custGeom>
              <a:avLst/>
              <a:gdLst/>
              <a:ahLst/>
              <a:cxnLst/>
              <a:pathLst>
                <a:path w="384" h="192">
                  <a:moveTo>
                    <a:pt x="0" y="0"/>
                  </a:moveTo>
                  <a:lnTo>
                    <a:pt x="96" y="0"/>
                  </a:lnTo>
                  <a:lnTo>
                    <a:pt x="96" y="192"/>
                  </a:lnTo>
                  <a:lnTo>
                    <a:pt x="192" y="192"/>
                  </a:lnTo>
                  <a:lnTo>
                    <a:pt x="192" y="0"/>
                  </a:lnTo>
                  <a:lnTo>
                    <a:pt x="288" y="0"/>
                  </a:lnTo>
                  <a:lnTo>
                    <a:pt x="288" y="192"/>
                  </a:lnTo>
                  <a:lnTo>
                    <a:pt x="384" y="192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17" name="任意多边形 18598"/>
            <p:cNvSpPr/>
            <p:nvPr/>
          </p:nvSpPr>
          <p:spPr>
            <a:xfrm>
              <a:off x="672" y="2160"/>
              <a:ext cx="384" cy="192"/>
            </a:xfrm>
            <a:custGeom>
              <a:avLst/>
              <a:gdLst/>
              <a:ahLst/>
              <a:cxnLst/>
              <a:pathLst>
                <a:path w="384" h="192">
                  <a:moveTo>
                    <a:pt x="0" y="0"/>
                  </a:moveTo>
                  <a:lnTo>
                    <a:pt x="96" y="0"/>
                  </a:lnTo>
                  <a:lnTo>
                    <a:pt x="96" y="192"/>
                  </a:lnTo>
                  <a:lnTo>
                    <a:pt x="192" y="192"/>
                  </a:lnTo>
                  <a:lnTo>
                    <a:pt x="192" y="0"/>
                  </a:lnTo>
                  <a:lnTo>
                    <a:pt x="288" y="0"/>
                  </a:lnTo>
                  <a:lnTo>
                    <a:pt x="288" y="192"/>
                  </a:lnTo>
                  <a:lnTo>
                    <a:pt x="384" y="192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18" name="直接连接符 18599"/>
            <p:cNvSpPr/>
            <p:nvPr/>
          </p:nvSpPr>
          <p:spPr>
            <a:xfrm>
              <a:off x="672" y="2160"/>
              <a:ext cx="0" cy="19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603" name="文本框 18602"/>
          <p:cNvSpPr txBox="1"/>
          <p:nvPr/>
        </p:nvSpPr>
        <p:spPr>
          <a:xfrm>
            <a:off x="7092950" y="4868863"/>
            <a:ext cx="533400" cy="396875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5s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04" name="文本框 18603"/>
          <p:cNvSpPr txBox="1"/>
          <p:nvPr/>
        </p:nvSpPr>
        <p:spPr>
          <a:xfrm>
            <a:off x="6083300" y="5661025"/>
            <a:ext cx="1828800" cy="3968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2000Hz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03" grpId="0"/>
      <p:bldP spid="1860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文本框 8196"/>
          <p:cNvSpPr txBox="1"/>
          <p:nvPr/>
        </p:nvSpPr>
        <p:spPr>
          <a:xfrm>
            <a:off x="395288" y="2708275"/>
            <a:ext cx="8305800" cy="1524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②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计数器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方波方式，产生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2000Hz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喇叭音调，方式控制字为：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01110111B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77H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），即方式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，先低后高，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BCD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数制；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  初值（分频比）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=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1.4×10</a:t>
            </a:r>
            <a:r>
              <a:rPr lang="en-US" altLang="zh-CN" sz="2000" b="1" baseline="30000"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/ 2000=700(H)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9634" name="文本框 8197"/>
          <p:cNvSpPr txBox="1"/>
          <p:nvPr/>
        </p:nvSpPr>
        <p:spPr>
          <a:xfrm>
            <a:off x="323850" y="620713"/>
            <a:ext cx="8382000" cy="1981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【分析】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  ①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计数器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分频方式，每隔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50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个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CLK</a:t>
            </a:r>
            <a:r>
              <a:rPr lang="en-US" altLang="zh-CN" sz="2000" b="1" baseline="-2500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产生一个中断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INT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；方式控制字为：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00010101B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15H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），即方式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，只装低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8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位，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BCD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数制，初值为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50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200" name="椭圆 8199"/>
          <p:cNvSpPr/>
          <p:nvPr/>
        </p:nvSpPr>
        <p:spPr>
          <a:xfrm>
            <a:off x="5508625" y="3573463"/>
            <a:ext cx="609600" cy="914400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文本框 10243"/>
          <p:cNvSpPr txBox="1"/>
          <p:nvPr/>
        </p:nvSpPr>
        <p:spPr>
          <a:xfrm>
            <a:off x="250825" y="4508500"/>
            <a:ext cx="8534400" cy="1006475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注意：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在装入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8253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计数器的初值时，不管是二进制数制还是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BCD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数制，初值后均要加“</a:t>
            </a:r>
            <a:r>
              <a:rPr lang="en-US" altLang="zh-CN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H”</a:t>
            </a:r>
            <a:r>
              <a:rPr lang="zh-CN" altLang="en-US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000" u="none" baseline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文本框 9219"/>
          <p:cNvSpPr txBox="1"/>
          <p:nvPr/>
        </p:nvSpPr>
        <p:spPr>
          <a:xfrm>
            <a:off x="323850" y="476250"/>
            <a:ext cx="8839200" cy="5883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noProof="1" dirty="0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主程序段：</a:t>
            </a:r>
            <a:endParaRPr lang="zh-CN" altLang="en-US" sz="2000" b="1" noProof="1" dirty="0">
              <a:solidFill>
                <a:srgbClr val="C00000"/>
              </a:solidFill>
              <a:latin typeface="+mn-lt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b="1" noProof="1" dirty="0">
                <a:latin typeface="+mn-lt"/>
                <a:ea typeface="楷体" panose="02010609060101010101" charset="-122"/>
                <a:cs typeface="+mn-ea"/>
              </a:rPr>
              <a:t>             </a:t>
            </a:r>
            <a:r>
              <a:rPr lang="en-US" altLang="zh-CN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MOV	AL</a:t>
            </a:r>
            <a:r>
              <a:rPr lang="zh-CN" altLang="en-US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15H</a:t>
            </a:r>
            <a:r>
              <a:rPr lang="zh-CN" altLang="en-US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；置计数器</a:t>
            </a:r>
            <a:r>
              <a:rPr lang="en-US" altLang="zh-CN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0</a:t>
            </a:r>
            <a:r>
              <a:rPr lang="zh-CN" altLang="en-US" sz="2000" b="1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方式</a:t>
            </a:r>
            <a:endParaRPr lang="zh-CN" altLang="en-US" sz="2000" b="1" noProof="1" dirty="0">
              <a:solidFill>
                <a:srgbClr val="0000FF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OUT	43H</a:t>
            </a:r>
            <a:r>
              <a:rPr lang="zh-CN" altLang="en-US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AL</a:t>
            </a:r>
            <a:r>
              <a:rPr lang="zh-CN" altLang="en-US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；</a:t>
            </a:r>
            <a:endParaRPr lang="zh-CN" altLang="en-US" sz="2000" b="1" u="none" strike="noStrike" baseline="0" noProof="1">
              <a:solidFill>
                <a:srgbClr val="0000FF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MOV	AL</a:t>
            </a:r>
            <a:r>
              <a:rPr lang="zh-CN" altLang="en-US" sz="2000" b="1" u="none" strike="noStrike" baseline="0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50H</a:t>
            </a:r>
            <a:r>
              <a:rPr lang="zh-CN" altLang="en-US" sz="2000" b="1" u="none" strike="noStrike" baseline="0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；装初值</a:t>
            </a:r>
            <a:endParaRPr lang="zh-CN" altLang="en-US" sz="2000" b="1" u="none" strike="noStrike" baseline="0" noProof="1" dirty="0">
              <a:solidFill>
                <a:srgbClr val="0000FF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 dirty="0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OUT	40H</a:t>
            </a:r>
            <a:r>
              <a:rPr lang="zh-CN" altLang="en-US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AL</a:t>
            </a:r>
            <a:r>
              <a:rPr lang="zh-CN" altLang="en-US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；</a:t>
            </a:r>
            <a:endParaRPr lang="zh-CN" altLang="en-US" sz="2000" b="1" u="none" strike="noStrike" baseline="0" noProof="1">
              <a:solidFill>
                <a:srgbClr val="0000FF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 dirty="0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MOV	AL</a:t>
            </a:r>
            <a:r>
              <a:rPr lang="zh-CN" altLang="en-US" sz="2000" b="1" u="none" strike="noStrike" baseline="0" noProof="1" dirty="0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 dirty="0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00H</a:t>
            </a:r>
            <a:r>
              <a:rPr lang="zh-CN" altLang="en-US" sz="2000" b="1" u="none" strike="noStrike" baseline="0" noProof="1" dirty="0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；关</a:t>
            </a:r>
            <a:r>
              <a:rPr lang="en-US" altLang="zh-CN" sz="2000" b="1" u="none" strike="noStrike" baseline="0" noProof="1" dirty="0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8255</a:t>
            </a:r>
            <a:r>
              <a:rPr lang="zh-CN" altLang="en-US" sz="2000" b="1" u="none" strike="noStrike" baseline="0" noProof="1" dirty="0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的</a:t>
            </a:r>
            <a:r>
              <a:rPr lang="en-US" altLang="zh-CN" sz="2000" b="1" u="none" strike="noStrike" baseline="0" noProof="1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PC</a:t>
            </a:r>
            <a:r>
              <a:rPr lang="en-US" altLang="zh-CN" sz="2000" b="1" u="none" strike="noStrike" baseline="-25000" noProof="1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0</a:t>
            </a:r>
            <a:endParaRPr lang="en-US" altLang="zh-CN" sz="2000" b="1" u="none" strike="noStrike" baseline="-25000" noProof="1">
              <a:solidFill>
                <a:srgbClr val="C00000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strike="noStrike" baseline="0" noProof="1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	OUT	63H</a:t>
            </a:r>
            <a:r>
              <a:rPr lang="zh-CN" altLang="en-US" sz="2000" b="1" u="none" strike="noStrike" baseline="0" noProof="1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>
                <a:solidFill>
                  <a:srgbClr val="C00000"/>
                </a:solidFill>
                <a:latin typeface="+mn-lt"/>
                <a:ea typeface="楷体" panose="02010609060101010101" charset="-122"/>
                <a:cs typeface="+mn-ea"/>
              </a:rPr>
              <a:t>AL</a:t>
            </a: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；</a:t>
            </a:r>
            <a:endParaRPr lang="zh-CN" altLang="en-US" sz="2000" b="1" u="none" strike="noStrike" baseline="0" noProof="1">
              <a:solidFill>
                <a:schemeClr val="tx1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MOV	AL</a:t>
            </a:r>
            <a:r>
              <a:rPr lang="zh-CN" altLang="en-US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77H</a:t>
            </a:r>
            <a:r>
              <a:rPr lang="zh-CN" altLang="en-US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；置计数器</a:t>
            </a:r>
            <a:r>
              <a:rPr lang="en-US" altLang="zh-CN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1</a:t>
            </a:r>
            <a:r>
              <a:rPr lang="zh-CN" altLang="en-US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方式</a:t>
            </a:r>
            <a:endParaRPr lang="zh-CN" altLang="en-US" sz="2000" b="1" u="none" strike="noStrike" baseline="0" noProof="1" dirty="0">
              <a:solidFill>
                <a:schemeClr val="tx1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OUT	43H</a:t>
            </a: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AL</a:t>
            </a: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；</a:t>
            </a:r>
            <a:endParaRPr lang="zh-CN" altLang="en-US" sz="2000" b="1" u="none" strike="noStrike" baseline="0" noProof="1">
              <a:solidFill>
                <a:schemeClr val="tx1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MOV	AL</a:t>
            </a:r>
            <a:r>
              <a:rPr lang="zh-CN" altLang="en-US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00H</a:t>
            </a:r>
            <a:r>
              <a:rPr lang="zh-CN" altLang="en-US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；装初值</a:t>
            </a:r>
            <a:endParaRPr lang="zh-CN" altLang="en-US" sz="2000" b="1" u="none" strike="noStrike" baseline="0" noProof="1" dirty="0">
              <a:solidFill>
                <a:schemeClr val="tx1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 dirty="0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OUT	41H</a:t>
            </a: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AL</a:t>
            </a: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；</a:t>
            </a:r>
            <a:endParaRPr lang="zh-CN" altLang="en-US" sz="2000" b="1" u="none" strike="noStrike" baseline="0" noProof="1">
              <a:solidFill>
                <a:schemeClr val="tx1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MOV	AL</a:t>
            </a: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07H</a:t>
            </a: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；</a:t>
            </a:r>
            <a:endParaRPr lang="zh-CN" altLang="en-US" sz="2000" b="1" u="none" strike="noStrike" baseline="0" noProof="1">
              <a:solidFill>
                <a:schemeClr val="tx1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OUT	41H</a:t>
            </a: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，</a:t>
            </a:r>
            <a:r>
              <a:rPr lang="en-US" altLang="zh-CN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AL</a:t>
            </a: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；</a:t>
            </a:r>
            <a:endParaRPr lang="zh-CN" altLang="en-US" sz="2000" b="1" u="none" strike="noStrike" baseline="0" noProof="1">
              <a:solidFill>
                <a:schemeClr val="tx1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>
                <a:solidFill>
                  <a:schemeClr val="tx1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STI                      </a:t>
            </a:r>
            <a:r>
              <a:rPr lang="zh-CN" altLang="en-US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；开中断</a:t>
            </a:r>
            <a:endParaRPr lang="zh-CN" altLang="en-US" sz="2000" b="1" u="none" strike="noStrike" baseline="0" noProof="1">
              <a:solidFill>
                <a:srgbClr val="0000FF"/>
              </a:solidFill>
              <a:latin typeface="+mn-lt"/>
              <a:ea typeface="楷体" panose="02010609060101010101" charset="-122"/>
            </a:endParaRPr>
          </a:p>
          <a:p>
            <a:pPr marL="45720"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 </a:t>
            </a:r>
            <a:r>
              <a:rPr lang="en-US" altLang="zh-CN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LOP</a:t>
            </a:r>
            <a:r>
              <a:rPr lang="zh-CN" altLang="en-US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： </a:t>
            </a:r>
            <a:r>
              <a:rPr lang="en-US" altLang="zh-CN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HLT                    </a:t>
            </a:r>
            <a:r>
              <a:rPr lang="zh-CN" altLang="en-US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；等待中断</a:t>
            </a:r>
            <a:endParaRPr lang="zh-CN" altLang="en-US" sz="2000" b="1" u="none" strike="noStrike" baseline="0" noProof="1">
              <a:solidFill>
                <a:srgbClr val="0000FF"/>
              </a:solidFill>
              <a:latin typeface="+mn-lt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	</a:t>
            </a:r>
            <a:r>
              <a:rPr lang="en-US" altLang="zh-CN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JMP	LOP</a:t>
            </a:r>
            <a:r>
              <a:rPr lang="zh-CN" altLang="en-US" sz="2000" b="1" u="none" strike="noStrike" baseline="0" noProof="1">
                <a:solidFill>
                  <a:srgbClr val="0000FF"/>
                </a:solidFill>
                <a:latin typeface="+mn-lt"/>
                <a:ea typeface="楷体" panose="02010609060101010101" charset="-122"/>
                <a:cs typeface="+mn-ea"/>
              </a:rPr>
              <a:t>；</a:t>
            </a:r>
            <a:endParaRPr lang="zh-CN" altLang="en-US" sz="2000" b="1" u="none" strike="noStrike" baseline="0" noProof="1">
              <a:solidFill>
                <a:srgbClr val="0000FF"/>
              </a:solidFill>
              <a:latin typeface="+mn-lt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charRg st="5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20">
                                            <p:txEl>
                                              <p:char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20">
                                            <p:txEl>
                                              <p:char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8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20">
                                            <p:txEl>
                                              <p:charRg st="8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20">
                                            <p:txEl>
                                              <p:charRg st="8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20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20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2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20">
                                            <p:txEl>
                                              <p:charRg st="12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20">
                                            <p:txEl>
                                              <p:charRg st="12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4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charRg st="14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charRg st="14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61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20">
                                            <p:txEl>
                                              <p:charRg st="161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20">
                                            <p:txEl>
                                              <p:charRg st="161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7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20">
                                            <p:txEl>
                                              <p:charRg st="17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220">
                                            <p:txEl>
                                              <p:charRg st="17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94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220">
                                            <p:txEl>
                                              <p:charRg st="194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220">
                                            <p:txEl>
                                              <p:charRg st="194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20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20">
                                            <p:txEl>
                                              <p:charRg st="20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20">
                                            <p:txEl>
                                              <p:charRg st="20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224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20">
                                            <p:txEl>
                                              <p:charRg st="224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220">
                                            <p:txEl>
                                              <p:charRg st="224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文本框 10243"/>
          <p:cNvSpPr txBox="1"/>
          <p:nvPr/>
        </p:nvSpPr>
        <p:spPr>
          <a:xfrm>
            <a:off x="250825" y="4581525"/>
            <a:ext cx="8534400" cy="1004888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注意：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在装入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8253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计数器的初值时，不管是二进制数制还是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BCD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数制，初值后均要加“</a:t>
            </a:r>
            <a:r>
              <a:rPr lang="en-US" altLang="zh-CN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H”</a:t>
            </a:r>
            <a:r>
              <a:rPr lang="zh-CN" altLang="en-US" sz="2000" b="1" u="none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000" u="none" baseline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1682" name="文本框 10244"/>
          <p:cNvSpPr txBox="1"/>
          <p:nvPr/>
        </p:nvSpPr>
        <p:spPr>
          <a:xfrm>
            <a:off x="304800" y="533400"/>
            <a:ext cx="8229600" cy="365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</a:rPr>
              <a:t>中断服务程序：</a:t>
            </a:r>
            <a:endParaRPr lang="zh-CN" altLang="en-US" sz="2000" b="1" dirty="0"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INTP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：	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	AL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01H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；开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8255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的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PC</a:t>
            </a:r>
            <a:r>
              <a:rPr lang="en-US" altLang="zh-CN" sz="2000" b="1" u="none" baseline="-25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0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		OUT	63H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CALL	DLY5S    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；调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5S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延迟子程序</a:t>
            </a:r>
            <a:endParaRPr lang="zh-CN" altLang="en-US" sz="2000" b="1" u="none" baseline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MOV	AL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00H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；关</a:t>
            </a:r>
            <a:r>
              <a:rPr lang="en-US" altLang="zh-CN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8255</a:t>
            </a:r>
            <a:r>
              <a:rPr lang="zh-CN" altLang="en-US" sz="2000" b="1" u="none" baseline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的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PC</a:t>
            </a:r>
            <a:r>
              <a:rPr lang="en-US" altLang="zh-CN" sz="2000" b="1" u="none" baseline="-25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0</a:t>
            </a:r>
            <a:endParaRPr lang="en-US" altLang="zh-CN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		OUT	63H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IRET</a:t>
            </a:r>
            <a:r>
              <a:rPr lang="zh-CN" altLang="en-US" sz="2000" b="1" u="none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u="none" baseline="0">
              <a:solidFill>
                <a:schemeClr val="tx1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文本框 28673"/>
          <p:cNvSpPr txBox="1"/>
          <p:nvPr/>
        </p:nvSpPr>
        <p:spPr>
          <a:xfrm>
            <a:off x="323850" y="549275"/>
            <a:ext cx="8305800" cy="1614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【思考与练习】</a:t>
            </a:r>
            <a:endParaRPr lang="zh-CN" altLang="en-US" sz="200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eaLnBrk="0" hangingPunct="0">
              <a:lnSpc>
                <a:spcPts val="3000"/>
              </a:lnSpc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   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8253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设计洗衣机定时程序，设输入频率为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2MHz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，要求能产生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分钟、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分钟和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分钟的定时，定时到产生中断，试画出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8253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的连接示意图并编写相应的程序段。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8691" name="组合 28690"/>
          <p:cNvGrpSpPr/>
          <p:nvPr/>
        </p:nvGrpSpPr>
        <p:grpSpPr>
          <a:xfrm>
            <a:off x="4427538" y="2276475"/>
            <a:ext cx="4648200" cy="3870325"/>
            <a:chOff x="2160" y="1776"/>
            <a:chExt cx="2928" cy="2438"/>
          </a:xfrm>
        </p:grpSpPr>
        <p:sp>
          <p:nvSpPr>
            <p:cNvPr id="72707" name="文本框 28678"/>
            <p:cNvSpPr txBox="1"/>
            <p:nvPr/>
          </p:nvSpPr>
          <p:spPr>
            <a:xfrm>
              <a:off x="3888" y="3696"/>
              <a:ext cx="120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8259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产生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08" name="矩形 28674"/>
            <p:cNvSpPr/>
            <p:nvPr/>
          </p:nvSpPr>
          <p:spPr>
            <a:xfrm>
              <a:off x="2160" y="1776"/>
              <a:ext cx="1104" cy="230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CLK0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GATE0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OUT0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CLK1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GATE1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OUT1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CLK2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GATE2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OUT2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09" name="直接连接符 28675"/>
            <p:cNvSpPr/>
            <p:nvPr/>
          </p:nvSpPr>
          <p:spPr>
            <a:xfrm flipH="1">
              <a:off x="3264" y="1968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10" name="文本框 28676"/>
            <p:cNvSpPr txBox="1"/>
            <p:nvPr/>
          </p:nvSpPr>
          <p:spPr>
            <a:xfrm>
              <a:off x="3792" y="1824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2MHz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1" name="直接连接符 28677"/>
            <p:cNvSpPr/>
            <p:nvPr/>
          </p:nvSpPr>
          <p:spPr>
            <a:xfrm>
              <a:off x="3264" y="384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2712" name="组合 28682"/>
            <p:cNvGrpSpPr/>
            <p:nvPr/>
          </p:nvGrpSpPr>
          <p:grpSpPr>
            <a:xfrm>
              <a:off x="3264" y="2448"/>
              <a:ext cx="576" cy="240"/>
              <a:chOff x="3264" y="2448"/>
              <a:chExt cx="576" cy="240"/>
            </a:xfrm>
          </p:grpSpPr>
          <p:sp>
            <p:nvSpPr>
              <p:cNvPr id="72713" name="直接连接符 28679"/>
              <p:cNvSpPr/>
              <p:nvPr/>
            </p:nvSpPr>
            <p:spPr>
              <a:xfrm>
                <a:off x="3264" y="2448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14" name="直接连接符 28680"/>
              <p:cNvSpPr/>
              <p:nvPr/>
            </p:nvSpPr>
            <p:spPr>
              <a:xfrm>
                <a:off x="3264" y="2688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72715" name="直接箭头连接符 28681"/>
              <p:cNvCxnSpPr>
                <a:stCxn id="72714" idx="1"/>
                <a:endCxn id="72713" idx="1"/>
              </p:cNvCxnSpPr>
              <p:nvPr/>
            </p:nvCxnSpPr>
            <p:spPr>
              <a:xfrm flipV="1">
                <a:off x="3840" y="2448"/>
                <a:ext cx="0" cy="24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716" name="组合 28683"/>
            <p:cNvGrpSpPr/>
            <p:nvPr/>
          </p:nvGrpSpPr>
          <p:grpSpPr>
            <a:xfrm>
              <a:off x="3264" y="3132"/>
              <a:ext cx="576" cy="240"/>
              <a:chOff x="3264" y="2448"/>
              <a:chExt cx="576" cy="240"/>
            </a:xfrm>
          </p:grpSpPr>
          <p:sp>
            <p:nvSpPr>
              <p:cNvPr id="72717" name="直接连接符 28684"/>
              <p:cNvSpPr/>
              <p:nvPr/>
            </p:nvSpPr>
            <p:spPr>
              <a:xfrm>
                <a:off x="3264" y="2448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18" name="直接连接符 28685"/>
              <p:cNvSpPr/>
              <p:nvPr/>
            </p:nvSpPr>
            <p:spPr>
              <a:xfrm>
                <a:off x="3264" y="2688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72719" name="直接箭头连接符 28686"/>
              <p:cNvCxnSpPr>
                <a:stCxn id="72718" idx="1"/>
                <a:endCxn id="72717" idx="1"/>
              </p:cNvCxnSpPr>
              <p:nvPr/>
            </p:nvCxnSpPr>
            <p:spPr>
              <a:xfrm flipV="1">
                <a:off x="3840" y="2448"/>
                <a:ext cx="0" cy="24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2720" name="文本框 28687"/>
            <p:cNvSpPr txBox="1"/>
            <p:nvPr/>
          </p:nvSpPr>
          <p:spPr>
            <a:xfrm>
              <a:off x="3888" y="2400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5ms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1" name="文本框 28688"/>
            <p:cNvSpPr txBox="1"/>
            <p:nvPr/>
          </p:nvSpPr>
          <p:spPr>
            <a:xfrm>
              <a:off x="3936" y="3024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1s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92" name="文本框 28691"/>
          <p:cNvSpPr txBox="1"/>
          <p:nvPr/>
        </p:nvSpPr>
        <p:spPr>
          <a:xfrm>
            <a:off x="381000" y="2819400"/>
            <a:ext cx="3581400" cy="2225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分析：计数器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，初值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N=0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10000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计数器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N=200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H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计数器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，初值由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分、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分、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分除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1S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得出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8693" name="直接连接符 28692"/>
          <p:cNvSpPr/>
          <p:nvPr/>
        </p:nvSpPr>
        <p:spPr>
          <a:xfrm flipH="1">
            <a:off x="6172200" y="3124200"/>
            <a:ext cx="99060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4" name="直接连接符 28693"/>
          <p:cNvSpPr/>
          <p:nvPr/>
        </p:nvSpPr>
        <p:spPr>
          <a:xfrm>
            <a:off x="6172200" y="3886200"/>
            <a:ext cx="91440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5" name="直接连接符 28694"/>
          <p:cNvSpPr/>
          <p:nvPr/>
        </p:nvSpPr>
        <p:spPr>
          <a:xfrm>
            <a:off x="7086600" y="3886200"/>
            <a:ext cx="0" cy="38100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6" name="直接连接符 28695"/>
          <p:cNvSpPr/>
          <p:nvPr/>
        </p:nvSpPr>
        <p:spPr>
          <a:xfrm flipH="1">
            <a:off x="6172200" y="4267200"/>
            <a:ext cx="91440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7" name="直接连接符 28696"/>
          <p:cNvSpPr/>
          <p:nvPr/>
        </p:nvSpPr>
        <p:spPr>
          <a:xfrm>
            <a:off x="6172200" y="4967288"/>
            <a:ext cx="91440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8" name="直接连接符 28697"/>
          <p:cNvSpPr/>
          <p:nvPr/>
        </p:nvSpPr>
        <p:spPr>
          <a:xfrm>
            <a:off x="7086600" y="4953000"/>
            <a:ext cx="0" cy="38100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9" name="直接连接符 28698"/>
          <p:cNvSpPr/>
          <p:nvPr/>
        </p:nvSpPr>
        <p:spPr>
          <a:xfrm flipH="1">
            <a:off x="6172200" y="5348288"/>
            <a:ext cx="91440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0" name="直接连接符 28699"/>
          <p:cNvSpPr/>
          <p:nvPr/>
        </p:nvSpPr>
        <p:spPr>
          <a:xfrm>
            <a:off x="6156325" y="5732463"/>
            <a:ext cx="91440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文本框 29697"/>
          <p:cNvSpPr txBox="1"/>
          <p:nvPr/>
        </p:nvSpPr>
        <p:spPr>
          <a:xfrm>
            <a:off x="1066800" y="457200"/>
            <a:ext cx="7010400" cy="512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00110111B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43H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40H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40H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01110111B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43H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00H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41H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02H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OUT 41H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73730" name="矩形 29698"/>
          <p:cNvSpPr/>
          <p:nvPr/>
        </p:nvSpPr>
        <p:spPr>
          <a:xfrm>
            <a:off x="990600" y="457200"/>
            <a:ext cx="3810000" cy="2424113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文本框 29699"/>
          <p:cNvSpPr txBox="1"/>
          <p:nvPr/>
        </p:nvSpPr>
        <p:spPr>
          <a:xfrm>
            <a:off x="4932363" y="620713"/>
            <a:ext cx="3581400" cy="700087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计数器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，初值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N=0</a:t>
            </a:r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10000</a:t>
            </a:r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）（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H</a:t>
            </a:r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0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3732" name="矩形 29700"/>
          <p:cNvSpPr/>
          <p:nvPr/>
        </p:nvSpPr>
        <p:spPr>
          <a:xfrm>
            <a:off x="971550" y="2924175"/>
            <a:ext cx="3810000" cy="28130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文本框 29701"/>
          <p:cNvSpPr txBox="1"/>
          <p:nvPr/>
        </p:nvSpPr>
        <p:spPr>
          <a:xfrm>
            <a:off x="4860925" y="3213100"/>
            <a:ext cx="4027488" cy="396875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计数器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N=200</a:t>
            </a:r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H</a:t>
            </a:r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000" b="1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框 30721"/>
          <p:cNvSpPr txBox="1"/>
          <p:nvPr/>
        </p:nvSpPr>
        <p:spPr>
          <a:xfrm>
            <a:off x="539750" y="620713"/>
            <a:ext cx="3657600" cy="3138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分定时：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N=180/1=180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10110001B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OUT 43H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80H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OUT 42H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01H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OUT 42H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文本框 30722"/>
          <p:cNvSpPr txBox="1"/>
          <p:nvPr/>
        </p:nvSpPr>
        <p:spPr>
          <a:xfrm>
            <a:off x="4787900" y="620713"/>
            <a:ext cx="3657600" cy="3138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分定时：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N=360/1=360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10110001B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OUT 43H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60H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OUT 42H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MOV 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03H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OUT 42H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AL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直接连接符 30723"/>
          <p:cNvSpPr/>
          <p:nvPr/>
        </p:nvSpPr>
        <p:spPr>
          <a:xfrm>
            <a:off x="533400" y="914400"/>
            <a:ext cx="350520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矩形 30724"/>
          <p:cNvSpPr/>
          <p:nvPr/>
        </p:nvSpPr>
        <p:spPr>
          <a:xfrm>
            <a:off x="539750" y="981075"/>
            <a:ext cx="3505200" cy="3200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533400" y="4495800"/>
            <a:ext cx="3581400" cy="7016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计数器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，初值由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分除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1S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得出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727" name="直接连接符 30726"/>
          <p:cNvSpPr/>
          <p:nvPr/>
        </p:nvSpPr>
        <p:spPr>
          <a:xfrm>
            <a:off x="4724400" y="914400"/>
            <a:ext cx="3505200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8" name="矩形 30727"/>
          <p:cNvSpPr/>
          <p:nvPr/>
        </p:nvSpPr>
        <p:spPr>
          <a:xfrm>
            <a:off x="4724400" y="1066800"/>
            <a:ext cx="3505200" cy="3200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文本框 30728"/>
          <p:cNvSpPr txBox="1"/>
          <p:nvPr/>
        </p:nvSpPr>
        <p:spPr>
          <a:xfrm>
            <a:off x="4724400" y="4495800"/>
            <a:ext cx="3581400" cy="7016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计数器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工作于方式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，初值由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分除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</a:rPr>
              <a:t>1S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得出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  <p:bldP spid="30726" grpId="0"/>
      <p:bldP spid="3072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5777" name="组合 44164"/>
          <p:cNvGrpSpPr/>
          <p:nvPr/>
        </p:nvGrpSpPr>
        <p:grpSpPr>
          <a:xfrm>
            <a:off x="727075" y="1501775"/>
            <a:ext cx="7575550" cy="3886200"/>
            <a:chOff x="384" y="816"/>
            <a:chExt cx="4996" cy="2704"/>
          </a:xfrm>
        </p:grpSpPr>
        <p:sp>
          <p:nvSpPr>
            <p:cNvPr id="76802" name="矩形 44039"/>
            <p:cNvSpPr/>
            <p:nvPr/>
          </p:nvSpPr>
          <p:spPr>
            <a:xfrm>
              <a:off x="3674" y="816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03" name="矩形 44040"/>
            <p:cNvSpPr/>
            <p:nvPr/>
          </p:nvSpPr>
          <p:spPr>
            <a:xfrm>
              <a:off x="384" y="1147"/>
              <a:ext cx="3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04" name="矩形 44041"/>
            <p:cNvSpPr/>
            <p:nvPr/>
          </p:nvSpPr>
          <p:spPr>
            <a:xfrm>
              <a:off x="640" y="1146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05" name="矩形 44042"/>
            <p:cNvSpPr/>
            <p:nvPr/>
          </p:nvSpPr>
          <p:spPr>
            <a:xfrm>
              <a:off x="750" y="1146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06" name="矩形 44043"/>
            <p:cNvSpPr/>
            <p:nvPr/>
          </p:nvSpPr>
          <p:spPr>
            <a:xfrm>
              <a:off x="1110" y="1146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07" name="矩形 44044"/>
            <p:cNvSpPr/>
            <p:nvPr/>
          </p:nvSpPr>
          <p:spPr>
            <a:xfrm>
              <a:off x="1476" y="1146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08" name="矩形 44045"/>
            <p:cNvSpPr/>
            <p:nvPr/>
          </p:nvSpPr>
          <p:spPr>
            <a:xfrm>
              <a:off x="1835" y="1147"/>
              <a:ext cx="40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09" name="矩形 44046"/>
            <p:cNvSpPr/>
            <p:nvPr/>
          </p:nvSpPr>
          <p:spPr>
            <a:xfrm>
              <a:off x="2036" y="1146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0" name="矩形 44047"/>
            <p:cNvSpPr/>
            <p:nvPr/>
          </p:nvSpPr>
          <p:spPr>
            <a:xfrm>
              <a:off x="2202" y="1146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1" name="矩形 44048"/>
            <p:cNvSpPr/>
            <p:nvPr/>
          </p:nvSpPr>
          <p:spPr>
            <a:xfrm>
              <a:off x="2561" y="1146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2" name="矩形 44049"/>
            <p:cNvSpPr/>
            <p:nvPr/>
          </p:nvSpPr>
          <p:spPr>
            <a:xfrm>
              <a:off x="2927" y="1146"/>
              <a:ext cx="384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RFB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3" name="矩形 44050"/>
            <p:cNvSpPr/>
            <p:nvPr/>
          </p:nvSpPr>
          <p:spPr>
            <a:xfrm>
              <a:off x="3294" y="1146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4" name="矩形 44051"/>
            <p:cNvSpPr/>
            <p:nvPr/>
          </p:nvSpPr>
          <p:spPr>
            <a:xfrm>
              <a:off x="384" y="1459"/>
              <a:ext cx="48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IOW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5" name="矩形 44052"/>
            <p:cNvSpPr/>
            <p:nvPr/>
          </p:nvSpPr>
          <p:spPr>
            <a:xfrm>
              <a:off x="688" y="1459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6" name="矩形 44054"/>
            <p:cNvSpPr/>
            <p:nvPr/>
          </p:nvSpPr>
          <p:spPr>
            <a:xfrm>
              <a:off x="1110" y="1459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7" name="矩形 44055"/>
            <p:cNvSpPr/>
            <p:nvPr/>
          </p:nvSpPr>
          <p:spPr>
            <a:xfrm>
              <a:off x="1476" y="1459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8" name="矩形 44056"/>
            <p:cNvSpPr/>
            <p:nvPr/>
          </p:nvSpPr>
          <p:spPr>
            <a:xfrm>
              <a:off x="1835" y="1459"/>
              <a:ext cx="331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WR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19" name="矩形 44057"/>
            <p:cNvSpPr/>
            <p:nvPr/>
          </p:nvSpPr>
          <p:spPr>
            <a:xfrm>
              <a:off x="2109" y="1525"/>
              <a:ext cx="76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0" name="矩形 44058"/>
            <p:cNvSpPr/>
            <p:nvPr/>
          </p:nvSpPr>
          <p:spPr>
            <a:xfrm>
              <a:off x="2200" y="1434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1" name="矩形 44059"/>
            <p:cNvSpPr/>
            <p:nvPr/>
          </p:nvSpPr>
          <p:spPr>
            <a:xfrm>
              <a:off x="2561" y="1459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2" name="矩形 44060"/>
            <p:cNvSpPr/>
            <p:nvPr/>
          </p:nvSpPr>
          <p:spPr>
            <a:xfrm>
              <a:off x="2927" y="1459"/>
              <a:ext cx="8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3" name="矩形 44061"/>
            <p:cNvSpPr/>
            <p:nvPr/>
          </p:nvSpPr>
          <p:spPr>
            <a:xfrm>
              <a:off x="2997" y="1558"/>
              <a:ext cx="405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OUT1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4" name="矩形 44062"/>
            <p:cNvSpPr/>
            <p:nvPr/>
          </p:nvSpPr>
          <p:spPr>
            <a:xfrm>
              <a:off x="3321" y="1459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5" name="矩形 44063"/>
            <p:cNvSpPr/>
            <p:nvPr/>
          </p:nvSpPr>
          <p:spPr>
            <a:xfrm>
              <a:off x="3653" y="1459"/>
              <a:ext cx="32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6" name="矩形 44064"/>
            <p:cNvSpPr/>
            <p:nvPr/>
          </p:nvSpPr>
          <p:spPr>
            <a:xfrm>
              <a:off x="4192" y="1475"/>
              <a:ext cx="218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zh-CN" altLang="en-US" sz="27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－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7" name="矩形 44065"/>
            <p:cNvSpPr/>
            <p:nvPr/>
          </p:nvSpPr>
          <p:spPr>
            <a:xfrm>
              <a:off x="4379" y="1459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8" name="矩形 44066"/>
            <p:cNvSpPr/>
            <p:nvPr/>
          </p:nvSpPr>
          <p:spPr>
            <a:xfrm>
              <a:off x="4738" y="1459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29" name="矩形 44067"/>
            <p:cNvSpPr/>
            <p:nvPr/>
          </p:nvSpPr>
          <p:spPr>
            <a:xfrm>
              <a:off x="5105" y="1459"/>
              <a:ext cx="1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30" name="矩形 44068"/>
            <p:cNvSpPr/>
            <p:nvPr/>
          </p:nvSpPr>
          <p:spPr>
            <a:xfrm>
              <a:off x="5193" y="1526"/>
              <a:ext cx="110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31" name="矩形 44069"/>
            <p:cNvSpPr/>
            <p:nvPr/>
          </p:nvSpPr>
          <p:spPr>
            <a:xfrm>
              <a:off x="5326" y="1459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32" name="矩形 44070"/>
            <p:cNvSpPr/>
            <p:nvPr/>
          </p:nvSpPr>
          <p:spPr>
            <a:xfrm>
              <a:off x="384" y="1780"/>
              <a:ext cx="458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M/IO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33" name="矩形 44071"/>
            <p:cNvSpPr/>
            <p:nvPr/>
          </p:nvSpPr>
          <p:spPr>
            <a:xfrm>
              <a:off x="813" y="1780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34" name="矩形 44072"/>
            <p:cNvSpPr/>
            <p:nvPr/>
          </p:nvSpPr>
          <p:spPr>
            <a:xfrm>
              <a:off x="1110" y="1797"/>
              <a:ext cx="16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译</a:t>
              </a:r>
              <a:endPara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835" name="矩形 44073"/>
            <p:cNvSpPr/>
            <p:nvPr/>
          </p:nvSpPr>
          <p:spPr>
            <a:xfrm>
              <a:off x="1296" y="1780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36" name="矩形 44074"/>
            <p:cNvSpPr/>
            <p:nvPr/>
          </p:nvSpPr>
          <p:spPr>
            <a:xfrm>
              <a:off x="1476" y="1780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37" name="矩形 44075"/>
            <p:cNvSpPr/>
            <p:nvPr/>
          </p:nvSpPr>
          <p:spPr>
            <a:xfrm>
              <a:off x="1835" y="1780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38" name="矩形 44076"/>
            <p:cNvSpPr/>
            <p:nvPr/>
          </p:nvSpPr>
          <p:spPr>
            <a:xfrm>
              <a:off x="2202" y="1780"/>
              <a:ext cx="4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0832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39" name="矩形 44077"/>
            <p:cNvSpPr/>
            <p:nvPr/>
          </p:nvSpPr>
          <p:spPr>
            <a:xfrm>
              <a:off x="2561" y="1780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40" name="矩形 44078"/>
            <p:cNvSpPr/>
            <p:nvPr/>
          </p:nvSpPr>
          <p:spPr>
            <a:xfrm>
              <a:off x="2927" y="1780"/>
              <a:ext cx="8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41" name="矩形 44079"/>
            <p:cNvSpPr/>
            <p:nvPr/>
          </p:nvSpPr>
          <p:spPr>
            <a:xfrm>
              <a:off x="2997" y="1879"/>
              <a:ext cx="405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OUT2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42" name="矩形 44080"/>
            <p:cNvSpPr/>
            <p:nvPr/>
          </p:nvSpPr>
          <p:spPr>
            <a:xfrm>
              <a:off x="3321" y="1780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43" name="矩形 44081"/>
            <p:cNvSpPr/>
            <p:nvPr/>
          </p:nvSpPr>
          <p:spPr>
            <a:xfrm>
              <a:off x="3653" y="1780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44" name="矩形 44082"/>
            <p:cNvSpPr/>
            <p:nvPr/>
          </p:nvSpPr>
          <p:spPr>
            <a:xfrm>
              <a:off x="4013" y="1780"/>
              <a:ext cx="108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45" name="矩形 44083"/>
            <p:cNvSpPr/>
            <p:nvPr/>
          </p:nvSpPr>
          <p:spPr>
            <a:xfrm>
              <a:off x="4192" y="1797"/>
              <a:ext cx="218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zh-CN" altLang="en-US" sz="27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46" name="矩形 44084"/>
            <p:cNvSpPr/>
            <p:nvPr/>
          </p:nvSpPr>
          <p:spPr>
            <a:xfrm>
              <a:off x="4379" y="1780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47" name="矩形 44085"/>
            <p:cNvSpPr/>
            <p:nvPr/>
          </p:nvSpPr>
          <p:spPr>
            <a:xfrm>
              <a:off x="384" y="2102"/>
              <a:ext cx="32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48" name="矩形 44086"/>
            <p:cNvSpPr/>
            <p:nvPr/>
          </p:nvSpPr>
          <p:spPr>
            <a:xfrm>
              <a:off x="633" y="210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49" name="矩形 44087"/>
            <p:cNvSpPr/>
            <p:nvPr/>
          </p:nvSpPr>
          <p:spPr>
            <a:xfrm>
              <a:off x="750" y="210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50" name="矩形 44088"/>
            <p:cNvSpPr/>
            <p:nvPr/>
          </p:nvSpPr>
          <p:spPr>
            <a:xfrm>
              <a:off x="1110" y="2118"/>
              <a:ext cx="16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码</a:t>
              </a:r>
              <a:endPara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851" name="矩形 44089"/>
            <p:cNvSpPr/>
            <p:nvPr/>
          </p:nvSpPr>
          <p:spPr>
            <a:xfrm>
              <a:off x="1296" y="210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52" name="矩形 44090"/>
            <p:cNvSpPr/>
            <p:nvPr/>
          </p:nvSpPr>
          <p:spPr>
            <a:xfrm>
              <a:off x="1476" y="210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53" name="矩形 44091"/>
            <p:cNvSpPr/>
            <p:nvPr/>
          </p:nvSpPr>
          <p:spPr>
            <a:xfrm>
              <a:off x="1835" y="2102"/>
              <a:ext cx="30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54" name="矩形 44092"/>
            <p:cNvSpPr/>
            <p:nvPr/>
          </p:nvSpPr>
          <p:spPr>
            <a:xfrm>
              <a:off x="2063" y="210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55" name="矩形 44093"/>
            <p:cNvSpPr/>
            <p:nvPr/>
          </p:nvSpPr>
          <p:spPr>
            <a:xfrm>
              <a:off x="2202" y="210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56" name="矩形 44094"/>
            <p:cNvSpPr/>
            <p:nvPr/>
          </p:nvSpPr>
          <p:spPr>
            <a:xfrm>
              <a:off x="2561" y="210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57" name="矩形 44095"/>
            <p:cNvSpPr/>
            <p:nvPr/>
          </p:nvSpPr>
          <p:spPr>
            <a:xfrm>
              <a:off x="2927" y="2102"/>
              <a:ext cx="566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AGND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58" name="矩形 44096"/>
            <p:cNvSpPr/>
            <p:nvPr/>
          </p:nvSpPr>
          <p:spPr>
            <a:xfrm>
              <a:off x="3453" y="210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59" name="矩形 44097"/>
            <p:cNvSpPr/>
            <p:nvPr/>
          </p:nvSpPr>
          <p:spPr>
            <a:xfrm>
              <a:off x="384" y="243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60" name="矩形 44098"/>
            <p:cNvSpPr/>
            <p:nvPr/>
          </p:nvSpPr>
          <p:spPr>
            <a:xfrm>
              <a:off x="858" y="2449"/>
              <a:ext cx="72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PORTA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61" name="矩形 44099"/>
            <p:cNvSpPr/>
            <p:nvPr/>
          </p:nvSpPr>
          <p:spPr>
            <a:xfrm>
              <a:off x="1345" y="243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62" name="矩形 44100"/>
            <p:cNvSpPr/>
            <p:nvPr/>
          </p:nvSpPr>
          <p:spPr>
            <a:xfrm>
              <a:off x="1476" y="243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63" name="矩形 44101"/>
            <p:cNvSpPr/>
            <p:nvPr/>
          </p:nvSpPr>
          <p:spPr>
            <a:xfrm>
              <a:off x="1835" y="243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64" name="矩形 44102"/>
            <p:cNvSpPr/>
            <p:nvPr/>
          </p:nvSpPr>
          <p:spPr>
            <a:xfrm>
              <a:off x="2202" y="243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65" name="矩形 44103"/>
            <p:cNvSpPr/>
            <p:nvPr/>
          </p:nvSpPr>
          <p:spPr>
            <a:xfrm>
              <a:off x="2561" y="243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66" name="矩形 44104"/>
            <p:cNvSpPr/>
            <p:nvPr/>
          </p:nvSpPr>
          <p:spPr>
            <a:xfrm>
              <a:off x="2927" y="2432"/>
              <a:ext cx="52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XFER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67" name="矩形 44105"/>
            <p:cNvSpPr/>
            <p:nvPr/>
          </p:nvSpPr>
          <p:spPr>
            <a:xfrm>
              <a:off x="3418" y="2432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68" name="矩形 44106"/>
            <p:cNvSpPr/>
            <p:nvPr/>
          </p:nvSpPr>
          <p:spPr>
            <a:xfrm>
              <a:off x="384" y="2753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69" name="矩形 44107"/>
            <p:cNvSpPr/>
            <p:nvPr/>
          </p:nvSpPr>
          <p:spPr>
            <a:xfrm>
              <a:off x="750" y="2753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70" name="矩形 44108"/>
            <p:cNvSpPr/>
            <p:nvPr/>
          </p:nvSpPr>
          <p:spPr>
            <a:xfrm>
              <a:off x="1110" y="2753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71" name="矩形 44109"/>
            <p:cNvSpPr/>
            <p:nvPr/>
          </p:nvSpPr>
          <p:spPr>
            <a:xfrm>
              <a:off x="1476" y="2753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72" name="矩形 44110"/>
            <p:cNvSpPr/>
            <p:nvPr/>
          </p:nvSpPr>
          <p:spPr>
            <a:xfrm>
              <a:off x="1835" y="2753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73" name="矩形 44111"/>
            <p:cNvSpPr/>
            <p:nvPr/>
          </p:nvSpPr>
          <p:spPr>
            <a:xfrm>
              <a:off x="2202" y="2753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74" name="矩形 44112"/>
            <p:cNvSpPr/>
            <p:nvPr/>
          </p:nvSpPr>
          <p:spPr>
            <a:xfrm>
              <a:off x="2561" y="2753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75" name="矩形 44113"/>
            <p:cNvSpPr/>
            <p:nvPr/>
          </p:nvSpPr>
          <p:spPr>
            <a:xfrm>
              <a:off x="2927" y="2753"/>
              <a:ext cx="331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WR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76" name="矩形 44114"/>
            <p:cNvSpPr/>
            <p:nvPr/>
          </p:nvSpPr>
          <p:spPr>
            <a:xfrm>
              <a:off x="3197" y="2795"/>
              <a:ext cx="76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77" name="矩形 44115"/>
            <p:cNvSpPr/>
            <p:nvPr/>
          </p:nvSpPr>
          <p:spPr>
            <a:xfrm>
              <a:off x="3294" y="2753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78" name="矩形 44116"/>
            <p:cNvSpPr/>
            <p:nvPr/>
          </p:nvSpPr>
          <p:spPr>
            <a:xfrm>
              <a:off x="384" y="3075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79" name="矩形 44117"/>
            <p:cNvSpPr/>
            <p:nvPr/>
          </p:nvSpPr>
          <p:spPr>
            <a:xfrm>
              <a:off x="750" y="3075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80" name="矩形 44118"/>
            <p:cNvSpPr/>
            <p:nvPr/>
          </p:nvSpPr>
          <p:spPr>
            <a:xfrm>
              <a:off x="1110" y="3075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81" name="矩形 44119"/>
            <p:cNvSpPr/>
            <p:nvPr/>
          </p:nvSpPr>
          <p:spPr>
            <a:xfrm>
              <a:off x="1476" y="3075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82" name="矩形 44120"/>
            <p:cNvSpPr/>
            <p:nvPr/>
          </p:nvSpPr>
          <p:spPr>
            <a:xfrm>
              <a:off x="1835" y="3075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83" name="矩形 44121"/>
            <p:cNvSpPr/>
            <p:nvPr/>
          </p:nvSpPr>
          <p:spPr>
            <a:xfrm>
              <a:off x="2202" y="3075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84" name="矩形 44122"/>
            <p:cNvSpPr/>
            <p:nvPr/>
          </p:nvSpPr>
          <p:spPr>
            <a:xfrm>
              <a:off x="2561" y="3075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85" name="矩形 44123"/>
            <p:cNvSpPr/>
            <p:nvPr/>
          </p:nvSpPr>
          <p:spPr>
            <a:xfrm>
              <a:off x="2927" y="3075"/>
              <a:ext cx="566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DGND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86" name="矩形 44124"/>
            <p:cNvSpPr/>
            <p:nvPr/>
          </p:nvSpPr>
          <p:spPr>
            <a:xfrm>
              <a:off x="3460" y="3075"/>
              <a:ext cx="54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7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887" name="矩形 44125"/>
            <p:cNvSpPr/>
            <p:nvPr/>
          </p:nvSpPr>
          <p:spPr>
            <a:xfrm>
              <a:off x="1780" y="1104"/>
              <a:ext cx="1721" cy="2259"/>
            </a:xfrm>
            <a:prstGeom prst="rect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88" name="矩形 44126"/>
            <p:cNvSpPr/>
            <p:nvPr/>
          </p:nvSpPr>
          <p:spPr>
            <a:xfrm>
              <a:off x="1041" y="1747"/>
              <a:ext cx="318" cy="652"/>
            </a:xfrm>
            <a:prstGeom prst="rect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89" name="任意多边形 44127"/>
            <p:cNvSpPr/>
            <p:nvPr/>
          </p:nvSpPr>
          <p:spPr>
            <a:xfrm>
              <a:off x="716" y="2127"/>
              <a:ext cx="311" cy="164"/>
            </a:xfrm>
            <a:custGeom>
              <a:avLst/>
              <a:gdLst/>
              <a:ahLst/>
              <a:cxnLst/>
              <a:pathLst>
                <a:path w="311" h="164">
                  <a:moveTo>
                    <a:pt x="235" y="0"/>
                  </a:moveTo>
                  <a:lnTo>
                    <a:pt x="235" y="41"/>
                  </a:lnTo>
                  <a:lnTo>
                    <a:pt x="0" y="41"/>
                  </a:lnTo>
                  <a:lnTo>
                    <a:pt x="0" y="123"/>
                  </a:lnTo>
                  <a:lnTo>
                    <a:pt x="235" y="123"/>
                  </a:lnTo>
                  <a:lnTo>
                    <a:pt x="235" y="164"/>
                  </a:lnTo>
                  <a:lnTo>
                    <a:pt x="311" y="82"/>
                  </a:lnTo>
                  <a:lnTo>
                    <a:pt x="235" y="0"/>
                  </a:lnTo>
                  <a:close/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6890" name="组合 44130"/>
            <p:cNvGrpSpPr/>
            <p:nvPr/>
          </p:nvGrpSpPr>
          <p:grpSpPr>
            <a:xfrm>
              <a:off x="813" y="1838"/>
              <a:ext cx="248" cy="157"/>
              <a:chOff x="813" y="1967"/>
              <a:chExt cx="248" cy="157"/>
            </a:xfrm>
          </p:grpSpPr>
          <p:sp>
            <p:nvSpPr>
              <p:cNvPr id="76891" name="直接连接符 44128"/>
              <p:cNvSpPr/>
              <p:nvPr/>
            </p:nvSpPr>
            <p:spPr>
              <a:xfrm>
                <a:off x="813" y="2041"/>
                <a:ext cx="124" cy="1"/>
              </a:xfrm>
              <a:prstGeom prst="line">
                <a:avLst/>
              </a:prstGeom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92" name="任意多边形 44129"/>
              <p:cNvSpPr/>
              <p:nvPr/>
            </p:nvSpPr>
            <p:spPr>
              <a:xfrm>
                <a:off x="923" y="1967"/>
                <a:ext cx="138" cy="157"/>
              </a:xfrm>
              <a:custGeom>
                <a:avLst/>
                <a:gdLst/>
                <a:ahLst/>
                <a:cxnLst/>
                <a:pathLst>
                  <a:path w="138" h="157">
                    <a:moveTo>
                      <a:pt x="0" y="157"/>
                    </a:moveTo>
                    <a:lnTo>
                      <a:pt x="138" y="83"/>
                    </a:lnTo>
                    <a:lnTo>
                      <a:pt x="0" y="0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6893" name="任意多边形 44131"/>
            <p:cNvSpPr/>
            <p:nvPr/>
          </p:nvSpPr>
          <p:spPr>
            <a:xfrm>
              <a:off x="4116" y="1278"/>
              <a:ext cx="539" cy="931"/>
            </a:xfrm>
            <a:custGeom>
              <a:avLst/>
              <a:gdLst/>
              <a:ahLst/>
              <a:cxnLst/>
              <a:pathLst>
                <a:path w="539" h="931">
                  <a:moveTo>
                    <a:pt x="539" y="469"/>
                  </a:moveTo>
                  <a:lnTo>
                    <a:pt x="0" y="0"/>
                  </a:lnTo>
                  <a:lnTo>
                    <a:pt x="0" y="931"/>
                  </a:lnTo>
                  <a:lnTo>
                    <a:pt x="539" y="469"/>
                  </a:lnTo>
                  <a:close/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94" name="直接连接符 44132"/>
            <p:cNvSpPr/>
            <p:nvPr/>
          </p:nvSpPr>
          <p:spPr>
            <a:xfrm>
              <a:off x="4635" y="1747"/>
              <a:ext cx="622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95" name="直接连接符 44133"/>
            <p:cNvSpPr/>
            <p:nvPr/>
          </p:nvSpPr>
          <p:spPr>
            <a:xfrm>
              <a:off x="3494" y="1583"/>
              <a:ext cx="622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96" name="直接连接符 44134"/>
            <p:cNvSpPr/>
            <p:nvPr/>
          </p:nvSpPr>
          <p:spPr>
            <a:xfrm>
              <a:off x="3494" y="1904"/>
              <a:ext cx="622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97" name="直接连接符 44135"/>
            <p:cNvSpPr/>
            <p:nvPr/>
          </p:nvSpPr>
          <p:spPr>
            <a:xfrm>
              <a:off x="3494" y="1236"/>
              <a:ext cx="1203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98" name="直接连接符 44136"/>
            <p:cNvSpPr/>
            <p:nvPr/>
          </p:nvSpPr>
          <p:spPr>
            <a:xfrm>
              <a:off x="4711" y="1220"/>
              <a:ext cx="1" cy="544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99" name="椭圆 44137"/>
            <p:cNvSpPr/>
            <p:nvPr/>
          </p:nvSpPr>
          <p:spPr>
            <a:xfrm>
              <a:off x="4669" y="1714"/>
              <a:ext cx="62" cy="66"/>
            </a:xfrm>
            <a:prstGeom prst="ellipse">
              <a:avLst/>
            </a:prstGeom>
            <a:solidFill>
              <a:srgbClr val="000000"/>
            </a:solidFill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00" name="直接连接符 44138"/>
            <p:cNvSpPr/>
            <p:nvPr/>
          </p:nvSpPr>
          <p:spPr>
            <a:xfrm>
              <a:off x="3494" y="2234"/>
              <a:ext cx="311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01" name="直接连接符 44139"/>
            <p:cNvSpPr/>
            <p:nvPr/>
          </p:nvSpPr>
          <p:spPr>
            <a:xfrm flipV="1">
              <a:off x="3805" y="1912"/>
              <a:ext cx="1" cy="478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02" name="椭圆 44140"/>
            <p:cNvSpPr/>
            <p:nvPr/>
          </p:nvSpPr>
          <p:spPr>
            <a:xfrm>
              <a:off x="3778" y="1879"/>
              <a:ext cx="55" cy="66"/>
            </a:xfrm>
            <a:prstGeom prst="ellipse">
              <a:avLst/>
            </a:prstGeom>
            <a:solidFill>
              <a:srgbClr val="000000"/>
            </a:solidFill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03" name="椭圆 44141"/>
            <p:cNvSpPr/>
            <p:nvPr/>
          </p:nvSpPr>
          <p:spPr>
            <a:xfrm>
              <a:off x="3778" y="2201"/>
              <a:ext cx="55" cy="66"/>
            </a:xfrm>
            <a:prstGeom prst="ellipse">
              <a:avLst/>
            </a:prstGeom>
            <a:solidFill>
              <a:srgbClr val="000000"/>
            </a:solidFill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04" name="任意多边形 44142"/>
            <p:cNvSpPr/>
            <p:nvPr/>
          </p:nvSpPr>
          <p:spPr>
            <a:xfrm>
              <a:off x="3722" y="2390"/>
              <a:ext cx="159" cy="157"/>
            </a:xfrm>
            <a:custGeom>
              <a:avLst/>
              <a:gdLst/>
              <a:ahLst/>
              <a:cxnLst/>
              <a:pathLst>
                <a:path w="159" h="157">
                  <a:moveTo>
                    <a:pt x="83" y="157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83" y="157"/>
                  </a:lnTo>
                  <a:close/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905" name="直接连接符 44143"/>
            <p:cNvSpPr/>
            <p:nvPr/>
          </p:nvSpPr>
          <p:spPr>
            <a:xfrm>
              <a:off x="3646" y="2555"/>
              <a:ext cx="1" cy="965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06" name="直接连接符 44144"/>
            <p:cNvSpPr/>
            <p:nvPr/>
          </p:nvSpPr>
          <p:spPr>
            <a:xfrm>
              <a:off x="3494" y="2555"/>
              <a:ext cx="152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07" name="直接连接符 44145"/>
            <p:cNvSpPr/>
            <p:nvPr/>
          </p:nvSpPr>
          <p:spPr>
            <a:xfrm>
              <a:off x="3494" y="2868"/>
              <a:ext cx="152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08" name="直接连接符 44146"/>
            <p:cNvSpPr/>
            <p:nvPr/>
          </p:nvSpPr>
          <p:spPr>
            <a:xfrm>
              <a:off x="3494" y="3190"/>
              <a:ext cx="152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09" name="矩形 44147"/>
            <p:cNvSpPr/>
            <p:nvPr/>
          </p:nvSpPr>
          <p:spPr>
            <a:xfrm>
              <a:off x="3570" y="3487"/>
              <a:ext cx="152" cy="3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10" name="椭圆 44148"/>
            <p:cNvSpPr/>
            <p:nvPr/>
          </p:nvSpPr>
          <p:spPr>
            <a:xfrm>
              <a:off x="3625" y="2844"/>
              <a:ext cx="56" cy="66"/>
            </a:xfrm>
            <a:prstGeom prst="ellipse">
              <a:avLst/>
            </a:prstGeom>
            <a:solidFill>
              <a:srgbClr val="000000"/>
            </a:solidFill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11" name="椭圆 44149"/>
            <p:cNvSpPr/>
            <p:nvPr/>
          </p:nvSpPr>
          <p:spPr>
            <a:xfrm>
              <a:off x="3625" y="3165"/>
              <a:ext cx="56" cy="66"/>
            </a:xfrm>
            <a:prstGeom prst="ellipse">
              <a:avLst/>
            </a:prstGeom>
            <a:solidFill>
              <a:srgbClr val="000000"/>
            </a:solidFill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12" name="椭圆 44150"/>
            <p:cNvSpPr/>
            <p:nvPr/>
          </p:nvSpPr>
          <p:spPr>
            <a:xfrm>
              <a:off x="1352" y="2184"/>
              <a:ext cx="62" cy="66"/>
            </a:xfrm>
            <a:prstGeom prst="ellips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13" name="椭圆 44151"/>
            <p:cNvSpPr/>
            <p:nvPr/>
          </p:nvSpPr>
          <p:spPr>
            <a:xfrm>
              <a:off x="1732" y="2184"/>
              <a:ext cx="55" cy="66"/>
            </a:xfrm>
            <a:prstGeom prst="ellipse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14" name="直接连接符 44152"/>
            <p:cNvSpPr/>
            <p:nvPr/>
          </p:nvSpPr>
          <p:spPr>
            <a:xfrm>
              <a:off x="1421" y="2209"/>
              <a:ext cx="311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15" name="任意多边形 44153"/>
            <p:cNvSpPr/>
            <p:nvPr/>
          </p:nvSpPr>
          <p:spPr>
            <a:xfrm>
              <a:off x="688" y="1170"/>
              <a:ext cx="1092" cy="165"/>
            </a:xfrm>
            <a:custGeom>
              <a:avLst/>
              <a:gdLst/>
              <a:ahLst/>
              <a:cxnLst/>
              <a:pathLst>
                <a:path w="1092" h="165">
                  <a:moveTo>
                    <a:pt x="0" y="83"/>
                  </a:moveTo>
                  <a:lnTo>
                    <a:pt x="221" y="165"/>
                  </a:lnTo>
                  <a:lnTo>
                    <a:pt x="221" y="124"/>
                  </a:lnTo>
                  <a:lnTo>
                    <a:pt x="871" y="124"/>
                  </a:lnTo>
                  <a:lnTo>
                    <a:pt x="871" y="165"/>
                  </a:lnTo>
                  <a:lnTo>
                    <a:pt x="1092" y="83"/>
                  </a:lnTo>
                  <a:lnTo>
                    <a:pt x="871" y="0"/>
                  </a:lnTo>
                  <a:lnTo>
                    <a:pt x="871" y="42"/>
                  </a:lnTo>
                  <a:lnTo>
                    <a:pt x="221" y="42"/>
                  </a:lnTo>
                  <a:lnTo>
                    <a:pt x="221" y="0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6916" name="组合 44156"/>
            <p:cNvGrpSpPr/>
            <p:nvPr/>
          </p:nvGrpSpPr>
          <p:grpSpPr>
            <a:xfrm>
              <a:off x="847" y="1517"/>
              <a:ext cx="933" cy="156"/>
              <a:chOff x="847" y="1646"/>
              <a:chExt cx="933" cy="156"/>
            </a:xfrm>
          </p:grpSpPr>
          <p:sp>
            <p:nvSpPr>
              <p:cNvPr id="76917" name="直接连接符 44154"/>
              <p:cNvSpPr/>
              <p:nvPr/>
            </p:nvSpPr>
            <p:spPr>
              <a:xfrm>
                <a:off x="847" y="1720"/>
                <a:ext cx="816" cy="1"/>
              </a:xfrm>
              <a:prstGeom prst="line">
                <a:avLst/>
              </a:prstGeom>
              <a:ln w="222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918" name="任意多边形 44155"/>
              <p:cNvSpPr/>
              <p:nvPr/>
            </p:nvSpPr>
            <p:spPr>
              <a:xfrm>
                <a:off x="1649" y="1646"/>
                <a:ext cx="131" cy="156"/>
              </a:xfrm>
              <a:custGeom>
                <a:avLst/>
                <a:gdLst/>
                <a:ahLst/>
                <a:cxnLst/>
                <a:pathLst>
                  <a:path w="131" h="156">
                    <a:moveTo>
                      <a:pt x="0" y="156"/>
                    </a:moveTo>
                    <a:lnTo>
                      <a:pt x="131" y="74"/>
                    </a:lnTo>
                    <a:lnTo>
                      <a:pt x="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6919" name="直接连接符 44157"/>
            <p:cNvSpPr/>
            <p:nvPr/>
          </p:nvSpPr>
          <p:spPr>
            <a:xfrm flipV="1">
              <a:off x="385" y="1480"/>
              <a:ext cx="393" cy="0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20" name="直接连接符 44158"/>
            <p:cNvSpPr/>
            <p:nvPr/>
          </p:nvSpPr>
          <p:spPr>
            <a:xfrm>
              <a:off x="1849" y="1459"/>
              <a:ext cx="242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21" name="直接连接符 44159"/>
            <p:cNvSpPr/>
            <p:nvPr/>
          </p:nvSpPr>
          <p:spPr>
            <a:xfrm>
              <a:off x="1822" y="2110"/>
              <a:ext cx="241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22" name="直接连接符 44160"/>
            <p:cNvSpPr/>
            <p:nvPr/>
          </p:nvSpPr>
          <p:spPr>
            <a:xfrm>
              <a:off x="2948" y="2770"/>
              <a:ext cx="249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923" name="直接连接符 44161"/>
            <p:cNvSpPr/>
            <p:nvPr/>
          </p:nvSpPr>
          <p:spPr>
            <a:xfrm>
              <a:off x="2907" y="2432"/>
              <a:ext cx="470" cy="1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924" name="文本框 44034"/>
          <p:cNvSpPr txBox="1"/>
          <p:nvPr/>
        </p:nvSpPr>
        <p:spPr>
          <a:xfrm>
            <a:off x="466725" y="547688"/>
            <a:ext cx="7620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(4) DAC0832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应用举例</a:t>
            </a:r>
            <a:endParaRPr lang="zh-CN" altLang="en-US" sz="2000" b="1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6925" name="文本框 22529"/>
          <p:cNvSpPr txBox="1"/>
          <p:nvPr/>
        </p:nvSpPr>
        <p:spPr>
          <a:xfrm>
            <a:off x="539750" y="981075"/>
            <a:ext cx="8305800" cy="395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</a:t>
            </a:r>
            <a:r>
              <a:rPr lang="zh-CN" altLang="en-US" sz="2000" b="1" dirty="0">
                <a:solidFill>
                  <a:srgbClr val="070605"/>
                </a:solidFill>
                <a:latin typeface="楷体" panose="02010609060101010101" charset="-122"/>
                <a:ea typeface="楷体" panose="02010609060101010101" charset="-122"/>
              </a:rPr>
              <a:t>：将内存缓冲区</a:t>
            </a:r>
            <a:r>
              <a:rPr lang="en-US" altLang="zh-CN" sz="2000" b="1" dirty="0">
                <a:solidFill>
                  <a:srgbClr val="070605"/>
                </a:solidFill>
                <a:latin typeface="楷体" panose="02010609060101010101" charset="-122"/>
                <a:ea typeface="楷体" panose="02010609060101010101" charset="-122"/>
              </a:rPr>
              <a:t>BUFFER</a:t>
            </a:r>
            <a:r>
              <a:rPr lang="zh-CN" altLang="en-US" sz="2000" b="1" dirty="0">
                <a:solidFill>
                  <a:srgbClr val="070605"/>
                </a:solidFill>
                <a:latin typeface="楷体" panose="02010609060101010101" charset="-122"/>
                <a:ea typeface="楷体" panose="02010609060101010101" charset="-122"/>
              </a:rPr>
              <a:t>中</a:t>
            </a:r>
            <a:r>
              <a:rPr lang="en-US" altLang="zh-CN" sz="2000" b="1" dirty="0">
                <a:solidFill>
                  <a:srgbClr val="070605"/>
                </a:solidFill>
                <a:latin typeface="楷体" panose="02010609060101010101" charset="-122"/>
                <a:ea typeface="楷体" panose="02010609060101010101" charset="-122"/>
              </a:rPr>
              <a:t>1000</a:t>
            </a:r>
            <a:r>
              <a:rPr lang="zh-CN" altLang="en-US" sz="2000" b="1" dirty="0">
                <a:solidFill>
                  <a:srgbClr val="070605"/>
                </a:solidFill>
                <a:latin typeface="楷体" panose="02010609060101010101" charset="-122"/>
                <a:ea typeface="楷体" panose="02010609060101010101" charset="-122"/>
              </a:rPr>
              <a:t>个字节数据送</a:t>
            </a:r>
            <a:r>
              <a:rPr lang="en-US" altLang="zh-CN" sz="2000" b="1" dirty="0">
                <a:solidFill>
                  <a:srgbClr val="070605"/>
                </a:solidFill>
                <a:latin typeface="楷体" panose="02010609060101010101" charset="-122"/>
                <a:ea typeface="楷体" panose="02010609060101010101" charset="-122"/>
              </a:rPr>
              <a:t>D/A</a:t>
            </a:r>
            <a:r>
              <a:rPr lang="zh-CN" altLang="en-US" sz="2000" b="1" dirty="0">
                <a:solidFill>
                  <a:srgbClr val="070605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000" b="1" dirty="0">
              <a:solidFill>
                <a:srgbClr val="070605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文本框 22529"/>
          <p:cNvSpPr txBox="1"/>
          <p:nvPr/>
        </p:nvSpPr>
        <p:spPr>
          <a:xfrm>
            <a:off x="395288" y="549275"/>
            <a:ext cx="8305800" cy="4235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用子程序实现：</a:t>
            </a:r>
            <a:endParaRPr lang="zh-CN" altLang="en-US" sz="2000" b="1" dirty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SUB1       PROC    NEAR 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  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    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MOV   CX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1000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           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LEA   BX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 BUFFER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          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MOV   DX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PORTA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LOOP1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： 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MOV   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[BX]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    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OUT    DX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    	          </a:t>
            </a:r>
            <a:r>
              <a:rPr lang="en-US" altLang="zh-CN" sz="2000" b="1" u="none" baseline="0" dirty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CALL   DELAY;   </a:t>
            </a:r>
            <a:r>
              <a:rPr lang="zh-CN" altLang="en-US" sz="2000" b="1" u="none" baseline="0" dirty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延迟一段时间</a:t>
            </a:r>
            <a:r>
              <a:rPr lang="en-US" altLang="zh-CN" sz="2000" b="1" u="none" baseline="0" dirty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1ms</a:t>
            </a:r>
            <a:endParaRPr lang="zh-CN" altLang="en-US" sz="2000" b="1" u="none" baseline="0" dirty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 dirty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                 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INC      BX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          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LOOP   LOOP1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           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RET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SUB1        ENDP</a:t>
            </a:r>
            <a:endParaRPr lang="en-US" altLang="zh-CN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3" name="AutoShape 7"/>
          <p:cNvSpPr/>
          <p:nvPr/>
        </p:nvSpPr>
        <p:spPr>
          <a:xfrm>
            <a:off x="4211638" y="3429000"/>
            <a:ext cx="4170362" cy="2787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ctr"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70605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DELAY   PROC  NEAR</a:t>
            </a:r>
            <a:endParaRPr lang="en-US" altLang="zh-CN" sz="2000" b="1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      MOV CX,0EFFH;</a:t>
            </a:r>
            <a:endParaRPr lang="en-US" altLang="zh-CN" sz="2000" b="1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LOP:    NOP;</a:t>
            </a:r>
            <a:endParaRPr lang="en-US" altLang="zh-CN" sz="2000" b="1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      LOOP  LOP;</a:t>
            </a:r>
            <a:endParaRPr lang="en-US" altLang="zh-CN" sz="2000" b="1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       RET;</a:t>
            </a:r>
            <a:endParaRPr lang="en-US" altLang="zh-CN" sz="2000" b="1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</a:t>
            </a:r>
            <a:r>
              <a:rPr lang="en-US" altLang="zh-CN" sz="2000" b="1" dirty="0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DELAY   ENDP</a:t>
            </a:r>
            <a:endParaRPr lang="en-US" altLang="zh-CN" sz="2000" b="1" dirty="0">
              <a:latin typeface="Arial" panose="020B0604020202020204" pitchFamily="34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1">
                                            <p:txEl>
                                              <p:charRg st="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3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1">
                                            <p:txEl>
                                              <p:charRg st="36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6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801">
                                            <p:txEl>
                                              <p:charRg st="68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9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801">
                                            <p:txEl>
                                              <p:charRg st="98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12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801">
                                            <p:txEl>
                                              <p:charRg st="125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14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801">
                                            <p:txEl>
                                              <p:charRg st="147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17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1">
                                            <p:txEl>
                                              <p:charRg st="178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21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6801">
                                            <p:txEl>
                                              <p:charRg st="219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24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801">
                                            <p:txEl>
                                              <p:charRg st="249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274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801">
                                            <p:txEl>
                                              <p:charRg st="274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charRg st="291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6801">
                                            <p:txEl>
                                              <p:charRg st="291" end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" grpId="0" bldLvl="0" uiExpand="1" build="allAtOnce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78849"/>
          <p:cNvSpPr txBox="1"/>
          <p:nvPr/>
        </p:nvSpPr>
        <p:spPr>
          <a:xfrm>
            <a:off x="468313" y="620713"/>
            <a:ext cx="8135937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TEST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的应用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：该指令主要是用来测试目的操作数中，对应位是否为“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1”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，测试时，对应位置为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，无关位设置为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8851" name="文本框 78850"/>
          <p:cNvSpPr txBox="1"/>
          <p:nvPr/>
        </p:nvSpPr>
        <p:spPr>
          <a:xfrm>
            <a:off x="539750" y="1557338"/>
            <a:ext cx="7632700" cy="1587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测试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BX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中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8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是否为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？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TEST  BX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100H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；即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8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位置为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，其它位为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结果：若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ZF=1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，则该位为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；若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ZF=0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，该位为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78852" name="文本框 78851"/>
          <p:cNvSpPr txBox="1"/>
          <p:nvPr/>
        </p:nvSpPr>
        <p:spPr>
          <a:xfrm>
            <a:off x="611188" y="3357563"/>
            <a:ext cx="8064500" cy="2257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测试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中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15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9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7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、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</a:t>
            </a:r>
            <a:r>
              <a:rPr lang="en-US" altLang="zh-CN" sz="2000" b="1" baseline="-25000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是否全为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？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TEST  AX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8283H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结果：若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ZF=1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，则这些被测试位全为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        若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ZF=0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，则这些被测试位中不全为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1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charRg st="18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852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852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5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8852">
                                            <p:txEl>
                                              <p:charRg st="59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8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8852">
                                            <p:txEl>
                                              <p:charRg st="8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allAtOnce"/>
      <p:bldP spid="78852" grpId="0" uiExpand="1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文本框 7171"/>
          <p:cNvSpPr txBox="1"/>
          <p:nvPr/>
        </p:nvSpPr>
        <p:spPr>
          <a:xfrm>
            <a:off x="611188" y="2060575"/>
            <a:ext cx="743426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 indent="0" algn="l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MOV	DX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PORTA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MOV	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0FFH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NEXT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：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INC	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OUT	DX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CALL	DELAY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JMP	NEXT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...</a:t>
            </a:r>
            <a:endParaRPr lang="en-US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78850" name="文本框 7179"/>
          <p:cNvSpPr txBox="1"/>
          <p:nvPr/>
        </p:nvSpPr>
        <p:spPr>
          <a:xfrm>
            <a:off x="466725" y="549275"/>
            <a:ext cx="7696200" cy="395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【例】：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</a:rPr>
              <a:t>锯齿波发生器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181" name="组合 7180"/>
          <p:cNvGrpSpPr/>
          <p:nvPr/>
        </p:nvGrpSpPr>
        <p:grpSpPr>
          <a:xfrm>
            <a:off x="552450" y="908050"/>
            <a:ext cx="6477000" cy="1066800"/>
            <a:chOff x="384" y="3360"/>
            <a:chExt cx="4080" cy="672"/>
          </a:xfrm>
        </p:grpSpPr>
        <p:sp>
          <p:nvSpPr>
            <p:cNvPr id="78852" name="直接连接符 7181"/>
            <p:cNvSpPr/>
            <p:nvPr/>
          </p:nvSpPr>
          <p:spPr>
            <a:xfrm flipV="1">
              <a:off x="576" y="3504"/>
              <a:ext cx="1296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53" name="直接连接符 7182"/>
            <p:cNvSpPr/>
            <p:nvPr/>
          </p:nvSpPr>
          <p:spPr>
            <a:xfrm>
              <a:off x="1872" y="3504"/>
              <a:ext cx="0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54" name="直接连接符 7183"/>
            <p:cNvSpPr/>
            <p:nvPr/>
          </p:nvSpPr>
          <p:spPr>
            <a:xfrm flipV="1">
              <a:off x="1872" y="3528"/>
              <a:ext cx="1296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55" name="直接连接符 7184"/>
            <p:cNvSpPr/>
            <p:nvPr/>
          </p:nvSpPr>
          <p:spPr>
            <a:xfrm>
              <a:off x="3168" y="3504"/>
              <a:ext cx="0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56" name="直接连接符 7185"/>
            <p:cNvSpPr/>
            <p:nvPr/>
          </p:nvSpPr>
          <p:spPr>
            <a:xfrm flipV="1">
              <a:off x="3168" y="3528"/>
              <a:ext cx="1296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57" name="文本框 7186"/>
            <p:cNvSpPr txBox="1"/>
            <p:nvPr/>
          </p:nvSpPr>
          <p:spPr>
            <a:xfrm>
              <a:off x="384" y="3648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8" name="文本框 7187"/>
            <p:cNvSpPr txBox="1"/>
            <p:nvPr/>
          </p:nvSpPr>
          <p:spPr>
            <a:xfrm>
              <a:off x="1872" y="3360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FFH</a:t>
              </a:r>
              <a:endParaRPr lang="en-US" altLang="zh-CN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爆炸形 2 1"/>
          <p:cNvSpPr/>
          <p:nvPr/>
        </p:nvSpPr>
        <p:spPr>
          <a:xfrm>
            <a:off x="4710113" y="3716338"/>
            <a:ext cx="4341813" cy="1439863"/>
          </a:xfrm>
          <a:prstGeom prst="irregularSeal2">
            <a:avLst/>
          </a:prstGeom>
          <a:gradFill>
            <a:gsLst>
              <a:gs pos="0">
                <a:srgbClr val="FBFB11"/>
              </a:gs>
              <a:gs pos="100000">
                <a:schemeClr val="accent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实现三角波？</a:t>
            </a:r>
            <a:endParaRPr lang="zh-CN" altLang="en-US" sz="2000" b="1" strike="noStrike" noProof="1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79874" name="组合 35848"/>
          <p:cNvGrpSpPr/>
          <p:nvPr/>
        </p:nvGrpSpPr>
        <p:grpSpPr>
          <a:xfrm>
            <a:off x="838200" y="4722813"/>
            <a:ext cx="6000750" cy="1428750"/>
            <a:chOff x="48" y="1680"/>
            <a:chExt cx="3780" cy="900"/>
          </a:xfrm>
        </p:grpSpPr>
        <p:sp>
          <p:nvSpPr>
            <p:cNvPr id="78861" name="直接连接符 35842"/>
            <p:cNvSpPr/>
            <p:nvPr/>
          </p:nvSpPr>
          <p:spPr>
            <a:xfrm flipV="1">
              <a:off x="384" y="1920"/>
              <a:ext cx="96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2" name="直接连接符 35843"/>
            <p:cNvSpPr/>
            <p:nvPr/>
          </p:nvSpPr>
          <p:spPr>
            <a:xfrm>
              <a:off x="1356" y="1908"/>
              <a:ext cx="768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3" name="直接连接符 35844"/>
            <p:cNvSpPr/>
            <p:nvPr/>
          </p:nvSpPr>
          <p:spPr>
            <a:xfrm flipV="1">
              <a:off x="2112" y="1944"/>
              <a:ext cx="96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4" name="直接连接符 35845"/>
            <p:cNvSpPr/>
            <p:nvPr/>
          </p:nvSpPr>
          <p:spPr>
            <a:xfrm>
              <a:off x="3060" y="1956"/>
              <a:ext cx="768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5" name="文本框 35846"/>
            <p:cNvSpPr txBox="1"/>
            <p:nvPr/>
          </p:nvSpPr>
          <p:spPr>
            <a:xfrm>
              <a:off x="48" y="2112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lang="en-US" altLang="zh-CN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66" name="文本框 35847"/>
            <p:cNvSpPr txBox="1"/>
            <p:nvPr/>
          </p:nvSpPr>
          <p:spPr>
            <a:xfrm>
              <a:off x="1440" y="1680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70605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FFH</a:t>
              </a:r>
              <a:endParaRPr lang="en-US" altLang="zh-CN" b="1">
                <a:solidFill>
                  <a:srgbClr val="070605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9" grpId="0"/>
      <p:bldP spid="2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文本框 8195"/>
          <p:cNvSpPr txBox="1"/>
          <p:nvPr/>
        </p:nvSpPr>
        <p:spPr>
          <a:xfrm>
            <a:off x="611188" y="836613"/>
            <a:ext cx="7772400" cy="4662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SUB3</a:t>
            </a:r>
            <a:r>
              <a:rPr lang="zh-CN" altLang="en-US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：	</a:t>
            </a:r>
            <a:r>
              <a:rPr lang="en-US" altLang="zh-CN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MOV	DX</a:t>
            </a:r>
            <a:r>
              <a:rPr lang="zh-CN" altLang="en-US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PORTA</a:t>
            </a:r>
            <a:r>
              <a:rPr lang="zh-CN" altLang="en-US" sz="2000" b="1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MOV	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00H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LOP1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：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OUT	DX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CALL	DELAY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INC	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CMP	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0FFH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JE	LOP2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JMP	LOP1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LOP2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：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OUT	DX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CALL	DELAY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DEC	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CMP	AL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00H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JE	LOP1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JMP	LOP2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  <a:p>
            <a:pPr lvl="1" indent="0" algn="l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		</a:t>
            </a:r>
            <a:r>
              <a:rPr lang="en-US" altLang="zh-CN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RET</a:t>
            </a:r>
            <a:r>
              <a:rPr lang="zh-CN" altLang="en-US" sz="2000" b="1" u="none" baseline="0">
                <a:solidFill>
                  <a:srgbClr val="070605"/>
                </a:solidFill>
                <a:latin typeface="Arial" panose="020B0604020202020204" pitchFamily="34" charset="0"/>
                <a:ea typeface="楷体" panose="02010609060101010101" charset="-122"/>
              </a:rPr>
              <a:t>；</a:t>
            </a:r>
            <a:endParaRPr lang="zh-CN" altLang="en-US" sz="2000" b="1" u="none" baseline="0">
              <a:solidFill>
                <a:srgbClr val="070605"/>
              </a:solidFill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文本框 1"/>
          <p:cNvSpPr txBox="1"/>
          <p:nvPr/>
        </p:nvSpPr>
        <p:spPr>
          <a:xfrm>
            <a:off x="207963" y="549275"/>
            <a:ext cx="8718550" cy="5016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程序设计作业二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  已知字符串STRING以‘$’为结束标志；统计其中小写字母的个数，结果送到COUNT单元，并把该字符串中的小写字母变成大写字母，其它字符保持不变。;要求分别在屏幕上输出原字符串以及修改后的字符串。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【参考程序】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DATA  SEGMENT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        STRING   DB  'This is a test!',0AH,0DH,'$'       ;要处理的字符串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        COUNT    DB  0                                                ;计数单元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DATA  ENDS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CODE  SEGMENT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    ASSUME  CS:CODE,DS:DATA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START:     MOV AX,DATA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                 MOV DS,AX                                    ;设置DS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                 LEA DX,STRING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                 MOV AH,09H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  <a:p>
            <a:r>
              <a:rPr lang="zh-CN" altLang="en-US" sz="2000" b="1">
                <a:latin typeface="Arial Unicode MS" charset="-122"/>
                <a:ea typeface="Arial Unicode MS" charset="-122"/>
              </a:rPr>
              <a:t>                 INT 21H                                           ;输出原串</a:t>
            </a:r>
            <a:endParaRPr lang="zh-CN" altLang="en-US" sz="2000" b="1">
              <a:latin typeface="Arial Unicode MS" charset="-122"/>
              <a:ea typeface="Arial Unicode MS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文本框 2"/>
          <p:cNvSpPr txBox="1"/>
          <p:nvPr/>
        </p:nvSpPr>
        <p:spPr>
          <a:xfrm>
            <a:off x="382588" y="512763"/>
            <a:ext cx="7831137" cy="56308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LEA BX,STRING      ;取字符串首地址-&gt;BX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L:       MOV AL,[BX]           ;读一个字符到AL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CMP AL,'$'              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;比较是否是结束标志</a:t>
            </a:r>
            <a:endParaRPr lang="zh-CN" altLang="en-US" b="1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JZ  EXIT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       ;是，则退出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CMP AL,'a'              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;不是，则比较是否是小写字母</a:t>
            </a:r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JB  NEXT</a:t>
            </a:r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CMP AL,'z'</a:t>
            </a:r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JA  NEXT</a:t>
            </a:r>
            <a:endParaRPr lang="zh-CN" altLang="en-US" b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SUB AL,20H           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;是小写字母，则转换成大写</a:t>
            </a:r>
            <a:endParaRPr lang="zh-CN" altLang="en-US" b="1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MOV [BX],AL         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;送回原字符串</a:t>
            </a:r>
            <a:endParaRPr lang="zh-CN" altLang="en-US" b="1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INC COUNT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  ;统计个数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NEXT:    INC BX                 ;移动指针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JMP L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EXIT:   LEA DX,STRING     ;输出字符串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MOV AH,09H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INT 21H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MOV AH,4CH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     INT 21H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CODE  ENDS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      END  START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文本框 15361"/>
          <p:cNvSpPr txBox="1"/>
          <p:nvPr/>
        </p:nvSpPr>
        <p:spPr>
          <a:xfrm>
            <a:off x="304800" y="485775"/>
            <a:ext cx="8458200" cy="5287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b="1">
                <a:solidFill>
                  <a:srgbClr val="3333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编写程序，把长度为N的字节数组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TABLE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中的负数取绝对值，并统计负数个数放在COUNT中。根据程序中给出的部分注释，分析程序中存在的问题（变量、指令使用是否合理）。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ct val="5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DATA  SEGMENT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ct val="5000"/>
              </a:spcBef>
            </a:pPr>
            <a:r>
              <a:rPr lang="en-US" altLang="en-US" sz="2000" b="1">
                <a:latin typeface="Arial" panose="020B0604020202020204" pitchFamily="34" charset="0"/>
                <a:ea typeface="楷体" panose="02010609060101010101" charset="-122"/>
              </a:rPr>
              <a:t>         TABLE   DW   123,-34,900,-560,900,......,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-8999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ct val="5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NUM      EQU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$-TABLE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获取数组元素个数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ct val="5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COUNT   DB      0             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；用于统计负数个数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ct val="5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DATA  ENDS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CODE  SEGMENT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           ASSUME  CS:CODE,  DS:DATA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  <a:sym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START:      MOV  AX, DATA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 MOV  DS, AX       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；设置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DS</a:t>
            </a: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    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11350" y="2197100"/>
            <a:ext cx="754063" cy="38417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/>
        </p:nvSpPr>
        <p:spPr>
          <a:xfrm>
            <a:off x="965200" y="2581275"/>
            <a:ext cx="754063" cy="382588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文本框 15361"/>
          <p:cNvSpPr txBox="1"/>
          <p:nvPr/>
        </p:nvSpPr>
        <p:spPr>
          <a:xfrm>
            <a:off x="304800" y="2105025"/>
            <a:ext cx="8458200" cy="968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40000"/>
              </a:lnSpc>
              <a:spcBef>
                <a:spcPct val="5000"/>
              </a:spcBef>
            </a:pPr>
            <a:r>
              <a:rPr lang="en-US" altLang="en-US" sz="2000" b="1">
                <a:latin typeface="Arial" panose="020B0604020202020204" pitchFamily="34" charset="0"/>
                <a:ea typeface="楷体" panose="02010609060101010101" charset="-122"/>
              </a:rPr>
              <a:t>         TABLE   DB   123,-34,90,-56,90,......,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-89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ct val="5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N            EQU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$-TABLE          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rPr>
              <a:t>；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获取数组元素个数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endParaRPr lang="en-US" altLang="zh-CN" sz="2000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文本框 16385"/>
          <p:cNvSpPr txBox="1"/>
          <p:nvPr/>
        </p:nvSpPr>
        <p:spPr>
          <a:xfrm>
            <a:off x="533400" y="476250"/>
            <a:ext cx="8229600" cy="5835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LEA   BL, TABLE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MOV  CX, N             ;设置循环次数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L:       MOV  AX, [BL]        ;从数组中取一个数，送AX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CMP  AX,  0             ;比较AX的正负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JGE    L                   ;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NEG   AX                  ;否则，取绝对值（求补）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</a:t>
            </a:r>
            <a:r>
              <a:rPr lang="en-US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MOV  [BL], AX</a:t>
            </a: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;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INC   COUNT            ;统计负数个数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NEXT:      ADD  BL, 2               ;移动指针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LOOP   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MOV  AH, 4CH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INT 21H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CODE   ENDS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END  START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43175" y="584200"/>
            <a:ext cx="644525" cy="373063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3101975" y="1400175"/>
            <a:ext cx="755650" cy="382588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圆角矩形 6"/>
          <p:cNvSpPr/>
          <p:nvPr/>
        </p:nvSpPr>
        <p:spPr>
          <a:xfrm>
            <a:off x="2489200" y="2984500"/>
            <a:ext cx="754063" cy="38417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圆角矩形 7"/>
          <p:cNvSpPr/>
          <p:nvPr/>
        </p:nvSpPr>
        <p:spPr>
          <a:xfrm>
            <a:off x="2433638" y="3800475"/>
            <a:ext cx="668338" cy="38417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圆角矩形 8"/>
          <p:cNvSpPr/>
          <p:nvPr/>
        </p:nvSpPr>
        <p:spPr>
          <a:xfrm>
            <a:off x="2597150" y="1400175"/>
            <a:ext cx="646113" cy="373063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圆角矩形 9"/>
          <p:cNvSpPr/>
          <p:nvPr/>
        </p:nvSpPr>
        <p:spPr>
          <a:xfrm>
            <a:off x="2543175" y="1782763"/>
            <a:ext cx="644525" cy="37465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2543175" y="2611438"/>
            <a:ext cx="644525" cy="373063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圆角矩形 11"/>
          <p:cNvSpPr/>
          <p:nvPr/>
        </p:nvSpPr>
        <p:spPr>
          <a:xfrm>
            <a:off x="3211513" y="2984500"/>
            <a:ext cx="646113" cy="37465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圆角矩形 12"/>
          <p:cNvSpPr/>
          <p:nvPr/>
        </p:nvSpPr>
        <p:spPr>
          <a:xfrm>
            <a:off x="2597150" y="2236788"/>
            <a:ext cx="646113" cy="37465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文本框 16385"/>
          <p:cNvSpPr txBox="1"/>
          <p:nvPr/>
        </p:nvSpPr>
        <p:spPr>
          <a:xfrm>
            <a:off x="4265613" y="476250"/>
            <a:ext cx="4076700" cy="58356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</a:t>
            </a:r>
            <a:r>
              <a:rPr lang="en-US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LEA   BX, TABLE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MOV  CX, N   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L:       MOV  AL, [BX]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CMP  AL,  0   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 JGE    NEXT        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NEG   AL       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</a:t>
            </a:r>
            <a:r>
              <a:rPr lang="en-US" altLang="en-US" sz="2000" b="1"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MOV  [BX], AL</a:t>
            </a: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  <a:sym typeface="宋体" panose="02010600030101010101" pitchFamily="2" charset="-122"/>
              </a:rPr>
              <a:t>   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INC   COUNT 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NEXT:      ADD  BX, 1              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LOOP   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MOV  AH, 4CH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      INT 21H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CODE   ENDS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END  START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9" grpId="0" uiExpand="1" build="allAtOnce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文本框 79873"/>
          <p:cNvSpPr txBox="1"/>
          <p:nvPr/>
        </p:nvSpPr>
        <p:spPr>
          <a:xfrm>
            <a:off x="395288" y="692150"/>
            <a:ext cx="8064500" cy="895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若要把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中的高位字节置为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0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，低位字节内容保持不变，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AX=789AH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，处理完后，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AX=9AH  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r>
              <a:rPr lang="zh-CN" altLang="en-US" sz="2400" b="1">
                <a:latin typeface="Arial" panose="020B0604020202020204" pitchFamily="34" charset="0"/>
                <a:ea typeface="楷体" panose="02010609060101010101" charset="-122"/>
              </a:rPr>
              <a:t>       </a:t>
            </a:r>
            <a:endParaRPr lang="zh-CN" altLang="en-US" sz="24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79875" name="文本框 79874"/>
          <p:cNvSpPr txBox="1"/>
          <p:nvPr/>
        </p:nvSpPr>
        <p:spPr>
          <a:xfrm>
            <a:off x="395288" y="2276475"/>
            <a:ext cx="8424862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若上例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AX=789AH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，处理完后，要求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AX=78FFH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，该用什么指令实现？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79876" name="文本框 79875"/>
          <p:cNvSpPr txBox="1"/>
          <p:nvPr/>
        </p:nvSpPr>
        <p:spPr>
          <a:xfrm>
            <a:off x="1835150" y="1700213"/>
            <a:ext cx="496887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   AX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0FFH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文本框 79876"/>
          <p:cNvSpPr txBox="1"/>
          <p:nvPr/>
        </p:nvSpPr>
        <p:spPr>
          <a:xfrm>
            <a:off x="1763713" y="3141663"/>
            <a:ext cx="496887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     AX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0FFH</a:t>
            </a:r>
            <a:endParaRPr lang="en-US" altLang="zh-CN" sz="2000" b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8" name="文本框 79877"/>
          <p:cNvSpPr txBox="1"/>
          <p:nvPr/>
        </p:nvSpPr>
        <p:spPr>
          <a:xfrm>
            <a:off x="395288" y="3716338"/>
            <a:ext cx="76327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寄存器清零的几种方式：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79879" name="文本框 79878"/>
          <p:cNvSpPr txBox="1"/>
          <p:nvPr/>
        </p:nvSpPr>
        <p:spPr>
          <a:xfrm>
            <a:off x="1835150" y="4221163"/>
            <a:ext cx="5616575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XOR     AX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AX    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     AX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SUB      AX</a:t>
            </a: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AX</a:t>
            </a:r>
            <a:endParaRPr lang="en-US" altLang="zh-CN" sz="2000" b="1">
              <a:solidFill>
                <a:srgbClr val="A3092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/>
      <p:bldP spid="79876" grpId="0"/>
      <p:bldP spid="79877" grpId="0"/>
      <p:bldP spid="79878" grpId="0"/>
      <p:bldP spid="798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86017"/>
          <p:cNvSpPr txBox="1"/>
          <p:nvPr/>
        </p:nvSpPr>
        <p:spPr>
          <a:xfrm>
            <a:off x="250825" y="620713"/>
            <a:ext cx="8569325" cy="1373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【例】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乘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2/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除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charset="-122"/>
              </a:rPr>
              <a:t>的操作。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 在数的表示范围内，乘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操作用左移指令实现，除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操作用右移指令实现；无符号数用逻辑移位指令，带符号数用算术移位指令。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86019" name="文本框 86018"/>
          <p:cNvSpPr txBox="1"/>
          <p:nvPr/>
        </p:nvSpPr>
        <p:spPr>
          <a:xfrm>
            <a:off x="611188" y="2205038"/>
            <a:ext cx="3382962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乘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100H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MOV   CL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4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SHL 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86020" name="文本框 86019"/>
          <p:cNvSpPr txBox="1"/>
          <p:nvPr/>
        </p:nvSpPr>
        <p:spPr>
          <a:xfrm>
            <a:off x="539750" y="3789363"/>
            <a:ext cx="4321175" cy="85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执行完后，（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=1000H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即相当于乘以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en-US" altLang="zh-CN" sz="2000" b="1" baseline="3000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4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86021" name="文本框 86020"/>
          <p:cNvSpPr txBox="1"/>
          <p:nvPr/>
        </p:nvSpPr>
        <p:spPr>
          <a:xfrm>
            <a:off x="4500563" y="2205038"/>
            <a:ext cx="3455987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除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：  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MOV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100H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MOV   CL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2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            SHR    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，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CL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  <p:sp>
        <p:nvSpPr>
          <p:cNvPr id="86022" name="文本框 86021"/>
          <p:cNvSpPr txBox="1"/>
          <p:nvPr/>
        </p:nvSpPr>
        <p:spPr>
          <a:xfrm>
            <a:off x="4572000" y="3860800"/>
            <a:ext cx="4321175" cy="85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执行完后，（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AX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charset="-122"/>
              </a:rPr>
              <a:t>=40H</a:t>
            </a:r>
            <a:endParaRPr lang="en-US" altLang="zh-CN" sz="2000" b="1">
              <a:latin typeface="Arial" panose="020B0604020202020204" pitchFamily="34" charset="0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即相当于除以</a:t>
            </a:r>
            <a:r>
              <a:rPr lang="en-US" altLang="zh-CN" sz="2000" b="1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en-US" altLang="zh-CN" sz="2000" b="1" baseline="30000">
                <a:solidFill>
                  <a:srgbClr val="A3092E"/>
                </a:solidFill>
                <a:latin typeface="Arial" panose="020B0604020202020204" pitchFamily="34" charset="0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楷体" panose="02010609060101010101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0" grpId="0"/>
      <p:bldP spid="86021" grpId="0"/>
      <p:bldP spid="86022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CCFF99"/>
      </a:accent1>
      <a:accent2>
        <a:srgbClr val="9DC2D7"/>
      </a:accent2>
      <a:accent3>
        <a:srgbClr val="FFFFFF"/>
      </a:accent3>
      <a:accent4>
        <a:srgbClr val="000000"/>
      </a:accent4>
      <a:accent5>
        <a:srgbClr val="E2FFCA"/>
      </a:accent5>
      <a:accent6>
        <a:srgbClr val="8CAEC1"/>
      </a:accent6>
      <a:hlink>
        <a:srgbClr val="006666"/>
      </a:hlink>
      <a:folHlink>
        <a:srgbClr val="CCCC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CCFF99"/>
      </a:accent1>
      <a:accent2>
        <a:srgbClr val="9DC2D7"/>
      </a:accent2>
      <a:accent3>
        <a:srgbClr val="FFFFFF"/>
      </a:accent3>
      <a:accent4>
        <a:srgbClr val="000000"/>
      </a:accent4>
      <a:accent5>
        <a:srgbClr val="E2FFCA"/>
      </a:accent5>
      <a:accent6>
        <a:srgbClr val="8CAEC1"/>
      </a:accent6>
      <a:hlink>
        <a:srgbClr val="006666"/>
      </a:hlink>
      <a:folHlink>
        <a:srgbClr val="CCCC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24993</Words>
  <Application>WPS 演示</Application>
  <PresentationFormat>在屏幕上显示</PresentationFormat>
  <Paragraphs>1789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75</vt:i4>
      </vt:variant>
    </vt:vector>
  </HeadingPairs>
  <TitlesOfParts>
    <vt:vector size="107" baseType="lpstr">
      <vt:lpstr>Arial</vt:lpstr>
      <vt:lpstr>宋体</vt:lpstr>
      <vt:lpstr>Wingdings</vt:lpstr>
      <vt:lpstr>Arial Black</vt:lpstr>
      <vt:lpstr>Times New Roman</vt:lpstr>
      <vt:lpstr>楷体</vt:lpstr>
      <vt:lpstr>Symbol</vt:lpstr>
      <vt:lpstr>楷体_GB2312</vt:lpstr>
      <vt:lpstr>新宋体</vt:lpstr>
      <vt:lpstr>微软雅黑</vt:lpstr>
      <vt:lpstr>Calibri</vt:lpstr>
      <vt:lpstr>Arial Unicode MS</vt:lpstr>
      <vt:lpstr>Wingdings</vt:lpstr>
      <vt:lpstr>隶书</vt:lpstr>
      <vt:lpstr>Wingdings 2</vt:lpstr>
      <vt:lpstr>Arial</vt:lpstr>
      <vt:lpstr>Monotype Sorts</vt:lpstr>
      <vt:lpstr>Dotum</vt:lpstr>
      <vt:lpstr>黑体</vt:lpstr>
      <vt:lpstr>Arial Narrow</vt:lpstr>
      <vt:lpstr>Verdana</vt:lpstr>
      <vt:lpstr>华文宋体</vt:lpstr>
      <vt:lpstr>Microsoft New Tai Lue</vt:lpstr>
      <vt:lpstr>Arial Unicode MS</vt:lpstr>
      <vt:lpstr>自定义设计方案</vt:lpstr>
      <vt:lpstr>Pixel</vt:lpstr>
      <vt:lpstr>1_Pixel</vt:lpstr>
      <vt:lpstr>Visio.Drawing.6</vt:lpstr>
      <vt:lpstr>Visio.Drawing.6</vt:lpstr>
      <vt:lpstr>Visio.Drawing.6</vt:lpstr>
      <vt:lpstr>Visio.Drawing.6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GLIET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陈宏</dc:creator>
  <cp:category>教学课件</cp:category>
  <cp:lastModifiedBy>陈宏</cp:lastModifiedBy>
  <cp:revision>337</cp:revision>
  <dcterms:created xsi:type="dcterms:W3CDTF">2007-09-08T08:05:14Z</dcterms:created>
  <dcterms:modified xsi:type="dcterms:W3CDTF">2019-02-27T10:29:56Z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  <property fmtid="{D5CDD505-2E9C-101B-9397-08002B2CF9AE}" pid="3" name="KSORubyTemplateID">
    <vt:lpwstr>2</vt:lpwstr>
  </property>
</Properties>
</file>