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31"/>
  </p:notesMasterIdLst>
  <p:sldIdLst>
    <p:sldId id="725" r:id="rId5"/>
    <p:sldId id="715" r:id="rId6"/>
    <p:sldId id="716" r:id="rId7"/>
    <p:sldId id="707" r:id="rId8"/>
    <p:sldId id="750" r:id="rId9"/>
    <p:sldId id="751" r:id="rId10"/>
    <p:sldId id="717" r:id="rId11"/>
    <p:sldId id="718" r:id="rId12"/>
    <p:sldId id="719" r:id="rId13"/>
    <p:sldId id="720" r:id="rId14"/>
    <p:sldId id="721" r:id="rId15"/>
    <p:sldId id="722" r:id="rId16"/>
    <p:sldId id="736" r:id="rId17"/>
    <p:sldId id="737" r:id="rId18"/>
    <p:sldId id="738" r:id="rId19"/>
    <p:sldId id="739" r:id="rId20"/>
    <p:sldId id="740" r:id="rId21"/>
    <p:sldId id="741" r:id="rId22"/>
    <p:sldId id="742" r:id="rId23"/>
    <p:sldId id="743" r:id="rId24"/>
    <p:sldId id="744" r:id="rId25"/>
    <p:sldId id="745" r:id="rId26"/>
    <p:sldId id="746" r:id="rId27"/>
    <p:sldId id="747" r:id="rId28"/>
    <p:sldId id="748" r:id="rId29"/>
    <p:sldId id="723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F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206" y="-84"/>
      </p:cViewPr>
      <p:guideLst>
        <p:guide orient="horz" pos="2133"/>
        <p:guide pos="28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fontAlgn="base"/>
            <a:r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微机原理与接口技术</a:t>
            </a:r>
            <a:endParaRPr lang="zh-CN" altLang="en-US" sz="1200" strike="noStrike" noProof="1" dirty="0"/>
          </a:p>
        </p:txBody>
      </p:sp>
      <p:sp>
        <p:nvSpPr>
          <p:cNvPr id="3075" name="日期占位符 2"/>
          <p:cNvSpPr>
            <a:spLocks noGrp="1"/>
          </p:cNvSpPr>
          <p:nvPr>
            <p:ph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fld id="{BB962C8B-B14F-4D97-AF65-F5344CB8AC3E}" type="datetimeFigureOut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100" name="幻灯片图像占位符 3"/>
          <p:cNvSpPr>
            <a:spLocks noGrp="1" noRo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备注占位符 4"/>
          <p:cNvSpPr>
            <a:spLocks noGrp="1" noRot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409" y="12684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457200"/>
            <a:ext cx="2060178" cy="4697413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61104" cy="46974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409" y="12684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457200"/>
            <a:ext cx="2060178" cy="4697413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61104" cy="46974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>
              <a:defRPr sz="1400"/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脚占位符 2049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2051" name="灯片编号占位符 2050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3" name="矩形 205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indent="0" algn="ctr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" name="矩形 205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" name="矩形 205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6" name="矩形 205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7" name="矩形 205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8" name="矩形 205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9" name="矩形 205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0" name="矩形 205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1" name="矩形 206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2" name="标题 206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63" name="文本占位符 2062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64" name="文本框 2064"/>
          <p:cNvSpPr txBox="1"/>
          <p:nvPr userDrawn="1"/>
        </p:nvSpPr>
        <p:spPr>
          <a:xfrm>
            <a:off x="7885113" y="6454775"/>
            <a:ext cx="1154112" cy="334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sz="16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第</a:t>
            </a:r>
            <a:fld id="{9A0DB2DC-4C9A-4742-B13C-FB6460FD3503}" type="slidenum">
              <a:rPr lang="zh-CN" altLang="en-US" sz="16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</a:fld>
            <a:r>
              <a:rPr lang="zh-CN" altLang="en-US" sz="16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16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65" name="文本框 2066"/>
          <p:cNvSpPr txBox="1"/>
          <p:nvPr userDrawn="1"/>
        </p:nvSpPr>
        <p:spPr>
          <a:xfrm>
            <a:off x="684213" y="0"/>
            <a:ext cx="7920037" cy="334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sz="1600" b="1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微机原理与接口技术</a:t>
            </a:r>
            <a:endParaRPr lang="zh-CN" altLang="en-US" sz="1600" b="1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66" name="直接连接符 2067"/>
          <p:cNvSpPr/>
          <p:nvPr userDrawn="1"/>
        </p:nvSpPr>
        <p:spPr>
          <a:xfrm>
            <a:off x="468313" y="333375"/>
            <a:ext cx="8135937" cy="0"/>
          </a:xfrm>
          <a:prstGeom prst="line">
            <a:avLst/>
          </a:prstGeom>
          <a:ln w="158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7" name="动作按钮: 前进或下一项 2068">
            <a:hlinkClick r:id="" action="ppaction://hlinkshowjump?jump=nextslide"/>
          </p:cNvPr>
          <p:cNvSpPr/>
          <p:nvPr userDrawn="1"/>
        </p:nvSpPr>
        <p:spPr>
          <a:xfrm>
            <a:off x="4795838" y="6518275"/>
            <a:ext cx="936625" cy="287338"/>
          </a:xfrm>
          <a:prstGeom prst="actionButtonForwardNext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" name="动作按钮: 后退或前一项 2069">
            <a:hlinkClick r:id="" action="ppaction://hlinkshowjump?jump=previousslide"/>
          </p:cNvPr>
          <p:cNvSpPr/>
          <p:nvPr userDrawn="1"/>
        </p:nvSpPr>
        <p:spPr>
          <a:xfrm>
            <a:off x="3140075" y="6518275"/>
            <a:ext cx="935038" cy="287338"/>
          </a:xfrm>
          <a:prstGeom prst="actionButtonBackPrevious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9" name="动作按钮: 结束 2070">
            <a:hlinkClick r:id="" action="ppaction://hlinkshowjump?jump=lastslide"/>
          </p:cNvPr>
          <p:cNvSpPr/>
          <p:nvPr userDrawn="1"/>
        </p:nvSpPr>
        <p:spPr>
          <a:xfrm>
            <a:off x="6380163" y="6524625"/>
            <a:ext cx="928687" cy="280988"/>
          </a:xfrm>
          <a:prstGeom prst="actionButtonEnd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0" name="动作按钮: 开始 2071">
            <a:hlinkClick r:id="" action="ppaction://hlinkshowjump?jump=firstslide"/>
          </p:cNvPr>
          <p:cNvSpPr/>
          <p:nvPr userDrawn="1"/>
        </p:nvSpPr>
        <p:spPr>
          <a:xfrm>
            <a:off x="1619250" y="6524625"/>
            <a:ext cx="944563" cy="280988"/>
          </a:xfrm>
          <a:prstGeom prst="actionButtonBeginning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blinds dir="vert"/>
  </p:transition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脚占位符 2049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2051" name="灯片编号占位符 2050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grpSp>
        <p:nvGrpSpPr>
          <p:cNvPr id="3076" name="组合 205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077" name="矩形 205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indent="0" algn="ctr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8" name="矩形 205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9" name="矩形 205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" name="矩形 205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1" name="矩形 205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2" name="矩形 205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3" name="矩形 205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84" name="矩形 205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" name="矩形 206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86" name="标题 206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87" name="文本占位符 2062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88" name="文本框 2064"/>
          <p:cNvSpPr txBox="1"/>
          <p:nvPr userDrawn="1"/>
        </p:nvSpPr>
        <p:spPr>
          <a:xfrm>
            <a:off x="7885113" y="6454775"/>
            <a:ext cx="1154112" cy="334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sz="16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第</a:t>
            </a:r>
            <a:fld id="{9A0DB2DC-4C9A-4742-B13C-FB6460FD3503}" type="slidenum">
              <a:rPr lang="zh-CN" altLang="en-US" sz="16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</a:fld>
            <a:r>
              <a:rPr lang="zh-CN" altLang="en-US" sz="16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16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089" name="文本框 2066"/>
          <p:cNvSpPr txBox="1"/>
          <p:nvPr userDrawn="1"/>
        </p:nvSpPr>
        <p:spPr>
          <a:xfrm>
            <a:off x="684213" y="0"/>
            <a:ext cx="7920037" cy="334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sz="1600" b="1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微机原理与接口技术</a:t>
            </a:r>
            <a:endParaRPr lang="zh-CN" altLang="en-US" sz="1600" b="1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090" name="直接连接符 2067"/>
          <p:cNvSpPr/>
          <p:nvPr userDrawn="1"/>
        </p:nvSpPr>
        <p:spPr>
          <a:xfrm>
            <a:off x="468313" y="333375"/>
            <a:ext cx="8135937" cy="0"/>
          </a:xfrm>
          <a:prstGeom prst="line">
            <a:avLst/>
          </a:prstGeom>
          <a:ln w="158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1" name="动作按钮: 前进或下一项 2068">
            <a:hlinkClick r:id="" action="ppaction://hlinkshowjump?jump=nextslide"/>
          </p:cNvPr>
          <p:cNvSpPr/>
          <p:nvPr userDrawn="1"/>
        </p:nvSpPr>
        <p:spPr>
          <a:xfrm>
            <a:off x="4795838" y="6518275"/>
            <a:ext cx="936625" cy="287338"/>
          </a:xfrm>
          <a:prstGeom prst="actionButtonForwardNext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2" name="动作按钮: 后退或前一项 2069">
            <a:hlinkClick r:id="" action="ppaction://hlinkshowjump?jump=previousslide"/>
          </p:cNvPr>
          <p:cNvSpPr/>
          <p:nvPr userDrawn="1"/>
        </p:nvSpPr>
        <p:spPr>
          <a:xfrm>
            <a:off x="3140075" y="6518275"/>
            <a:ext cx="935038" cy="287338"/>
          </a:xfrm>
          <a:prstGeom prst="actionButtonBackPrevious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3" name="动作按钮: 结束 2070">
            <a:hlinkClick r:id="" action="ppaction://hlinkshowjump?jump=lastslide"/>
          </p:cNvPr>
          <p:cNvSpPr/>
          <p:nvPr userDrawn="1"/>
        </p:nvSpPr>
        <p:spPr>
          <a:xfrm>
            <a:off x="6380163" y="6524625"/>
            <a:ext cx="928687" cy="280988"/>
          </a:xfrm>
          <a:prstGeom prst="actionButtonEnd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4" name="动作按钮: 开始 2071">
            <a:hlinkClick r:id="" action="ppaction://hlinkshowjump?jump=firstslide"/>
          </p:cNvPr>
          <p:cNvSpPr/>
          <p:nvPr userDrawn="1"/>
        </p:nvSpPr>
        <p:spPr>
          <a:xfrm>
            <a:off x="1619250" y="6524625"/>
            <a:ext cx="944563" cy="280988"/>
          </a:xfrm>
          <a:prstGeom prst="actionButtonBeginning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blinds dir="vert"/>
  </p:transition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3"/>
          <p:cNvSpPr txBox="1"/>
          <p:nvPr/>
        </p:nvSpPr>
        <p:spPr>
          <a:xfrm>
            <a:off x="554038" y="565150"/>
            <a:ext cx="5476875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复习建议：</a:t>
            </a:r>
            <a:endParaRPr lang="zh-CN" altLang="en-US" sz="2800" b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7513" y="1001713"/>
            <a:ext cx="8308975" cy="4246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en-US" sz="2000" b="1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认真梳理各章的知识点和主要内容；结合各章的重点知识和典型问题及例题，掌握相关问题的解决方法或分析方法；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熟练掌握常用的汇编指令（功能，特点，对标志位的影响，指令的运用）。指令及程序设计不熟练的，适当增加程序设计练习，多读程序，多动手；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熟练掌握常用的接口芯片的功能，使用方法（端口地址分配，地址译码，方式字设置，初始化编程和应用编程）；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结合作业和实验的情况，对以往作业中存在的问题及模糊的地方，查遗补漏，在复习过程中把问题弄明白。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5122"/>
          <p:cNvSpPr txBox="1"/>
          <p:nvPr/>
        </p:nvSpPr>
        <p:spPr>
          <a:xfrm>
            <a:off x="323850" y="476250"/>
            <a:ext cx="8416925" cy="5076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3</a:t>
            </a: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. 循环程序设计     </a:t>
            </a:r>
            <a:endParaRPr lang="zh-CN" altLang="en-US" sz="2400" b="1" dirty="0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）循环指令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LOOP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LOOPZ     LOOPNZ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）循环程序设计方法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 计数控制法     条件控制法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熟练掌握循环程序设计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4.  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系统功能调用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熟练掌握常用的系统功能调用。 （字符、字符串输入，输出）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5.    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子程序设计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熟练掌握子程序结构及设计方法。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文本框 5122"/>
          <p:cNvSpPr txBox="1"/>
          <p:nvPr/>
        </p:nvSpPr>
        <p:spPr>
          <a:xfrm>
            <a:off x="323850" y="404813"/>
            <a:ext cx="8416925" cy="572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第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6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章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 I/O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接口技术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</a:t>
            </a:r>
            <a:r>
              <a:rPr lang="zh-CN" altLang="en-US" sz="20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1. 接口电路及其功能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）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CPU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与外设交换信息分类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  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2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）接口电路的功能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. </a:t>
            </a:r>
            <a:r>
              <a:rPr lang="en-US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I/O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端口的编址方式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      两种：独立编址，统一编址，各自优缺点。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3. 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熟练掌握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I/O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指令的使用（指令格式，端口地址使用）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 输入指令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IN  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    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输出指令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OUT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4. </a:t>
            </a:r>
            <a:r>
              <a:rPr lang="en-US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I/O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控制方式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     程序控制方式，中断控制方式，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DMA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方式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 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5121"/>
          <p:cNvSpPr>
            <a:spLocks noGrp="1"/>
          </p:cNvSpPr>
          <p:nvPr>
            <p:ph type="title"/>
          </p:nvPr>
        </p:nvSpPr>
        <p:spPr>
          <a:xfrm>
            <a:off x="457200" y="306388"/>
            <a:ext cx="8229600" cy="668337"/>
          </a:xfrm>
          <a:ln/>
        </p:spPr>
        <p:txBody>
          <a:bodyPr anchor="ctr"/>
          <a:p>
            <a:r>
              <a:rPr lang="zh-CN" altLang="en-US">
                <a:solidFill>
                  <a:srgbClr val="0000FF"/>
                </a:solidFill>
              </a:rPr>
              <a:t>第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zh-CN" altLang="en-US">
                <a:solidFill>
                  <a:srgbClr val="0000FF"/>
                </a:solidFill>
              </a:rPr>
              <a:t>章   中断系统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7410" name="文本框 5122"/>
          <p:cNvSpPr txBox="1"/>
          <p:nvPr/>
        </p:nvSpPr>
        <p:spPr>
          <a:xfrm>
            <a:off x="457200" y="682625"/>
            <a:ext cx="8153400" cy="6092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1. 基本概念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）中断和中断源，中断系统的功能；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）中断处理过程：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中断请求，中断判优，中断响应，中断处理，中断返回；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2. 16</a:t>
            </a:r>
            <a:r>
              <a:rPr lang="zh-CN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位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机的中断系统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）中断类型 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 分类：外部中断（非屏蔽中断和可屏蔽中断），内部中断（软中断），优先级次序；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）中断向量表  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中断向量地址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=4*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中断类型码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中断向量表的设置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（两种方法：直接设置或使用系统功能调用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25H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，入口参数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DS:DX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）中断响应过程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 advTm="2911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文本框 5122"/>
          <p:cNvSpPr txBox="1"/>
          <p:nvPr/>
        </p:nvSpPr>
        <p:spPr>
          <a:xfrm>
            <a:off x="369888" y="512763"/>
            <a:ext cx="8153400" cy="3968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3.  </a:t>
            </a: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中断控制器</a:t>
            </a:r>
            <a:r>
              <a:rPr lang="en-US" altLang="zh-CN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8259A</a:t>
            </a: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 </a:t>
            </a:r>
            <a:endParaRPr lang="zh-CN" altLang="en-US" sz="2400" b="1" dirty="0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）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8259A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编程模型          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IRR    ISR    IMR    ICW    OCW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，端口地址分配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）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8259A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的工作方式</a:t>
            </a: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中断嵌套，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中断屏蔽，中断优先权循环方式（自动循环，特殊循环）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，中断触发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8259A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的编程    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要求熟记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ICW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及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 OCW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，并能灵活使用，完成指定的编程任务。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 advTm="2911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994305"/>
          <p:cNvSpPr>
            <a:spLocks noGrp="1"/>
          </p:cNvSpPr>
          <p:nvPr>
            <p:ph type="title"/>
          </p:nvPr>
        </p:nvSpPr>
        <p:spPr>
          <a:xfrm>
            <a:off x="539750" y="476250"/>
            <a:ext cx="7772400" cy="609600"/>
          </a:xfrm>
          <a:ln/>
        </p:spPr>
        <p:txBody>
          <a:bodyPr anchor="b"/>
          <a:p>
            <a:pPr algn="l"/>
            <a:r>
              <a:rPr lang="en-US" altLang="zh-CN" sz="2000">
                <a:solidFill>
                  <a:srgbClr val="0000FF"/>
                </a:solidFill>
                <a:ea typeface="楷体" panose="02010609060101010101" charset="-122"/>
              </a:rPr>
              <a:t>ICW1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charset="-122"/>
              </a:rPr>
              <a:t>格式</a:t>
            </a:r>
            <a:endParaRPr lang="zh-CN" altLang="en-US" sz="2000" dirty="0">
              <a:solidFill>
                <a:srgbClr val="0000FF"/>
              </a:solidFill>
              <a:ea typeface="楷体" panose="02010609060101010101" charset="-122"/>
            </a:endParaRPr>
          </a:p>
        </p:txBody>
      </p:sp>
      <p:sp>
        <p:nvSpPr>
          <p:cNvPr id="19458" name="内容占位符 994306"/>
          <p:cNvSpPr>
            <a:spLocks noGrp="1"/>
          </p:cNvSpPr>
          <p:nvPr>
            <p:ph idx="1"/>
          </p:nvPr>
        </p:nvSpPr>
        <p:spPr>
          <a:xfrm>
            <a:off x="827088" y="4581525"/>
            <a:ext cx="8194675" cy="1239838"/>
          </a:xfrm>
          <a:ln/>
        </p:spPr>
        <p:txBody>
          <a:bodyPr anchor="t"/>
          <a:p>
            <a:pPr>
              <a:buFont typeface="Wingdings" panose="05000000000000000000" charset="0"/>
              <a:buChar char="l"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D</a:t>
            </a:r>
            <a:r>
              <a:rPr lang="en-US" altLang="zh-CN" sz="2000" baseline="-25000">
                <a:latin typeface="楷体" panose="02010609060101010101" charset="-122"/>
                <a:ea typeface="楷体" panose="02010609060101010101" charset="-122"/>
              </a:rPr>
              <a:t>4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＝1，A</a:t>
            </a:r>
            <a:r>
              <a:rPr lang="en-US" altLang="zh-CN" sz="2000" baseline="-25000"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＝0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表示设置的是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ICW1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注意：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2000" baseline="-25000"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＝0，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表示输入8259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低地址端口；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19459" name="对象 994307"/>
          <p:cNvGraphicFramePr/>
          <p:nvPr/>
        </p:nvGraphicFramePr>
        <p:xfrm>
          <a:off x="690563" y="1181100"/>
          <a:ext cx="8258175" cy="376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200400" imgH="1428750" progId="Visio.Drawing.6">
                  <p:embed/>
                </p:oleObj>
              </mc:Choice>
              <mc:Fallback>
                <p:oleObj name="" r:id="rId1" imgW="3200400" imgH="1428750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0563" y="1181100"/>
                        <a:ext cx="8258175" cy="3765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995329"/>
          <p:cNvSpPr>
            <a:spLocks noGrp="1"/>
          </p:cNvSpPr>
          <p:nvPr>
            <p:ph type="title"/>
          </p:nvPr>
        </p:nvSpPr>
        <p:spPr>
          <a:xfrm>
            <a:off x="466725" y="476250"/>
            <a:ext cx="7772400" cy="609600"/>
          </a:xfrm>
          <a:ln/>
        </p:spPr>
        <p:txBody>
          <a:bodyPr anchor="b"/>
          <a:p>
            <a:pPr algn="l"/>
            <a:r>
              <a:rPr lang="en-US" altLang="zh-CN" sz="2000">
                <a:solidFill>
                  <a:srgbClr val="0000FF"/>
                </a:solidFill>
                <a:ea typeface="楷体" panose="02010609060101010101" charset="-122"/>
              </a:rPr>
              <a:t>ICW2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charset="-122"/>
              </a:rPr>
              <a:t>格式</a:t>
            </a:r>
            <a:endParaRPr lang="zh-CN" altLang="en-US" sz="2000" dirty="0">
              <a:solidFill>
                <a:srgbClr val="0000FF"/>
              </a:solidFill>
              <a:ea typeface="楷体" panose="02010609060101010101" charset="-122"/>
            </a:endParaRPr>
          </a:p>
        </p:txBody>
      </p:sp>
      <p:sp>
        <p:nvSpPr>
          <p:cNvPr id="20482" name="内容占位符 995330"/>
          <p:cNvSpPr>
            <a:spLocks noGrp="1"/>
          </p:cNvSpPr>
          <p:nvPr>
            <p:ph idx="1"/>
          </p:nvPr>
        </p:nvSpPr>
        <p:spPr>
          <a:xfrm>
            <a:off x="682625" y="4437063"/>
            <a:ext cx="8266113" cy="1160462"/>
          </a:xfrm>
          <a:ln/>
        </p:spPr>
        <p:txBody>
          <a:bodyPr anchor="t"/>
          <a:p>
            <a:pPr>
              <a:buFont typeface="Wingdings" panose="05000000000000000000" charset="0"/>
              <a:buChar char="l"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ICW2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用于设置中断类型码。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注意：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2000" baseline="-25000"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＝1，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表示输入8259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高地址端口。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初始化时低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位为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20483" name="对象 995336"/>
          <p:cNvGraphicFramePr/>
          <p:nvPr/>
        </p:nvGraphicFramePr>
        <p:xfrm>
          <a:off x="487363" y="1198563"/>
          <a:ext cx="8393112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924300" imgH="1666875" progId="Visio.Drawing.6">
                  <p:embed/>
                </p:oleObj>
              </mc:Choice>
              <mc:Fallback>
                <p:oleObj name="" r:id="rId1" imgW="3924300" imgH="1666875" progId="Visio.Drawing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7363" y="1198563"/>
                        <a:ext cx="8393112" cy="362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996353"/>
          <p:cNvSpPr>
            <a:spLocks noGrp="1"/>
          </p:cNvSpPr>
          <p:nvPr>
            <p:ph type="title"/>
          </p:nvPr>
        </p:nvSpPr>
        <p:spPr>
          <a:xfrm>
            <a:off x="466725" y="549275"/>
            <a:ext cx="2751138" cy="609600"/>
          </a:xfrm>
          <a:ln/>
        </p:spPr>
        <p:txBody>
          <a:bodyPr anchor="b"/>
          <a:p>
            <a:pPr algn="l"/>
            <a:r>
              <a:rPr lang="en-US" altLang="zh-CN" sz="2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ICW3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格式</a:t>
            </a:r>
            <a:endParaRPr lang="zh-CN" altLang="en-US" sz="2000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06" name="内容占位符 996354"/>
          <p:cNvSpPr>
            <a:spLocks noGrp="1"/>
          </p:cNvSpPr>
          <p:nvPr>
            <p:ph idx="1"/>
          </p:nvPr>
        </p:nvSpPr>
        <p:spPr>
          <a:xfrm>
            <a:off x="642938" y="4275138"/>
            <a:ext cx="8242300" cy="2068512"/>
          </a:xfrm>
          <a:ln/>
        </p:spPr>
        <p:txBody>
          <a:bodyPr anchor="t"/>
          <a:p>
            <a:pPr>
              <a:buFont typeface="Wingdings" panose="05000000000000000000" charset="0"/>
              <a:buChar char="l"/>
            </a:pPr>
            <a:r>
              <a:rPr lang="en-US" altLang="zh-CN" sz="2000">
                <a:ea typeface="楷体" panose="02010609060101010101" charset="-122"/>
              </a:rPr>
              <a:t>ICW3</a:t>
            </a:r>
            <a:r>
              <a:rPr lang="zh-CN" altLang="en-US" sz="2000" dirty="0">
                <a:ea typeface="楷体" panose="02010609060101010101" charset="-122"/>
              </a:rPr>
              <a:t>是在级联方式下设置的初始化命令字。</a:t>
            </a:r>
            <a:endParaRPr lang="zh-CN" altLang="en-US" sz="2000" dirty="0">
              <a:ea typeface="楷体" panose="0201060906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ea typeface="楷体" panose="02010609060101010101" charset="-122"/>
              </a:rPr>
              <a:t>当</a:t>
            </a:r>
            <a:r>
              <a:rPr lang="en-US" altLang="zh-CN" sz="2000">
                <a:ea typeface="楷体" panose="02010609060101010101" charset="-122"/>
              </a:rPr>
              <a:t>ICW1</a:t>
            </a:r>
            <a:r>
              <a:rPr lang="zh-CN" altLang="en-US" sz="2000">
                <a:ea typeface="楷体" panose="02010609060101010101" charset="-122"/>
              </a:rPr>
              <a:t>中</a:t>
            </a:r>
            <a:r>
              <a:rPr lang="en-US" altLang="zh-CN" sz="2000">
                <a:ea typeface="楷体" panose="02010609060101010101" charset="-122"/>
              </a:rPr>
              <a:t>D</a:t>
            </a:r>
            <a:r>
              <a:rPr lang="en-US" altLang="zh-CN" sz="2000" baseline="-25000">
                <a:ea typeface="楷体" panose="02010609060101010101" charset="-122"/>
              </a:rPr>
              <a:t>1</a:t>
            </a:r>
            <a:r>
              <a:rPr lang="en-US" altLang="zh-CN" sz="2000">
                <a:ea typeface="楷体" panose="02010609060101010101" charset="-122"/>
              </a:rPr>
              <a:t>＝1，</a:t>
            </a:r>
            <a:r>
              <a:rPr lang="zh-CN" altLang="en-US" sz="2000" dirty="0">
                <a:ea typeface="楷体" panose="02010609060101010101" charset="-122"/>
              </a:rPr>
              <a:t>单片使用，不需要</a:t>
            </a:r>
            <a:r>
              <a:rPr lang="en-US" altLang="zh-CN" sz="2000">
                <a:ea typeface="楷体" panose="02010609060101010101" charset="-122"/>
              </a:rPr>
              <a:t>ICW3；</a:t>
            </a:r>
            <a:endParaRPr lang="en-US" altLang="zh-CN" sz="2000">
              <a:ea typeface="楷体" panose="0201060906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>
                <a:ea typeface="楷体" panose="02010609060101010101" charset="-122"/>
              </a:rPr>
              <a:t>当</a:t>
            </a:r>
            <a:r>
              <a:rPr lang="en-US" altLang="zh-CN" sz="2000">
                <a:ea typeface="楷体" panose="02010609060101010101" charset="-122"/>
              </a:rPr>
              <a:t>ICW1</a:t>
            </a:r>
            <a:r>
              <a:rPr lang="zh-CN" altLang="en-US" sz="2000">
                <a:ea typeface="楷体" panose="02010609060101010101" charset="-122"/>
              </a:rPr>
              <a:t>中</a:t>
            </a:r>
            <a:r>
              <a:rPr lang="en-US" altLang="zh-CN" sz="2000">
                <a:ea typeface="楷体" panose="02010609060101010101" charset="-122"/>
              </a:rPr>
              <a:t>D</a:t>
            </a:r>
            <a:r>
              <a:rPr lang="en-US" altLang="zh-CN" sz="2000" baseline="-25000">
                <a:ea typeface="楷体" panose="02010609060101010101" charset="-122"/>
              </a:rPr>
              <a:t>1</a:t>
            </a:r>
            <a:r>
              <a:rPr lang="en-US" altLang="zh-CN" sz="2000">
                <a:ea typeface="楷体" panose="02010609060101010101" charset="-122"/>
              </a:rPr>
              <a:t>＝0</a:t>
            </a:r>
            <a:r>
              <a:rPr lang="zh-CN" altLang="en-US" sz="2000">
                <a:ea typeface="楷体" panose="02010609060101010101" charset="-122"/>
              </a:rPr>
              <a:t> </a:t>
            </a:r>
            <a:r>
              <a:rPr lang="zh-CN" altLang="en-US" sz="2000" dirty="0">
                <a:ea typeface="楷体" panose="02010609060101010101" charset="-122"/>
              </a:rPr>
              <a:t>，表示8259</a:t>
            </a:r>
            <a:r>
              <a:rPr lang="en-US" altLang="zh-CN" sz="2000">
                <a:ea typeface="楷体" panose="02010609060101010101" charset="-122"/>
              </a:rPr>
              <a:t>A</a:t>
            </a:r>
            <a:r>
              <a:rPr lang="zh-CN" altLang="en-US" sz="2000" dirty="0">
                <a:ea typeface="楷体" panose="02010609060101010101" charset="-122"/>
              </a:rPr>
              <a:t>工作于级联方式，必须设置</a:t>
            </a:r>
            <a:r>
              <a:rPr lang="en-US" altLang="zh-CN" sz="2000">
                <a:ea typeface="楷体" panose="02010609060101010101" charset="-122"/>
              </a:rPr>
              <a:t>ICW3。</a:t>
            </a:r>
            <a:endParaRPr lang="en-US" altLang="zh-CN" sz="2000">
              <a:ea typeface="楷体" panose="02010609060101010101" charset="-122"/>
            </a:endParaRPr>
          </a:p>
        </p:txBody>
      </p:sp>
      <p:graphicFrame>
        <p:nvGraphicFramePr>
          <p:cNvPr id="21507" name="对象 996358"/>
          <p:cNvGraphicFramePr/>
          <p:nvPr/>
        </p:nvGraphicFramePr>
        <p:xfrm>
          <a:off x="2197100" y="2420938"/>
          <a:ext cx="5632450" cy="26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588260" imgH="1330960" progId="Visio.Drawing.6">
                  <p:embed/>
                </p:oleObj>
              </mc:Choice>
              <mc:Fallback>
                <p:oleObj name="" r:id="rId1" imgW="2588260" imgH="1330960" progId="Visio.Drawing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7100" y="2420938"/>
                        <a:ext cx="5632450" cy="2627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对象 996359"/>
          <p:cNvGraphicFramePr/>
          <p:nvPr/>
        </p:nvGraphicFramePr>
        <p:xfrm>
          <a:off x="2197100" y="620713"/>
          <a:ext cx="5705475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575560" imgH="1333500" progId="Visio.Drawing.6">
                  <p:embed/>
                </p:oleObj>
              </mc:Choice>
              <mc:Fallback>
                <p:oleObj name="" r:id="rId3" imgW="2575560" imgH="1333500" progId="Visio.Drawing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7100" y="620713"/>
                        <a:ext cx="5705475" cy="2659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997377"/>
          <p:cNvSpPr>
            <a:spLocks noGrp="1"/>
          </p:cNvSpPr>
          <p:nvPr>
            <p:ph type="title"/>
          </p:nvPr>
        </p:nvSpPr>
        <p:spPr>
          <a:xfrm>
            <a:off x="395288" y="333375"/>
            <a:ext cx="2322512" cy="609600"/>
          </a:xfrm>
          <a:ln/>
        </p:spPr>
        <p:txBody>
          <a:bodyPr anchor="b"/>
          <a:p>
            <a:pPr algn="l"/>
            <a:r>
              <a:rPr lang="en-US" altLang="zh-CN" sz="2000">
                <a:solidFill>
                  <a:srgbClr val="0000FF"/>
                </a:solidFill>
                <a:ea typeface="楷体" panose="02010609060101010101" charset="-122"/>
              </a:rPr>
              <a:t>ICW4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charset="-122"/>
              </a:rPr>
              <a:t>格式</a:t>
            </a:r>
            <a:endParaRPr lang="zh-CN" altLang="en-US" sz="2000" dirty="0">
              <a:solidFill>
                <a:srgbClr val="0000FF"/>
              </a:solidFill>
              <a:ea typeface="楷体" panose="02010609060101010101" charset="-122"/>
            </a:endParaRPr>
          </a:p>
        </p:txBody>
      </p:sp>
      <p:sp>
        <p:nvSpPr>
          <p:cNvPr id="22530" name="内容占位符 997378"/>
          <p:cNvSpPr>
            <a:spLocks noGrp="1"/>
          </p:cNvSpPr>
          <p:nvPr>
            <p:ph idx="1"/>
          </p:nvPr>
        </p:nvSpPr>
        <p:spPr>
          <a:xfrm>
            <a:off x="539750" y="1989138"/>
            <a:ext cx="4187825" cy="579437"/>
          </a:xfrm>
          <a:ln/>
        </p:spPr>
        <p:txBody>
          <a:bodyPr anchor="t"/>
          <a:p>
            <a:pPr marL="0" indent="0"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当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ICW1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D</a:t>
            </a:r>
            <a:r>
              <a:rPr lang="en-US" altLang="zh-CN" sz="20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0 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=1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，需要设置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ICW4。</a:t>
            </a:r>
            <a:r>
              <a:rPr lang="en-US" altLang="zh-CN">
                <a:solidFill>
                  <a:schemeClr val="folHlink"/>
                </a:solidFill>
              </a:rPr>
              <a:t> </a:t>
            </a:r>
            <a:endParaRPr lang="zh-CN" altLang="en-US">
              <a:solidFill>
                <a:schemeClr val="folHlink"/>
              </a:solidFill>
            </a:endParaRPr>
          </a:p>
        </p:txBody>
      </p:sp>
      <p:graphicFrame>
        <p:nvGraphicFramePr>
          <p:cNvPr id="22531" name="对象 997379"/>
          <p:cNvGraphicFramePr/>
          <p:nvPr/>
        </p:nvGraphicFramePr>
        <p:xfrm>
          <a:off x="1692275" y="908050"/>
          <a:ext cx="6992938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810000" imgH="2219325" progId="Visio.Drawing.6">
                  <p:embed/>
                </p:oleObj>
              </mc:Choice>
              <mc:Fallback>
                <p:oleObj name="" r:id="rId1" imgW="3810000" imgH="2219325" progId="Visio.Drawing.6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908050"/>
                        <a:ext cx="6992938" cy="4059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矩形 997384"/>
          <p:cNvSpPr/>
          <p:nvPr/>
        </p:nvSpPr>
        <p:spPr>
          <a:xfrm>
            <a:off x="395288" y="4508500"/>
            <a:ext cx="8355012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SFNM＝1，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用于指明是否选择特殊全嵌套方式，一般在使用多片8259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中使用，主片即选用特殊全嵌套方式。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文本框 54273"/>
          <p:cNvSpPr txBox="1"/>
          <p:nvPr/>
        </p:nvSpPr>
        <p:spPr>
          <a:xfrm>
            <a:off x="468313" y="549275"/>
            <a:ext cx="7696200" cy="5175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b="1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（</a:t>
            </a:r>
            <a:r>
              <a:rPr lang="en-US" altLang="zh-CN" sz="2000" b="1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1</a:t>
            </a:r>
            <a:r>
              <a:rPr lang="zh-CN" altLang="en-US" sz="2000" b="1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）</a:t>
            </a:r>
            <a:r>
              <a:rPr lang="en-US" altLang="zh-CN" sz="2000" b="1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OCW1</a:t>
            </a:r>
            <a:r>
              <a:rPr lang="en-US" altLang="zh-CN" sz="2000" b="1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——</a:t>
            </a:r>
            <a:r>
              <a:rPr lang="zh-CN" altLang="en-US" sz="2000" b="1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中断屏蔽操作命令字</a:t>
            </a:r>
            <a:r>
              <a:rPr lang="en-US" altLang="zh-CN" sz="2000" b="1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IMR</a:t>
            </a:r>
            <a:endParaRPr lang="zh-CN" altLang="en-US" sz="2800" b="1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54" name="对象 1000451"/>
          <p:cNvGraphicFramePr/>
          <p:nvPr/>
        </p:nvGraphicFramePr>
        <p:xfrm>
          <a:off x="900113" y="1123950"/>
          <a:ext cx="6977062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809875" imgH="1371600" progId="Visio.Drawing.6">
                  <p:embed/>
                </p:oleObj>
              </mc:Choice>
              <mc:Fallback>
                <p:oleObj name="" r:id="rId1" imgW="2809875" imgH="1371600" progId="Visio.Drawing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123950"/>
                        <a:ext cx="6977062" cy="340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文本占位符 1000450"/>
          <p:cNvSpPr>
            <a:spLocks noGrp="1"/>
          </p:cNvSpPr>
          <p:nvPr>
            <p:ph type="body"/>
          </p:nvPr>
        </p:nvSpPr>
        <p:spPr>
          <a:xfrm>
            <a:off x="900113" y="3357563"/>
            <a:ext cx="5645150" cy="434975"/>
          </a:xfrm>
          <a:ln/>
        </p:spPr>
        <p:txBody>
          <a:bodyPr anchor="t"/>
          <a:p>
            <a:pPr marL="0" indent="0">
              <a:buNone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OCW1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的功能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用来动态地设置中断源的屏蔽状态。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3556" name="矩形 1000455"/>
          <p:cNvSpPr/>
          <p:nvPr/>
        </p:nvSpPr>
        <p:spPr>
          <a:xfrm>
            <a:off x="971550" y="3933825"/>
            <a:ext cx="7902575" cy="395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CPU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也可以从8259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的高地址端口读取中断屏蔽寄存器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IMR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的内容。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矩形 30721"/>
          <p:cNvSpPr/>
          <p:nvPr/>
        </p:nvSpPr>
        <p:spPr>
          <a:xfrm>
            <a:off x="395288" y="547688"/>
            <a:ext cx="8610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）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OCW2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优先循环和中断结束方式操作命令字</a:t>
            </a:r>
            <a:endParaRPr lang="zh-CN" altLang="en-US" sz="2000" b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578" name="矩形 30734"/>
          <p:cNvSpPr/>
          <p:nvPr/>
        </p:nvSpPr>
        <p:spPr>
          <a:xfrm>
            <a:off x="539750" y="3573463"/>
            <a:ext cx="7762875" cy="1584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说明：</a:t>
            </a:r>
            <a:endParaRPr lang="zh-CN" altLang="en-US" sz="2000" b="1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D</a:t>
            </a:r>
            <a:r>
              <a:rPr lang="en-US" altLang="zh-CN" sz="2000" b="1" baseline="-25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7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R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）</a:t>
            </a:r>
            <a:r>
              <a:rPr lang="en-US" altLang="zh-CN" sz="20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优先循环方式设定位</a:t>
            </a:r>
            <a:endParaRPr lang="zh-CN" altLang="en-US" sz="2000" b="1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0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：非循环方式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——0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～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7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级总是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级最高，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7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级最低；</a:t>
            </a:r>
            <a:endParaRPr lang="zh-CN" altLang="en-US" sz="2000" b="1" u="none" baseline="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1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：优先级循环方式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——0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～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7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级循环成为最高优先级；</a:t>
            </a:r>
            <a:endParaRPr lang="zh-CN" altLang="en-US" sz="2000" b="1" u="none" baseline="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24579" name="对象 1001477"/>
          <p:cNvGraphicFramePr/>
          <p:nvPr/>
        </p:nvGraphicFramePr>
        <p:xfrm>
          <a:off x="827088" y="1052513"/>
          <a:ext cx="7318375" cy="322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948940" imgH="1318260" progId="Visio.Drawing.6">
                  <p:embed/>
                </p:oleObj>
              </mc:Choice>
              <mc:Fallback>
                <p:oleObj name="" r:id="rId1" imgW="2948940" imgH="1318260" progId="Visio.Drawing.6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052513"/>
                        <a:ext cx="7318375" cy="322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>
                <a:solidFill>
                  <a:srgbClr val="0000FF"/>
                </a:solidFill>
              </a:rPr>
              <a:t>第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章   绪论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170" name="文本框 5122"/>
          <p:cNvSpPr txBox="1"/>
          <p:nvPr/>
        </p:nvSpPr>
        <p:spPr>
          <a:xfrm>
            <a:off x="611188" y="1268413"/>
            <a:ext cx="8418512" cy="4276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1. 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熟悉数制及其转换方法</a:t>
            </a: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 </a:t>
            </a:r>
            <a:endParaRPr lang="zh-CN" altLang="en-US" sz="2400" b="1" dirty="0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      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要求熟练掌握不同进制数之间的相互转换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2.  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熟悉二进制数的加减运算和逻辑运算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3</a:t>
            </a: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.  数的符号表示（编码）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熟悉数在计算机中的表示方法（无符号数、原码、补码）、编码方法（BCD码、ASCII码）及其数值范围。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（1）原码、补码和真值之间的转换；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（2） 补码数的表数范围（n=8、16）。-128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Symbol" panose="05050102010706020507" pitchFamily="18" charset="2"/>
              </a:rPr>
              <a:t>+127   -32768+32767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（3）要求掌握常用的ASCII：0---9、A---Z、a---z、空格、回车、换行。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7171" name="文本框 5124"/>
          <p:cNvSpPr txBox="1"/>
          <p:nvPr/>
        </p:nvSpPr>
        <p:spPr>
          <a:xfrm>
            <a:off x="1331913" y="4581525"/>
            <a:ext cx="6243637" cy="1371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endParaRPr lang="zh-CN" altLang="en-US" sz="2400" b="1" dirty="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 advTm="2911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矩形 33793"/>
          <p:cNvSpPr/>
          <p:nvPr/>
        </p:nvSpPr>
        <p:spPr>
          <a:xfrm>
            <a:off x="539750" y="549275"/>
            <a:ext cx="3495675" cy="395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）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OCW3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字</a:t>
            </a:r>
            <a:endParaRPr lang="zh-CN" altLang="en-US" sz="2000" b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3807" name="矩形 33806"/>
          <p:cNvSpPr/>
          <p:nvPr/>
        </p:nvSpPr>
        <p:spPr>
          <a:xfrm>
            <a:off x="900113" y="3644900"/>
            <a:ext cx="7477125" cy="2193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说明：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D</a:t>
            </a:r>
            <a:r>
              <a:rPr lang="en-US" altLang="zh-CN" sz="2000" b="1" baseline="-25000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7</a:t>
            </a:r>
            <a:r>
              <a:rPr lang="en-US" altLang="zh-CN" sz="2000" b="1" dirty="0">
                <a:latin typeface="宋体" panose="02010600030101010101" pitchFamily="2" charset="-122"/>
                <a:ea typeface="楷体" panose="02010609060101010101" charset="-122"/>
              </a:rPr>
              <a:t>——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无意义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D</a:t>
            </a:r>
            <a:r>
              <a:rPr lang="en-US" altLang="zh-CN" sz="2000" b="1" baseline="-25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6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(ESMM)D</a:t>
            </a:r>
            <a:r>
              <a:rPr lang="en-US" altLang="zh-CN" sz="2000" b="1" baseline="-25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5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 (SMM)</a:t>
            </a:r>
            <a:endParaRPr lang="en-US" altLang="zh-CN" sz="2000" b="1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0        ×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：无意义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1         1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：特殊屏蔽方式设置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不分优先级执行中断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)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1         0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：特殊屏蔽方式撤消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恢复原有优先级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)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graphicFrame>
        <p:nvGraphicFramePr>
          <p:cNvPr id="1002500" name="对象 1002499"/>
          <p:cNvGraphicFramePr/>
          <p:nvPr/>
        </p:nvGraphicFramePr>
        <p:xfrm>
          <a:off x="1117600" y="933450"/>
          <a:ext cx="7053263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3705225" imgH="1657350" progId="Visio.Drawing.6">
                  <p:embed/>
                </p:oleObj>
              </mc:Choice>
              <mc:Fallback>
                <p:oleObj name="" r:id="rId1" imgW="3705225" imgH="1657350" progId="Visio.Drawing.6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7600" y="933450"/>
                        <a:ext cx="7053263" cy="331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2505" name="矩形 1002504"/>
          <p:cNvSpPr/>
          <p:nvPr/>
        </p:nvSpPr>
        <p:spPr>
          <a:xfrm>
            <a:off x="900113" y="2060575"/>
            <a:ext cx="1452562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D</a:t>
            </a:r>
            <a:r>
              <a:rPr lang="en-US" altLang="zh-CN" sz="2000" b="1" baseline="-30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4</a:t>
            </a:r>
            <a:r>
              <a:rPr lang="en-US" altLang="zh-CN" sz="20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D</a:t>
            </a:r>
            <a:r>
              <a:rPr lang="en-US" altLang="zh-CN" sz="2000" b="1" baseline="-30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＝01</a:t>
            </a:r>
            <a:endParaRPr lang="zh-CN" altLang="en-US" sz="2000" b="1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OCW3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的标志</a:t>
            </a:r>
            <a:endParaRPr lang="zh-CN" altLang="en-US" sz="2000" b="1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807" grpId="0"/>
      <p:bldP spid="10025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>
                <a:solidFill>
                  <a:srgbClr val="0000FF"/>
                </a:solidFill>
              </a:rPr>
              <a:t>第</a:t>
            </a:r>
            <a:r>
              <a:rPr lang="en-US" altLang="zh-CN">
                <a:solidFill>
                  <a:srgbClr val="0000FF"/>
                </a:solidFill>
              </a:rPr>
              <a:t>8</a:t>
            </a:r>
            <a:r>
              <a:rPr lang="zh-CN" altLang="en-US">
                <a:solidFill>
                  <a:srgbClr val="0000FF"/>
                </a:solidFill>
              </a:rPr>
              <a:t>章   常用接口芯片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6626" name="文本框 5122"/>
          <p:cNvSpPr txBox="1"/>
          <p:nvPr/>
        </p:nvSpPr>
        <p:spPr>
          <a:xfrm>
            <a:off x="468313" y="1123950"/>
            <a:ext cx="8153400" cy="4338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1. 并行接口</a:t>
            </a:r>
            <a:r>
              <a:rPr lang="en-US" altLang="zh-CN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8255</a:t>
            </a:r>
            <a:endParaRPr lang="en-US" altLang="zh-CN" sz="2400" b="1" dirty="0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）了解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8255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内部结构，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熟练掌握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8255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的三种工作方式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。包括联络信号使用哪些引脚，中断请求设置等。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）熟悉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8255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端口地址分配规则及读写控制，能根据要求，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设计端口地址译码电路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） 熟练掌握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8255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的控制字：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方式选择控制字和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C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口位操作控制字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4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） 能根据设计要求，使用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8255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完成简单接口功能的编程任务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。</a:t>
            </a:r>
            <a:endParaRPr lang="zh-CN" altLang="en-US" sz="2000" b="1" dirty="0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advTm="2911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9217"/>
          <p:cNvSpPr txBox="1"/>
          <p:nvPr/>
        </p:nvSpPr>
        <p:spPr>
          <a:xfrm>
            <a:off x="0" y="981075"/>
            <a:ext cx="592613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文本框 9219"/>
          <p:cNvSpPr txBox="1"/>
          <p:nvPr/>
        </p:nvSpPr>
        <p:spPr>
          <a:xfrm>
            <a:off x="250825" y="404813"/>
            <a:ext cx="4419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8255A的控制字</a:t>
            </a:r>
            <a:endParaRPr lang="zh-CN" altLang="zh-CN" sz="2400" b="1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27651" name="文本框 9220"/>
          <p:cNvSpPr txBox="1"/>
          <p:nvPr/>
        </p:nvSpPr>
        <p:spPr>
          <a:xfrm>
            <a:off x="682625" y="1009650"/>
            <a:ext cx="4906963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000" b="1" dirty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）方式选择控制字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299" name="图片 9298" descr="wx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1628775"/>
            <a:ext cx="7467600" cy="311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框 9220"/>
          <p:cNvSpPr txBox="1"/>
          <p:nvPr/>
        </p:nvSpPr>
        <p:spPr>
          <a:xfrm>
            <a:off x="538163" y="549275"/>
            <a:ext cx="4906962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）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C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口位操作控制字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468996" name="Group 4"/>
          <p:cNvGraphicFramePr>
            <a:graphicFrameLocks noGrp="1"/>
          </p:cNvGraphicFramePr>
          <p:nvPr/>
        </p:nvGraphicFramePr>
        <p:xfrm>
          <a:off x="1042988" y="1916113"/>
          <a:ext cx="6934200" cy="533400"/>
        </p:xfrm>
        <a:graphic>
          <a:graphicData uri="http://schemas.openxmlformats.org/drawingml/2006/table">
            <a:tbl>
              <a:tblPr/>
              <a:tblGrid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</a:tblGrid>
              <a:tr h="5334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ingdings 2" pitchFamily="18" charset="2"/>
                        </a:rPr>
                        <a:t>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Wingdings 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ingdings 2" pitchFamily="18" charset="2"/>
                        </a:rPr>
                        <a:t>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Wingdings 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ingdings 2" pitchFamily="18" charset="2"/>
                        </a:rPr>
                        <a:t>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Wingdings 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9064" name="Group 72"/>
          <p:cNvGraphicFramePr>
            <a:graphicFrameLocks noGrp="1"/>
          </p:cNvGraphicFramePr>
          <p:nvPr/>
        </p:nvGraphicFramePr>
        <p:xfrm>
          <a:off x="4427538" y="3068638"/>
          <a:ext cx="1981200" cy="2286000"/>
        </p:xfrm>
        <a:graphic>
          <a:graphicData uri="http://schemas.openxmlformats.org/drawingml/2006/table">
            <a:tbl>
              <a:tblPr/>
              <a:tblGrid>
                <a:gridCol w="762000"/>
                <a:gridCol w="1219200"/>
              </a:tblGrid>
              <a:tr h="439420"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ea typeface="楷体" panose="02010609060101010101" charset="-122"/>
                          <a:cs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ea typeface="楷体" panose="02010609060101010101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ea typeface="楷体" panose="02010609060101010101" charset="-122"/>
                          <a:cs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ea typeface="楷体" panose="02010609060101010101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ea typeface="楷体" panose="02010609060101010101" charset="-122"/>
                          <a:cs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ea typeface="楷体" panose="02010609060101010101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ea typeface="楷体" panose="02010609060101010101" charset="-122"/>
                          <a:cs typeface="宋体" panose="02010600030101010101" pitchFamily="2" charset="-122"/>
                        </a:rPr>
                        <a:t>位选择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238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13" name="Line 54"/>
          <p:cNvSpPr/>
          <p:nvPr/>
        </p:nvSpPr>
        <p:spPr>
          <a:xfrm>
            <a:off x="7519988" y="2449513"/>
            <a:ext cx="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69063" name="Group 71"/>
          <p:cNvGraphicFramePr>
            <a:graphicFrameLocks noGrp="1"/>
          </p:cNvGraphicFramePr>
          <p:nvPr/>
        </p:nvGraphicFramePr>
        <p:xfrm>
          <a:off x="6996113" y="3135313"/>
          <a:ext cx="1209675" cy="1822450"/>
        </p:xfrm>
        <a:graphic>
          <a:graphicData uri="http://schemas.openxmlformats.org/drawingml/2006/table">
            <a:tbl>
              <a:tblPr/>
              <a:tblGrid>
                <a:gridCol w="447675"/>
                <a:gridCol w="762000"/>
              </a:tblGrid>
              <a:tr h="822960"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选定位的设置方式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984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复位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置位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左大括号 1"/>
          <p:cNvSpPr/>
          <p:nvPr/>
        </p:nvSpPr>
        <p:spPr>
          <a:xfrm rot="16200000">
            <a:off x="5638006" y="1353344"/>
            <a:ext cx="306388" cy="2584450"/>
          </a:xfrm>
          <a:prstGeom prst="leftBrace">
            <a:avLst>
              <a:gd name="adj1" fmla="val 8333"/>
              <a:gd name="adj2" fmla="val 50322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8728" name="文本框 3"/>
          <p:cNvSpPr txBox="1"/>
          <p:nvPr/>
        </p:nvSpPr>
        <p:spPr>
          <a:xfrm>
            <a:off x="755650" y="1052513"/>
            <a:ext cx="6318250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用于设置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C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口某一位的复位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置位操作。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8729" name="文本框 4"/>
          <p:cNvSpPr txBox="1"/>
          <p:nvPr/>
        </p:nvSpPr>
        <p:spPr>
          <a:xfrm>
            <a:off x="971550" y="2781300"/>
            <a:ext cx="1120775" cy="395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标志位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文本框 5122"/>
          <p:cNvSpPr txBox="1"/>
          <p:nvPr/>
        </p:nvSpPr>
        <p:spPr>
          <a:xfrm>
            <a:off x="265113" y="461963"/>
            <a:ext cx="8153400" cy="4338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2.  </a:t>
            </a: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定时</a:t>
            </a:r>
            <a:r>
              <a:rPr lang="en-US" altLang="zh-CN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/</a:t>
            </a: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计数器</a:t>
            </a:r>
            <a:r>
              <a:rPr lang="en-US" altLang="zh-CN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8253</a:t>
            </a:r>
            <a:endParaRPr lang="en-US" altLang="zh-CN" sz="2400" b="1" dirty="0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）了解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8253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内部结构和特点，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掌握端口地址分配规则，能设计相应端口地址译码电路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；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）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熟练掌握计数初值的定义和计算，熟悉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8253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六种工作方式的特点和应用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）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熟练掌握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8253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的控制字，能完成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8253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初始化设计以及读当前计数值的编程工作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；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）能利用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8253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进行一些简单应用编程任务。</a:t>
            </a:r>
            <a:endParaRPr lang="en-US" altLang="zh-CN" sz="2000" b="1" dirty="0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advTm="2911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框 1"/>
          <p:cNvSpPr txBox="1"/>
          <p:nvPr/>
        </p:nvSpPr>
        <p:spPr>
          <a:xfrm>
            <a:off x="376238" y="641350"/>
            <a:ext cx="58674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8253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工作方式控制字</a:t>
            </a:r>
            <a:endParaRPr lang="zh-CN" altLang="en-US" sz="2000" b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30722" name="组合 17"/>
          <p:cNvGrpSpPr/>
          <p:nvPr/>
        </p:nvGrpSpPr>
        <p:grpSpPr>
          <a:xfrm>
            <a:off x="1714500" y="1211263"/>
            <a:ext cx="5759450" cy="863600"/>
            <a:chOff x="2664" y="3018"/>
            <a:chExt cx="9072" cy="1361"/>
          </a:xfrm>
        </p:grpSpPr>
        <p:grpSp>
          <p:nvGrpSpPr>
            <p:cNvPr id="30723" name="组合 15"/>
            <p:cNvGrpSpPr/>
            <p:nvPr/>
          </p:nvGrpSpPr>
          <p:grpSpPr>
            <a:xfrm>
              <a:off x="2664" y="3699"/>
              <a:ext cx="9072" cy="680"/>
              <a:chOff x="2664" y="3699"/>
              <a:chExt cx="9072" cy="680"/>
            </a:xfrm>
          </p:grpSpPr>
          <p:grpSp>
            <p:nvGrpSpPr>
              <p:cNvPr id="30724" name="组合 7"/>
              <p:cNvGrpSpPr/>
              <p:nvPr/>
            </p:nvGrpSpPr>
            <p:grpSpPr>
              <a:xfrm>
                <a:off x="2664" y="3699"/>
                <a:ext cx="2268" cy="680"/>
                <a:chOff x="2664" y="3699"/>
                <a:chExt cx="2268" cy="68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2664" y="3699"/>
                  <a:ext cx="1134" cy="680"/>
                </a:xfrm>
                <a:prstGeom prst="rect">
                  <a:avLst/>
                </a:prstGeom>
                <a:solidFill>
                  <a:schemeClr val="accent5"/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r>
                    <a:rPr lang="en-US" altLang="zh-CN" sz="2000" strike="noStrike" noProof="1">
                      <a:solidFill>
                        <a:schemeClr val="tx1"/>
                      </a:solidFill>
                    </a:rPr>
                    <a:t>SC</a:t>
                  </a:r>
                  <a:r>
                    <a:rPr lang="en-US" altLang="zh-CN" sz="2000" strike="noStrike" baseline="-25000" noProof="1">
                      <a:solidFill>
                        <a:schemeClr val="tx1"/>
                      </a:solidFill>
                    </a:rPr>
                    <a:t>1</a:t>
                  </a:r>
                  <a:endParaRPr lang="en-US" altLang="zh-CN" sz="2000" strike="noStrike" baseline="-25000" noProof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3798" y="3699"/>
                  <a:ext cx="1134" cy="680"/>
                </a:xfrm>
                <a:prstGeom prst="rect">
                  <a:avLst/>
                </a:prstGeom>
                <a:solidFill>
                  <a:schemeClr val="accent5"/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r>
                    <a:rPr lang="en-US" altLang="zh-CN" sz="2000" strike="noStrike" noProof="1">
                      <a:solidFill>
                        <a:schemeClr val="tx1"/>
                      </a:solidFill>
                    </a:rPr>
                    <a:t>SC</a:t>
                  </a:r>
                  <a:r>
                    <a:rPr lang="en-US" altLang="zh-CN" sz="2000" strike="noStrike" baseline="-25000" noProof="1">
                      <a:solidFill>
                        <a:schemeClr val="tx1"/>
                      </a:solidFill>
                    </a:rPr>
                    <a:t>0</a:t>
                  </a:r>
                  <a:endParaRPr lang="en-US" altLang="zh-CN" sz="2000" strike="noStrike" baseline="-25000" noProof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矩形 6"/>
              <p:cNvSpPr/>
              <p:nvPr/>
            </p:nvSpPr>
            <p:spPr>
              <a:xfrm>
                <a:off x="9468" y="3699"/>
                <a:ext cx="1134" cy="680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000" strike="noStrike" noProof="1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000" strike="noStrike" baseline="-25000" noProof="1">
                    <a:solidFill>
                      <a:schemeClr val="tx1"/>
                    </a:solidFill>
                  </a:rPr>
                  <a:t>0</a:t>
                </a:r>
                <a:endParaRPr lang="en-US" altLang="zh-CN" sz="2000" strike="noStrike" baseline="-25000" noProof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728" name="组合 8"/>
              <p:cNvGrpSpPr/>
              <p:nvPr/>
            </p:nvGrpSpPr>
            <p:grpSpPr>
              <a:xfrm>
                <a:off x="4932" y="3699"/>
                <a:ext cx="2268" cy="680"/>
                <a:chOff x="2664" y="3699"/>
                <a:chExt cx="2268" cy="680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2664" y="3699"/>
                  <a:ext cx="1134" cy="680"/>
                </a:xfrm>
                <a:prstGeom prst="rect">
                  <a:avLst/>
                </a:prstGeom>
                <a:solidFill>
                  <a:schemeClr val="accent5"/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r>
                    <a:rPr lang="en-US" altLang="zh-CN" sz="2000" strike="noStrike" noProof="1">
                      <a:solidFill>
                        <a:schemeClr val="tx1"/>
                      </a:solidFill>
                    </a:rPr>
                    <a:t>RL</a:t>
                  </a:r>
                  <a:r>
                    <a:rPr lang="en-US" altLang="zh-CN" sz="2000" strike="noStrike" baseline="-25000" noProof="1">
                      <a:solidFill>
                        <a:schemeClr val="tx1"/>
                      </a:solidFill>
                    </a:rPr>
                    <a:t>1</a:t>
                  </a:r>
                  <a:endParaRPr lang="en-US" altLang="zh-CN" sz="2000" strike="noStrike" baseline="-25000" noProof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798" y="3699"/>
                  <a:ext cx="1134" cy="680"/>
                </a:xfrm>
                <a:prstGeom prst="rect">
                  <a:avLst/>
                </a:prstGeom>
                <a:solidFill>
                  <a:schemeClr val="accent5"/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r>
                    <a:rPr lang="en-US" altLang="zh-CN" sz="2000" strike="noStrike" noProof="1">
                      <a:solidFill>
                        <a:schemeClr val="tx1"/>
                      </a:solidFill>
                    </a:rPr>
                    <a:t>RL</a:t>
                  </a:r>
                  <a:r>
                    <a:rPr lang="en-US" altLang="zh-CN" sz="2000" strike="noStrike" baseline="-25000" noProof="1">
                      <a:solidFill>
                        <a:schemeClr val="tx1"/>
                      </a:solidFill>
                    </a:rPr>
                    <a:t>0</a:t>
                  </a:r>
                  <a:endParaRPr lang="en-US" altLang="zh-CN" sz="2000" strike="noStrike" baseline="-25000" noProof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731" name="组合 11"/>
              <p:cNvGrpSpPr/>
              <p:nvPr/>
            </p:nvGrpSpPr>
            <p:grpSpPr>
              <a:xfrm>
                <a:off x="7200" y="3699"/>
                <a:ext cx="2268" cy="680"/>
                <a:chOff x="2664" y="3699"/>
                <a:chExt cx="2268" cy="68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2664" y="3699"/>
                  <a:ext cx="1134" cy="680"/>
                </a:xfrm>
                <a:prstGeom prst="rect">
                  <a:avLst/>
                </a:prstGeom>
                <a:solidFill>
                  <a:schemeClr val="accent5"/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r>
                    <a:rPr lang="en-US" altLang="zh-CN" sz="2000" strike="noStrike" noProof="1">
                      <a:solidFill>
                        <a:schemeClr val="tx1"/>
                      </a:solidFill>
                    </a:rPr>
                    <a:t>M</a:t>
                  </a:r>
                  <a:r>
                    <a:rPr lang="en-US" altLang="zh-CN" sz="2000" strike="noStrike" baseline="-25000" noProof="1">
                      <a:solidFill>
                        <a:schemeClr val="tx1"/>
                      </a:solidFill>
                    </a:rPr>
                    <a:t>2</a:t>
                  </a:r>
                  <a:endParaRPr lang="en-US" altLang="zh-CN" sz="2000" strike="noStrike" baseline="-25000" noProof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3798" y="3699"/>
                  <a:ext cx="1134" cy="680"/>
                </a:xfrm>
                <a:prstGeom prst="rect">
                  <a:avLst/>
                </a:prstGeom>
                <a:solidFill>
                  <a:schemeClr val="accent5"/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r>
                    <a:rPr lang="en-US" altLang="zh-CN" sz="2000" strike="noStrike" noProof="1">
                      <a:solidFill>
                        <a:schemeClr val="tx1"/>
                      </a:solidFill>
                    </a:rPr>
                    <a:t>M</a:t>
                  </a:r>
                  <a:r>
                    <a:rPr lang="en-US" altLang="zh-CN" sz="2000" strike="noStrike" baseline="-25000" noProof="1">
                      <a:solidFill>
                        <a:schemeClr val="tx1"/>
                      </a:solidFill>
                    </a:rPr>
                    <a:t>1</a:t>
                  </a:r>
                  <a:endParaRPr lang="en-US" altLang="zh-CN" sz="2000" strike="noStrike" baseline="-25000" noProof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矩形 14"/>
              <p:cNvSpPr/>
              <p:nvPr/>
            </p:nvSpPr>
            <p:spPr>
              <a:xfrm>
                <a:off x="10602" y="3699"/>
                <a:ext cx="1134" cy="680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000" strike="noStrike" noProof="1">
                    <a:solidFill>
                      <a:schemeClr val="tx1"/>
                    </a:solidFill>
                  </a:rPr>
                  <a:t>BCD</a:t>
                </a:r>
                <a:endParaRPr lang="en-US" altLang="zh-CN" sz="2000" strike="noStrike" baseline="-25000" noProof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735" name="文本框 16"/>
            <p:cNvSpPr txBox="1"/>
            <p:nvPr/>
          </p:nvSpPr>
          <p:spPr>
            <a:xfrm>
              <a:off x="2664" y="3018"/>
              <a:ext cx="9001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000" b="1">
                  <a:latin typeface="楷体" panose="02010609060101010101" charset="-122"/>
                  <a:ea typeface="楷体" panose="02010609060101010101" charset="-122"/>
                </a:rPr>
                <a:t> D</a:t>
              </a:r>
              <a:r>
                <a:rPr lang="en-US" altLang="zh-CN" sz="2000" b="1" baseline="-25000">
                  <a:latin typeface="楷体" panose="02010609060101010101" charset="-122"/>
                  <a:ea typeface="楷体" panose="02010609060101010101" charset="-122"/>
                </a:rPr>
                <a:t>7</a:t>
              </a:r>
              <a:r>
                <a:rPr lang="en-US" altLang="zh-CN" sz="2000" b="1">
                  <a:latin typeface="楷体" panose="02010609060101010101" charset="-122"/>
                  <a:ea typeface="楷体" panose="02010609060101010101" charset="-122"/>
                </a:rPr>
                <a:t>    D</a:t>
              </a:r>
              <a:r>
                <a:rPr lang="en-US" altLang="zh-CN" sz="2000" b="1" baseline="-25000">
                  <a:latin typeface="楷体" panose="02010609060101010101" charset="-122"/>
                  <a:ea typeface="楷体" panose="02010609060101010101" charset="-122"/>
                </a:rPr>
                <a:t>6</a:t>
              </a:r>
              <a:r>
                <a:rPr lang="en-US" altLang="zh-CN" sz="2000" b="1">
                  <a:latin typeface="楷体" panose="02010609060101010101" charset="-122"/>
                  <a:ea typeface="楷体" panose="02010609060101010101" charset="-122"/>
                </a:rPr>
                <a:t>    D</a:t>
              </a:r>
              <a:r>
                <a:rPr lang="en-US" altLang="zh-CN" sz="2000" b="1" baseline="-25000">
                  <a:latin typeface="楷体" panose="02010609060101010101" charset="-122"/>
                  <a:ea typeface="楷体" panose="02010609060101010101" charset="-122"/>
                </a:rPr>
                <a:t>5</a:t>
              </a:r>
              <a:r>
                <a:rPr lang="en-US" altLang="zh-CN" sz="2000" b="1">
                  <a:latin typeface="楷体" panose="02010609060101010101" charset="-122"/>
                  <a:ea typeface="楷体" panose="02010609060101010101" charset="-122"/>
                </a:rPr>
                <a:t>    D</a:t>
              </a:r>
              <a:r>
                <a:rPr lang="en-US" altLang="zh-CN" sz="2000" b="1" baseline="-25000">
                  <a:latin typeface="楷体" panose="02010609060101010101" charset="-122"/>
                  <a:ea typeface="楷体" panose="02010609060101010101" charset="-122"/>
                </a:rPr>
                <a:t>4</a:t>
              </a:r>
              <a:r>
                <a:rPr lang="en-US" altLang="zh-CN" sz="2000" b="1">
                  <a:latin typeface="楷体" panose="02010609060101010101" charset="-122"/>
                  <a:ea typeface="楷体" panose="02010609060101010101" charset="-122"/>
                </a:rPr>
                <a:t>    D</a:t>
              </a:r>
              <a:r>
                <a:rPr lang="en-US" altLang="zh-CN" sz="2000" b="1" baseline="-25000">
                  <a:latin typeface="楷体" panose="02010609060101010101" charset="-122"/>
                  <a:ea typeface="楷体" panose="02010609060101010101" charset="-122"/>
                </a:rPr>
                <a:t>3</a:t>
              </a:r>
              <a:r>
                <a:rPr lang="en-US" altLang="zh-CN" sz="2000" b="1">
                  <a:latin typeface="楷体" panose="02010609060101010101" charset="-122"/>
                  <a:ea typeface="楷体" panose="02010609060101010101" charset="-122"/>
                </a:rPr>
                <a:t>    D</a:t>
              </a:r>
              <a:r>
                <a:rPr lang="en-US" altLang="zh-CN" sz="2000" b="1" baseline="-25000">
                  <a:latin typeface="楷体" panose="02010609060101010101" charset="-122"/>
                  <a:ea typeface="楷体" panose="02010609060101010101" charset="-122"/>
                </a:rPr>
                <a:t>2 </a:t>
              </a:r>
              <a:r>
                <a:rPr lang="en-US" altLang="zh-CN" sz="2000" b="1">
                  <a:latin typeface="楷体" panose="02010609060101010101" charset="-122"/>
                  <a:ea typeface="楷体" panose="02010609060101010101" charset="-122"/>
                </a:rPr>
                <a:t>    D</a:t>
              </a:r>
              <a:r>
                <a:rPr lang="en-US" altLang="zh-CN" sz="2000" b="1" baseline="-25000">
                  <a:latin typeface="楷体" panose="02010609060101010101" charset="-122"/>
                  <a:ea typeface="楷体" panose="02010609060101010101" charset="-122"/>
                </a:rPr>
                <a:t>1</a:t>
              </a:r>
              <a:r>
                <a:rPr lang="en-US" altLang="zh-CN" sz="2000" b="1">
                  <a:latin typeface="楷体" panose="02010609060101010101" charset="-122"/>
                  <a:ea typeface="楷体" panose="02010609060101010101" charset="-122"/>
                </a:rPr>
                <a:t>    D</a:t>
              </a:r>
              <a:r>
                <a:rPr lang="en-US" altLang="zh-CN" sz="2000" b="1" baseline="-25000">
                  <a:latin typeface="楷体" panose="02010609060101010101" charset="-122"/>
                  <a:ea typeface="楷体" panose="02010609060101010101" charset="-122"/>
                </a:rPr>
                <a:t>0</a:t>
              </a:r>
              <a:endParaRPr lang="en-US" altLang="zh-CN" sz="2000" b="1" baseline="-2500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19" name="右大括号 18"/>
          <p:cNvSpPr/>
          <p:nvPr/>
        </p:nvSpPr>
        <p:spPr>
          <a:xfrm rot="5400000">
            <a:off x="2330450" y="1528763"/>
            <a:ext cx="200025" cy="1435100"/>
          </a:xfrm>
          <a:prstGeom prst="rightBrace">
            <a:avLst>
              <a:gd name="adj1" fmla="val 8333"/>
              <a:gd name="adj2" fmla="val 48824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" name="圆角矩形 19"/>
          <p:cNvSpPr/>
          <p:nvPr/>
        </p:nvSpPr>
        <p:spPr>
          <a:xfrm>
            <a:off x="201613" y="2506663"/>
            <a:ext cx="2257425" cy="2011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计数器选择</a:t>
            </a:r>
            <a:endParaRPr lang="zh-CN" altLang="en-US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  <a:p>
            <a:pPr algn="l" fontAlgn="base"/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00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：计数器</a:t>
            </a:r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0</a:t>
            </a:r>
            <a:endParaRPr lang="en-US" altLang="zh-CN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  <a:p>
            <a:pPr algn="l" fontAlgn="base"/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01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：计数器</a:t>
            </a:r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1</a:t>
            </a:r>
            <a:endParaRPr lang="en-US" altLang="zh-CN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  <a:p>
            <a:pPr algn="l" fontAlgn="base"/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10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：计数器</a:t>
            </a:r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2</a:t>
            </a:r>
            <a:endParaRPr lang="en-US" altLang="zh-CN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  <a:p>
            <a:pPr algn="l" fontAlgn="base"/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11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：非法，不用</a:t>
            </a:r>
            <a:endParaRPr lang="zh-CN" altLang="en-US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</p:txBody>
      </p:sp>
      <p:sp>
        <p:nvSpPr>
          <p:cNvPr id="21" name="右大括号 20"/>
          <p:cNvSpPr/>
          <p:nvPr/>
        </p:nvSpPr>
        <p:spPr>
          <a:xfrm rot="5400000">
            <a:off x="3771106" y="1529556"/>
            <a:ext cx="200025" cy="1433513"/>
          </a:xfrm>
          <a:prstGeom prst="rightBrace">
            <a:avLst>
              <a:gd name="adj1" fmla="val 8333"/>
              <a:gd name="adj2" fmla="val 48824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" name="圆角矩形 21"/>
          <p:cNvSpPr/>
          <p:nvPr/>
        </p:nvSpPr>
        <p:spPr>
          <a:xfrm>
            <a:off x="2217738" y="3082925"/>
            <a:ext cx="3013075" cy="2011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读写指示</a:t>
            </a:r>
            <a:endParaRPr lang="zh-CN" altLang="en-US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  <a:p>
            <a:pPr algn="l" fontAlgn="base"/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00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：计数器锁存</a:t>
            </a:r>
            <a:endParaRPr lang="zh-CN" altLang="en-US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  <a:p>
            <a:pPr algn="l" fontAlgn="base"/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01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：</a:t>
            </a:r>
            <a:r>
              <a:rPr 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只读</a:t>
            </a:r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/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写低位字节</a:t>
            </a:r>
            <a:endParaRPr lang="zh-CN" altLang="en-US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  <a:p>
            <a:pPr algn="l" fontAlgn="base"/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10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：</a:t>
            </a:r>
            <a:r>
              <a:rPr 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  <a:sym typeface="+mn-ea"/>
              </a:rPr>
              <a:t>只读</a:t>
            </a:r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  <a:sym typeface="+mn-ea"/>
              </a:rPr>
              <a:t>/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  <a:sym typeface="+mn-ea"/>
              </a:rPr>
              <a:t>写高位字节</a:t>
            </a:r>
            <a:endParaRPr lang="en-US" altLang="zh-CN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  <a:p>
            <a:pPr algn="l" fontAlgn="base"/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11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：</a:t>
            </a:r>
            <a:r>
              <a:rPr 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  <a:sym typeface="+mn-ea"/>
              </a:rPr>
              <a:t>先读</a:t>
            </a:r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  <a:sym typeface="+mn-ea"/>
              </a:rPr>
              <a:t>/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  <a:sym typeface="+mn-ea"/>
              </a:rPr>
              <a:t>写低位字节</a:t>
            </a:r>
            <a:endParaRPr lang="zh-CN" altLang="en-US" sz="2000" b="1" strike="noStrike" noProof="1">
              <a:solidFill>
                <a:schemeClr val="tx1"/>
              </a:solidFill>
              <a:uFillTx/>
              <a:ea typeface="楷体" panose="02010609060101010101" charset="-122"/>
              <a:sym typeface="+mn-ea"/>
            </a:endParaRPr>
          </a:p>
          <a:p>
            <a:pPr algn="l" fontAlgn="base"/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        后</a:t>
            </a:r>
            <a:r>
              <a:rPr 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  <a:sym typeface="+mn-ea"/>
              </a:rPr>
              <a:t>读</a:t>
            </a:r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  <a:sym typeface="+mn-ea"/>
              </a:rPr>
              <a:t>/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  <a:sym typeface="+mn-ea"/>
              </a:rPr>
              <a:t>写高位字节</a:t>
            </a:r>
            <a:endParaRPr lang="zh-CN" altLang="en-US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</p:txBody>
      </p:sp>
      <p:cxnSp>
        <p:nvCxnSpPr>
          <p:cNvPr id="23" name="直接连接符 22"/>
          <p:cNvCxnSpPr>
            <a:stCxn id="21" idx="1"/>
          </p:cNvCxnSpPr>
          <p:nvPr/>
        </p:nvCxnSpPr>
        <p:spPr>
          <a:xfrm flipH="1">
            <a:off x="3873500" y="2346325"/>
            <a:ext cx="14288" cy="665163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大括号 23"/>
          <p:cNvSpPr/>
          <p:nvPr/>
        </p:nvSpPr>
        <p:spPr>
          <a:xfrm rot="5400000">
            <a:off x="5598319" y="1215231"/>
            <a:ext cx="198438" cy="2063750"/>
          </a:xfrm>
          <a:prstGeom prst="rightBrace">
            <a:avLst>
              <a:gd name="adj1" fmla="val 8333"/>
              <a:gd name="adj2" fmla="val 48824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5" name="圆角矩形 24"/>
          <p:cNvSpPr/>
          <p:nvPr/>
        </p:nvSpPr>
        <p:spPr>
          <a:xfrm>
            <a:off x="4978400" y="2509838"/>
            <a:ext cx="2146300" cy="23685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工作方式选择</a:t>
            </a:r>
            <a:endParaRPr lang="zh-CN" altLang="en-US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  <a:p>
            <a:pPr algn="l" fontAlgn="base"/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000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：方式</a:t>
            </a:r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0</a:t>
            </a:r>
            <a:endParaRPr lang="en-US" altLang="zh-CN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  <a:p>
            <a:pPr algn="l" fontAlgn="base"/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001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：</a:t>
            </a:r>
            <a:r>
              <a:rPr 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方式</a:t>
            </a:r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1</a:t>
            </a:r>
            <a:endParaRPr lang="en-US" altLang="zh-CN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  <a:p>
            <a:pPr algn="l" fontAlgn="base"/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010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：</a:t>
            </a:r>
            <a:r>
              <a:rPr 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  <a:sym typeface="+mn-ea"/>
              </a:rPr>
              <a:t>方式</a:t>
            </a:r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  <a:sym typeface="+mn-ea"/>
              </a:rPr>
              <a:t>2</a:t>
            </a:r>
            <a:endParaRPr lang="en-US" altLang="zh-CN" sz="2000" b="1" strike="noStrike" noProof="1">
              <a:solidFill>
                <a:schemeClr val="tx1"/>
              </a:solidFill>
              <a:uFillTx/>
              <a:ea typeface="楷体" panose="02010609060101010101" charset="-122"/>
              <a:sym typeface="+mn-ea"/>
            </a:endParaRPr>
          </a:p>
          <a:p>
            <a:pPr algn="l" fontAlgn="base"/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011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：</a:t>
            </a:r>
            <a:r>
              <a:rPr 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  <a:sym typeface="+mn-ea"/>
              </a:rPr>
              <a:t>方式</a:t>
            </a:r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  <a:sym typeface="+mn-ea"/>
              </a:rPr>
              <a:t>3</a:t>
            </a:r>
            <a:endParaRPr lang="en-US" altLang="zh-CN" sz="2000" b="1" strike="noStrike" noProof="1">
              <a:solidFill>
                <a:schemeClr val="tx1"/>
              </a:solidFill>
              <a:uFillTx/>
              <a:ea typeface="楷体" panose="02010609060101010101" charset="-122"/>
              <a:sym typeface="+mn-ea"/>
            </a:endParaRPr>
          </a:p>
          <a:p>
            <a:pPr algn="l" fontAlgn="base"/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100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：方式</a:t>
            </a:r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4</a:t>
            </a:r>
            <a:endParaRPr lang="en-US" altLang="zh-CN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  <a:p>
            <a:pPr algn="l" fontAlgn="base"/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101</a:t>
            </a:r>
            <a:r>
              <a:rPr lang="zh-CN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：方式</a:t>
            </a:r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5</a:t>
            </a:r>
            <a:endParaRPr lang="en-US" altLang="zh-CN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15175" y="2435225"/>
            <a:ext cx="1914525" cy="1238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数制选择</a:t>
            </a:r>
            <a:endParaRPr lang="zh-CN" altLang="en-US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  <a:p>
            <a:pPr algn="l" fontAlgn="base"/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0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：</a:t>
            </a:r>
            <a:r>
              <a:rPr 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二进制</a:t>
            </a:r>
            <a:endParaRPr lang="zh-CN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  <a:p>
            <a:pPr algn="l" fontAlgn="base"/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1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：</a:t>
            </a:r>
            <a:r>
              <a:rPr lang="en-US" altLang="zh-CN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BCD</a:t>
            </a:r>
            <a:r>
              <a:rPr lang="zh-CN" altLang="en-US" sz="2000" b="1" strike="noStrike" noProof="1">
                <a:solidFill>
                  <a:schemeClr val="tx1"/>
                </a:solidFill>
                <a:uFillTx/>
                <a:ea typeface="楷体" panose="02010609060101010101" charset="-122"/>
              </a:rPr>
              <a:t>码</a:t>
            </a:r>
            <a:endParaRPr lang="en-US" altLang="zh-CN" sz="2000" b="1" strike="noStrike" noProof="1">
              <a:solidFill>
                <a:schemeClr val="tx1"/>
              </a:solidFill>
              <a:uFillTx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文本框 5122"/>
          <p:cNvSpPr txBox="1"/>
          <p:nvPr/>
        </p:nvSpPr>
        <p:spPr>
          <a:xfrm>
            <a:off x="415925" y="584200"/>
            <a:ext cx="8153400" cy="2492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3.  </a:t>
            </a: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模拟接口     </a:t>
            </a:r>
            <a:endParaRPr lang="zh-CN" altLang="en-US" sz="2400" b="1" dirty="0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）熟悉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D/A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转换器的组成和主要参数。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      分辨率，精度等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）能灵活使用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DAC0832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进行一些简单编程任务。</a:t>
            </a:r>
            <a:r>
              <a:rPr lang="zh-CN" altLang="en-US" sz="20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</a:t>
            </a:r>
            <a:endParaRPr lang="zh-CN" altLang="en-US" sz="2000" b="1" dirty="0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A/D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转换器的组成和主要参数。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advTm="2911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>
                <a:solidFill>
                  <a:srgbClr val="0000FF"/>
                </a:solidFill>
              </a:rPr>
              <a:t>第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章   </a:t>
            </a:r>
            <a:r>
              <a:rPr lang="en-US" altLang="zh-CN">
                <a:solidFill>
                  <a:srgbClr val="0000FF"/>
                </a:solidFill>
              </a:rPr>
              <a:t>Intel8086</a:t>
            </a:r>
            <a:r>
              <a:rPr lang="zh-CN" altLang="en-US">
                <a:solidFill>
                  <a:srgbClr val="0000FF"/>
                </a:solidFill>
              </a:rPr>
              <a:t>微处理器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4" name="文本框 5122"/>
          <p:cNvSpPr txBox="1"/>
          <p:nvPr/>
        </p:nvSpPr>
        <p:spPr>
          <a:xfrm>
            <a:off x="466725" y="1123950"/>
            <a:ext cx="8418513" cy="4991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1.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8086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内部结构</a:t>
            </a: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 </a:t>
            </a:r>
            <a:endParaRPr lang="zh-CN" altLang="en-US" sz="2400" b="1" dirty="0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8086CPU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由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指令执行部件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EU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与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总线接口部件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BIU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两部分组成。</a:t>
            </a:r>
            <a:endParaRPr lang="zh-CN" altLang="en-US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  </a:t>
            </a:r>
            <a:r>
              <a:rPr lang="en-US" altLang="zh-CN" sz="2000" b="1" u="sng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EU</a:t>
            </a:r>
            <a:r>
              <a:rPr lang="zh-CN" altLang="en-US" sz="2000" b="1" u="sng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部件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Execution Unit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）控制和执行指令，主要由</a:t>
            </a:r>
            <a:r>
              <a:rPr lang="zh-CN" altLang="en-US" sz="2000" b="1" u="sng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算术逻辑部件</a:t>
            </a:r>
            <a:r>
              <a:rPr lang="en-US" altLang="zh-CN" sz="2000" b="1" u="sng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ALU</a:t>
            </a:r>
            <a:r>
              <a:rPr lang="zh-CN" altLang="en-US" sz="2000" b="1" u="sng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、</a:t>
            </a:r>
            <a:r>
              <a:rPr lang="en-US" altLang="zh-CN" sz="2000" b="1" u="sng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EU</a:t>
            </a:r>
            <a:r>
              <a:rPr lang="zh-CN" altLang="en-US" sz="2000" b="1" u="sng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控制部件、</a:t>
            </a:r>
            <a:r>
              <a:rPr lang="en-US" altLang="zh-CN" sz="2000" b="1" u="sng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8</a:t>
            </a:r>
            <a:r>
              <a:rPr lang="zh-CN" altLang="en-US" sz="2000" b="1" u="sng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个</a:t>
            </a:r>
            <a:r>
              <a:rPr lang="en-US" altLang="zh-CN" sz="2000" b="1" u="sng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16</a:t>
            </a:r>
            <a:r>
              <a:rPr lang="zh-CN" altLang="en-US" sz="2000" b="1" u="sng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位寄存器和一个标志状态寄存器</a:t>
            </a:r>
            <a:r>
              <a:rPr lang="en-US" altLang="zh-CN" sz="2000" b="1" u="sng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FLAGS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组成。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  </a:t>
            </a:r>
            <a:r>
              <a:rPr lang="en-US" altLang="zh-CN" sz="2000" b="1" u="sng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BIU</a:t>
            </a:r>
            <a:r>
              <a:rPr lang="zh-CN" altLang="en-US" sz="2000" b="1" u="sng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部件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BUS  Interface  Unit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）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BIU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主要由</a:t>
            </a:r>
            <a:r>
              <a:rPr lang="zh-CN" altLang="en-US" sz="2000" b="1" u="sng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指令队列、指令指针寄存器、段寄存器、地址加法器（形成</a:t>
            </a:r>
            <a:r>
              <a:rPr lang="en-US" altLang="zh-CN" sz="2000" b="1" u="sng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20</a:t>
            </a:r>
            <a:r>
              <a:rPr lang="zh-CN" altLang="en-US" sz="2000" b="1" u="sng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位的物理地址）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组成。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8086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内部寄存器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熟悉各寄存器的</a:t>
            </a:r>
            <a:r>
              <a:rPr lang="zh-CN" altLang="en-US" sz="2000" b="1" u="sng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功能，名字，用途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熟练掌握标志寄存器中</a:t>
            </a:r>
            <a:r>
              <a:rPr lang="zh-CN" altLang="en-US" sz="2000" b="1" u="sng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相关标志位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的定义及使用。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8086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存储器管理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8086CPU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寻址空间大小，段的大小，熟练掌握地址计算方法。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物理地址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(PA)=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段地址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×10H+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偏移地址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(EA)</a:t>
            </a:r>
            <a:r>
              <a:rPr lang="en-US" altLang="zh-CN" sz="2000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 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 advTm="2911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5122"/>
          <p:cNvSpPr txBox="1"/>
          <p:nvPr/>
        </p:nvSpPr>
        <p:spPr>
          <a:xfrm>
            <a:off x="395288" y="692150"/>
            <a:ext cx="8416925" cy="4708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.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8086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引脚功能</a:t>
            </a: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 </a:t>
            </a:r>
            <a:endParaRPr lang="zh-CN" altLang="en-US" sz="2400" b="1" dirty="0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）地址总线和数据总线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）控制总线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charset="-122"/>
              </a:rPr>
              <a:t> </a:t>
            </a:r>
            <a:endParaRPr lang="zh-CN" altLang="en-US" sz="2400" b="1" dirty="0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   </a:t>
            </a:r>
            <a:r>
              <a:rPr lang="en-US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8086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工作方式（最大，最小）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MN/MX#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INTR,  NMI, ALE,  RD#, WR#,M/IO#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</a:t>
            </a:r>
            <a:r>
              <a:rPr lang="en-US" altLang="zh-CN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3</a:t>
            </a: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.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8086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系统总线时序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 指令周期，总线周期，时钟周期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 总线周期（最小方式）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7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charRg st="17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charRg st="3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charRg st="3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45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charRg st="45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91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charRg st="91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06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3">
                                            <p:txEl>
                                              <p:charRg st="106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67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charRg st="167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28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charRg st="128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5122"/>
          <p:cNvSpPr txBox="1"/>
          <p:nvPr/>
        </p:nvSpPr>
        <p:spPr>
          <a:xfrm>
            <a:off x="395288" y="692150"/>
            <a:ext cx="8416925" cy="5826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noProof="1" dirty="0">
                <a:latin typeface="Arial" panose="020B0604020202020204" pitchFamily="34" charset="0"/>
                <a:ea typeface="楷体" panose="02010609060101010101" charset="-122"/>
                <a:cs typeface="+mn-cs"/>
              </a:rPr>
              <a:t> </a:t>
            </a:r>
            <a:r>
              <a:rPr lang="zh-CN" altLang="en-US" sz="2000" b="1" noProof="1" dirty="0">
                <a:latin typeface="Arial" panose="020B0604020202020204" pitchFamily="34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 </a:t>
            </a:r>
            <a:r>
              <a:rPr lang="en-US" altLang="zh-CN" sz="2000" b="1" noProof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  <a:cs typeface="+mn-cs"/>
                <a:sym typeface="宋体" panose="02010600030101010101" pitchFamily="2" charset="-122"/>
              </a:rPr>
              <a:t>4</a:t>
            </a:r>
            <a:r>
              <a:rPr lang="zh-CN" altLang="en-US" sz="2000" b="1" noProof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  <a:cs typeface="+mn-cs"/>
                <a:sym typeface="宋体" panose="02010600030101010101" pitchFamily="2" charset="-122"/>
              </a:rPr>
              <a:t>. </a:t>
            </a:r>
            <a:r>
              <a:rPr lang="en-US" altLang="zh-CN" sz="2400" b="1" noProof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cs typeface="+mn-cs"/>
                <a:sym typeface="宋体" panose="02010600030101010101" pitchFamily="2" charset="-122"/>
              </a:rPr>
              <a:t>8086</a:t>
            </a:r>
            <a:r>
              <a:rPr lang="zh-CN" altLang="en-US" sz="2400" b="1" noProof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cs typeface="+mn-cs"/>
                <a:sym typeface="宋体" panose="02010600030101010101" pitchFamily="2" charset="-122"/>
              </a:rPr>
              <a:t>寻址方式</a:t>
            </a:r>
            <a:endParaRPr lang="zh-CN" altLang="en-US" sz="2400" b="1" noProof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noProof="1" dirty="0">
                <a:latin typeface="Arial" panose="020B0604020202020204" pitchFamily="34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       熟练掌握数据寻址方式：</a:t>
            </a:r>
            <a:r>
              <a:rPr lang="zh-CN" altLang="en-US" sz="2000" b="1" u="sng" noProof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立即寻址，寄存器寻址，存储器寻址</a:t>
            </a:r>
            <a:r>
              <a:rPr lang="zh-CN" altLang="en-US" sz="2000" b="1" noProof="1" dirty="0">
                <a:latin typeface="Arial" panose="020B0604020202020204" pitchFamily="34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。</a:t>
            </a:r>
            <a:endParaRPr lang="zh-CN" altLang="en-US" sz="2000" b="1" noProof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noProof="1" dirty="0">
                <a:latin typeface="Arial" panose="020B0604020202020204" pitchFamily="34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       其中</a:t>
            </a:r>
            <a:r>
              <a:rPr lang="zh-CN" altLang="en-US" sz="2000" b="1" u="sng" noProof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存储器寻址</a:t>
            </a:r>
            <a:r>
              <a:rPr lang="zh-CN" altLang="en-US" sz="2000" b="1" noProof="1" dirty="0">
                <a:latin typeface="Arial" panose="020B0604020202020204" pitchFamily="34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分为</a:t>
            </a:r>
            <a:r>
              <a:rPr lang="en-US" altLang="zh-CN" sz="2000" b="1" noProof="1" dirty="0">
                <a:latin typeface="Arial" panose="020B0604020202020204" pitchFamily="34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6</a:t>
            </a:r>
            <a:r>
              <a:rPr lang="zh-CN" altLang="en-US" sz="2000" b="1" noProof="1" dirty="0">
                <a:latin typeface="Arial" panose="020B0604020202020204" pitchFamily="34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种方式，掌握对应的物理地址计算和寻址方式判断。能根据指令，判断</a:t>
            </a:r>
            <a:r>
              <a:rPr lang="en-US" altLang="zh-CN" sz="2000" b="1" noProof="1" dirty="0">
                <a:latin typeface="Arial" panose="020B0604020202020204" pitchFamily="34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SRC</a:t>
            </a:r>
            <a:r>
              <a:rPr lang="zh-CN" altLang="en-US" sz="2000" b="1" noProof="1" dirty="0">
                <a:latin typeface="Arial" panose="020B0604020202020204" pitchFamily="34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，</a:t>
            </a:r>
            <a:r>
              <a:rPr lang="en-US" altLang="zh-CN" sz="2000" b="1" noProof="1" dirty="0">
                <a:latin typeface="Arial" panose="020B0604020202020204" pitchFamily="34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DST</a:t>
            </a:r>
            <a:r>
              <a:rPr lang="zh-CN" altLang="en-US" sz="2000" b="1" noProof="1" dirty="0">
                <a:latin typeface="Arial" panose="020B0604020202020204" pitchFamily="34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对应的寻址方式。</a:t>
            </a:r>
            <a:endParaRPr lang="zh-CN" altLang="en-US" sz="2000" b="1" noProof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noProof="1" dirty="0">
                <a:latin typeface="Arial" panose="020B0604020202020204" pitchFamily="34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       </a:t>
            </a:r>
            <a:r>
              <a:rPr lang="zh-CN" altLang="en-US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存储器单元的逻辑地址由两部分组成：</a:t>
            </a:r>
            <a:endParaRPr lang="zh-CN" altLang="en-US" sz="2000" b="1" noProof="1" dirty="0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                   </a:t>
            </a:r>
            <a:r>
              <a:rPr lang="zh-CN" altLang="en-US" sz="2000" b="1" noProof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段地址：偏移地址</a:t>
            </a:r>
            <a:r>
              <a:rPr lang="zh-CN" altLang="en-US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。</a:t>
            </a:r>
            <a:endParaRPr lang="zh-CN" altLang="en-US" sz="2000" b="1" noProof="1" dirty="0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    段地址通常由</a:t>
            </a:r>
            <a:r>
              <a:rPr lang="en-US" altLang="zh-CN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DS</a:t>
            </a:r>
            <a:r>
              <a:rPr lang="zh-CN" altLang="en-US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提供。如果通过基址指针</a:t>
            </a:r>
            <a:r>
              <a:rPr lang="en-US" altLang="zh-CN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BP</a:t>
            </a:r>
            <a:r>
              <a:rPr lang="zh-CN" altLang="en-US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寻址，则段址由</a:t>
            </a:r>
            <a:r>
              <a:rPr lang="en-US" altLang="zh-CN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SS</a:t>
            </a:r>
            <a:r>
              <a:rPr lang="zh-CN" altLang="en-US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提供。</a:t>
            </a:r>
            <a:endParaRPr lang="zh-CN" altLang="en-US" sz="2000" b="1" noProof="1" dirty="0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    偏移地址（有效地址、</a:t>
            </a:r>
            <a:r>
              <a:rPr lang="en-US" altLang="zh-CN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EA</a:t>
            </a:r>
            <a:r>
              <a:rPr lang="zh-CN" altLang="en-US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）由下面</a:t>
            </a:r>
            <a:r>
              <a:rPr lang="en-US" altLang="zh-CN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3</a:t>
            </a:r>
            <a:r>
              <a:rPr lang="zh-CN" altLang="en-US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个地址分量计算得到</a:t>
            </a:r>
            <a:r>
              <a:rPr lang="en-US" altLang="zh-CN" sz="2000" b="1" noProof="1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:</a:t>
            </a:r>
            <a:r>
              <a:rPr lang="en-US" altLang="zh-CN" sz="2000" b="1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 </a:t>
            </a:r>
            <a:endParaRPr lang="en-US" altLang="zh-CN" sz="2000" b="1" noProof="1">
              <a:effectLst>
                <a:outerShdw blurRad="38100" dist="38100" dir="2700000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lang="en-US" altLang="zh-CN" sz="2000" b="1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                         </a:t>
            </a:r>
            <a:r>
              <a:rPr lang="en-US" altLang="zh-CN" sz="2000" b="1" noProof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EA</a:t>
            </a:r>
            <a:r>
              <a:rPr lang="zh-CN" altLang="en-US" sz="2000" b="1" noProof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（</a:t>
            </a:r>
            <a:r>
              <a:rPr lang="en-US" altLang="zh-CN" sz="2000" b="1" noProof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16</a:t>
            </a:r>
            <a:r>
              <a:rPr lang="zh-CN" altLang="en-US" sz="2000" b="1" noProof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位有效地址）</a:t>
            </a:r>
            <a:r>
              <a:rPr lang="en-US" altLang="zh-CN" sz="2000" b="1" noProof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=</a:t>
            </a:r>
            <a:r>
              <a:rPr lang="zh-CN" altLang="en-US" sz="2000" b="1" noProof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基址</a:t>
            </a:r>
            <a:r>
              <a:rPr lang="en-US" altLang="zh-CN" sz="2000" b="1" noProof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+</a:t>
            </a:r>
            <a:r>
              <a:rPr lang="zh-CN" altLang="en-US" sz="2000" b="1" noProof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变址</a:t>
            </a:r>
            <a:r>
              <a:rPr lang="en-US" altLang="zh-CN" sz="2000" b="1" noProof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+</a:t>
            </a:r>
            <a:r>
              <a:rPr lang="zh-CN" altLang="en-US" sz="2000" b="1" noProof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位移量</a:t>
            </a:r>
            <a:endParaRPr lang="zh-CN" altLang="en-US" sz="2000" b="1" noProof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ea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    存储单元的物理地址公式：</a:t>
            </a:r>
            <a:endParaRPr lang="zh-CN" altLang="en-US" sz="2000" b="1" noProof="1" dirty="0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noProof="1" dirty="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             </a:t>
            </a:r>
            <a:r>
              <a:rPr lang="en-US" altLang="zh-CN" sz="2000" b="1" noProof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PA=</a:t>
            </a:r>
            <a:r>
              <a:rPr lang="zh-CN" altLang="en-US" sz="2000" b="1" noProof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段地址</a:t>
            </a:r>
            <a:r>
              <a:rPr lang="zh-CN" altLang="en-US" sz="2000" b="1" noProof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Arial" panose="020B0604020202020204" pitchFamily="34" charset="0"/>
                <a:sym typeface="+mn-ea"/>
              </a:rPr>
              <a:t>×</a:t>
            </a:r>
            <a:r>
              <a:rPr lang="en-US" altLang="zh-CN" sz="2000" b="1" noProof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Arial" panose="020B0604020202020204" pitchFamily="34" charset="0"/>
                <a:sym typeface="+mn-ea"/>
              </a:rPr>
              <a:t>10H+EA</a:t>
            </a:r>
            <a:endParaRPr lang="en-US" altLang="zh-CN" sz="2000" b="1" noProof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b="1" noProof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noProof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cs typeface="+mn-cs"/>
                <a:sym typeface="宋体" panose="02010600030101010101" pitchFamily="2" charset="-122"/>
              </a:rPr>
              <a:t> </a:t>
            </a:r>
            <a:endParaRPr lang="zh-CN" altLang="en-US" sz="2000" b="1" noProof="1" dirty="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28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charRg st="128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42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charRg st="142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76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charRg st="176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1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charRg st="114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39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charRg st="139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6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charRg st="168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06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charRg st="206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39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charRg st="239" end="2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86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charRg st="286" end="3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03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charRg st="303" end="3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1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charRg st="217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文本框 15361"/>
          <p:cNvSpPr txBox="1"/>
          <p:nvPr/>
        </p:nvSpPr>
        <p:spPr>
          <a:xfrm>
            <a:off x="395288" y="620713"/>
            <a:ext cx="8478838" cy="67706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noProof="1">
                <a:latin typeface="Arial" panose="020B0604020202020204" pitchFamily="34" charset="0"/>
                <a:ea typeface="楷体" panose="02010609060101010101" charset="-122"/>
                <a:cs typeface="+mn-cs"/>
              </a:rPr>
              <a:t>（</a:t>
            </a:r>
            <a:r>
              <a:rPr lang="en-US" altLang="zh-CN" sz="2000" b="1" noProof="1">
                <a:latin typeface="Arial" panose="020B0604020202020204" pitchFamily="34" charset="0"/>
                <a:ea typeface="楷体" panose="02010609060101010101" charset="-122"/>
                <a:cs typeface="+mn-cs"/>
              </a:rPr>
              <a:t>1</a:t>
            </a:r>
            <a:r>
              <a:rPr lang="zh-CN" altLang="en-US" sz="2000" b="1" noProof="1">
                <a:latin typeface="Arial" panose="020B0604020202020204" pitchFamily="34" charset="0"/>
                <a:ea typeface="楷体" panose="02010609060101010101" charset="-122"/>
                <a:cs typeface="+mn-cs"/>
              </a:rPr>
              <a:t>）</a:t>
            </a:r>
            <a:r>
              <a:rPr lang="en-US" altLang="zh-CN" sz="2000" b="1" noProof="1">
                <a:latin typeface="Arial" panose="020B0604020202020204" pitchFamily="34" charset="0"/>
                <a:ea typeface="楷体" panose="02010609060101010101" charset="-122"/>
                <a:cs typeface="+mn-cs"/>
              </a:rPr>
              <a:t> </a:t>
            </a:r>
            <a:r>
              <a:rPr lang="zh-CN" altLang="en-US" sz="2000" b="1" noProof="1">
                <a:latin typeface="Arial" panose="020B0604020202020204" pitchFamily="34" charset="0"/>
                <a:ea typeface="楷体" panose="02010609060101010101" charset="-122"/>
                <a:cs typeface="+mn-cs"/>
              </a:rPr>
              <a:t>直接寻址方式（</a:t>
            </a:r>
            <a:r>
              <a:rPr lang="en-US" altLang="zh-CN" sz="2000" b="1" noProof="1">
                <a:latin typeface="Arial" panose="020B0604020202020204" pitchFamily="34" charset="0"/>
                <a:ea typeface="楷体" panose="02010609060101010101" charset="-122"/>
                <a:cs typeface="+mn-cs"/>
              </a:rPr>
              <a:t>direct addressing</a:t>
            </a:r>
            <a:r>
              <a:rPr lang="zh-CN" altLang="en-US" sz="2000" b="1" noProof="1">
                <a:latin typeface="Arial" panose="020B0604020202020204" pitchFamily="34" charset="0"/>
                <a:ea typeface="楷体" panose="02010609060101010101" charset="-122"/>
                <a:cs typeface="+mn-cs"/>
              </a:rPr>
              <a:t>）</a:t>
            </a:r>
            <a:endParaRPr lang="zh-CN" altLang="en-US" sz="2000" b="1" noProof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（</a:t>
            </a:r>
            <a:r>
              <a:rPr lang="en-US" altLang="zh-CN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2</a:t>
            </a: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）</a:t>
            </a:r>
            <a:r>
              <a:rPr lang="en-US" altLang="zh-CN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 </a:t>
            </a: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寄存器间接寻址方式（</a:t>
            </a:r>
            <a:r>
              <a:rPr lang="en-US" altLang="zh-CN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register indirect addressing</a:t>
            </a: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）</a:t>
            </a:r>
            <a:endParaRPr lang="zh-CN" altLang="en-US" sz="2000" b="1" noProof="1"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（</a:t>
            </a:r>
            <a:r>
              <a:rPr lang="en-US" altLang="zh-CN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3</a:t>
            </a: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）带位移的基址寻址方式（也称为相对基址寻址   </a:t>
            </a:r>
            <a:r>
              <a:rPr lang="en-US" altLang="zh-CN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relative based addressing</a:t>
            </a: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）</a:t>
            </a:r>
            <a:endParaRPr lang="zh-CN" altLang="en-US" sz="2000" b="1" noProof="1"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（</a:t>
            </a:r>
            <a:r>
              <a:rPr lang="en-US" altLang="zh-CN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4</a:t>
            </a: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）带位移的变址寻址方式（也称为相对变址寻址   </a:t>
            </a:r>
            <a:r>
              <a:rPr lang="en-US" altLang="zh-CN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relative indexed addressing</a:t>
            </a: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）</a:t>
            </a:r>
            <a:endParaRPr lang="zh-CN" altLang="en-US" sz="2000" b="1" noProof="1"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（</a:t>
            </a:r>
            <a:r>
              <a:rPr lang="en-US" altLang="zh-CN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5</a:t>
            </a: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）</a:t>
            </a:r>
            <a:r>
              <a:rPr lang="en-US" altLang="zh-CN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 </a:t>
            </a: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基址变址寻址方式（</a:t>
            </a:r>
            <a:r>
              <a:rPr lang="en-US" altLang="zh-CN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Based indexed addressing</a:t>
            </a: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+mn-ea"/>
              </a:rPr>
              <a:t>）</a:t>
            </a:r>
            <a:endParaRPr lang="zh-CN" altLang="en-US" sz="2000" b="1" noProof="1"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r>
              <a:rPr lang="zh-CN" altLang="zh-CN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（</a:t>
            </a:r>
            <a:r>
              <a:rPr lang="en-US" altLang="zh-CN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6</a:t>
            </a: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）</a:t>
            </a:r>
            <a:r>
              <a:rPr lang="zh-CN" altLang="en-US" sz="2000" b="1" noProof="1" dirty="0">
                <a:latin typeface="楷体" panose="02010609060101010101" charset="-122"/>
                <a:ea typeface="楷体" panose="02010609060101010101" charset="-122"/>
                <a:cs typeface="+mn-cs"/>
                <a:sym typeface="宋体" panose="02010600030101010101" pitchFamily="2" charset="-122"/>
              </a:rPr>
              <a:t>带位移的基址变址寻址（也称为</a:t>
            </a:r>
            <a:r>
              <a:rPr lang="en-US" altLang="zh-CN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 </a:t>
            </a:r>
            <a:r>
              <a:rPr lang="zh-CN" altLang="en-US" sz="2000" b="1" noProof="1">
                <a:latin typeface="Arial" panose="020B0604020202020204" pitchFamily="34" charset="0"/>
                <a:ea typeface="楷体" panose="02010609060101010101" charset="-122"/>
                <a:cs typeface="+mn-cs"/>
                <a:sym typeface="宋体" panose="02010600030101010101" pitchFamily="2" charset="-122"/>
              </a:rPr>
              <a:t>相对基址变址寻址方式   </a:t>
            </a:r>
            <a:endParaRPr lang="zh-CN" altLang="en-US" sz="2000" b="1" noProof="1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noProof="1">
                <a:latin typeface="Arial" panose="020B0604020202020204" pitchFamily="34" charset="0"/>
                <a:ea typeface="楷体" panose="02010609060101010101" charset="-122"/>
                <a:cs typeface="+mn-cs"/>
                <a:sym typeface="宋体" panose="02010600030101010101" pitchFamily="2" charset="-122"/>
              </a:rPr>
              <a:t>    </a:t>
            </a:r>
            <a:r>
              <a:rPr lang="en-US" altLang="zh-CN" sz="2000" b="1" noProof="1">
                <a:latin typeface="Arial" panose="020B0604020202020204" pitchFamily="34" charset="0"/>
                <a:ea typeface="楷体" panose="02010609060101010101" charset="-122"/>
                <a:cs typeface="+mn-cs"/>
                <a:sym typeface="宋体" panose="02010600030101010101" pitchFamily="2" charset="-122"/>
              </a:rPr>
              <a:t>relative   based   indexed addressing</a:t>
            </a: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charset="-122"/>
                <a:cs typeface="+mn-cs"/>
                <a:sym typeface="Arial" panose="020B0604020202020204" pitchFamily="34" charset="0"/>
              </a:rPr>
              <a:t>）</a:t>
            </a:r>
            <a:endParaRPr lang="zh-CN" altLang="en-US" sz="2000" b="1" noProof="1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endParaRPr lang="zh-CN" altLang="en-US" sz="2000" b="1" noProof="1">
              <a:solidFill>
                <a:srgbClr val="A3092E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endParaRPr lang="zh-CN" altLang="en-US" sz="2000" b="1" noProof="1">
              <a:solidFill>
                <a:srgbClr val="A3092E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endParaRPr lang="zh-CN" altLang="en-US" sz="2000" b="1" noProof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endParaRPr lang="zh-CN" altLang="en-US" sz="2000" b="1" noProof="1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5122"/>
          <p:cNvSpPr txBox="1"/>
          <p:nvPr/>
        </p:nvSpPr>
        <p:spPr>
          <a:xfrm>
            <a:off x="323850" y="620713"/>
            <a:ext cx="8416925" cy="5426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5</a:t>
            </a: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.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8086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指令系统</a:t>
            </a: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 </a:t>
            </a:r>
            <a:endParaRPr lang="zh-CN" altLang="en-US" sz="2400" b="1" dirty="0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熟练掌握常用的指令，包括指令格式，功能，具体用法，对标志位的影响（有没有影响，影响哪几个标志）。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数据传送指令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MOV   PUSH   POP   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XCHG   XLAT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LEA 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）算术运算指令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ADD   ADC   INC      SUB   SBB    DEC    NEG   CMP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   MUL    IMUL       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charset="-122"/>
              </a:rPr>
              <a:t>DIV     IDIV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CBW     CWD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）逻辑运算和移位指令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逻辑运算：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AND    OR    NOT    XOR    TEST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移位指令：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SHL  SAL  SHR  SAR   ROL  ROR   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charset="-122"/>
              </a:rPr>
              <a:t>RCL   RCR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4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）串指令 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REP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E/NE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MOVS   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charset="-122"/>
              </a:rPr>
              <a:t> LODS   STOS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CMPS     CLD     STD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 advTm="291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charRg st="17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4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charRg st="49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64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charRg st="64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1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charRg st="117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32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charRg st="132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91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charRg st="191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46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charRg st="246" end="2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64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charRg st="264" end="3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10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charRg st="310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66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3">
                                            <p:txEl>
                                              <p:charRg st="366" end="3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79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23">
                                            <p:txEl>
                                              <p:charRg st="379" end="4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第</a:t>
            </a:r>
            <a:r>
              <a:rPr lang="en-US" altLang="zh-CN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章   宏汇编语言程序设计</a:t>
            </a:r>
            <a:endParaRPr lang="zh-CN" altLang="en-US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123" name="文本框 5122"/>
          <p:cNvSpPr txBox="1"/>
          <p:nvPr/>
        </p:nvSpPr>
        <p:spPr>
          <a:xfrm>
            <a:off x="468313" y="1123950"/>
            <a:ext cx="8153400" cy="4892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1. 汇编语言数据项及伪指令     </a:t>
            </a:r>
            <a:endParaRPr lang="zh-CN" altLang="en-US" sz="2400" b="1" dirty="0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变量及变量定义语句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     变量的三种属性：</a:t>
            </a:r>
            <a:r>
              <a:rPr lang="zh-CN" altLang="en-US" sz="2000" b="1" u="sng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段、偏移地址、类型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      变量定义语句：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DB   DW   DD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DQ    DT     DUP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标号的三种属性：</a:t>
            </a:r>
            <a:r>
              <a:rPr lang="zh-CN" altLang="en-US" sz="2000" b="1" u="sng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段、偏移地址、距离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）分解运算符  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SEG    OFFSET    TYPE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）符号定义伪指令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EQU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=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     段定义伪指令 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SEGMENT   ENDS    ASSUME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 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其它伪指令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ORG     $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       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 advTm="291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charRg st="2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charRg st="38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66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charRg st="66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1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charRg st="116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45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charRg st="145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92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charRg st="192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17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charRg st="217" end="2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65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charRg st="265" end="3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11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charRg st="311" end="3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5122"/>
          <p:cNvSpPr txBox="1"/>
          <p:nvPr/>
        </p:nvSpPr>
        <p:spPr>
          <a:xfrm>
            <a:off x="395288" y="692150"/>
            <a:ext cx="8416925" cy="535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. 转移指令和分支程序设计     </a:t>
            </a:r>
            <a:endParaRPr lang="zh-CN" altLang="en-US" sz="2400" b="1" dirty="0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）无条件转移指令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四种寻址方式：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段内直接，段内间接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，段间直接，段间间接。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段内直接短转移地址计算。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）条件转移指令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 熟练掌握条件转移指令的使用。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  单个标志：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JZ/JNZ    JC/JNC   JS/JNS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JP/JNP   JO/JNO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无符号数：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JA     JAE     JB     JBE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带符号数：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JG     JGE     JL      JLE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）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掌握多分支程序设计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charRg st="2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charRg st="37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9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charRg st="95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1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charRg st="113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38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charRg st="138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01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charRg st="201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45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3">
                                            <p:txEl>
                                              <p:charRg st="245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91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23">
                                            <p:txEl>
                                              <p:charRg st="291" end="3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91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3">
                                            <p:txEl>
                                              <p:charRg st="291" end="3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uiExpand="1" build="allAtOnce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FF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99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CCFF99"/>
      </a:accent1>
      <a:accent2>
        <a:srgbClr val="9DC2D7"/>
      </a:accent2>
      <a:accent3>
        <a:srgbClr val="FFFFFF"/>
      </a:accent3>
      <a:accent4>
        <a:srgbClr val="000000"/>
      </a:accent4>
      <a:accent5>
        <a:srgbClr val="E2FFCA"/>
      </a:accent5>
      <a:accent6>
        <a:srgbClr val="8CAEC1"/>
      </a:accent6>
      <a:hlink>
        <a:srgbClr val="006666"/>
      </a:hlink>
      <a:folHlink>
        <a:srgbClr val="CCCC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FF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99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CCFF99"/>
      </a:accent1>
      <a:accent2>
        <a:srgbClr val="9DC2D7"/>
      </a:accent2>
      <a:accent3>
        <a:srgbClr val="FFFFFF"/>
      </a:accent3>
      <a:accent4>
        <a:srgbClr val="000000"/>
      </a:accent4>
      <a:accent5>
        <a:srgbClr val="E2FFCA"/>
      </a:accent5>
      <a:accent6>
        <a:srgbClr val="8CAEC1"/>
      </a:accent6>
      <a:hlink>
        <a:srgbClr val="006666"/>
      </a:hlink>
      <a:folHlink>
        <a:srgbClr val="CCCC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FF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99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4980</Words>
  <Application>WPS 演示</Application>
  <PresentationFormat>在屏幕上显示</PresentationFormat>
  <Paragraphs>327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26</vt:i4>
      </vt:variant>
    </vt:vector>
  </HeadingPairs>
  <TitlesOfParts>
    <vt:vector size="55" baseType="lpstr">
      <vt:lpstr>Arial</vt:lpstr>
      <vt:lpstr>宋体</vt:lpstr>
      <vt:lpstr>Wingdings</vt:lpstr>
      <vt:lpstr>Arial Black</vt:lpstr>
      <vt:lpstr>Times New Roman</vt:lpstr>
      <vt:lpstr>楷体</vt:lpstr>
      <vt:lpstr>Symbol</vt:lpstr>
      <vt:lpstr>楷体_GB2312</vt:lpstr>
      <vt:lpstr>新宋体</vt:lpstr>
      <vt:lpstr>微软雅黑</vt:lpstr>
      <vt:lpstr>Calibri</vt:lpstr>
      <vt:lpstr>Arial Unicode MS</vt:lpstr>
      <vt:lpstr>Wingdings</vt:lpstr>
      <vt:lpstr>隶书</vt:lpstr>
      <vt:lpstr>Wingdings 2</vt:lpstr>
      <vt:lpstr>Arial</vt:lpstr>
      <vt:lpstr>Monotype Sorts</vt:lpstr>
      <vt:lpstr>Arial Unicode MS</vt:lpstr>
      <vt:lpstr>自定义设计方案</vt:lpstr>
      <vt:lpstr>Pixel</vt:lpstr>
      <vt:lpstr>1_Pixel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GLIET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陈宏</dc:creator>
  <cp:category>教学课件</cp:category>
  <cp:lastModifiedBy>陈宏</cp:lastModifiedBy>
  <cp:revision>303</cp:revision>
  <dcterms:created xsi:type="dcterms:W3CDTF">2007-09-08T08:05:14Z</dcterms:created>
  <dcterms:modified xsi:type="dcterms:W3CDTF">2019-02-27T10:28:30Z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  <property fmtid="{D5CDD505-2E9C-101B-9397-08002B2CF9AE}" pid="3" name="KSORubyTemplateID">
    <vt:lpwstr>2</vt:lpwstr>
  </property>
</Properties>
</file>