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4"/>
  </p:handoutMasterIdLst>
  <p:sldIdLst>
    <p:sldId id="271" r:id="rId3"/>
    <p:sldId id="264" r:id="rId4"/>
    <p:sldId id="265" r:id="rId5"/>
    <p:sldId id="266" r:id="rId6"/>
    <p:sldId id="260" r:id="rId7"/>
    <p:sldId id="269" r:id="rId9"/>
    <p:sldId id="279" r:id="rId10"/>
    <p:sldId id="280" r:id="rId11"/>
    <p:sldId id="257" r:id="rId12"/>
    <p:sldId id="270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33"/>
        <p:guide pos="290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smtClean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smtClean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843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3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2253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32" name="页脚占位符 4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/>
            <a:endParaRPr lang="zh-CN" altLang="en-US" sz="120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33" name="页眉占位符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0"/>
            <a:endParaRPr lang="zh-CN" altLang="en-US" sz="120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2662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6628" name="页脚占位符 4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/>
            <a:endParaRPr lang="zh-CN" altLang="en-US" sz="120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6629" name="页眉占位符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0"/>
            <a:endParaRPr lang="zh-CN" altLang="en-US" sz="120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组合 307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099" name="矩形 3074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indent="0" algn="ctr"/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00" name="矩形 3075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4101" name="组合 3076"/>
            <p:cNvGrpSpPr/>
            <p:nvPr/>
          </p:nvGrpSpPr>
          <p:grpSpPr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4102" name="矩形 3077"/>
              <p:cNvSpPr/>
              <p:nvPr userDrawn="1"/>
            </p:nvSpPr>
            <p:spPr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3" name="矩形 3078"/>
              <p:cNvSpPr/>
              <p:nvPr userDrawn="1"/>
            </p:nvSpPr>
            <p:spPr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4" name="矩形 3079"/>
              <p:cNvSpPr/>
              <p:nvPr userDrawn="1"/>
            </p:nvSpPr>
            <p:spPr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5" name="矩形 3080"/>
              <p:cNvSpPr/>
              <p:nvPr userDrawn="1"/>
            </p:nvSpPr>
            <p:spPr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6" name="矩形 3081"/>
              <p:cNvSpPr/>
              <p:nvPr userDrawn="1"/>
            </p:nvSpPr>
            <p:spPr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7" name="矩形 3082"/>
              <p:cNvSpPr/>
              <p:nvPr userDrawn="1"/>
            </p:nvSpPr>
            <p:spPr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8" name="矩形 3083"/>
              <p:cNvSpPr/>
              <p:nvPr userDrawn="1"/>
            </p:nvSpPr>
            <p:spPr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9" name="矩形 3084"/>
              <p:cNvSpPr/>
              <p:nvPr userDrawn="1"/>
            </p:nvSpPr>
            <p:spPr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10" name="矩形 3085"/>
              <p:cNvSpPr/>
              <p:nvPr userDrawn="1"/>
            </p:nvSpPr>
            <p:spPr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11" name="矩形 3086"/>
              <p:cNvSpPr/>
              <p:nvPr userDrawn="1"/>
            </p:nvSpPr>
            <p:spPr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091" name="标题 3090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3300" kern="1200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308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fontAlgn="base"/>
            <a:endParaRPr lang="zh-CN" altLang="en-US" strike="noStrike" noProof="1"/>
          </a:p>
        </p:txBody>
      </p:sp>
      <p:sp>
        <p:nvSpPr>
          <p:cNvPr id="3089" name="页脚占位符 308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fontAlgn="base"/>
            <a:endParaRPr lang="zh-CN" strike="noStrike" noProof="1"/>
          </a:p>
        </p:txBody>
      </p:sp>
      <p:sp>
        <p:nvSpPr>
          <p:cNvPr id="3090" name="灯片编号占位符 308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>
              <a:latin typeface="Arial Black" panose="020B0A04020102020204" pitchFamily="2" charset="0"/>
            </a:endParaRPr>
          </a:p>
        </p:txBody>
      </p:sp>
    </p:spTree>
  </p:cSld>
  <p:clrMapOvr>
    <a:masterClrMapping/>
  </p:clrMapOvr>
  <p:transition>
    <p:blinds dir="vert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409" y="1268413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205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7" name="矩形 2052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indent="0" algn="ctr"/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8" name="矩形 2053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 indent="0"/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9" name="矩形 2054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0" name="矩形 2055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1" name="矩形 205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2" name="矩形 2057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3" name="矩形 2058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34" name="矩形 2059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矩形 206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36" name="标题 206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7" name="文本占位符 2062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8" name="文本框 2064"/>
          <p:cNvSpPr txBox="1"/>
          <p:nvPr/>
        </p:nvSpPr>
        <p:spPr>
          <a:xfrm>
            <a:off x="8101013" y="6453188"/>
            <a:ext cx="936625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sz="1600" b="1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第</a:t>
            </a:r>
            <a:fld id="{9A0DB2DC-4C9A-4742-B13C-FB6460FD3503}" type="slidenum">
              <a:rPr lang="zh-CN" altLang="en-US" sz="1600" b="1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</a:fld>
            <a:r>
              <a:rPr lang="zh-CN" altLang="en-US" sz="1600" b="1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页</a:t>
            </a:r>
            <a:endParaRPr lang="zh-CN" altLang="en-US" sz="1600" b="1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39" name="图片 20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6392545"/>
            <a:ext cx="469900" cy="465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0" name="文本框 2066"/>
          <p:cNvSpPr txBox="1"/>
          <p:nvPr/>
        </p:nvSpPr>
        <p:spPr>
          <a:xfrm>
            <a:off x="1403350" y="0"/>
            <a:ext cx="6767513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>
              <a:spcBef>
                <a:spcPct val="50000"/>
              </a:spcBef>
            </a:pPr>
            <a:r>
              <a:rPr lang="zh-CN" altLang="en-US" sz="1600" b="1" dirty="0">
                <a:solidFill>
                  <a:schemeClr val="tx2"/>
                </a:solidFill>
                <a:latin typeface="楷体_GB2312" pitchFamily="1" charset="-122"/>
                <a:ea typeface="楷体" panose="02010609060101010101" charset="-122"/>
                <a:sym typeface="+mn-ea"/>
              </a:rPr>
              <a:t>微机原理与接口技术</a:t>
            </a:r>
            <a:endParaRPr lang="zh-CN" altLang="en-US" sz="1600" b="1">
              <a:solidFill>
                <a:schemeClr val="tx2"/>
              </a:solidFill>
              <a:latin typeface="楷体_GB2312" pitchFamily="1" charset="-122"/>
              <a:ea typeface="楷体" panose="02010609060101010101" charset="-122"/>
            </a:endParaRPr>
          </a:p>
        </p:txBody>
      </p:sp>
      <p:sp>
        <p:nvSpPr>
          <p:cNvPr id="1041" name="直接连接符 2067"/>
          <p:cNvSpPr/>
          <p:nvPr/>
        </p:nvSpPr>
        <p:spPr>
          <a:xfrm>
            <a:off x="468313" y="333375"/>
            <a:ext cx="8135937" cy="0"/>
          </a:xfrm>
          <a:prstGeom prst="line">
            <a:avLst/>
          </a:prstGeom>
          <a:ln w="1587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2" name="动作按钮: 前进或下一项 2068">
            <a:hlinkClick r:id="" action="ppaction://hlinkshowjump?jump=nextslide"/>
          </p:cNvPr>
          <p:cNvSpPr/>
          <p:nvPr/>
        </p:nvSpPr>
        <p:spPr>
          <a:xfrm>
            <a:off x="4795838" y="6518275"/>
            <a:ext cx="936625" cy="287338"/>
          </a:xfrm>
          <a:prstGeom prst="actionButtonForwardNext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3" name="动作按钮: 后退或前一项 2069">
            <a:hlinkClick r:id="" action="ppaction://hlinkshowjump?jump=previousslide"/>
          </p:cNvPr>
          <p:cNvSpPr/>
          <p:nvPr/>
        </p:nvSpPr>
        <p:spPr>
          <a:xfrm>
            <a:off x="3140075" y="6518275"/>
            <a:ext cx="935038" cy="287338"/>
          </a:xfrm>
          <a:prstGeom prst="actionButtonBackPrevious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1" name="动作按钮: 结束 2070">
            <a:hlinkClick r:id="" action="ppaction://hlinkshowjump?jump=lastslide"/>
          </p:cNvPr>
          <p:cNvSpPr/>
          <p:nvPr/>
        </p:nvSpPr>
        <p:spPr>
          <a:xfrm>
            <a:off x="6380163" y="6524625"/>
            <a:ext cx="928687" cy="280988"/>
          </a:xfrm>
          <a:prstGeom prst="actionButtonEnd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  <a:scene3d>
            <a:camera prst="perspectiveFront"/>
            <a:lightRig rig="threePt" dir="t">
              <a:rot lat="0" lon="0" rev="1800000"/>
            </a:lightRig>
          </a:scene3d>
          <a:sp3d prstMaterial="softEdge"/>
        </p:spPr>
        <p:txBody>
          <a:bodyPr anchor="t"/>
          <a:p>
            <a:pPr lvl="0" indent="0" fontAlgn="auto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5" name="动作按钮: 开始 2071">
            <a:hlinkClick r:id="" action="ppaction://hlinkshowjump?jump=firstslide"/>
          </p:cNvPr>
          <p:cNvSpPr/>
          <p:nvPr/>
        </p:nvSpPr>
        <p:spPr>
          <a:xfrm>
            <a:off x="1619250" y="6524625"/>
            <a:ext cx="944563" cy="280988"/>
          </a:xfrm>
          <a:prstGeom prst="actionButtonBeginning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blinds dir="vert"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微机原理与接口技术</a:t>
            </a:r>
            <a:endParaRPr lang="zh-CN" altLang="en-US" sz="40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课程学习建议</a:t>
            </a:r>
            <a:endParaRPr lang="zh-CN" altLang="en-US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362" name="文本框 3"/>
          <p:cNvSpPr txBox="1"/>
          <p:nvPr/>
        </p:nvSpPr>
        <p:spPr>
          <a:xfrm>
            <a:off x="523240" y="1246505"/>
            <a:ext cx="7935913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1.  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课前做好预习，课后做好复习，专心听课；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2.  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认真、独立完成作业；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3.  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积极参与课堂讨论；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4.  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关注计算机硬件的最新发展；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5.  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多动手，勤思考，积极使用仿真工具验证和设计接口模块及汇编程序</a:t>
            </a:r>
            <a:r>
              <a:rPr lang="zh-CN" altLang="zh-CN" sz="2400" b="1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zh-CN" sz="24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课程基本信息</a:t>
            </a:r>
            <a:endParaRPr lang="zh-CN" altLang="en-US"/>
          </a:p>
        </p:txBody>
      </p:sp>
      <p:sp>
        <p:nvSpPr>
          <p:cNvPr id="9217" name="文本框 3"/>
          <p:cNvSpPr txBox="1"/>
          <p:nvPr/>
        </p:nvSpPr>
        <p:spPr>
          <a:xfrm>
            <a:off x="527050" y="1125538"/>
            <a:ext cx="8709025" cy="4276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课程代码：BT0300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164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X0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课程名称（中文）：微机原理与接口技术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课程名称（英文）：</a:t>
            </a:r>
            <a:r>
              <a:rPr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微软雅黑" panose="020B0503020204020204" charset="-122"/>
                <a:cs typeface="+mn-lt"/>
                <a:sym typeface="楷体_GB2312" pitchFamily="1" charset="-122"/>
              </a:rPr>
              <a:t>Microcomputer Principle and Interface Technology</a:t>
            </a:r>
            <a:endParaRPr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微软雅黑" panose="020B0503020204020204" charset="-122"/>
              <a:cs typeface="+mn-lt"/>
              <a:sym typeface="楷体_GB2312" pitchFamily="1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课程类别：专业基础必修课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总 学 时：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48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学时（理论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48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学时）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学    分：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3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适用专业：计算机科学与技术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先修课程：电路与电子技术基础、数字逻辑、程序设计与问题求解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课程简介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7200" y="1125855"/>
            <a:ext cx="8258175" cy="4107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en-US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本课程是计算机科学与技术专业的基础必修课程，课程内容主要内容包括8086CPU的组成、指令系统，汇编语言程序设计方法，微机中断系统及中断控制器8259，并行接口控制器8255和可编程计数器/定时器结8253，A/D、D/A转换器的工作原理及应用等。通过学习，学生能掌握微型计算机原理与接口技术的基本知识，培养学生具备基本的微机硬件系统分析，微型计算机系统与接口设计、编程以及开发应用的能力，并为后续的《计算机组成原理》、《计算机体系结构》、《嵌入式系统原理及应用》等课程学习奠定基础。</a:t>
            </a:r>
            <a:endParaRPr lang="zh-CN" altLang="en-US" sz="24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5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68630"/>
          </a:xfrm>
        </p:spPr>
        <p:txBody>
          <a:bodyPr/>
          <a:p>
            <a:r>
              <a:rPr lang="zh-CN" altLang="en-US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课程目标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5120" y="1053465"/>
            <a:ext cx="8361363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目标1．掌握8086CPU的基本组成和体系结构，能熟练使用汇编语言开发工具，运用X86指令系统完成特定需求的汇编语言程序设计开发任务。</a:t>
            </a:r>
            <a:endParaRPr lang="zh-CN" altLang="en-US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目标2．熟悉微机输入/输出接口的基本原理，掌握中断系统和中断控制接口芯片8259的工作原理，具备分析中断模块功能以及设计中断服务程序的能力。</a:t>
            </a:r>
            <a:endParaRPr lang="zh-CN" altLang="en-US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目标3. 掌握常用的典型接口芯片工作原理与应用编程方法，能设计特定需求的接口模块，并能使用EDA工具对设计的接口模块和系统进行模拟仿真。</a:t>
            </a:r>
            <a:endParaRPr lang="zh-CN" altLang="en-US" sz="20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/>
          </p:cNvSpPr>
          <p:nvPr>
            <p:ph type="title"/>
          </p:nvPr>
        </p:nvSpPr>
        <p:spPr>
          <a:xfrm>
            <a:off x="620713" y="512763"/>
            <a:ext cx="7926387" cy="433387"/>
          </a:xfrm>
        </p:spPr>
        <p:txBody>
          <a:bodyPr anchor="ctr"/>
          <a:p>
            <a:r>
              <a:rPr lang="zh-CN" altLang="en-US" sz="2400">
                <a:solidFill>
                  <a:srgbClr val="0000FF"/>
                </a:solidFill>
                <a:ea typeface="楷体" panose="02010609060101010101" charset="-122"/>
              </a:rPr>
              <a:t>课程主要内容</a:t>
            </a:r>
            <a:endParaRPr lang="zh-CN" altLang="en-US" sz="2400">
              <a:solidFill>
                <a:srgbClr val="0000FF"/>
              </a:solidFill>
              <a:ea typeface="楷体" panose="02010609060101010101" charset="-122"/>
            </a:endParaRPr>
          </a:p>
        </p:txBody>
      </p:sp>
      <p:sp>
        <p:nvSpPr>
          <p:cNvPr id="8195" name="文本占位符 8194"/>
          <p:cNvSpPr>
            <a:spLocks noGrp="1"/>
          </p:cNvSpPr>
          <p:nvPr>
            <p:ph type="body"/>
          </p:nvPr>
        </p:nvSpPr>
        <p:spPr>
          <a:xfrm>
            <a:off x="468313" y="1052513"/>
            <a:ext cx="8351837" cy="4929187"/>
          </a:xfrm>
        </p:spPr>
        <p:txBody>
          <a:bodyPr anchor="t"/>
          <a:p>
            <a:pPr marL="1905" indent="-1905">
              <a:lnSpc>
                <a:spcPct val="200000"/>
              </a:lnSpc>
              <a:buNone/>
            </a:pPr>
            <a:r>
              <a:rPr lang="zh-CN" altLang="en-US" sz="2000" b="0" dirty="0">
                <a:latin typeface="Times New Roman" panose="02020603050405020304" pitchFamily="2" charset="0"/>
                <a:ea typeface="楷体_GB2312" pitchFamily="1" charset="-122"/>
              </a:rPr>
              <a:t>        </a:t>
            </a:r>
            <a:r>
              <a:rPr lang="zh-CN" altLang="en-US" sz="2000" b="0" dirty="0">
                <a:latin typeface="Times New Roman" panose="02020603050405020304" pitchFamily="2" charset="0"/>
                <a:ea typeface="楷体_GB2312" pitchFamily="1" charset="-122"/>
                <a:sym typeface="Arial" panose="020B0604020202020204" pitchFamily="34" charset="0"/>
              </a:rPr>
              <a:t>● 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8086CPU的基本组成、体系结构和工作模式；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1905" indent="-1905">
              <a:lnSpc>
                <a:spcPct val="200000"/>
              </a:lnSpc>
              <a:buNone/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000" b="0" dirty="0">
                <a:latin typeface="Times New Roman" panose="02020603050405020304" pitchFamily="2" charset="0"/>
                <a:ea typeface="楷体_GB2312" pitchFamily="1" charset="-122"/>
                <a:sym typeface="Arial" panose="020B0604020202020204" pitchFamily="34" charset="0"/>
              </a:rPr>
              <a:t>● 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8086CPU的指令系统、汇编语言及程序设计方法和技巧；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1905" indent="-1905">
              <a:lnSpc>
                <a:spcPct val="200000"/>
              </a:lnSpc>
              <a:buNone/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000" b="0" dirty="0">
                <a:latin typeface="Times New Roman" panose="02020603050405020304" pitchFamily="2" charset="0"/>
                <a:ea typeface="楷体_GB2312" pitchFamily="1" charset="-122"/>
                <a:sym typeface="Arial" panose="020B0604020202020204" pitchFamily="34" charset="0"/>
              </a:rPr>
              <a:t>● 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微机的中断结构、工作过程和8259A的编程与应用；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1905" indent="-1905">
              <a:lnSpc>
                <a:spcPct val="200000"/>
              </a:lnSpc>
              <a:buNone/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000" b="0" dirty="0">
                <a:latin typeface="Times New Roman" panose="02020603050405020304" pitchFamily="2" charset="0"/>
                <a:ea typeface="楷体_GB2312" pitchFamily="1" charset="-122"/>
                <a:sym typeface="Arial" panose="020B0604020202020204" pitchFamily="34" charset="0"/>
              </a:rPr>
              <a:t>● 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微机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I/O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接口的主要模式和基本工作方法，学会使用8255并行接口控制器，8253可编程计数器/定时器；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1905" indent="-1905">
              <a:lnSpc>
                <a:spcPct val="200000"/>
              </a:lnSpc>
              <a:buNone/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000" b="0" dirty="0">
                <a:latin typeface="Times New Roman" panose="02020603050405020304" pitchFamily="2" charset="0"/>
                <a:ea typeface="楷体_GB2312" pitchFamily="1" charset="-122"/>
                <a:sym typeface="Arial" panose="020B0604020202020204" pitchFamily="34" charset="0"/>
              </a:rPr>
              <a:t>● 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微机的结构与工作流程，建立起系统的概念，掌握微机应用系统软、硬件开发技术。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1905" indent="-1905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3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charRg st="34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6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charRg st="69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01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charRg st="101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59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charRg st="159" end="2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05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195">
                                            <p:txEl>
                                              <p:charRg st="205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solidFill>
                  <a:srgbClr val="0000FF"/>
                </a:solidFill>
                <a:ea typeface="楷体" panose="02010609060101010101" charset="-122"/>
              </a:rPr>
              <a:t>考核及成绩评定方式</a:t>
            </a:r>
            <a:endParaRPr lang="zh-CN" altLang="en-US">
              <a:solidFill>
                <a:srgbClr val="0000FF"/>
              </a:solidFill>
              <a:ea typeface="楷体" panose="02010609060101010101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22960" y="1298575"/>
          <a:ext cx="7498080" cy="4123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075"/>
                <a:gridCol w="1756410"/>
                <a:gridCol w="1010920"/>
                <a:gridCol w="931545"/>
                <a:gridCol w="929640"/>
                <a:gridCol w="768985"/>
                <a:gridCol w="992505"/>
              </a:tblGrid>
              <a:tr h="30416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课程目标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支撑毕业要求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评价方式及成绩比例（%）</a:t>
                      </a:r>
                      <a:endParaRPr lang="en-US" altLang="en-US" sz="180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成绩比例（%）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52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平时成绩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实验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大作业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考试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4038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课程目标1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支撑毕业要求3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指标点3.3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1435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课程目标2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支撑毕业要求3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指标点3.3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7688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课程目标3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支撑毕业要求5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指标点5.2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495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合计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50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04825"/>
          </a:xfrm>
        </p:spPr>
        <p:txBody>
          <a:bodyPr anchor="ctr"/>
          <a:p>
            <a:r>
              <a:rPr lang="zh-CN" altLang="en-US">
                <a:solidFill>
                  <a:srgbClr val="0000FF"/>
                </a:solidFill>
                <a:ea typeface="楷体" panose="02010609060101010101" charset="-122"/>
              </a:rPr>
              <a:t>大作业要求</a:t>
            </a:r>
            <a:endParaRPr lang="zh-CN" altLang="en-US">
              <a:solidFill>
                <a:srgbClr val="0000FF"/>
              </a:solidFill>
              <a:ea typeface="楷体" panose="02010609060101010101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457200" y="1053465"/>
          <a:ext cx="8229600" cy="5026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010"/>
                <a:gridCol w="1203325"/>
                <a:gridCol w="1286510"/>
                <a:gridCol w="1285875"/>
                <a:gridCol w="1905"/>
                <a:gridCol w="1283335"/>
                <a:gridCol w="5080"/>
                <a:gridCol w="1281430"/>
                <a:gridCol w="6985"/>
                <a:gridCol w="1287145"/>
              </a:tblGrid>
              <a:tr h="34671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成绩构成</a:t>
                      </a:r>
                      <a:endParaRPr lang="en-US" altLang="en-US" sz="1800"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基本要求</a:t>
                      </a:r>
                      <a:endParaRPr lang="en-US" altLang="en-US" sz="1800"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评价标准</a:t>
                      </a:r>
                      <a:endParaRPr lang="en-US" altLang="en-US" sz="1800"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优秀</a:t>
                      </a:r>
                      <a:endParaRPr lang="en-US" sz="180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（0.9-1）</a:t>
                      </a:r>
                      <a:endParaRPr lang="en-US" altLang="en-US" sz="180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良好</a:t>
                      </a:r>
                      <a:endParaRPr lang="en-US" sz="180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（0.8-0.89）</a:t>
                      </a:r>
                      <a:endParaRPr lang="en-US" altLang="en-US" sz="180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中</a:t>
                      </a:r>
                      <a:endParaRPr lang="en-US" sz="180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（0.7-0.79）</a:t>
                      </a:r>
                      <a:endParaRPr lang="en-US" altLang="en-US" sz="180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及格</a:t>
                      </a:r>
                      <a:endParaRPr lang="en-US" sz="180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（0.6-0.69）</a:t>
                      </a:r>
                      <a:endParaRPr lang="en-US" altLang="en-US" sz="180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不及格（&lt;0.6）</a:t>
                      </a:r>
                      <a:endParaRPr lang="en-US" altLang="en-US" sz="180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468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大作业</a:t>
                      </a:r>
                      <a:endParaRPr lang="en-US" altLang="en-US" sz="1800"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综合设计，用汇编语言与接口芯片设计特定需求的接口模块并使用P</a:t>
                      </a:r>
                      <a:r>
                        <a:rPr lang="en-US" altLang="zh-CN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roteus</a:t>
                      </a:r>
                      <a:r>
                        <a:rPr lang="en-US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进行仿真。</a:t>
                      </a:r>
                      <a:endParaRPr lang="en-US" altLang="en-US" sz="180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接口模块设计合理，程序设计规范，接口芯片不少于3种且使用中断控制器8259，仿真结果正确。</a:t>
                      </a:r>
                      <a:endParaRPr lang="en-US" altLang="en-US" sz="180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接口模块设计合理，程序设计比较规范，且接口芯片使用不少于3种，仿真结果正确。</a:t>
                      </a:r>
                      <a:endParaRPr lang="en-US" altLang="en-US" sz="180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接口模块设计合理，程序设计比较规范，且接口芯片使用不少于2种，仿真结果正确。</a:t>
                      </a:r>
                      <a:endParaRPr lang="en-US" altLang="en-US" sz="180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接口模块设计合理，程序设计基本规范，且接口芯片使用少于2种，仿真结果基本正确。</a:t>
                      </a:r>
                      <a:endParaRPr lang="en-US" altLang="en-US" sz="180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概念不清，接口模块没实现预定功能，或认定为抄袭</a:t>
                      </a:r>
                      <a:endParaRPr lang="en-US" altLang="en-US" sz="1800"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8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楷体" panose="02010609060101010101" charset="-122"/>
                          <a:ea typeface="楷体" panose="02010609060101010101" charset="-122"/>
                          <a:cs typeface="宋体" panose="02010600030101010101" pitchFamily="2" charset="-122"/>
                        </a:rPr>
                        <a:t>备注</a:t>
                      </a:r>
                      <a:endParaRPr lang="zh-CN" altLang="en-US" sz="1800">
                        <a:latin typeface="楷体" panose="02010609060101010101" charset="-122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9"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1.</a:t>
                      </a:r>
                      <a:r>
                        <a:rPr lang="zh-CN" altLang="en-US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文件格式要求：</a:t>
                      </a:r>
                      <a:r>
                        <a:rPr lang="en-US" altLang="zh-CN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Proteus 8 </a:t>
                      </a:r>
                      <a:r>
                        <a:rPr lang="zh-CN" altLang="zh-CN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工程文件，作业报告；</a:t>
                      </a:r>
                      <a:endParaRPr lang="zh-CN" altLang="zh-CN" sz="180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2.</a:t>
                      </a:r>
                      <a:r>
                        <a:rPr lang="zh-CN" altLang="en-US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截止时间：</a:t>
                      </a:r>
                      <a:r>
                        <a:rPr lang="en-US" altLang="zh-CN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15</a:t>
                      </a:r>
                      <a:r>
                        <a:rPr lang="zh-CN" altLang="en-US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周周末。</a:t>
                      </a:r>
                      <a:endParaRPr lang="zh-CN" altLang="en-US" sz="180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3.</a:t>
                      </a:r>
                      <a:r>
                        <a:rPr lang="zh-CN" altLang="en-US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文件提交形式：工程文件发任课教师邮箱</a:t>
                      </a:r>
                      <a:r>
                        <a:rPr lang="zh-CN" altLang="zh-CN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，命名方式：学号</a:t>
                      </a:r>
                      <a:r>
                        <a:rPr lang="en-US" altLang="zh-CN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_</a:t>
                      </a:r>
                      <a:r>
                        <a:rPr lang="zh-CN" altLang="zh-CN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姓名</a:t>
                      </a:r>
                      <a:endParaRPr lang="zh-CN" altLang="zh-CN" sz="180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zh-CN" sz="180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 作业报告编辑好后打印，由课程代表或班长收齐后统一上交。</a:t>
                      </a:r>
                      <a:endParaRPr lang="zh-CN" altLang="zh-CN" sz="180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solidFill>
                  <a:srgbClr val="0000FF"/>
                </a:solidFill>
                <a:ea typeface="楷体" panose="02010609060101010101" charset="-122"/>
              </a:rPr>
              <a:t>考核覆盖知识点及评定比例</a:t>
            </a:r>
            <a:endParaRPr lang="zh-CN" altLang="en-US">
              <a:solidFill>
                <a:srgbClr val="0000FF"/>
              </a:solidFill>
              <a:ea typeface="楷体" panose="02010609060101010101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555625" y="1125855"/>
          <a:ext cx="8012430" cy="4517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235"/>
                <a:gridCol w="4310380"/>
                <a:gridCol w="1291590"/>
                <a:gridCol w="1165225"/>
              </a:tblGrid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latin typeface="楷体" panose="02010609060101010101" charset="-122"/>
                          <a:ea typeface="楷体" panose="02010609060101010101" charset="-122"/>
                        </a:rPr>
                        <a:t>课程目标</a:t>
                      </a:r>
                      <a:endParaRPr lang="en-US" altLang="en-US" sz="1800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36194" marR="36194" marT="10795" marB="10795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latin typeface="楷体" panose="02010609060101010101" charset="-122"/>
                          <a:ea typeface="楷体" panose="02010609060101010101" charset="-122"/>
                        </a:rPr>
                        <a:t>基本</a:t>
                      </a:r>
                      <a:r>
                        <a:rPr lang="en-US" sz="1800" b="1">
                          <a:latin typeface="楷体" panose="02010609060101010101" charset="-122"/>
                          <a:ea typeface="楷体" panose="02010609060101010101" charset="-122"/>
                        </a:rPr>
                        <a:t>要求</a:t>
                      </a:r>
                      <a:endParaRPr lang="en-US" altLang="en-US" sz="1800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36194" marR="36194" marT="10795" marB="10795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覆盖章节</a:t>
                      </a:r>
                      <a:endParaRPr lang="zh-CN" altLang="en-US" sz="1800" b="1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36194" marR="36194" marT="10795" marB="10795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成绩比例</a:t>
                      </a:r>
                      <a:endParaRPr lang="en-US" altLang="en-US" sz="1800" b="1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36194" marR="36194" marT="10795" marB="10795" vert="horz" anchor="ctr"/>
                </a:tc>
              </a:tr>
              <a:tr h="1177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课程目标1</a:t>
                      </a:r>
                      <a:endParaRPr lang="en-US" altLang="en-US" sz="1800" b="1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36194" marR="36194" marT="10795" marB="10795" vert="horz"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   </a:t>
                      </a:r>
                      <a:r>
                        <a:rPr lang="zh-CN" altLang="en-US" sz="1800" b="1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掌握存储器管理，寻址方式，掌握指令系统，掌握汇编程序设计方法，能</a:t>
                      </a:r>
                      <a:r>
                        <a:rPr lang="zh-CN" altLang="en-US" sz="1800" b="1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阅读程序</a:t>
                      </a:r>
                      <a:r>
                        <a:rPr lang="zh-CN" altLang="en-US" sz="1800" b="1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和</a:t>
                      </a:r>
                      <a:r>
                        <a:rPr lang="zh-CN" altLang="en-US" sz="1800" b="1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分析其</a:t>
                      </a:r>
                      <a:r>
                        <a:rPr lang="zh-CN" altLang="en-US" sz="1800" b="1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功能，能使用汇编程序求解简单问题。</a:t>
                      </a:r>
                      <a:endParaRPr lang="zh-CN" altLang="en-US" sz="1800" b="1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36194" marR="36194" marT="10795" marB="10795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latin typeface="楷体" panose="02010609060101010101" charset="-122"/>
                          <a:ea typeface="楷体" panose="02010609060101010101" charset="-122"/>
                        </a:rPr>
                        <a:t>1</a:t>
                      </a:r>
                      <a:r>
                        <a:rPr lang="zh-CN" altLang="en-US" sz="1800" b="1">
                          <a:latin typeface="楷体" panose="02010609060101010101" charset="-122"/>
                          <a:ea typeface="楷体" panose="02010609060101010101" charset="-122"/>
                        </a:rPr>
                        <a:t>，</a:t>
                      </a:r>
                      <a:r>
                        <a:rPr lang="en-US" altLang="zh-CN" sz="1800" b="1">
                          <a:latin typeface="楷体" panose="02010609060101010101" charset="-122"/>
                          <a:ea typeface="楷体" panose="02010609060101010101" charset="-122"/>
                        </a:rPr>
                        <a:t>2</a:t>
                      </a:r>
                      <a:r>
                        <a:rPr lang="zh-CN" altLang="en-US" sz="1800" b="1">
                          <a:latin typeface="楷体" panose="02010609060101010101" charset="-122"/>
                          <a:ea typeface="楷体" panose="02010609060101010101" charset="-122"/>
                        </a:rPr>
                        <a:t>，</a:t>
                      </a:r>
                      <a:r>
                        <a:rPr lang="en-US" altLang="zh-CN" sz="1800" b="1">
                          <a:latin typeface="楷体" panose="02010609060101010101" charset="-122"/>
                          <a:ea typeface="楷体" panose="02010609060101010101" charset="-122"/>
                        </a:rPr>
                        <a:t>3</a:t>
                      </a:r>
                      <a:endParaRPr lang="zh-CN" altLang="en-US" sz="1800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36194" marR="36194" marT="10795" marB="10795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latin typeface="楷体" panose="02010609060101010101" charset="-122"/>
                          <a:ea typeface="楷体" panose="02010609060101010101" charset="-122"/>
                        </a:rPr>
                        <a:t>60%</a:t>
                      </a:r>
                      <a:endParaRPr lang="en-US" altLang="en-US" sz="1800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36194" marR="36194" marT="10795" marB="10795" vert="horz" anchor="ctr"/>
                </a:tc>
              </a:tr>
              <a:tr h="1367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课程目标2</a:t>
                      </a:r>
                      <a:endParaRPr lang="en-US" altLang="en-US" sz="1800" b="1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36194" marR="36194" marT="10795" marB="10795" vert="horz"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   </a:t>
                      </a:r>
                      <a:r>
                        <a:rPr sz="1800" b="1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熟悉微机I/O接口的概念，掌握中断向量分析和设置</a:t>
                      </a:r>
                      <a:r>
                        <a:rPr lang="zh-CN" sz="1800" b="1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方法</a:t>
                      </a:r>
                      <a:r>
                        <a:rPr sz="1800" b="1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，中断模块</a:t>
                      </a:r>
                      <a:r>
                        <a:rPr lang="zh-CN" sz="1800" b="1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功能</a:t>
                      </a:r>
                      <a:r>
                        <a:rPr sz="1800" b="1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分析，中断服务程序设计方法。</a:t>
                      </a:r>
                      <a:endParaRPr sz="1800" b="1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36194" marR="36194" marT="10795" marB="10795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latin typeface="楷体" panose="02010609060101010101" charset="-122"/>
                          <a:ea typeface="楷体" panose="02010609060101010101" charset="-122"/>
                        </a:rPr>
                        <a:t>6,7</a:t>
                      </a:r>
                      <a:endParaRPr lang="zh-CN" altLang="en-US" sz="1800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36194" marR="36194" marT="10795" marB="10795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latin typeface="楷体" panose="02010609060101010101" charset="-122"/>
                          <a:ea typeface="楷体" panose="02010609060101010101" charset="-122"/>
                        </a:rPr>
                        <a:t>20%</a:t>
                      </a:r>
                      <a:endParaRPr lang="en-US" altLang="en-US" sz="1800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36194" marR="36194" marT="10795" marB="10795" vert="horz" anchor="ctr"/>
                </a:tc>
              </a:tr>
              <a:tr h="13341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课程目标3</a:t>
                      </a:r>
                      <a:endParaRPr lang="en-US" altLang="en-US" sz="1800" b="1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36194" marR="36194" marT="10795" marB="10795" vert="horz"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800" b="1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   </a:t>
                      </a:r>
                      <a:r>
                        <a:rPr sz="1800" b="1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掌握典型接口芯片（8253、8255、A/D、D/A转换器等）的工作原理及应用，能设计特定需求的接口模块。</a:t>
                      </a:r>
                      <a:endParaRPr lang="zh-CN" altLang="en-US" sz="1800" b="1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36194" marR="36194" marT="10795" marB="10795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latin typeface="楷体" panose="02010609060101010101" charset="-122"/>
                          <a:ea typeface="楷体" panose="02010609060101010101" charset="-122"/>
                        </a:rPr>
                        <a:t>8</a:t>
                      </a:r>
                      <a:endParaRPr lang="en-US" altLang="en-US" sz="1800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36194" marR="36194" marT="10795" marB="10795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latin typeface="楷体" panose="02010609060101010101" charset="-122"/>
                          <a:ea typeface="楷体" panose="02010609060101010101" charset="-122"/>
                        </a:rPr>
                        <a:t>20%</a:t>
                      </a:r>
                      <a:endParaRPr lang="en-US" altLang="en-US" sz="1800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36194" marR="36194" marT="10795" marB="10795" vert="horz" anchor="ctr"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468313" y="620713"/>
            <a:ext cx="7416800" cy="239712"/>
          </a:xfrm>
        </p:spPr>
        <p:txBody>
          <a:bodyPr anchor="ctr"/>
          <a:p>
            <a:r>
              <a:rPr lang="en-US" altLang="zh-CN" dirty="0"/>
              <a:t>    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charset="-122"/>
              </a:rPr>
              <a:t>教材及参考资料</a:t>
            </a:r>
            <a:endParaRPr lang="zh-CN" altLang="en-US" dirty="0">
              <a:solidFill>
                <a:srgbClr val="0000FF"/>
              </a:solidFill>
              <a:ea typeface="楷体" panose="02010609060101010101" charset="-122"/>
            </a:endParaRPr>
          </a:p>
        </p:txBody>
      </p:sp>
      <p:sp>
        <p:nvSpPr>
          <p:cNvPr id="5123" name="文本框 5122"/>
          <p:cNvSpPr txBox="1"/>
          <p:nvPr/>
        </p:nvSpPr>
        <p:spPr>
          <a:xfrm>
            <a:off x="287655" y="926465"/>
            <a:ext cx="8569325" cy="5400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参考教材</a:t>
            </a:r>
            <a:r>
              <a:rPr lang="zh-CN" altLang="en-US" sz="2000" b="1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 sz="2000" b="1" dirty="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   黄冰. 微型原理及应用（第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版）. 重庆大学出版社. 20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17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.</a:t>
            </a:r>
            <a:endParaRPr lang="en-US" altLang="zh-CN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参考书目及网络资源</a:t>
            </a:r>
            <a:r>
              <a:rPr lang="zh-CN" altLang="en-US" sz="2000" b="1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 sz="2000" b="1" dirty="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   1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.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黄玉清,刘双虎 杨胜波.微机原理与接口技术(第2版).电子工业出版社, 2015.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   2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.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牟琦．微机原理与接口技术（第3版）．清华大学出版社, 2018.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   3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.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顾晖，陈越 等．微机原理与接口技术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--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基于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8086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和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Proteus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仿真（第2版）．电子工业出版社, 201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5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.</a:t>
            </a:r>
            <a:endParaRPr lang="en-US" altLang="zh-CN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4. http://bb.guet.edu.cn/webapps/ portal/ frameset.jsp</a:t>
            </a:r>
            <a:endParaRPr lang="en-US" altLang="zh-CN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编译工具和仿真平台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： EMU8086、 Proteus（建议使用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8.X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版本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en-US" altLang="zh-CN" sz="2000" b="1" dirty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  <p:tag name="KSO_WM_SLIDE_MODEL_TYPE" val="cover"/>
</p:tagLst>
</file>

<file path=ppt/theme/theme1.xml><?xml version="1.0" encoding="utf-8"?>
<a:theme xmlns:a="http://schemas.openxmlformats.org/drawingml/2006/main" name="2_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779F92"/>
      </a:lt2>
      <a:accent1>
        <a:srgbClr val="CCFF99"/>
      </a:accent1>
      <a:accent2>
        <a:srgbClr val="9DC2D7"/>
      </a:accent2>
      <a:accent3>
        <a:srgbClr val="FFFFFF"/>
      </a:accent3>
      <a:accent4>
        <a:srgbClr val="000000"/>
      </a:accent4>
      <a:accent5>
        <a:srgbClr val="E2FFCA"/>
      </a:accent5>
      <a:accent6>
        <a:srgbClr val="8CAEC1"/>
      </a:accent6>
      <a:hlink>
        <a:srgbClr val="006666"/>
      </a:hlink>
      <a:folHlink>
        <a:srgbClr val="CCCCFF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FF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FF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99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3142</Words>
  <Application>WPS 演示</Application>
  <PresentationFormat>在屏幕上显示</PresentationFormat>
  <Paragraphs>331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楷体</vt:lpstr>
      <vt:lpstr>楷体_GB2312</vt:lpstr>
      <vt:lpstr>Arial Black</vt:lpstr>
      <vt:lpstr>微软雅黑</vt:lpstr>
      <vt:lpstr>Calibri</vt:lpstr>
      <vt:lpstr>Arial Unicode MS</vt:lpstr>
      <vt:lpstr>新宋体</vt:lpstr>
      <vt:lpstr>楷体_GB2312</vt:lpstr>
      <vt:lpstr>叶根友毛笔行书2.0版</vt:lpstr>
      <vt:lpstr>2_Pixel</vt:lpstr>
      <vt:lpstr>微机原理与接口技术</vt:lpstr>
      <vt:lpstr>课程基本信息</vt:lpstr>
      <vt:lpstr>课程简介</vt:lpstr>
      <vt:lpstr>课程目标</vt:lpstr>
      <vt:lpstr>课程主要内容</vt:lpstr>
      <vt:lpstr>考核及成绩评定方式</vt:lpstr>
      <vt:lpstr>考核覆盖知识点及评定比例</vt:lpstr>
      <vt:lpstr>考核覆盖知识点及评定比例</vt:lpstr>
      <vt:lpstr>     教材及参考书目</vt:lpstr>
      <vt:lpstr>课程学习建议</vt:lpstr>
    </vt:vector>
  </TitlesOfParts>
  <Company>GLIET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陈宏</dc:creator>
  <cp:category>教学课件</cp:category>
  <cp:lastModifiedBy>陈宏</cp:lastModifiedBy>
  <cp:revision>165</cp:revision>
  <dcterms:created xsi:type="dcterms:W3CDTF">2007-09-08T08:05:00Z</dcterms:created>
  <dcterms:modified xsi:type="dcterms:W3CDTF">2019-02-25T03:40:36Z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