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591" r:id="rId3"/>
    <p:sldId id="592" r:id="rId4"/>
    <p:sldId id="593" r:id="rId5"/>
    <p:sldId id="588" r:id="rId6"/>
    <p:sldId id="590" r:id="rId7"/>
    <p:sldId id="589" r:id="rId8"/>
    <p:sldId id="587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  <a:srgbClr val="EA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3" autoAdjust="0"/>
  </p:normalViewPr>
  <p:slideViewPr>
    <p:cSldViewPr showGuides="1">
      <p:cViewPr varScale="1">
        <p:scale>
          <a:sx n="119" d="100"/>
          <a:sy n="119" d="100"/>
        </p:scale>
        <p:origin x="1603" y="96"/>
      </p:cViewPr>
      <p:guideLst>
        <p:guide orient="horz" pos="2158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1"/>
          <p:cNvSpPr/>
          <p:nvPr userDrawn="1"/>
        </p:nvSpPr>
        <p:spPr>
          <a:xfrm>
            <a:off x="209550" y="815975"/>
            <a:ext cx="8726488" cy="0"/>
          </a:xfrm>
          <a:prstGeom prst="line">
            <a:avLst/>
          </a:prstGeom>
          <a:ln w="63500" cap="flat" cmpd="sng">
            <a:solidFill>
              <a:srgbClr val="EA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" name="组合 5"/>
          <p:cNvGrpSpPr/>
          <p:nvPr userDrawn="1"/>
        </p:nvGrpSpPr>
        <p:grpSpPr>
          <a:xfrm>
            <a:off x="0" y="6236335"/>
            <a:ext cx="9144000" cy="216535"/>
            <a:chOff x="0" y="9821"/>
            <a:chExt cx="14400" cy="341"/>
          </a:xfrm>
        </p:grpSpPr>
        <p:sp>
          <p:nvSpPr>
            <p:cNvPr id="3077" name="Line 24"/>
            <p:cNvSpPr/>
            <p:nvPr/>
          </p:nvSpPr>
          <p:spPr>
            <a:xfrm>
              <a:off x="0" y="9821"/>
              <a:ext cx="14400" cy="0"/>
            </a:xfrm>
            <a:prstGeom prst="line">
              <a:avLst/>
            </a:prstGeom>
            <a:ln w="66675" cap="flat" cmpd="sng">
              <a:solidFill>
                <a:srgbClr val="EA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" name="Line 25"/>
            <p:cNvSpPr/>
            <p:nvPr/>
          </p:nvSpPr>
          <p:spPr>
            <a:xfrm>
              <a:off x="0" y="10162"/>
              <a:ext cx="14400" cy="0"/>
            </a:xfrm>
            <a:prstGeom prst="line">
              <a:avLst/>
            </a:prstGeom>
            <a:ln w="139700" cap="flat" cmpd="sng">
              <a:solidFill>
                <a:srgbClr val="EA0000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3079" name="Picture 27" descr="D:\person\desktop\校徽da 副本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2235200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(P251 T24)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在某页式虚拟存储系统中，假定访问内存的时间是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2ms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，平均缺页异常处理时间为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25ms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，平均缺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页中断率为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5%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，试计算在此虚拟存储系统中，平均有效访问时间是多少？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存储管理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2668219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(P251 T26)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假设某虚存的用户空间为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1024 KB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，页面大小为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4KB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，内存空间为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512KB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。已知用户的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13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号虚页分得内存页框号为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62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78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25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36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，求出虚地址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OBEBCH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（十六进制）的实地址（十六进制）。</a:t>
            </a:r>
            <a:endParaRPr lang="zh-CN" altLang="en-US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存储管理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2668219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(P254 T48)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考虑下面的引用串：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algn="ctr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P1, P2, P3, P4,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P1, P2, P5, P1, P2, P3, P4, P5.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对于范围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 ~ 6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的页框，使用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FIFO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页面置换方案，确定其所产生的缺页数目。画图表示缺页次数和页框数之间的关系，以说明 </a:t>
            </a:r>
            <a:r>
              <a:rPr lang="en-US" altLang="zh-CN" sz="2800" dirty="0" err="1">
                <a:latin typeface="Times New Roman" panose="02020603050405020304" pitchFamily="18" charset="0"/>
                <a:cs typeface="微软雅黑" panose="020B0503020204020204" charset="-122"/>
              </a:rPr>
              <a:t>Belady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异常。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存储管理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设备管理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3529993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(P295 T10)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若磁头的当前位置是第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100 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号柱面，磁头正在向磁道号增加的方向移动。现有磁盘读写请求队列，柱面号依次为：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algn="ctr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23, 376, 205, 132, 19, 61,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190, 398, 29, 4, 18, 40.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若采用先来先服务算法、最短寻道时间优先算法和扫描算法，试计算出各种算法中的移臂所经过的柱面数？</a:t>
            </a:r>
            <a:endParaRPr lang="zh-CN" altLang="en-US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2237332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(P295 T12)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某磁盘共有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200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个柱面，每个柱面有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个磁道。每个磁道有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个扇区，每个扇区为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1024B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。如果驱动程序所接到的访问请求是读出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606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块，计算此信息块的物理位置。</a:t>
            </a:r>
            <a:endParaRPr lang="zh-CN" altLang="en-US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设备管理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3099106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(P295 T14)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假定磁带记录密度为每英寸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800 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个字符，每条逻辑记录为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200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个字符，块间隔为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0.6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英寸。现有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3,200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条逻辑记录需要存储，如果不考虑存储记录，则不成组处理和以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条逻辑记录为一组的成组处理时磁带的利用率各是多少？在两种情况下，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3,200 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条逻辑记录需要占用多少磁带空间？</a:t>
            </a:r>
            <a:endParaRPr lang="zh-CN" altLang="en-US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  <p:sp>
        <p:nvSpPr>
          <p:cNvPr id="2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设备管理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Line 21"/>
          <p:cNvSpPr/>
          <p:nvPr/>
        </p:nvSpPr>
        <p:spPr>
          <a:xfrm>
            <a:off x="209550" y="815975"/>
            <a:ext cx="8726488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" name="Rectangle 22"/>
          <p:cNvSpPr/>
          <p:nvPr/>
        </p:nvSpPr>
        <p:spPr>
          <a:xfrm>
            <a:off x="369888" y="382588"/>
            <a:ext cx="5281612" cy="3095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82095" tIns="41047" rIns="82095" bIns="41047" anchor="ctr" anchorCtr="0"/>
          <a:lstStyle/>
          <a:p>
            <a:pPr algn="l" defTabSz="914400">
              <a:buClrTx/>
              <a:buSzTx/>
              <a:buFontTx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操作系统习题课：第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章 文件管理</a:t>
            </a:r>
            <a:endParaRPr lang="zh-CN" altLang="en-US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8" name="Picture 27" descr="D:\person\desktop\校徽da 副本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263" y="263525"/>
            <a:ext cx="2351087" cy="461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0" name="TextBox 10"/>
          <p:cNvSpPr txBox="1"/>
          <p:nvPr/>
        </p:nvSpPr>
        <p:spPr>
          <a:xfrm>
            <a:off x="592931" y="1052736"/>
            <a:ext cx="7958137" cy="3529993"/>
          </a:xfrm>
          <a:prstGeom prst="rect">
            <a:avLst/>
          </a:prstGeom>
          <a:noFill/>
          <a:ln w="9525">
            <a:noFill/>
          </a:ln>
        </p:spPr>
        <p:txBody>
          <a:bodyPr lIns="82095" tIns="41047" rIns="82095" bIns="41047" anchor="t" anchorCtr="0">
            <a:spAutoFit/>
          </a:bodyPr>
          <a:lstStyle/>
          <a:p>
            <a:pPr indent="720090" defTabSz="821055"/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(P352 T14)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某个磁盘组共有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个盘面，每个盘面有 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100 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个磁道，每个磁道有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个扇区。若以扇区为分配单位，试问：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）用位示图管理磁盘空间，则位示图占用多少空间？</a:t>
            </a:r>
            <a:endParaRPr lang="en-US" altLang="zh-CN" sz="2800" dirty="0">
              <a:latin typeface="Times New Roman" panose="02020603050405020304" pitchFamily="18" charset="0"/>
              <a:cs typeface="微软雅黑" panose="020B0503020204020204" charset="-122"/>
            </a:endParaRPr>
          </a:p>
          <a:p>
            <a:pPr indent="720090" defTabSz="821055"/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）若空白文件目录的每个目录项占用</a:t>
            </a:r>
            <a:r>
              <a:rPr lang="en-US" altLang="zh-CN" sz="2800" dirty="0">
                <a:latin typeface="Times New Roman" panose="02020603050405020304" pitchFamily="18" charset="0"/>
                <a:cs typeface="微软雅黑" panose="020B0503020204020204" charset="-122"/>
              </a:rPr>
              <a:t>5B</a:t>
            </a:r>
            <a:r>
              <a:rPr lang="zh-CN" altLang="en-US" sz="2800" dirty="0">
                <a:latin typeface="Times New Roman" panose="02020603050405020304" pitchFamily="18" charset="0"/>
                <a:cs typeface="微软雅黑" panose="020B0503020204020204" charset="-122"/>
              </a:rPr>
              <a:t>，则空白文件目录何时大于位示图？</a:t>
            </a:r>
            <a:endParaRPr lang="zh-CN" altLang="en-US" sz="2800" dirty="0">
              <a:latin typeface="Times New Roman" panose="02020603050405020304" pitchFamily="18" charset="0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M2M4YTVhYTc4ZGYyZDhiNjAwNWY1YzI1YjNjNWRjMzgifQ=="/>
</p:tagLst>
</file>

<file path=ppt/theme/theme1.xml><?xml version="1.0" encoding="utf-8"?>
<a:theme xmlns:a="http://schemas.openxmlformats.org/drawingml/2006/main" name="1_默认设计模板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全屏显示(4:3)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微软雅黑</vt:lpstr>
      <vt:lpstr>Arial Unicode MS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E-R图实例</dc:title>
  <dc:creator>Microsoft</dc:creator>
  <cp:lastModifiedBy>清凉薄荷</cp:lastModifiedBy>
  <cp:revision>729</cp:revision>
  <dcterms:created xsi:type="dcterms:W3CDTF">2015-12-10T01:32:00Z</dcterms:created>
  <dcterms:modified xsi:type="dcterms:W3CDTF">2022-11-23T00:06:17Z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233860E9103E4368A9A264F8AF2C9A01</vt:lpwstr>
  </property>
  <property fmtid="{D5CDD505-2E9C-101B-9397-08002B2CF9AE}" pid="3" name="KSOProductBuildVer">
    <vt:lpwstr>2052-11.1.0.12763</vt:lpwstr>
  </property>
</Properties>
</file>