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591" r:id="rId2"/>
    <p:sldId id="593" r:id="rId3"/>
    <p:sldId id="594" r:id="rId4"/>
    <p:sldId id="592" r:id="rId5"/>
    <p:sldId id="595" r:id="rId6"/>
    <p:sldId id="596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  <a:srgbClr val="EA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83" autoAdjust="0"/>
  </p:normalViewPr>
  <p:slideViewPr>
    <p:cSldViewPr showGuides="1">
      <p:cViewPr varScale="1">
        <p:scale>
          <a:sx n="119" d="100"/>
          <a:sy n="119" d="100"/>
        </p:scale>
        <p:origin x="1603" y="96"/>
      </p:cViewPr>
      <p:guideLst>
        <p:guide orient="horz" pos="2158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1"/>
          <p:cNvSpPr/>
          <p:nvPr userDrawn="1"/>
        </p:nvSpPr>
        <p:spPr>
          <a:xfrm>
            <a:off x="209550" y="815975"/>
            <a:ext cx="8726488" cy="0"/>
          </a:xfrm>
          <a:prstGeom prst="line">
            <a:avLst/>
          </a:prstGeom>
          <a:ln w="63500" cap="flat" cmpd="sng">
            <a:solidFill>
              <a:srgbClr val="EA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" name="组合 5"/>
          <p:cNvGrpSpPr/>
          <p:nvPr userDrawn="1"/>
        </p:nvGrpSpPr>
        <p:grpSpPr>
          <a:xfrm>
            <a:off x="0" y="6236335"/>
            <a:ext cx="9144000" cy="216535"/>
            <a:chOff x="0" y="9821"/>
            <a:chExt cx="14400" cy="341"/>
          </a:xfrm>
        </p:grpSpPr>
        <p:sp>
          <p:nvSpPr>
            <p:cNvPr id="3077" name="Line 24"/>
            <p:cNvSpPr/>
            <p:nvPr/>
          </p:nvSpPr>
          <p:spPr>
            <a:xfrm>
              <a:off x="0" y="9821"/>
              <a:ext cx="14400" cy="0"/>
            </a:xfrm>
            <a:prstGeom prst="line">
              <a:avLst/>
            </a:prstGeom>
            <a:ln w="66675" cap="flat" cmpd="sng">
              <a:solidFill>
                <a:srgbClr val="EA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" name="Line 25"/>
            <p:cNvSpPr/>
            <p:nvPr/>
          </p:nvSpPr>
          <p:spPr>
            <a:xfrm>
              <a:off x="0" y="10162"/>
              <a:ext cx="14400" cy="0"/>
            </a:xfrm>
            <a:prstGeom prst="line">
              <a:avLst/>
            </a:prstGeom>
            <a:ln w="139700" cap="flat" cmpd="sng">
              <a:solidFill>
                <a:srgbClr val="EA00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3079" name="Picture 27" descr="D:\person\desktop\校徽da 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4145546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(P183 T16)</a:t>
            </a:r>
          </a:p>
          <a:p>
            <a:pPr indent="720000" defTabSz="821055"/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一个经典的同步问题：吸烟者问题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(Patil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1971 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三名吸烟者在同一个房间内，还有一位香烟供应者。为了制造并抽掉香烟，每位吸烟者需要三样东西：烟草、纸和火柴，供应者有丰富的货物提供。三位吸烟者中，第一个人有自己的烟草，第二个人有自己的纸，第三个人有自己的火柴。供应者随机地将两样东西放在桌子上，允许一位吸烟者进行对健康不利的吸烟。当吸烟者完成吸烟后唤醒供应者，供应者再把两样东西放在桌子上，唤醒另一位吸烟者。试采用：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信号量和 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PV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操作，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管程；编写他们同步工作的程序。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5761E466-A27F-D2FA-7828-E4020D0D4F9B}"/>
              </a:ext>
            </a:extLst>
          </p:cNvPr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同步、通信与死锁</a:t>
            </a:r>
          </a:p>
        </p:txBody>
      </p:sp>
    </p:spTree>
    <p:extLst>
      <p:ext uri="{BB962C8B-B14F-4D97-AF65-F5344CB8AC3E}">
        <p14:creationId xmlns:p14="http://schemas.microsoft.com/office/powerpoint/2010/main" val="12286554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909571"/>
            <a:ext cx="7958137" cy="3037551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(P184 T24)</a:t>
            </a:r>
          </a:p>
          <a:p>
            <a:pPr indent="720000" defTabSz="821055"/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系统有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共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种资源，在某时刻进程 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P0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P1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P2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P3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P4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对资源的占有和需求情况如下表所示，试解答下列问题。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系统此时处于安全状态吗？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若此时进程 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发出请求 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request(1, 2, 2, 2)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，系统能分配资源给它吗？为什么？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5761E466-A27F-D2FA-7828-E4020D0D4F9B}"/>
              </a:ext>
            </a:extLst>
          </p:cNvPr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同步、通信与死锁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23E4AE-9213-D88A-DBAD-CCD937D5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3" y="3501859"/>
            <a:ext cx="7740352" cy="254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303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3406883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(P185 T26)</a:t>
            </a:r>
          </a:p>
          <a:p>
            <a:pPr indent="720000" defTabSz="821055"/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考虑一个共有 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150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个存储单元的系统，按如下方式分配给三个进程，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P1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最大需求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70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个，已占有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个；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P2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最大需求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个，已占有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个；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P3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最大需求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个，已占有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个。使用银行家算法以确定下面的任何一个请求是否安全：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进程 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P4 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到达，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P4 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最大需求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个，最初请求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个。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进程 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P4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到达，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P4 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最大需求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个，最初请求 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35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个。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如果安全，请找出安全序列；如果不安全，请给出结果的分配情况。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5761E466-A27F-D2FA-7828-E4020D0D4F9B}"/>
              </a:ext>
            </a:extLst>
          </p:cNvPr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同步、通信与死锁</a:t>
            </a:r>
          </a:p>
        </p:txBody>
      </p:sp>
    </p:spTree>
    <p:extLst>
      <p:ext uri="{BB962C8B-B14F-4D97-AF65-F5344CB8AC3E}">
        <p14:creationId xmlns:p14="http://schemas.microsoft.com/office/powerpoint/2010/main" val="10823882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1929555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(P185 T31)</a:t>
            </a:r>
          </a:p>
          <a:p>
            <a:pPr indent="720000" defTabSz="821055"/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独木桥问题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在独木桥问题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中，限制桥面上最多可以有辆汽车通过。试用信号量和 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PV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操作写出汽车过独木桥问题的同步算法。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5761E466-A27F-D2FA-7828-E4020D0D4F9B}"/>
              </a:ext>
            </a:extLst>
          </p:cNvPr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同步、通信与死锁</a:t>
            </a:r>
          </a:p>
        </p:txBody>
      </p:sp>
    </p:spTree>
    <p:extLst>
      <p:ext uri="{BB962C8B-B14F-4D97-AF65-F5344CB8AC3E}">
        <p14:creationId xmlns:p14="http://schemas.microsoft.com/office/powerpoint/2010/main" val="32276105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0" y="815975"/>
            <a:ext cx="7958137" cy="3160661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00" defTabSz="821055"/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(P121 T27)</a:t>
            </a:r>
          </a:p>
          <a:p>
            <a:pPr indent="720000" defTabSz="821055"/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某多道程序系统供用户使用的内存空间为 </a:t>
            </a:r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100KB</a:t>
            </a:r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，磁带机</a:t>
            </a:r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台，打印机</a:t>
            </a:r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台。采用可变分区内存管理，采用静态方式分配外部设备，忽略用户作业 </a:t>
            </a:r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操作时间。现有作业序列如下：</a:t>
            </a:r>
            <a:endParaRPr lang="en-US" altLang="zh-CN" sz="20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作业调度采用 </a:t>
            </a:r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FCS </a:t>
            </a:r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策略，优先分配内存低地址区且不准移动已在内存中的作业，内存中的各作业平分 </a:t>
            </a:r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CPU </a:t>
            </a:r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时间。现求：</a:t>
            </a:r>
            <a:endParaRPr lang="en-US" altLang="zh-CN" sz="20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作业调度的先后次序；</a:t>
            </a:r>
            <a:endParaRPr lang="en-US" altLang="zh-CN" sz="20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全部作业运行结束的时刻；</a:t>
            </a:r>
            <a:endParaRPr lang="en-US" altLang="zh-CN" sz="20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(3)</a:t>
            </a:r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作业平均周转时间；</a:t>
            </a:r>
            <a:endParaRPr lang="en-US" altLang="zh-CN" sz="20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en-US" altLang="zh-CN" sz="2000" dirty="0">
                <a:latin typeface="Times New Roman" panose="02020603050405020304" pitchFamily="18" charset="0"/>
                <a:cs typeface="微软雅黑" panose="020B0503020204020204" charset="-122"/>
              </a:rPr>
              <a:t>(4)</a:t>
            </a:r>
            <a:r>
              <a:rPr lang="zh-CN" altLang="en-US" sz="2000" dirty="0">
                <a:latin typeface="Times New Roman" panose="02020603050405020304" pitchFamily="18" charset="0"/>
                <a:cs typeface="微软雅黑" panose="020B0503020204020204" charset="-122"/>
              </a:rPr>
              <a:t>最大作业周转时间。</a:t>
            </a:r>
            <a:endParaRPr lang="en-US" altLang="zh-CN" sz="20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5761E466-A27F-D2FA-7828-E4020D0D4F9B}"/>
              </a:ext>
            </a:extLst>
          </p:cNvPr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处理器管理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6BE831-B7E1-4BFE-3F31-595F44548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4" y="3976636"/>
            <a:ext cx="7524328" cy="21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71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2298887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(P53 T7)</a:t>
            </a:r>
          </a:p>
          <a:p>
            <a:pPr indent="720000" defTabSz="821055"/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若内存中有三道程序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，它们按照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的优先次序运行。各程序的计算轨迹如下。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A: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计算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(20ms), I/0(30ms), 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计算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(10ms)</a:t>
            </a:r>
          </a:p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B: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计算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(40ms), I/0(20ms), 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计算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(10ms)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00" defTabSz="821055"/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C: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计算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(10ms), I/0(30ms), </a:t>
            </a:r>
            <a:r>
              <a:rPr lang="zh-CN" altLang="en-US" sz="2400" dirty="0">
                <a:latin typeface="Times New Roman" panose="02020603050405020304" pitchFamily="18" charset="0"/>
                <a:cs typeface="微软雅黑" panose="020B0503020204020204" charset="-122"/>
              </a:rPr>
              <a:t>计算</a:t>
            </a:r>
            <a:r>
              <a:rPr lang="en-US" altLang="zh-CN" sz="2400" dirty="0">
                <a:latin typeface="Times New Roman" panose="02020603050405020304" pitchFamily="18" charset="0"/>
                <a:cs typeface="微软雅黑" panose="020B0503020204020204" charset="-122"/>
              </a:rPr>
              <a:t>(20ms)</a:t>
            </a:r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5761E466-A27F-D2FA-7828-E4020D0D4F9B}"/>
              </a:ext>
            </a:extLst>
          </p:cNvPr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操作系统概论</a:t>
            </a:r>
          </a:p>
        </p:txBody>
      </p:sp>
    </p:spTree>
    <p:extLst>
      <p:ext uri="{BB962C8B-B14F-4D97-AF65-F5344CB8AC3E}">
        <p14:creationId xmlns:p14="http://schemas.microsoft.com/office/powerpoint/2010/main" val="23512395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672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E-R图实例</dc:title>
  <dc:creator>Microsoft</dc:creator>
  <cp:lastModifiedBy>倪 培洋</cp:lastModifiedBy>
  <cp:revision>741</cp:revision>
  <dcterms:created xsi:type="dcterms:W3CDTF">2015-12-10T01:32:00Z</dcterms:created>
  <dcterms:modified xsi:type="dcterms:W3CDTF">2022-11-27T10:59:22Z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233860E9103E4368A9A264F8AF2C9A01</vt:lpwstr>
  </property>
  <property fmtid="{D5CDD505-2E9C-101B-9397-08002B2CF9AE}" pid="3" name="KSOProductBuildVer">
    <vt:lpwstr>2052-11.1.0.10356</vt:lpwstr>
  </property>
</Properties>
</file>