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0" r:id="rId2"/>
    <p:sldId id="258" r:id="rId3"/>
    <p:sldId id="259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2" r:id="rId24"/>
    <p:sldId id="283" r:id="rId25"/>
    <p:sldId id="280" r:id="rId26"/>
    <p:sldId id="281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2" r:id="rId35"/>
    <p:sldId id="291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5" autoAdjust="0"/>
    <p:restoredTop sz="93826" autoAdjust="0"/>
  </p:normalViewPr>
  <p:slideViewPr>
    <p:cSldViewPr snapToGrid="0">
      <p:cViewPr>
        <p:scale>
          <a:sx n="33" d="100"/>
          <a:sy n="33" d="100"/>
        </p:scale>
        <p:origin x="536" y="588"/>
      </p:cViewPr>
      <p:guideLst/>
    </p:cSldViewPr>
  </p:slideViewPr>
  <p:outlineViewPr>
    <p:cViewPr>
      <p:scale>
        <a:sx n="33" d="100"/>
        <a:sy n="33" d="100"/>
      </p:scale>
      <p:origin x="0" y="-9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A6252-330F-4186-B4E9-FBB0BDB00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A5B681-3AC4-54BC-4FFF-E12911F94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D71224-626D-7114-1870-BFA75A01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D516-F99E-4B88-9851-9FF433E0B984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083AB9-40BC-6E64-E974-19177BC0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1E8F4F-EBF1-198F-57E8-5DF3B566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DF29-A832-431C-9A34-CAAB1A8CA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31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5F1F9-2850-24DC-18C4-681220EF1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A95A99-9CF7-576B-B6AA-4A82F5686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F97F20-5A59-508D-17B0-EB1EE93D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D516-F99E-4B88-9851-9FF433E0B984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7657A-C84F-7D9E-FDFD-6A4490C5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CBAD07-700B-CDF5-AA7A-9F48A22B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DF29-A832-431C-9A34-CAAB1A8CA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36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266E2D-1069-F020-5157-4D38F1B8E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93D29C-BDC5-C53B-557B-3F0AC5E1D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810FE5-1EF9-7422-B389-F306590C8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D516-F99E-4B88-9851-9FF433E0B984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CB0D85-31DE-8FE5-7DA2-F28AD7E2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EAE2A8-AEE7-9146-6346-52EDE2FD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DF29-A832-431C-9A34-CAAB1A8CA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0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9005D-C2AD-210B-2A2D-ECE34DEEB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B2480-F843-7A43-9A0E-3DB6B8360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64DAE5-A983-2CCB-9D58-5424124A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D516-F99E-4B88-9851-9FF433E0B984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01914-ACE3-2F4C-B323-95ED0893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DC1B2F-F7F9-D64C-D55B-100B2B90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DF29-A832-431C-9A34-CAAB1A8CA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96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B36AE-2274-4732-B2A8-DB5F5ED2A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A657C5-5DB2-B9EC-9960-EE6F3F355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C3993-6C7E-0D09-9DB7-0CA4BA0F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D516-F99E-4B88-9851-9FF433E0B984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AA9E88-B963-ADAD-C36B-8C086A31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B3818E-4DB1-8DBF-3EFC-F96596C5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DF29-A832-431C-9A34-CAAB1A8CA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73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E323A-7ADA-BAF5-70B7-9BCA2DCE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C1602F-1353-4D14-8B43-8598D9C12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6CEDD9-08FB-9176-3A4A-3BC137F1B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273791-1586-64B6-1DAF-E55034E3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D516-F99E-4B88-9851-9FF433E0B984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AFB5F-D064-F748-8140-E351BC82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E6D3DF-5A3C-F1DD-A288-8608CACD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DF29-A832-431C-9A34-CAAB1A8CA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22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BF895-6EF1-AA50-FA3A-2210928FD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30D193-2C97-79E4-8E4F-05A545FFA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16979F-CDD6-5CD9-AF66-6E2653B60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C1561E-5B6F-A587-C398-361081B62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9977A8-6CE0-AD84-7709-370B0CF96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C2D811-C1B9-3907-2D5C-50042228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D516-F99E-4B88-9851-9FF433E0B984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E1BBAA-7D56-5FCD-2B4E-B1E0C620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CCFA21-8ADB-5D29-DA3D-A253615C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DF29-A832-431C-9A34-CAAB1A8CA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3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837DF-7E60-2E90-93F2-F061E1B7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C44E4B-1CFC-9F86-EB8B-FE81EB10D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D516-F99E-4B88-9851-9FF433E0B984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0FD3E2-136A-285F-61A6-7D5A05D65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178A33-9953-93AE-BCA2-BC1638A9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DF29-A832-431C-9A34-CAAB1A8CA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1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F158BB-9E0F-A573-1B36-26E1C648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D516-F99E-4B88-9851-9FF433E0B984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5B04D1-8303-8C7C-6DDE-9EE37CAB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F48017-74EE-E539-B181-7411E4DF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DF29-A832-431C-9A34-CAAB1A8CA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23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C42BF-9634-8FC7-3C29-93F71683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56E141-26F9-72CA-6FC9-813372116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53B1B-B623-2B07-0F2E-ACEFD2030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2D6298-8569-D104-1315-7B4D138D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D516-F99E-4B88-9851-9FF433E0B984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7F96DA-FB12-B7B7-AF7C-A359BABA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32E77C-81FB-8536-9D1D-888AF3C9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DF29-A832-431C-9A34-CAAB1A8CA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04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8E90D-107A-D02C-CF11-890D64E17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FED14F-7258-19AC-1838-9D2EF5C70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0710E7-7371-A9D0-B4F0-E89C20F0F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5D27A5-1B89-A144-09FC-F9BFAFCD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D516-F99E-4B88-9851-9FF433E0B984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639217-E3E6-0230-669B-ACBFC97D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3D506E-DC59-AF9F-5EF4-2F84B737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DF29-A832-431C-9A34-CAAB1A8CA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9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C133DF-BCCE-B4B4-32FE-79EFC03C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46BAE2-C516-20C4-38A4-D1F65F28C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8E6EDD-7E66-E7B5-201E-9522E8B66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3D516-F99E-4B88-9851-9FF433E0B984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5A467-C0B5-DEB6-2CFC-C14D8F942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215051-1AA5-E06E-884E-FA172508A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EDF29-A832-431C-9A34-CAAB1A8CA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5">
              <a:lumMod val="40000"/>
              <a:lumOff val="6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107F9-F213-3E21-65D2-06BADCD68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343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kumimoji="0" lang="zh-CN" altLang="en-US" sz="7200" b="1" i="0" u="none" strike="noStrike" kern="1200" cap="none" spc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离 散 数 学</a:t>
            </a:r>
            <a:br>
              <a:rPr kumimoji="0" lang="en-US" altLang="zh-CN" sz="7200" b="1" i="0" u="none" strike="noStrike" kern="1200" cap="none" spc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</a:br>
            <a:br>
              <a:rPr kumimoji="0" lang="en-US" altLang="zh-CN" sz="7200" b="1" i="0" u="none" strike="noStrike" kern="1200" cap="none" spc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</a:br>
            <a:r>
              <a:rPr kumimoji="0" lang="zh-CN" altLang="en-US" sz="5400" b="1" i="0" u="none" strike="noStrike" kern="1200" cap="none" spc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习题课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1FE7CC-9A9E-7FDA-9609-C13B4E55D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660899"/>
            <a:ext cx="7886700" cy="812801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主讲教师：徐周波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04495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5CF5-AF0A-AC08-7D61-A9C105F6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69900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CEDD9-9203-3B2A-931E-493CE6A7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596900"/>
            <a:ext cx="8672919" cy="568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29.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对于集合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A={1,2,3,4}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上的关系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R={&lt;</a:t>
            </a:r>
            <a:r>
              <a:rPr lang="en-US" altLang="zh-CN" sz="24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&gt;|y=x+1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或者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y=x/2}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S={&lt;</a:t>
            </a:r>
            <a:r>
              <a:rPr lang="en-US" altLang="zh-CN" sz="24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&gt;|x=y+2}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，求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③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(R 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S)</a:t>
            </a:r>
            <a:r>
              <a:rPr lang="en-US" altLang="zh-CN" sz="2400" kern="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④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(R) </a:t>
            </a:r>
            <a:r>
              <a:rPr lang="en-US" altLang="zh-CN" sz="2400" kern="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(S)</a:t>
            </a:r>
            <a:r>
              <a:rPr lang="en-US" altLang="zh-CN" sz="2400" kern="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⑩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(S)</a:t>
            </a:r>
            <a:r>
              <a:rPr lang="en-US" altLang="zh-CN" sz="2400" kern="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(R)</a:t>
            </a:r>
            <a:r>
              <a:rPr lang="en-US" altLang="zh-CN" sz="2400" kern="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解：由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的定义可知，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R={&lt;1,2&gt;, &lt;2,3&gt;,&lt;3,4&gt;, &lt;2,1&gt;,&lt;4,2&gt;}</a:t>
            </a:r>
            <a:r>
              <a:rPr lang="zh-CN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S={&lt;3,1&gt;,&lt;4,2&gt;}</a:t>
            </a:r>
            <a:r>
              <a:rPr lang="zh-CN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S={&lt;2,1&gt;,&lt;3,2&gt;},  </a:t>
            </a:r>
          </a:p>
          <a:p>
            <a:pPr marL="0" indent="0">
              <a:buNone/>
            </a:pP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={&lt;2,1&gt;,&lt;3,2&gt;,&lt;4,3&gt;,&lt;1,2&gt;,&lt;2,4&gt;}</a:t>
            </a:r>
            <a:r>
              <a:rPr lang="zh-CN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400" kern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kern="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={&lt;1,3&gt;,&lt;2,4&gt;}</a:t>
            </a:r>
            <a:r>
              <a:rPr lang="zh-CN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kern="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③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(R 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S)</a:t>
            </a:r>
            <a:r>
              <a:rPr lang="en-US" altLang="zh-CN" sz="2400" kern="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={&lt;1,2&gt;,&lt;2,3&gt;}</a:t>
            </a:r>
            <a:r>
              <a:rPr lang="zh-CN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kern="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④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(R) </a:t>
            </a:r>
            <a:r>
              <a:rPr lang="en-US" altLang="zh-CN" sz="2400" kern="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(S)</a:t>
            </a:r>
            <a:r>
              <a:rPr lang="en-US" altLang="zh-CN" sz="2400" kern="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={&lt;2,3&gt;,&lt;3,4&gt;,&lt;1,4&gt;} 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kern="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⑩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(S)</a:t>
            </a:r>
            <a:r>
              <a:rPr lang="en-US" altLang="zh-CN" sz="2400" kern="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(R)</a:t>
            </a:r>
            <a:r>
              <a:rPr lang="en-US" altLang="zh-CN" sz="2400" kern="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={&lt;1,2&gt;,&lt;2,3&gt;}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9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5CF5-AF0A-AC08-7D61-A9C105F6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69900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CEDD9-9203-3B2A-931E-493CE6A7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596900"/>
            <a:ext cx="8672919" cy="5689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33. 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对于题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29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中的关系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，求下列各式，</a:t>
            </a:r>
            <a:r>
              <a:rPr lang="zh-CN" altLang="zh-CN" sz="2400" strike="sngStrike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并给出所得关系的关系矩阵和关系图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r(R); 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s(R); 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③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t(R);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解：由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的定义可知，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R={&lt;1,2&gt;, &lt;2,3&gt;,&lt;3,4&gt;, &lt;2,1&gt;,&lt;4,2&gt;}</a:t>
            </a:r>
            <a:r>
              <a:rPr lang="zh-CN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S={&lt;3,1&gt;,&lt;4,2&gt;}</a:t>
            </a:r>
            <a:r>
              <a:rPr lang="zh-CN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endParaRPr lang="en-US" altLang="zh-CN" sz="2400" kern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zh-CN" sz="2400" kern="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 lang="en-US" altLang="zh-CN" sz="2400" kern="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r(R)=R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={&lt;1,1&gt;, &lt;2,2&gt; ,&lt;3,3&gt;, &lt;4,4&gt;,&lt;1,2&gt;, &lt;2,3&gt;, &lt;3,4&gt;, &lt;2,1&gt;, &lt;4,2&gt;};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s(R)=R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{&lt;1,2&gt;,&lt;2,3&gt;,&lt;3,4&gt;,&lt;2,1&gt;,&lt;4,2&gt;,&lt;3,2&gt;,&lt;4,3&gt;,&lt;2,4&gt;};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t(R)= R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4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4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。根据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可知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t(R)={&lt;1,1&gt;,&lt;1,2&gt;,&lt;1,3&gt;,&lt;1,4&gt;,&lt;2,1&gt;,&lt;2,2&gt;,&lt;2,3&gt;,&lt;2,4&gt;,&lt;3,1&gt;,&lt;3,2&gt;,&lt;3,3&gt;,&lt;3,4&gt;,&lt;4,1&gt;,&lt;4,2&gt;,&lt;4,3&gt;,&lt;4,4&gt;}</a:t>
            </a:r>
            <a:endParaRPr lang="zh-CN" altLang="zh-CN" sz="240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93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5CF5-AF0A-AC08-7D61-A9C105F6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69900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CEDD9-9203-3B2A-931E-493CE6A7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596900"/>
            <a:ext cx="8672919" cy="5689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35.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是集合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上的关系，试证明或否定以下论断。（每小题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分，共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 lang="zh-CN" altLang="zh-CN" sz="2400" kern="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是自反的，则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s(R)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t(R)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是自反的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③</a:t>
            </a:r>
            <a:r>
              <a:rPr lang="zh-CN" altLang="zh-CN" sz="2400" kern="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是对称的，则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r(R)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t(R)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是对称的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⑤</a:t>
            </a:r>
            <a:r>
              <a:rPr lang="zh-CN" altLang="zh-CN" sz="2400" kern="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是传递的，则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r(R)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s(R)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是传递的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zh-CN" altLang="zh-CN" kern="0" dirty="0">
                <a:solidFill>
                  <a:srgbClr val="FF0000"/>
                </a:solidFill>
                <a:latin typeface="Times New Roman" panose="02020603050405020304" pitchFamily="18" charset="0"/>
                <a:ea typeface="E-BZ"/>
                <a:cs typeface="Times New Roman" panose="02020603050405020304" pitchFamily="18" charset="0"/>
              </a:rPr>
              <a:t>解：</a:t>
            </a:r>
            <a:r>
              <a:rPr lang="zh-CN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 lang="zh-CN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论断正确。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10000"/>
              </a:lnSpc>
              <a:buNone/>
            </a:pP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证明：因为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是自反的</a:t>
            </a:r>
            <a:r>
              <a:rPr lang="zh-CN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，所以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i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i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，而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i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i="1" kern="100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，所以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都是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上的自反关系。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10000"/>
              </a:lnSpc>
              <a:buNone/>
            </a:pPr>
            <a:r>
              <a:rPr lang="zh-CN" altLang="zh-CN" kern="100" spc="25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③</a:t>
            </a:r>
            <a:r>
              <a:rPr lang="en-US" altLang="zh-CN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论断正确。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10000"/>
              </a:lnSpc>
              <a:buNone/>
            </a:pP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证明：因为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是对称的，所以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，而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i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i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i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。又因为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i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i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，所以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是对称的。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10000"/>
              </a:lnSpc>
              <a:buNone/>
            </a:pP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因为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是对称的，所以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i="1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baseline="30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kern="100" baseline="30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，而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，那么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…)</a:t>
            </a:r>
            <a:r>
              <a:rPr lang="en-US" altLang="zh-CN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…= 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…= 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，所以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是对称的。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10000"/>
              </a:lnSpc>
              <a:buNone/>
            </a:pPr>
            <a:r>
              <a:rPr lang="zh-CN" altLang="zh-CN" kern="100" spc="25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⑤</a:t>
            </a:r>
            <a:r>
              <a:rPr lang="en-US" altLang="zh-CN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是传递的，则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是传递的，但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未必是传递的；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10000"/>
              </a:lnSpc>
              <a:buNone/>
            </a:pP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证明：因为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是传递的，所以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，而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i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。又因为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◦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i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i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◦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i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i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，那么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i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◦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i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)=(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◦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i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◦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i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◦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i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◦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i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i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i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，所以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是传递的。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例：设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={1,2,3}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={&lt;1,2&gt;}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)={&lt;1,2&gt;,&lt;2,1&gt;}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。那么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是传递的，但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不是传递的。</a:t>
            </a:r>
            <a:endParaRPr lang="zh-CN" altLang="zh-CN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56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5CF5-AF0A-AC08-7D61-A9C105F6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69900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CEDD9-9203-3B2A-931E-493CE6A7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596900"/>
            <a:ext cx="8672919" cy="56896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41.</a:t>
            </a:r>
            <a:r>
              <a:rPr lang="zh-CN" altLang="zh-CN" sz="2400" kern="100" spc="2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i="1" kern="100" spc="2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kern="100" spc="2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400" kern="1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400" kern="1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400" kern="1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为正整数集）上的二元关系，且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R={&lt;&lt;</a:t>
            </a:r>
            <a:r>
              <a:rPr lang="en-US" altLang="zh-CN" sz="24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zh-CN" sz="24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c,d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&gt;&gt;|</a:t>
            </a:r>
            <a:r>
              <a:rPr lang="en-US" altLang="zh-CN" sz="24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a·b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c·d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试证明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是等价关系。</a:t>
            </a:r>
            <a:endParaRPr lang="en-US" altLang="zh-CN" sz="24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证明：（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）证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具有自反性；</a:t>
            </a:r>
            <a:endParaRPr lang="zh-CN" altLang="zh-CN" sz="2400" kern="1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对于任意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400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，则有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。由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的定义知，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，所以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具有自反性。</a:t>
            </a:r>
            <a:endParaRPr lang="zh-CN" altLang="zh-CN" sz="2400" kern="1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）证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具有对称性；</a:t>
            </a:r>
            <a:endParaRPr lang="zh-CN" altLang="zh-CN" sz="2400" kern="1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对于任意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400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，若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，由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的定义知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。故由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的定义知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，所以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具有对称性。</a:t>
            </a:r>
            <a:endParaRPr lang="zh-CN" altLang="zh-CN" sz="2400" kern="1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）证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具有传递性；</a:t>
            </a:r>
            <a:endParaRPr lang="zh-CN" altLang="zh-CN" sz="2400" kern="1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对于任意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400" kern="1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，若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 &lt;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&gt;&gt;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，且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，由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的定义知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，且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，故由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的定义知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，所以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具有传递性。</a:t>
            </a:r>
            <a:endParaRPr lang="zh-CN" altLang="zh-CN" sz="2400" kern="1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综上（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）（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）（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）知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是等价关系。</a:t>
            </a:r>
            <a:endParaRPr lang="zh-CN" altLang="zh-CN" sz="2400" kern="1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57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5CF5-AF0A-AC08-7D61-A9C105F6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69900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CEDD9-9203-3B2A-931E-493CE6A7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596900"/>
            <a:ext cx="8672919" cy="56896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47.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对于集合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A={</a:t>
            </a:r>
            <a:r>
              <a:rPr lang="en-US" altLang="zh-CN" sz="24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a,b,c,d,e,f,g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的划分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S={{</a:t>
            </a:r>
            <a:r>
              <a:rPr lang="en-US" altLang="zh-CN" sz="24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a,c,e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},{</a:t>
            </a:r>
            <a:r>
              <a:rPr lang="en-US" altLang="zh-CN" sz="24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b,d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},{</a:t>
            </a:r>
            <a:r>
              <a:rPr lang="en-US" altLang="zh-CN" sz="24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f,g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}},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求划分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 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所对应的等价关系。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50000"/>
              </a:lnSpc>
              <a:buNone/>
            </a:pP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解：划分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所对应的等价关系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</a:p>
          <a:p>
            <a:pPr indent="0" algn="just" latinLnBrk="1">
              <a:lnSpc>
                <a:spcPct val="150000"/>
              </a:lnSpc>
              <a:buNone/>
            </a:pP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=({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})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({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})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({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})    </a:t>
            </a:r>
            <a:endParaRPr lang="zh-CN" altLang="zh-CN" sz="240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 latinLnBrk="1">
              <a:lnSpc>
                <a:spcPct val="150000"/>
              </a:lnSpc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={&lt;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&gt;}</a:t>
            </a:r>
            <a:endParaRPr lang="zh-CN" altLang="zh-CN" sz="240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00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5CF5-AF0A-AC08-7D61-A9C105F6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5182" y="-10234"/>
            <a:ext cx="9144000" cy="469900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CEDD9-9203-3B2A-931E-493CE6A7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596900"/>
            <a:ext cx="8672919" cy="568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52.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画出如下集合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上整除关系的哈斯图。</a:t>
            </a:r>
            <a:endParaRPr lang="en-US" altLang="zh-CN" sz="24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③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A={1,2,3,6,12,24,36,48};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　　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⑤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A={1,2,3,4,6,8,12,24}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　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解：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84536360-2626-C2DC-DF38-723A3944E1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433468"/>
              </p:ext>
            </p:extLst>
          </p:nvPr>
        </p:nvGraphicFramePr>
        <p:xfrm>
          <a:off x="4527549" y="1124165"/>
          <a:ext cx="1595843" cy="2423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53188" imgH="1302480" progId="Visio.Drawing.11">
                  <p:embed/>
                </p:oleObj>
              </mc:Choice>
              <mc:Fallback>
                <p:oleObj r:id="rId2" imgW="853188" imgH="130248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49" y="1124165"/>
                        <a:ext cx="1595843" cy="24233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D2A4EF81-7712-9200-B07E-00ED7A4CEE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225404"/>
              </p:ext>
            </p:extLst>
          </p:nvPr>
        </p:nvGraphicFramePr>
        <p:xfrm>
          <a:off x="6574022" y="1064050"/>
          <a:ext cx="1628258" cy="2354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70419" imgH="1106136" progId="Visio.Drawing.11">
                  <p:embed/>
                </p:oleObj>
              </mc:Choice>
              <mc:Fallback>
                <p:oleObj r:id="rId4" imgW="770419" imgH="1106136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4022" y="1064050"/>
                        <a:ext cx="1628258" cy="23549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>
            <a:extLst>
              <a:ext uri="{FF2B5EF4-FFF2-40B4-BE49-F238E27FC236}">
                <a16:creationId xmlns:a16="http://schemas.microsoft.com/office/drawing/2014/main" id="{4F76289A-26CE-BDA7-4506-1F1C31BA9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7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41EB97B-59A3-6C6A-DEFD-14CE71222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268435"/>
              </p:ext>
            </p:extLst>
          </p:nvPr>
        </p:nvGraphicFramePr>
        <p:xfrm>
          <a:off x="697908" y="3597961"/>
          <a:ext cx="7708900" cy="1469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0465">
                  <a:extLst>
                    <a:ext uri="{9D8B030D-6E8A-4147-A177-3AD203B41FA5}">
                      <a16:colId xmlns:a16="http://schemas.microsoft.com/office/drawing/2014/main" val="2443221289"/>
                    </a:ext>
                  </a:extLst>
                </a:gridCol>
                <a:gridCol w="1713358">
                  <a:extLst>
                    <a:ext uri="{9D8B030D-6E8A-4147-A177-3AD203B41FA5}">
                      <a16:colId xmlns:a16="http://schemas.microsoft.com/office/drawing/2014/main" val="1486327500"/>
                    </a:ext>
                  </a:extLst>
                </a:gridCol>
                <a:gridCol w="1712552">
                  <a:extLst>
                    <a:ext uri="{9D8B030D-6E8A-4147-A177-3AD203B41FA5}">
                      <a16:colId xmlns:a16="http://schemas.microsoft.com/office/drawing/2014/main" val="2176090735"/>
                    </a:ext>
                  </a:extLst>
                </a:gridCol>
                <a:gridCol w="1598167">
                  <a:extLst>
                    <a:ext uri="{9D8B030D-6E8A-4147-A177-3AD203B41FA5}">
                      <a16:colId xmlns:a16="http://schemas.microsoft.com/office/drawing/2014/main" val="608553818"/>
                    </a:ext>
                  </a:extLst>
                </a:gridCol>
                <a:gridCol w="1684358">
                  <a:extLst>
                    <a:ext uri="{9D8B030D-6E8A-4147-A177-3AD203B41FA5}">
                      <a16:colId xmlns:a16="http://schemas.microsoft.com/office/drawing/2014/main" val="1234594299"/>
                    </a:ext>
                  </a:extLst>
                </a:gridCol>
              </a:tblGrid>
              <a:tr h="489780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effectLst/>
                        </a:rPr>
                        <a:t>极大元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effectLst/>
                        </a:rPr>
                        <a:t>极小元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最大元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最小元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9581220"/>
                  </a:ext>
                </a:extLst>
              </a:tr>
              <a:tr h="489780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effectLst/>
                        </a:rPr>
                        <a:t>③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36,48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无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9300943"/>
                  </a:ext>
                </a:extLst>
              </a:tr>
              <a:tr h="489780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⑤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24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24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830988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DE95A168-EA84-C660-9140-A4E24937D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583430"/>
              </p:ext>
            </p:extLst>
          </p:nvPr>
        </p:nvGraphicFramePr>
        <p:xfrm>
          <a:off x="728071" y="5313890"/>
          <a:ext cx="7659284" cy="13028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0188">
                  <a:extLst>
                    <a:ext uri="{9D8B030D-6E8A-4147-A177-3AD203B41FA5}">
                      <a16:colId xmlns:a16="http://schemas.microsoft.com/office/drawing/2014/main" val="93619128"/>
                    </a:ext>
                  </a:extLst>
                </a:gridCol>
                <a:gridCol w="2127458">
                  <a:extLst>
                    <a:ext uri="{9D8B030D-6E8A-4147-A177-3AD203B41FA5}">
                      <a16:colId xmlns:a16="http://schemas.microsoft.com/office/drawing/2014/main" val="2865545700"/>
                    </a:ext>
                  </a:extLst>
                </a:gridCol>
                <a:gridCol w="1297173">
                  <a:extLst>
                    <a:ext uri="{9D8B030D-6E8A-4147-A177-3AD203B41FA5}">
                      <a16:colId xmlns:a16="http://schemas.microsoft.com/office/drawing/2014/main" val="1695978883"/>
                    </a:ext>
                  </a:extLst>
                </a:gridCol>
                <a:gridCol w="1265274">
                  <a:extLst>
                    <a:ext uri="{9D8B030D-6E8A-4147-A177-3AD203B41FA5}">
                      <a16:colId xmlns:a16="http://schemas.microsoft.com/office/drawing/2014/main" val="480715768"/>
                    </a:ext>
                  </a:extLst>
                </a:gridCol>
                <a:gridCol w="1499191">
                  <a:extLst>
                    <a:ext uri="{9D8B030D-6E8A-4147-A177-3AD203B41FA5}">
                      <a16:colId xmlns:a16="http://schemas.microsoft.com/office/drawing/2014/main" val="2676058893"/>
                    </a:ext>
                  </a:extLst>
                </a:gridCol>
              </a:tblGrid>
              <a:tr h="434270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子集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effectLst/>
                        </a:rPr>
                        <a:t>上界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上确界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下界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effectLst/>
                        </a:rPr>
                        <a:t>下确界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297471"/>
                  </a:ext>
                </a:extLst>
              </a:tr>
              <a:tr h="434270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{2,3,6}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6,12,24,36,48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6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0273906"/>
                  </a:ext>
                </a:extLst>
              </a:tr>
              <a:tr h="434270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{1,6,12}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12,24,36,48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12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3894278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11F21438-0AA6-6212-E9A9-7B3BCEAFA48F}"/>
              </a:ext>
            </a:extLst>
          </p:cNvPr>
          <p:cNvSpPr txBox="1"/>
          <p:nvPr/>
        </p:nvSpPr>
        <p:spPr>
          <a:xfrm>
            <a:off x="-39283" y="5425729"/>
            <a:ext cx="1024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kern="100" dirty="0">
                <a:effectLst/>
              </a:rPr>
              <a:t>③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58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5CF5-AF0A-AC08-7D61-A9C105F6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5182" y="-10234"/>
            <a:ext cx="9144000" cy="469900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CEDD9-9203-3B2A-931E-493CE6A7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596900"/>
            <a:ext cx="8672919" cy="5689600"/>
          </a:xfrm>
        </p:spPr>
        <p:txBody>
          <a:bodyPr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18.</a:t>
            </a:r>
            <a:r>
              <a:rPr lang="zh-CN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对于函数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f:Z×Z→Z×Z,f(&lt;x,y&gt;)=&lt;x+y,x-y&gt;,</a:t>
            </a:r>
            <a:r>
              <a:rPr lang="zh-CN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lang="zh-CN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是单射函数</a:t>
            </a:r>
            <a:r>
              <a:rPr lang="zh-CN" altLang="zh-CN" sz="24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，并举例说明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不是满射函数。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解：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）证明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是单射函数。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35" indent="0" algn="just" latinLnBrk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设任意的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400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。若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400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，假设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&gt;)=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(&lt;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400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&gt;)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，因为有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&lt;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400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&lt;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400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&lt;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400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。根据两个序偶相等的定义可知，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400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。由此两个等式可得，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x=u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y=v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&lt;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400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，其与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400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矛盾。所以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&gt;)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(&lt;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400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&gt;)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，故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是单射函数。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3350" indent="0" algn="just" latinLnBrk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）举例说明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不是满射函数。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35" indent="0" algn="just" latinLnBrk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因为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&lt;1,0&gt;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，但不存在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，使得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&gt;)=&lt;1,0&gt;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，所以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不是满射函数。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4F76289A-26CE-BDA7-4506-1F1C31BA9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7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2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5CF5-AF0A-AC08-7D61-A9C105F6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5182" y="-10234"/>
            <a:ext cx="9144000" cy="469900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CEDD9-9203-3B2A-931E-493CE6A7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596900"/>
            <a:ext cx="8672919" cy="56896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20.</a:t>
            </a:r>
            <a:r>
              <a:rPr lang="zh-CN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对于函数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f: 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f(&lt;x,y&gt;)=&lt;x-y,x-3&gt;,</a:t>
            </a:r>
            <a:r>
              <a:rPr lang="zh-CN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求复合函数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kern="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lang="zh-CN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400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解：因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&lt;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3&gt;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3&gt;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，所以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400" kern="100" spc="25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(&lt;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3&gt;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)=&lt;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。令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，得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=3+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=3+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400" kern="100" spc="25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(&lt;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&gt;)=&lt;3+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3+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，亦即</a:t>
            </a:r>
          </a:p>
          <a:p>
            <a:pPr marL="0" indent="0" algn="ctr" latinLnBrk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400" kern="100" spc="25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(&lt;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&gt;)=&lt;3+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,3+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0" indent="0" algn="just" latinLnBrk="1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</a:t>
            </a:r>
          </a:p>
          <a:p>
            <a:pPr indent="0" algn="just" latinLnBrk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400" kern="100" spc="25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◦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(&lt;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&gt;)=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400" kern="100" spc="25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(&lt;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&gt;))=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(&lt;3+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3+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&gt;)=&lt;3+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3+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3&gt;=&lt;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 latinLnBrk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◦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(&lt;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&gt;)=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(&lt;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&gt;))=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(&lt;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3&gt;)</a:t>
            </a:r>
            <a:r>
              <a:rPr lang="en-US" altLang="zh-CN" sz="24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=&lt;</a:t>
            </a:r>
            <a:r>
              <a:rPr lang="en-US" altLang="zh-CN" sz="2400" i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+3, </a:t>
            </a:r>
            <a:r>
              <a:rPr lang="en-US" altLang="zh-CN" sz="2400" i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3&gt;=&lt;3</a:t>
            </a:r>
            <a:r>
              <a:rPr lang="en-US" altLang="zh-CN" sz="24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3&gt;</a:t>
            </a:r>
            <a:r>
              <a:rPr lang="zh-CN" altLang="zh-CN" sz="24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4F76289A-26CE-BDA7-4506-1F1C31BA9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7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825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5CF5-AF0A-AC08-7D61-A9C105F6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5182" y="-10234"/>
            <a:ext cx="9144000" cy="469900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CEDD9-9203-3B2A-931E-493CE6A7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596900"/>
            <a:ext cx="8672919" cy="5689600"/>
          </a:xfrm>
        </p:spPr>
        <p:txBody>
          <a:bodyPr>
            <a:normAutofit lnSpcReduction="10000"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给出下列命题的符号化表示</a:t>
            </a:r>
            <a:endParaRPr lang="en-US" altLang="zh-CN" sz="2400" kern="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4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lang="zh-CN" altLang="zh-CN" sz="24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不管你和他去不去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我都会去。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解：令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：你去；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：他去；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：我去。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那么，该命题可符号化表示为：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((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4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⑤</a:t>
            </a:r>
            <a:r>
              <a:rPr lang="zh-CN" altLang="zh-CN" sz="24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小张不但聪明而且勤奋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所以他一直学习成绩优秀。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解：令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：小张聪明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小张勤奋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小张学习成绩优秀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那么，该命题可符号化表示为：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4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⑨</a:t>
            </a:r>
            <a:r>
              <a:rPr lang="zh-CN" altLang="zh-CN" sz="24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要选修离散数学课程，必须已经选修微积分课程和计算机科学导论课程。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解：令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：选修离散数学课程；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选修微积分课程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计算机科学导论课程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那么，该命题可符号化表示为：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4F76289A-26CE-BDA7-4506-1F1C31BA9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7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039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5CF5-AF0A-AC08-7D61-A9C105F6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5182" y="-10234"/>
            <a:ext cx="9144000" cy="469900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CEDD9-9203-3B2A-931E-493CE6A7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596900"/>
            <a:ext cx="8672919" cy="56896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18.</a:t>
            </a:r>
            <a:r>
              <a:rPr lang="zh-CN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用等值演算判断下列命题公式的类型。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zh-CN" sz="24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400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p→q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)→((p</a:t>
            </a:r>
            <a:r>
              <a:rPr lang="zh-CN" altLang="zh-CN" sz="24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∧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r)→q);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zh-CN" altLang="zh-CN" sz="24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解：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((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((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（蕴含等值式）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（蕴含等值式）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q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（蕴含等值式）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q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（德摩根律）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交换律、结合律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i="1" kern="100" spc="25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结合律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（排中律）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1                                     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（零律）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所以，命题公式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((</a:t>
            </a:r>
            <a:r>
              <a:rPr lang="en-US" altLang="zh-CN" sz="24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i="1" spc="25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是永真式。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4F76289A-26CE-BDA7-4506-1F1C31BA9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7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31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5CF5-AF0A-AC08-7D61-A9C105F6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69900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第一章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CEDD9-9203-3B2A-931E-493CE6A7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596900"/>
            <a:ext cx="8747347" cy="56896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</a:t>
            </a:r>
            <a:r>
              <a:rPr lang="zh-CN" altLang="en-US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B={a},</a:t>
            </a:r>
            <a:r>
              <a:rPr lang="zh-CN" altLang="zh-CN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</a:t>
            </a:r>
            <a:r>
              <a:rPr lang="en-US" altLang="zh-CN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P(B)</a:t>
            </a:r>
            <a:r>
              <a:rPr lang="zh-CN" altLang="zh-CN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P(P(B))</a:t>
            </a:r>
            <a:r>
              <a:rPr lang="zh-CN" altLang="zh-CN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P(P(P(B)))</a:t>
            </a:r>
            <a:r>
              <a:rPr lang="zh-CN" altLang="zh-CN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50000"/>
              </a:lnSpc>
              <a:buNone/>
            </a:pPr>
            <a:r>
              <a:rPr lang="zh-CN" altLang="en-US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解：</a:t>
            </a:r>
            <a:r>
              <a:rPr lang="en-US" altLang="zh-CN" sz="28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)={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,{</a:t>
            </a:r>
            <a:r>
              <a:rPr lang="en-US" altLang="zh-CN" sz="28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}}</a:t>
            </a:r>
          </a:p>
          <a:p>
            <a:pPr marL="0" indent="0" latinLnBrk="1">
              <a:lnSpc>
                <a:spcPct val="150000"/>
              </a:lnSpc>
              <a:buNone/>
            </a:pPr>
            <a:r>
              <a:rPr lang="en-US" altLang="zh-CN" sz="28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))={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,{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},{{</a:t>
            </a:r>
            <a:r>
              <a:rPr lang="en-US" altLang="zh-CN" sz="28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}},{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,{</a:t>
            </a:r>
            <a:r>
              <a:rPr lang="en-US" altLang="zh-CN" sz="28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}}}</a:t>
            </a:r>
          </a:p>
          <a:p>
            <a:pPr marL="0" indent="0" latinLnBrk="1">
              <a:lnSpc>
                <a:spcPct val="150000"/>
              </a:lnSpc>
              <a:buNone/>
            </a:pPr>
            <a:r>
              <a:rPr lang="en-US" altLang="zh-CN" sz="28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)))={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,{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},{{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}},{{{</a:t>
            </a:r>
            <a:r>
              <a:rPr lang="en-US" altLang="zh-CN" sz="28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}}},{{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,{</a:t>
            </a:r>
            <a:r>
              <a:rPr lang="en-US" altLang="zh-CN" sz="28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}}},{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,{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}},{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,{{</a:t>
            </a:r>
            <a:r>
              <a:rPr lang="en-US" altLang="zh-CN" sz="28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}}},{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,{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,{</a:t>
            </a:r>
            <a:r>
              <a:rPr lang="en-US" altLang="zh-CN" sz="28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}}},{{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},{{</a:t>
            </a:r>
            <a:r>
              <a:rPr lang="en-US" altLang="zh-CN" sz="28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}}},{{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},{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,{</a:t>
            </a:r>
            <a:r>
              <a:rPr lang="en-US" altLang="zh-CN" sz="28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}}},{{{</a:t>
            </a:r>
            <a:r>
              <a:rPr lang="en-US" altLang="zh-CN" sz="28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}},{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,{</a:t>
            </a:r>
            <a:r>
              <a:rPr lang="en-US" altLang="zh-CN" sz="28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}}},{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,{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},{{</a:t>
            </a:r>
            <a:r>
              <a:rPr lang="en-US" altLang="zh-CN" sz="28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}}},{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,{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},{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,{</a:t>
            </a:r>
            <a:r>
              <a:rPr lang="en-US" altLang="zh-CN" sz="28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}}},{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,{{</a:t>
            </a:r>
            <a:r>
              <a:rPr lang="en-US" altLang="zh-CN" sz="28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}},{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,{</a:t>
            </a:r>
            <a:r>
              <a:rPr lang="en-US" altLang="zh-CN" sz="28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}}},{{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},{{</a:t>
            </a:r>
            <a:r>
              <a:rPr lang="en-US" altLang="zh-CN" sz="28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}},{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,{</a:t>
            </a:r>
            <a:r>
              <a:rPr lang="en-US" altLang="zh-CN" sz="28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}}},{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,{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},{{</a:t>
            </a:r>
            <a:r>
              <a:rPr lang="en-US" altLang="zh-CN" sz="28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}},{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,{</a:t>
            </a:r>
            <a:r>
              <a:rPr lang="en-US" altLang="zh-CN" sz="28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}}}}</a:t>
            </a:r>
            <a:endParaRPr lang="zh-CN" altLang="en-US" sz="2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83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5CF5-AF0A-AC08-7D61-A9C105F6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5182" y="-10234"/>
            <a:ext cx="9144000" cy="469900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CEDD9-9203-3B2A-931E-493CE6A7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596900"/>
            <a:ext cx="8672919" cy="5689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sz="2400" kern="100" spc="2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25. </a:t>
            </a:r>
            <a:r>
              <a:rPr lang="zh-CN" altLang="zh-CN" sz="2400" kern="100" spc="2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求如下命题公式的合取范式</a:t>
            </a:r>
            <a:r>
              <a:rPr lang="zh-CN" altLang="en-US" sz="2400" kern="100" spc="2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830" indent="0" algn="just">
              <a:buNone/>
            </a:pPr>
            <a:r>
              <a:rPr lang="zh-CN" altLang="zh-CN" sz="2400" kern="100" spc="25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lang="en-US" altLang="zh-CN" sz="2400" kern="100" spc="2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i="1" kern="100" spc="25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830" indent="0" algn="just">
              <a:buNone/>
            </a:pPr>
            <a:r>
              <a:rPr lang="zh-CN" altLang="zh-CN" sz="2400" kern="100" spc="25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④</a:t>
            </a:r>
            <a:r>
              <a:rPr lang="en-US" altLang="zh-CN" sz="2400" kern="100" spc="2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kern="100" spc="2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i="1" kern="100" spc="25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i="1" kern="100" spc="25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zh-CN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r>
              <a:rPr lang="zh-CN" altLang="zh-CN" sz="2400" kern="100" spc="25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kern="100" spc="25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i="1" kern="100" spc="25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i="1" kern="100" spc="25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400" i="1" kern="100" spc="25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（合取范式）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zh-CN" altLang="zh-CN" sz="2400" kern="100" spc="25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④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i="1" kern="100" spc="25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i="1" kern="100" spc="25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400" i="1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i="1" kern="100" spc="25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 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（合取范式）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4F76289A-26CE-BDA7-4506-1F1C31BA9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7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0B3ABB-FD31-5687-BB7F-1B12AC048183}"/>
              </a:ext>
            </a:extLst>
          </p:cNvPr>
          <p:cNvSpPr/>
          <p:nvPr/>
        </p:nvSpPr>
        <p:spPr>
          <a:xfrm>
            <a:off x="2921142" y="3112091"/>
            <a:ext cx="326243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主析取范式？</a:t>
            </a:r>
            <a:endParaRPr lang="en-US" altLang="zh-CN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主合取范式？</a:t>
            </a:r>
            <a:endParaRPr lang="zh-CN" alt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345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5CF5-AF0A-AC08-7D61-A9C105F6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5182" y="-10234"/>
            <a:ext cx="9144000" cy="469900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CEDD9-9203-3B2A-931E-493CE6A7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596900"/>
            <a:ext cx="8672919" cy="5689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sz="2400" spc="25" dirty="0">
                <a:latin typeface="Times New Roman" panose="02020603050405020304" pitchFamily="18" charset="0"/>
                <a:ea typeface="宋体" panose="02010600030101010101" pitchFamily="2" charset="-122"/>
              </a:rPr>
              <a:t>40. </a:t>
            </a:r>
            <a:r>
              <a:rPr lang="zh-CN" altLang="zh-CN" sz="2400" spc="2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用主析取范式证明题</a:t>
            </a:r>
            <a:r>
              <a:rPr lang="en-US" altLang="zh-CN" sz="2400" spc="25" dirty="0">
                <a:latin typeface="Times New Roman" panose="02020603050405020304" pitchFamily="18" charset="0"/>
                <a:ea typeface="宋体" panose="02010600030101010101" pitchFamily="2" charset="-122"/>
              </a:rPr>
              <a:t>38</a:t>
            </a:r>
            <a:r>
              <a:rPr lang="zh-CN" altLang="zh-CN" sz="2400" spc="2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zh-CN" sz="2400" b="1" kern="0" dirty="0">
                <a:ea typeface="宋体" panose="02010600030101010101" pitchFamily="2" charset="-122"/>
                <a:cs typeface="宋体" panose="02010600030101010101" pitchFamily="2" charset="-122"/>
              </a:rPr>
              <a:t>③</a:t>
            </a:r>
            <a:r>
              <a:rPr lang="zh-CN" altLang="zh-CN" sz="2400" spc="2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的推理。</a:t>
            </a:r>
            <a:endParaRPr lang="en-US" altLang="zh-CN" sz="2400" spc="25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08280" indent="0" algn="just">
              <a:buNone/>
            </a:pPr>
            <a:r>
              <a:rPr lang="zh-CN" altLang="zh-CN" sz="2400" kern="100" spc="25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③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400" i="1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kern="100" spc="25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i="1" kern="100" spc="25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</a:p>
          <a:p>
            <a:pPr marL="208280" indent="0" algn="just">
              <a:buNone/>
            </a:pP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400" i="1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kern="100" spc="25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i="1" kern="100" spc="25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08280" indent="0" algn="just">
              <a:buNone/>
            </a:pP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400" i="1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kern="100" spc="25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i="1" kern="100" spc="25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i="1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08280" indent="0" algn="just">
              <a:buNone/>
            </a:pP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400" i="1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q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400" i="1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i="1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08280" indent="0" algn="just">
              <a:buNone/>
            </a:pP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400" i="1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i="1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08280" indent="0" algn="just">
              <a:buNone/>
            </a:pP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kern="100" spc="25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i="1" kern="100" spc="25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08280" indent="0" algn="just">
              <a:buNone/>
            </a:pP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08280" indent="0" algn="just">
              <a:buNone/>
            </a:pP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kern="100" spc="25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i="1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</a:t>
            </a:r>
            <a:r>
              <a:rPr lang="en-US" altLang="zh-CN" sz="2400" kern="100" spc="25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i="1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</a:t>
            </a:r>
            <a:r>
              <a:rPr lang="en-US" altLang="zh-CN" sz="2400" kern="100" spc="25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i="1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kern="100" spc="25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i="1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</a:t>
            </a:r>
            <a:r>
              <a:rPr lang="en-US" altLang="zh-CN" sz="2400" kern="100" spc="25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i="1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</a:t>
            </a:r>
            <a:r>
              <a:rPr lang="en-US" altLang="zh-CN" sz="2400" kern="100" spc="25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i="1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</a:t>
            </a:r>
            <a:r>
              <a:rPr lang="en-US" altLang="zh-CN" sz="2400" kern="100" spc="25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i="1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</a:t>
            </a:r>
            <a:r>
              <a:rPr lang="en-US" altLang="zh-CN" sz="2400" kern="100" spc="25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zh-CN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可见，命题公式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400" i="1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kern="100" spc="25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i="1" kern="100" spc="25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的主析取范式中含有所有极小项，即该命题公式是永真式。所以，推理</a:t>
            </a:r>
            <a:r>
              <a:rPr lang="zh-CN" altLang="zh-CN" sz="2400" kern="100" spc="25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③</a:t>
            </a:r>
            <a:r>
              <a:rPr lang="zh-CN" altLang="zh-CN" sz="24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是有效推理。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4F76289A-26CE-BDA7-4506-1F1C31BA9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7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208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5CF5-AF0A-AC08-7D61-A9C105F6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5182" y="-10234"/>
            <a:ext cx="9144000" cy="469900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CEDD9-9203-3B2A-931E-493CE6A7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596900"/>
            <a:ext cx="8672919" cy="568960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53. </a:t>
            </a: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符号化下述推理，并证明其有效性：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如果马会飞或羊吃草，则母鸡就会是飞鸟，如果母鸡是飞鸟，那么烤熟的鸭子还会跑。烤熟的鸭子不会跑。所以，羊不吃草。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10000"/>
              </a:lnSpc>
              <a:buNone/>
            </a:pP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命题符号化：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10000"/>
              </a:lnSpc>
              <a:buNone/>
            </a:pP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：马会飞；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：羊吃草；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：母鸡是飞鸟；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：烤熟的鸭子会跑。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10000"/>
              </a:lnSpc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前提：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10000"/>
              </a:lnSpc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结论：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10000"/>
              </a:lnSpc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证明如下：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10000"/>
              </a:lnSpc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前提引入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10000"/>
              </a:lnSpc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前提引入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10000"/>
              </a:lnSpc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）（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）拒取式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10000"/>
              </a:lnSpc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前提引入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10000"/>
              </a:lnSpc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       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）（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）拒取式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10000"/>
              </a:lnSpc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）等值置换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10000"/>
              </a:lnSpc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）化简式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4F76289A-26CE-BDA7-4506-1F1C31BA9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7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515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5CF5-AF0A-AC08-7D61-A9C105F6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2772" y="-105927"/>
            <a:ext cx="9144000" cy="469900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第五章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CEDD9-9203-3B2A-931E-493CE6A7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596900"/>
            <a:ext cx="8672919" cy="5689600"/>
          </a:xfrm>
        </p:spPr>
        <p:txBody>
          <a:bodyPr>
            <a:normAutofit fontScale="85000" lnSpcReduction="20000"/>
          </a:bodyPr>
          <a:lstStyle/>
          <a:p>
            <a:pPr indent="0" algn="just">
              <a:buNone/>
            </a:pP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用谓词公式表示下列命题。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有些乌龟比有些兔子跑得快。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⑤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任何实数都有比它小的后继实数。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⑥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不存在最大的自然数。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⑩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空集是任何集合的子集合。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2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解：</a:t>
            </a:r>
            <a:r>
              <a:rPr lang="zh-CN" altLang="zh-CN" sz="22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lang="en-US" altLang="zh-CN" sz="22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2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令</a:t>
            </a:r>
            <a:r>
              <a:rPr lang="en-US" altLang="zh-CN" sz="22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2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2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2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2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2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2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是乌龟；</a:t>
            </a:r>
            <a:r>
              <a:rPr lang="en-US" altLang="zh-CN" sz="22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2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2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2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2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2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2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是兔子；</a:t>
            </a:r>
            <a:r>
              <a:rPr lang="en-US" altLang="zh-CN" sz="22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2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2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2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2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2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2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2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2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比</a:t>
            </a:r>
            <a:r>
              <a:rPr lang="en-US" altLang="zh-CN" sz="22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22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跑得快。</a:t>
            </a:r>
            <a:r>
              <a:rPr lang="zh-CN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则原命题</a:t>
            </a:r>
            <a:r>
              <a:rPr lang="zh-CN" altLang="zh-CN" sz="22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的谓词公式表示为</a:t>
            </a:r>
            <a:r>
              <a:rPr lang="zh-CN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2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2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2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)))</a:t>
            </a:r>
            <a:endParaRPr lang="zh-CN" altLang="zh-CN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2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⑤</a:t>
            </a:r>
            <a:r>
              <a:rPr lang="en-US" altLang="zh-CN" sz="22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令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是实数；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2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2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2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比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小；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2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2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2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的后继。则原命题</a:t>
            </a:r>
            <a:r>
              <a:rPr lang="zh-CN" altLang="zh-CN" sz="22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的谓词公式表示为</a:t>
            </a:r>
            <a:r>
              <a:rPr lang="zh-CN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2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2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2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2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2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2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)))</a:t>
            </a:r>
            <a:endParaRPr lang="zh-CN" altLang="zh-CN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2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⑥</a:t>
            </a:r>
            <a:r>
              <a:rPr lang="en-US" altLang="zh-CN" sz="22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令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是自然数；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2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2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2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比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大。则原命题</a:t>
            </a:r>
            <a:r>
              <a:rPr lang="zh-CN" altLang="zh-CN" sz="22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的谓词公式表示为</a:t>
            </a:r>
            <a:r>
              <a:rPr lang="zh-CN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F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2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2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2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endParaRPr lang="zh-CN" altLang="zh-CN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2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⑩</a:t>
            </a:r>
            <a:r>
              <a:rPr lang="en-US" altLang="zh-CN" sz="22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令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是集合；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的子集；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：空集。则原命题</a:t>
            </a:r>
            <a:r>
              <a:rPr lang="zh-CN" altLang="zh-CN" sz="22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的谓词公式表示为</a:t>
            </a:r>
            <a:r>
              <a:rPr lang="zh-CN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2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200" i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2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n-US" altLang="zh-CN" sz="2200" i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2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200" i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2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2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200" i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</a:t>
            </a:r>
            <a:r>
              <a:rPr lang="en-US" altLang="zh-CN" sz="22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200" i="1" kern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a,f</a:t>
            </a:r>
            <a:r>
              <a:rPr lang="en-US" altLang="zh-CN" sz="22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200" i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2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)))</a:t>
            </a:r>
            <a:endParaRPr lang="zh-CN" altLang="zh-CN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2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⑩</a:t>
            </a:r>
            <a:r>
              <a:rPr lang="zh-CN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令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是集合；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的子集；</a:t>
            </a:r>
            <a:r>
              <a:rPr lang="en-US" altLang="zh-CN" sz="22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：空集。则原命题</a:t>
            </a:r>
            <a:r>
              <a:rPr lang="zh-CN" altLang="zh-CN" sz="22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的谓词公式表示为</a:t>
            </a:r>
            <a:r>
              <a:rPr lang="zh-CN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2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200" i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2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n-US" altLang="zh-CN" sz="2200" i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2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200" i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2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2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200" i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2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200" i="1" kern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a,x</a:t>
            </a:r>
            <a:r>
              <a:rPr lang="en-US" altLang="zh-CN" sz="22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endParaRPr lang="zh-CN" altLang="zh-CN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buNone/>
            </a:pP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4F76289A-26CE-BDA7-4506-1F1C31BA9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7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53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5CF5-AF0A-AC08-7D61-A9C105F6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2772" y="-105927"/>
            <a:ext cx="9144000" cy="469900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第五章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CEDD9-9203-3B2A-931E-493CE6A7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596900"/>
            <a:ext cx="8672919" cy="5689600"/>
          </a:xfrm>
        </p:spPr>
        <p:txBody>
          <a:bodyPr>
            <a:normAutofit fontScale="85000" lnSpcReduction="20000"/>
          </a:bodyPr>
          <a:lstStyle/>
          <a:p>
            <a:pPr indent="0" algn="just">
              <a:buNone/>
            </a:pP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11. </a:t>
            </a: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指出下列各谓词公式中的自由变元、约束变元以及量词的辖域。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④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s-MX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s-MX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s-MX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s-MX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600" b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lang="zh-CN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lang="en-US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6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s-MX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r>
              <a:rPr lang="en-US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6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26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6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s-MX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r>
              <a:rPr lang="zh-CN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</a:t>
            </a:r>
            <a:r>
              <a:rPr lang="en-US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6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的辖域为</a:t>
            </a:r>
            <a:r>
              <a:rPr lang="es-MX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，且辖域中的</a:t>
            </a:r>
            <a:r>
              <a:rPr lang="en-US" altLang="zh-CN" sz="26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为约束变元；</a:t>
            </a:r>
          </a:p>
          <a:p>
            <a:pPr indent="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6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</a:t>
            </a:r>
            <a:r>
              <a:rPr lang="en-US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6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的辖域为</a:t>
            </a:r>
            <a:r>
              <a:rPr lang="en-US" altLang="zh-CN" sz="26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，且辖域中的</a:t>
            </a:r>
            <a:r>
              <a:rPr lang="en-US" altLang="zh-CN" sz="26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为约束变元；</a:t>
            </a:r>
          </a:p>
          <a:p>
            <a:pPr indent="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6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6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</a:t>
            </a:r>
            <a:r>
              <a:rPr lang="en-US" altLang="zh-CN" sz="26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6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均为自由变元。</a:t>
            </a:r>
            <a:endParaRPr lang="en-US" altLang="zh-CN" sz="26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lnSpc>
                <a:spcPct val="110000"/>
              </a:lnSpc>
              <a:spcBef>
                <a:spcPts val="600"/>
              </a:spcBef>
              <a:buNone/>
            </a:pPr>
            <a:endParaRPr lang="en-US" altLang="zh-CN" sz="26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④</a:t>
            </a:r>
            <a:r>
              <a:rPr lang="es-MX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s-MX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s-MX" altLang="zh-CN" sz="26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s-MX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s-MX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s-MX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s-MX" altLang="zh-CN" sz="26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s-MX" altLang="zh-CN" sz="2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s-MX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s-MX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s-MX" altLang="zh-CN" sz="2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s-MX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r>
              <a:rPr lang="en-US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s-MX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s-MX" altLang="zh-CN" sz="26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s-MX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s-MX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s-MX" altLang="zh-CN" sz="26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s-MX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s-MX" altLang="zh-CN" sz="2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26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6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6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</a:t>
            </a:r>
            <a:r>
              <a:rPr lang="en-US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6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的辖域为</a:t>
            </a:r>
            <a:r>
              <a:rPr lang="en-US" altLang="zh-CN" sz="26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，且</a:t>
            </a:r>
            <a:r>
              <a:rPr lang="en-US" altLang="zh-CN" sz="26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</a:t>
            </a:r>
            <a:r>
              <a:rPr lang="en-US" altLang="zh-CN" sz="26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为约束变元；</a:t>
            </a:r>
          </a:p>
          <a:p>
            <a:pPr indent="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es-MX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s-MX" altLang="zh-CN" sz="26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s-MX" altLang="zh-CN" sz="2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s-MX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s-MX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s-MX" altLang="zh-CN" sz="2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s-MX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r>
              <a:rPr lang="zh-CN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</a:t>
            </a:r>
            <a:r>
              <a:rPr lang="en-US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6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的辖域为</a:t>
            </a:r>
            <a:r>
              <a:rPr lang="es-MX" altLang="zh-CN" sz="2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s-MX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s-MX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s-MX" altLang="zh-CN" sz="2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s-MX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，且其中的</a:t>
            </a:r>
            <a:r>
              <a:rPr lang="en-US" altLang="zh-CN" sz="26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为自由变元，</a:t>
            </a:r>
            <a:r>
              <a:rPr lang="en-US" altLang="zh-CN" sz="26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为约束变元；</a:t>
            </a:r>
          </a:p>
          <a:p>
            <a:pPr indent="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es-MX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s-MX" altLang="zh-CN" sz="26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s-MX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</a:t>
            </a:r>
            <a:r>
              <a:rPr lang="en-US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6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的辖域为</a:t>
            </a:r>
            <a:r>
              <a:rPr lang="en-US" altLang="zh-CN" sz="26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，且</a:t>
            </a:r>
            <a:r>
              <a:rPr lang="en-US" altLang="zh-CN" sz="26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</a:t>
            </a:r>
            <a:r>
              <a:rPr lang="en-US" altLang="zh-CN" sz="26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为约束变元；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s-MX" altLang="zh-CN" sz="26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6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s-MX" altLang="zh-CN" sz="26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6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600" i="1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s-MX" altLang="zh-CN" sz="26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600" i="1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6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s-MX" altLang="zh-CN" sz="2600" i="1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6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6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26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6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26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的辖域为</a:t>
            </a:r>
            <a:r>
              <a:rPr lang="en-US" altLang="zh-CN" sz="26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6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i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600" i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6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6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，且</a:t>
            </a:r>
            <a:r>
              <a:rPr lang="en-US" altLang="zh-CN" sz="26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6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i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600" i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6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6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26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6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为自由变元，</a:t>
            </a:r>
            <a:r>
              <a:rPr lang="en-US" altLang="zh-CN" sz="26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26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为约束变元。</a:t>
            </a:r>
            <a:endParaRPr lang="zh-CN" altLang="zh-CN" sz="26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buNone/>
            </a:pP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4F76289A-26CE-BDA7-4506-1F1C31BA9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7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69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5CF5-AF0A-AC08-7D61-A9C105F6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5182" y="-10234"/>
            <a:ext cx="9144000" cy="469900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第五章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CEDD9-9203-3B2A-931E-493CE6A7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596900"/>
            <a:ext cx="8672919" cy="5689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19. </a:t>
            </a: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对于解释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0" algn="just">
              <a:buNone/>
            </a:pP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个体域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{1, 2}</a:t>
            </a: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；个体常元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=1</a:t>
            </a: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2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0" algn="just">
              <a:buNone/>
            </a:pP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函词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(1)=2</a:t>
            </a: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(2)=1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0" algn="just">
              <a:buNone/>
            </a:pP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谓词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(1, 1)=1</a:t>
            </a: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(1, 2)=1</a:t>
            </a: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(2, 1)=0</a:t>
            </a: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(2, 2)=1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给出下列谓词公式在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下的真值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zh-CN" altLang="zh-CN" sz="2400" kern="100" spc="25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)(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s-MX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zh-CN" altLang="zh-CN" sz="2400" kern="100" spc="25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⑤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s-MX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	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zh-CN" altLang="zh-CN" sz="24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r>
              <a:rPr lang="zh-CN" altLang="zh-CN" sz="2400" kern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)(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 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(1))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(2)))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2)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1))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(1, 2)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(1, 1))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(2, 2)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(2, 1))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(1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0) 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1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4F76289A-26CE-BDA7-4506-1F1C31BA9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7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906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5CF5-AF0A-AC08-7D61-A9C105F6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2772" y="-105927"/>
            <a:ext cx="9144000" cy="469900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第五章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CEDD9-9203-3B2A-931E-493CE6A7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596900"/>
            <a:ext cx="8672919" cy="5689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19. </a:t>
            </a: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对于解释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0" algn="just">
              <a:buNone/>
            </a:pP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个体域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{1, 2}</a:t>
            </a: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；个体常元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=1</a:t>
            </a: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2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0" algn="just">
              <a:buNone/>
            </a:pP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函词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(1)=2</a:t>
            </a: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(2)=1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0" algn="just">
              <a:buNone/>
            </a:pP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谓词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(1, 1)=1</a:t>
            </a: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(1, 2)=1</a:t>
            </a: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(2, 1)=0</a:t>
            </a: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(2, 2)=1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给出下列谓词公式在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下的真值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zh-CN" altLang="zh-CN" sz="2400" kern="100" spc="25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)(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s-MX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zh-CN" altLang="zh-CN" sz="2400" kern="100" spc="25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⑤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s-MX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	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⑤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 </a:t>
            </a:r>
          </a:p>
          <a:p>
            <a:pPr indent="0" algn="just">
              <a:buNone/>
            </a:pP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1)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2))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(1,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(1))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(2,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(2)))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(2, 1)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(2, 2))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(1,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(2,1))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(0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0)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0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1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4F76289A-26CE-BDA7-4506-1F1C31BA9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7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267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5CF5-AF0A-AC08-7D61-A9C105F6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2772" y="-105927"/>
            <a:ext cx="9144000" cy="469900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第五章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CEDD9-9203-3B2A-931E-493CE6A7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596900"/>
            <a:ext cx="8672919" cy="5689600"/>
          </a:xfrm>
        </p:spPr>
        <p:txBody>
          <a:bodyPr>
            <a:normAutofit lnSpcReduction="10000"/>
          </a:bodyPr>
          <a:lstStyle/>
          <a:p>
            <a:pPr marL="95250" indent="0" algn="just">
              <a:lnSpc>
                <a:spcPct val="100000"/>
              </a:lnSpc>
              <a:buNone/>
            </a:pP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31. </a:t>
            </a: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证明如下谓词公式的等值式。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③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s-MX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s-MX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s-MX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s-MX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④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s-MX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s-MX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s-MX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zh-CN" altLang="zh-CN" sz="2400" b="1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③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)((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14350" indent="-342900" algn="just">
              <a:lnSpc>
                <a:spcPct val="100000"/>
              </a:lnSpc>
              <a:buFont typeface="Symbol" panose="05050102010706020507" pitchFamily="18" charset="2"/>
              <a:buChar char="Û"/>
            </a:pP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</a:p>
          <a:p>
            <a:pPr indent="0" algn="just">
              <a:lnSpc>
                <a:spcPct val="100000"/>
              </a:lnSpc>
              <a:buNone/>
            </a:pP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④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</a:t>
            </a:r>
            <a:r>
              <a:rPr lang="es-MX" altLang="zh-C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s-MX" altLang="zh-CN" sz="24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i="1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24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s-MX" altLang="zh-C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s-MX" altLang="zh-CN" sz="24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i="1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s-MX" altLang="zh-CN" sz="24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3200" kern="1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4F76289A-26CE-BDA7-4506-1F1C31BA9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7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076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5CF5-AF0A-AC08-7D61-A9C105F6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2772" y="-105927"/>
            <a:ext cx="9144000" cy="469900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第五章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CEDD9-9203-3B2A-931E-493CE6A7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596900"/>
            <a:ext cx="8672919" cy="5689600"/>
          </a:xfrm>
        </p:spPr>
        <p:txBody>
          <a:bodyPr>
            <a:normAutofit lnSpcReduction="10000"/>
          </a:bodyPr>
          <a:lstStyle/>
          <a:p>
            <a:pPr indent="0" algn="just">
              <a:buNone/>
            </a:pP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32. </a:t>
            </a: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求下列谓词公式的前束范式。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indent="0" algn="just">
              <a:buNone/>
            </a:pP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⑥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s-MX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s-MX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s-MX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zh-CN" altLang="zh-CN" sz="2400" b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</a:p>
          <a:p>
            <a:pPr indent="0" algn="just">
              <a:buNone/>
            </a:pP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⑥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)((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s-MX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s-MX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es-MX" altLang="zh-CN" sz="2400" kern="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s-MX" altLang="zh-CN" sz="2400" kern="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s-MX" altLang="zh-CN" sz="24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s-MX" altLang="zh-CN" sz="2400" i="1" kern="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n-US" altLang="zh-CN" sz="24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s-MX" altLang="zh-CN" sz="2400" i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4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s-MX" altLang="zh-CN" sz="24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s-MX" altLang="zh-CN" sz="2400" i="1" kern="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s-MX" altLang="zh-CN" sz="24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s-MX" altLang="zh-CN" sz="24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s-MX" altLang="zh-CN" sz="2400" i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s-MX" altLang="zh-CN" sz="24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s-MX" altLang="zh-CN" sz="24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s-MX" altLang="zh-CN" sz="2400" i="1" kern="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2400" kern="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s-MX" altLang="zh-CN" sz="2400" i="1" kern="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s-MX" altLang="zh-CN" sz="2400" kern="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4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2400" kern="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s-MX" altLang="zh-CN" sz="2400" i="1" kern="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</a:t>
            </a:r>
            <a:r>
              <a:rPr lang="es-MX" altLang="zh-CN" sz="2400" kern="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s-MX" altLang="zh-CN" sz="2400" kern="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s-MX" altLang="zh-CN" sz="2400" i="1" kern="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s-MX" altLang="zh-CN" sz="2400" kern="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5587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5CF5-AF0A-AC08-7D61-A9C105F6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2772" y="-105927"/>
            <a:ext cx="9144000" cy="469900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第五章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CEDD9-9203-3B2A-931E-493CE6A7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596900"/>
            <a:ext cx="8672919" cy="5689600"/>
          </a:xfrm>
        </p:spPr>
        <p:txBody>
          <a:bodyPr>
            <a:normAutofit lnSpcReduction="10000"/>
          </a:bodyPr>
          <a:lstStyle/>
          <a:p>
            <a:pPr indent="0" algn="just">
              <a:lnSpc>
                <a:spcPct val="110000"/>
              </a:lnSpc>
              <a:buNone/>
            </a:pPr>
            <a:r>
              <a:rPr lang="es-MX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42. </a:t>
            </a:r>
            <a:r>
              <a:rPr lang="zh-CN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每一个自然数不是奇数就是偶数。自然数是偶数当且仅当它能被</a:t>
            </a:r>
            <a:r>
              <a:rPr lang="es-MX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整除。并不是所有自然数都能被</a:t>
            </a:r>
            <a:r>
              <a:rPr lang="es-MX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整除。因此，有的自然数是奇数。符号化表示该命题，并给出推理的证明。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zh-CN" altLang="zh-CN" sz="1600" b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令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是自然数；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是奇数；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是偶数；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能被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整除。则由题意，可知：</a:t>
            </a:r>
            <a:endParaRPr lang="zh-CN" altLang="zh-CN" sz="16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前提：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F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endParaRPr lang="zh-CN" altLang="zh-CN" sz="16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结论：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endParaRPr lang="zh-CN" altLang="zh-CN" sz="16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35" indent="0" algn="just">
              <a:buNone/>
            </a:pP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证明过程如下：</a:t>
            </a:r>
            <a:endParaRPr lang="en-US" altLang="zh-CN" sz="160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35" indent="0" algn="just">
              <a:buNone/>
            </a:pP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))          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前提引入</a:t>
            </a:r>
            <a:endParaRPr lang="en-US" altLang="zh-CN" sz="160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35" indent="0" algn="just">
              <a:buNone/>
            </a:pP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))          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）等值置换</a:t>
            </a:r>
            <a:endParaRPr lang="zh-CN" altLang="zh-CN" sz="16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35" indent="0" algn="just">
              <a:buNone/>
            </a:pP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             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ES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规则</a:t>
            </a:r>
            <a:endParaRPr lang="zh-CN" altLang="zh-CN" sz="16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35" indent="0" algn="just">
              <a:buNone/>
            </a:pP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                   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）化简式</a:t>
            </a:r>
            <a:endParaRPr lang="zh-CN" altLang="zh-CN" sz="16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35" indent="0" algn="just">
              <a:buNone/>
            </a:pP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                  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）化简式</a:t>
            </a:r>
            <a:endParaRPr lang="zh-CN" altLang="zh-CN" sz="16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35" indent="0" algn="just">
              <a:buNone/>
            </a:pP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))       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前提引入</a:t>
            </a:r>
            <a:endParaRPr lang="zh-CN" altLang="zh-CN" sz="16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35" indent="0" algn="just">
              <a:buNone/>
            </a:pP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          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规则</a:t>
            </a:r>
            <a:endParaRPr lang="zh-CN" altLang="zh-CN" sz="16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35" indent="0" algn="just">
              <a:buNone/>
            </a:pP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               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）（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）假言推论</a:t>
            </a:r>
            <a:endParaRPr lang="zh-CN" altLang="zh-CN" sz="16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35" indent="0" algn="just">
              <a:buNone/>
            </a:pP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))   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前提引入</a:t>
            </a:r>
            <a:endParaRPr lang="en-US" altLang="zh-CN" sz="1600" kern="100" spc="25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35" indent="0" algn="just">
              <a:buNone/>
            </a:pP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     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规则</a:t>
            </a:r>
            <a:endParaRPr lang="en-US" altLang="zh-CN" sz="1600" kern="100" spc="25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35" indent="0" algn="just">
              <a:buNone/>
            </a:pP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))  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）等值置换</a:t>
            </a:r>
            <a:endParaRPr lang="zh-CN" altLang="zh-CN" sz="16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F34B40-3289-CF92-F584-9552DFAA4BE6}"/>
              </a:ext>
            </a:extLst>
          </p:cNvPr>
          <p:cNvSpPr txBox="1"/>
          <p:nvPr/>
        </p:nvSpPr>
        <p:spPr>
          <a:xfrm>
            <a:off x="4380614" y="2846235"/>
            <a:ext cx="476338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" indent="0" algn="just">
              <a:buNone/>
            </a:pP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      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）化简式</a:t>
            </a:r>
            <a:endParaRPr lang="zh-CN" altLang="zh-CN" sz="16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35" indent="0" algn="just">
              <a:buNone/>
            </a:pP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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         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）等值置换</a:t>
            </a:r>
            <a:endParaRPr lang="zh-CN" altLang="zh-CN" sz="16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35" indent="0" algn="just">
              <a:buNone/>
            </a:pP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              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）（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）假言推论</a:t>
            </a:r>
            <a:endParaRPr lang="zh-CN" altLang="zh-CN" sz="16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35" indent="0" algn="just">
              <a:buNone/>
            </a:pP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               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）等值置换</a:t>
            </a:r>
            <a:endParaRPr lang="zh-CN" altLang="zh-CN" sz="16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35" indent="0" algn="just">
              <a:buNone/>
            </a:pP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                   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）（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）拒取式</a:t>
            </a:r>
            <a:endParaRPr lang="zh-CN" altLang="zh-CN" sz="16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35" indent="0" algn="just">
              <a:buNone/>
            </a:pP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                    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）（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）析取三段论</a:t>
            </a:r>
            <a:endParaRPr lang="zh-CN" altLang="zh-CN" sz="16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35" indent="0" algn="just">
              <a:buNone/>
            </a:pP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Q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               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）（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）合取引入</a:t>
            </a:r>
            <a:endParaRPr lang="zh-CN" altLang="zh-CN" sz="16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35" indent="0" algn="just">
              <a:buNone/>
            </a:pP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19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16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))            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s-MX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EG</a:t>
            </a:r>
            <a:r>
              <a:rPr lang="zh-CN" altLang="zh-CN" sz="16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规则</a:t>
            </a:r>
            <a:endParaRPr lang="zh-CN" altLang="zh-CN" sz="16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569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5CF5-AF0A-AC08-7D61-A9C105F6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69900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第一章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CEDD9-9203-3B2A-931E-493CE6A7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596900"/>
            <a:ext cx="8662286" cy="5689600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 sz="28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18.</a:t>
            </a:r>
            <a:r>
              <a:rPr lang="en-US" altLang="zh-CN" sz="2800" b="1" kern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800" b="1" kern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对任意集合</a:t>
            </a:r>
            <a:r>
              <a:rPr lang="en-US" altLang="zh-CN" sz="2800" b="1" kern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A,B </a:t>
            </a:r>
            <a:r>
              <a:rPr lang="zh-CN" altLang="zh-CN" sz="2800" b="1" kern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kern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kern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800" b="1" kern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证明下列各式。</a:t>
            </a:r>
            <a:endParaRPr lang="zh-CN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zh-CN" sz="2800" b="1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③</a:t>
            </a:r>
            <a:r>
              <a:rPr lang="en-US" altLang="zh-CN" sz="2800" b="1" kern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(A-(B</a:t>
            </a:r>
            <a:r>
              <a:rPr lang="zh-CN" altLang="zh-CN" sz="2800" b="1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lang="en-US" altLang="zh-CN" sz="2800" b="1" kern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C))=((A-C)-B)</a:t>
            </a:r>
            <a:endParaRPr lang="zh-CN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zh-CN" altLang="zh-CN" sz="2800" b="1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⑤ </a:t>
            </a:r>
            <a:r>
              <a:rPr lang="en-US" altLang="zh-CN" sz="2800" b="1" kern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P(A)</a:t>
            </a:r>
            <a:r>
              <a:rPr lang="zh-CN" altLang="zh-CN" sz="2800" b="1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lang="en-US" altLang="zh-CN" sz="2800" b="1" kern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P(B)</a:t>
            </a:r>
            <a:r>
              <a:rPr lang="en-US" altLang="zh-CN" sz="2800" b="1" kern="0" dirty="0">
                <a:effectLst/>
                <a:latin typeface="Cambria Math" panose="02040503050406030204" pitchFamily="18" charset="0"/>
                <a:ea typeface="黑体" panose="02010609060101010101" pitchFamily="49" charset="-122"/>
                <a:cs typeface="Cambria Math" panose="02040503050406030204" pitchFamily="18" charset="0"/>
              </a:rPr>
              <a:t>⊆</a:t>
            </a:r>
            <a:r>
              <a:rPr lang="en-US" altLang="zh-CN" sz="2800" b="1" kern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P(A</a:t>
            </a:r>
            <a:r>
              <a:rPr lang="zh-CN" altLang="zh-CN" sz="2800" b="1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lang="en-US" altLang="zh-CN" sz="2800" b="1" kern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B)</a:t>
            </a:r>
            <a:endParaRPr lang="zh-CN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0000"/>
              </a:lnSpc>
              <a:buNone/>
            </a:pPr>
            <a:r>
              <a:rPr lang="zh-CN" altLang="zh-CN" sz="2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</a:t>
            </a:r>
            <a:r>
              <a:rPr lang="zh-CN" altLang="zh-CN" sz="2800" b="1" kern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③</a:t>
            </a:r>
            <a:r>
              <a:rPr lang="en-US" altLang="zh-CN" sz="2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 = </a:t>
            </a:r>
            <a:r>
              <a:rPr lang="en-US" altLang="zh-CN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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</a:t>
            </a:r>
            <a:r>
              <a:rPr lang="en-US" altLang="zh-CN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</a:t>
            </a:r>
            <a:r>
              <a:rPr lang="en-US" altLang="zh-CN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 latinLnBrk="1">
              <a:lnSpc>
                <a:spcPct val="100000"/>
              </a:lnSpc>
              <a:buNone/>
            </a:pP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</a:t>
            </a:r>
            <a:r>
              <a:rPr lang="en-US" altLang="zh-CN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)=(</a:t>
            </a:r>
            <a:r>
              <a:rPr lang="en-US" altLang="zh-CN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</a:t>
            </a:r>
            <a:r>
              <a:rPr lang="en-US" altLang="zh-CN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</a:t>
            </a:r>
            <a:r>
              <a:rPr lang="en-US" altLang="zh-CN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 latinLnBrk="1">
              <a:lnSpc>
                <a:spcPct val="100000"/>
              </a:lnSpc>
              <a:buNone/>
            </a:pP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</a:t>
            </a:r>
            <a:r>
              <a:rPr lang="en-US" altLang="zh-CN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</a:t>
            </a:r>
            <a:r>
              <a:rPr lang="en-US" altLang="zh-CN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</a:t>
            </a:r>
            <a:r>
              <a:rPr lang="en-US" altLang="zh-CN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 latinLnBrk="1">
              <a:lnSpc>
                <a:spcPct val="100000"/>
              </a:lnSpc>
              <a:buNone/>
            </a:pPr>
            <a:r>
              <a:rPr lang="zh-CN" altLang="zh-CN" sz="2800" b="1" kern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⑤</a:t>
            </a:r>
            <a:r>
              <a:rPr lang="zh-CN" altLang="zh-CN" sz="2800" b="1" kern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证明：设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zh-CN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2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2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，故</a:t>
            </a:r>
            <a:r>
              <a:rPr lang="en-US" altLang="zh-CN" sz="2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2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，故</a:t>
            </a:r>
            <a:r>
              <a:rPr lang="en-US" altLang="zh-CN" sz="2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2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 latinLnBrk="1">
              <a:lnSpc>
                <a:spcPct val="100000"/>
              </a:lnSpc>
              <a:buNone/>
            </a:pPr>
            <a:r>
              <a:rPr lang="zh-CN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所以，</a:t>
            </a:r>
            <a:r>
              <a:rPr lang="en-US" altLang="zh-CN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16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5CF5-AF0A-AC08-7D61-A9C105F6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2772" y="-105927"/>
            <a:ext cx="9144000" cy="469900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第六章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CEDD9-9203-3B2A-931E-493CE6A7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596900"/>
            <a:ext cx="8672919" cy="5689600"/>
          </a:xfrm>
        </p:spPr>
        <p:txBody>
          <a:bodyPr>
            <a:normAutofit/>
          </a:bodyPr>
          <a:lstStyle/>
          <a:p>
            <a:pPr indent="0" algn="just">
              <a:buNone/>
            </a:pPr>
            <a:r>
              <a:rPr lang="en-US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7. </a:t>
            </a:r>
            <a:r>
              <a:rPr lang="zh-CN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18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是代数系统，代数运算“</a:t>
            </a:r>
            <a:r>
              <a:rPr lang="en-US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zh-CN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”是可结合的，如果集合</a:t>
            </a:r>
            <a:r>
              <a:rPr lang="en-US" altLang="zh-CN" sz="18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中任意元素</a:t>
            </a:r>
            <a:r>
              <a:rPr lang="en-US" altLang="zh-CN" sz="18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，有</a:t>
            </a:r>
            <a:r>
              <a:rPr lang="en-US" altLang="zh-CN" sz="1800" i="1" kern="100" spc="25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spc="25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1800" i="1" kern="100" spc="25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1800" i="1" kern="100" spc="25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 kern="100" spc="25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1800" i="1" kern="100" spc="25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8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lang="en-US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18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，证明代数运算“</a:t>
            </a:r>
            <a:r>
              <a:rPr lang="en-US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zh-CN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”满足等幂律。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证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对任意</a:t>
            </a:r>
            <a:r>
              <a:rPr lang="en-US" altLang="zh-CN" sz="1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1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，由于“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”是可结合的，故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1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1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1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1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1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。由题设知，</a:t>
            </a:r>
            <a:r>
              <a:rPr lang="en-US" altLang="zh-CN" sz="1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1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1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，故</a:t>
            </a:r>
            <a:r>
              <a:rPr lang="zh-CN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代数运算“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zh-CN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”满足等幂律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0" algn="just">
              <a:buNone/>
            </a:pPr>
            <a:r>
              <a:rPr lang="en-US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8. </a:t>
            </a:r>
            <a:r>
              <a:rPr lang="zh-CN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18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是代数系统，其中</a:t>
            </a:r>
            <a:r>
              <a:rPr lang="en-US" altLang="zh-CN" sz="18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{</a:t>
            </a:r>
            <a:r>
              <a:rPr lang="en-US" altLang="zh-CN" sz="18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8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8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8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，代数运算“</a:t>
            </a:r>
            <a:r>
              <a:rPr lang="en-US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zh-CN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”是可结合的，且</a:t>
            </a:r>
            <a:r>
              <a:rPr lang="en-US" altLang="zh-CN" sz="18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18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spc="25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18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 kern="100" spc="25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18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800" kern="100" spc="25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，证明代数运算“</a:t>
            </a:r>
            <a:r>
              <a:rPr lang="en-US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zh-CN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”满足交换律。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证</a:t>
            </a:r>
            <a:r>
              <a:rPr lang="en-US" altLang="zh-CN" sz="1800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由于</a:t>
            </a:r>
            <a:r>
              <a:rPr lang="zh-CN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代数运算“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zh-CN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”是可结合的，故</a:t>
            </a:r>
            <a:endParaRPr lang="zh-CN" altLang="zh-CN" sz="1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1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1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=(</a:t>
            </a:r>
            <a:r>
              <a:rPr lang="en-US" altLang="zh-CN" sz="1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1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zh-CN" altLang="zh-CN" sz="1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1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1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=(</a:t>
            </a:r>
            <a:r>
              <a:rPr lang="en-US" altLang="zh-CN" sz="1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1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zh-CN" altLang="zh-CN" sz="1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5250" indent="0" algn="just">
              <a:buNone/>
            </a:pPr>
            <a:r>
              <a:rPr lang="en-US" altLang="zh-CN" sz="1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1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1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1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1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1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1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1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1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zh-CN" altLang="zh-CN" sz="1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5250" indent="0" algn="just">
              <a:buNone/>
            </a:pPr>
            <a:r>
              <a:rPr lang="en-US" altLang="zh-CN" sz="1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1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1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1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1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1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1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1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1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zh-CN" altLang="zh-CN" sz="1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5250" indent="0" algn="just">
              <a:buNone/>
            </a:pPr>
            <a:r>
              <a:rPr lang="en-US" altLang="zh-CN" sz="1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1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1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1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1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1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1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1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1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zh-CN" altLang="zh-CN" sz="1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5250" indent="0" algn="just">
              <a:buNone/>
            </a:pPr>
            <a:r>
              <a:rPr lang="en-US" altLang="zh-CN" sz="1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1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1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1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1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1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1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1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1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zh-CN" altLang="zh-CN" sz="1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5250" indent="0" algn="just">
              <a:buNone/>
            </a:pPr>
            <a:r>
              <a:rPr lang="en-US" altLang="zh-CN" sz="1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1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1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1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1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1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1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1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1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zh-CN" altLang="zh-CN" sz="1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5250" indent="0" algn="just">
              <a:buNone/>
            </a:pPr>
            <a:r>
              <a:rPr lang="en-US" altLang="zh-CN" sz="1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1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1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1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1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1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1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1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18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zh-CN" altLang="zh-CN" sz="1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即，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8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i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1800" i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，均有</a:t>
            </a:r>
            <a:r>
              <a:rPr lang="en-US" altLang="zh-CN" sz="1800" i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1800" i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1800" i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1800" i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，所以，</a:t>
            </a:r>
            <a:r>
              <a:rPr lang="zh-CN" altLang="zh-CN" sz="18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代数运算“</a:t>
            </a:r>
            <a:r>
              <a:rPr lang="en-US" altLang="zh-CN" sz="18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zh-CN" sz="18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”是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满足交换律。</a:t>
            </a:r>
            <a:endParaRPr lang="zh-CN" altLang="zh-CN" sz="16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352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5CF5-AF0A-AC08-7D61-A9C105F6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2772" y="-105927"/>
            <a:ext cx="9144000" cy="469900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第六章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CEDD9-9203-3B2A-931E-493CE6A7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596900"/>
            <a:ext cx="8672919" cy="5689600"/>
          </a:xfrm>
        </p:spPr>
        <p:txBody>
          <a:bodyPr>
            <a:normAutofit/>
          </a:bodyPr>
          <a:lstStyle/>
          <a:p>
            <a:pPr indent="0" algn="just">
              <a:buNone/>
            </a:pPr>
            <a:r>
              <a:rPr lang="en-US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16. </a:t>
            </a:r>
            <a:r>
              <a:rPr lang="zh-CN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给出</a:t>
            </a:r>
            <a:r>
              <a:rPr lang="en-US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1800" b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N</a:t>
            </a:r>
            <a:r>
              <a:rPr lang="en-US" altLang="zh-CN" sz="1800" kern="100" spc="25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</a:t>
            </a:r>
            <a:r>
              <a:rPr lang="en-US" altLang="zh-CN" sz="1800" kern="100" spc="25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中的所有等幂元。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由于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</a:t>
            </a:r>
            <a:r>
              <a:rPr lang="en-US" altLang="zh-CN" sz="1800" kern="100" spc="25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0=0</a:t>
            </a:r>
            <a:r>
              <a:rPr lang="zh-CN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</a:t>
            </a:r>
            <a:r>
              <a:rPr lang="en-US" altLang="zh-CN" sz="1800" kern="100" spc="25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1=1</a:t>
            </a:r>
            <a:r>
              <a:rPr lang="zh-CN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</a:t>
            </a:r>
            <a:r>
              <a:rPr lang="en-US" altLang="zh-CN" sz="1800" kern="100" spc="25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2=4</a:t>
            </a:r>
            <a:r>
              <a:rPr lang="zh-CN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</a:t>
            </a:r>
            <a:r>
              <a:rPr lang="en-US" altLang="zh-CN" sz="1800" kern="100" spc="25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3=3</a:t>
            </a:r>
            <a:r>
              <a:rPr lang="zh-CN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</a:t>
            </a:r>
            <a:r>
              <a:rPr lang="en-US" altLang="zh-CN" sz="1800" kern="100" spc="25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4=4</a:t>
            </a:r>
            <a:r>
              <a:rPr lang="zh-CN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</a:t>
            </a:r>
            <a:r>
              <a:rPr lang="en-US" altLang="zh-CN" sz="1800" kern="100" spc="25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5=1</a:t>
            </a:r>
            <a:r>
              <a:rPr lang="zh-CN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所以，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1800" b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N</a:t>
            </a:r>
            <a:r>
              <a:rPr lang="en-US" altLang="zh-CN" sz="1800" kern="100" spc="25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</a:t>
            </a:r>
            <a:r>
              <a:rPr lang="en-US" altLang="zh-CN" sz="1800" kern="100" spc="25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的等幂元为：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0, 1, 3, 4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0" indent="0" algn="just">
              <a:buNone/>
            </a:pP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1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17. </a:t>
            </a:r>
            <a:r>
              <a:rPr lang="zh-CN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给出</a:t>
            </a:r>
            <a:r>
              <a:rPr lang="en-US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1800" b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N</a:t>
            </a:r>
            <a:r>
              <a:rPr lang="en-US" altLang="zh-CN" sz="1800" kern="100" spc="25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</a:t>
            </a:r>
            <a:r>
              <a:rPr lang="en-US" altLang="zh-CN" sz="1800" kern="100" spc="25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18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中的幺元和各元素的逆元。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lang="en-US" altLang="zh-CN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）对于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1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800" kern="10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，由于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</a:t>
            </a:r>
            <a:r>
              <a:rPr lang="en-US" altLang="zh-CN" sz="1800" kern="100" spc="25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18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18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18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x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</a:t>
            </a:r>
            <a:r>
              <a:rPr lang="en-US" altLang="zh-CN" sz="1800" kern="100" spc="25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，所以，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&lt;N</a:t>
            </a:r>
            <a:r>
              <a:rPr lang="en-US" altLang="zh-CN" sz="1800" kern="10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</a:t>
            </a:r>
            <a:r>
              <a:rPr lang="en-US" altLang="zh-CN" sz="1800" kern="10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的幺元为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0" algn="just">
              <a:buNone/>
            </a:pP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）对于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1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800" kern="10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</a:t>
            </a:r>
            <a:r>
              <a:rPr lang="en-US" altLang="zh-CN" sz="1800" kern="100" spc="25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18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1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</a:t>
            </a:r>
            <a:r>
              <a:rPr lang="en-US" altLang="zh-CN" sz="1800" kern="100" spc="25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0=0</a:t>
            </a:r>
            <a:r>
              <a:rPr lang="zh-CN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，所以，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是关于“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</a:t>
            </a:r>
            <a:r>
              <a:rPr lang="en-US" altLang="zh-CN" sz="1800" kern="100" spc="25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zh-CN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”的零元。所以，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的逆元不存在。</a:t>
            </a:r>
            <a:endParaRPr lang="zh-CN" altLang="zh-CN" sz="1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</a:t>
            </a:r>
            <a:r>
              <a:rPr lang="en-US" altLang="zh-CN" sz="1800" kern="100" spc="25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1=1</a:t>
            </a:r>
            <a:r>
              <a:rPr lang="zh-CN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，故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关于“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</a:t>
            </a:r>
            <a:r>
              <a:rPr lang="en-US" altLang="zh-CN" sz="1800" kern="100" spc="25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zh-CN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”的逆元为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，即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800" kern="100" spc="25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1800" kern="100" spc="25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r>
              <a:rPr lang="zh-CN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zh-CN" altLang="zh-CN" sz="1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</a:t>
            </a:r>
            <a:r>
              <a:rPr lang="en-US" altLang="zh-CN" sz="1800" kern="100" spc="25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6=1</a:t>
            </a:r>
            <a:r>
              <a:rPr lang="zh-CN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</a:t>
            </a:r>
            <a:r>
              <a:rPr lang="en-US" altLang="zh-CN" sz="1800" kern="100" spc="25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2=1</a:t>
            </a:r>
            <a:r>
              <a:rPr lang="zh-CN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，故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800" kern="100" spc="25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1800" kern="100" spc="25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=6</a:t>
            </a:r>
            <a:r>
              <a:rPr lang="zh-CN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1800" kern="100" spc="25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1800" kern="100" spc="25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=2</a:t>
            </a:r>
            <a:r>
              <a:rPr lang="zh-CN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zh-CN" altLang="zh-CN" sz="1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</a:t>
            </a:r>
            <a:r>
              <a:rPr lang="en-US" altLang="zh-CN" sz="1800" kern="100" spc="25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4=1</a:t>
            </a:r>
            <a:r>
              <a:rPr lang="zh-CN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</a:t>
            </a:r>
            <a:r>
              <a:rPr lang="en-US" altLang="zh-CN" sz="1800" kern="100" spc="25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3=1</a:t>
            </a:r>
            <a:r>
              <a:rPr lang="zh-CN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，故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1800" kern="100" spc="25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1800" kern="100" spc="25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=4</a:t>
            </a:r>
            <a:r>
              <a:rPr lang="zh-CN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1800" kern="100" spc="25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1800" kern="100" spc="25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=3</a:t>
            </a:r>
            <a:r>
              <a:rPr lang="zh-CN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zh-CN" altLang="zh-CN" sz="1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</a:t>
            </a:r>
            <a:r>
              <a:rPr lang="en-US" altLang="zh-CN" sz="1800" kern="100" spc="25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9=1</a:t>
            </a:r>
            <a:r>
              <a:rPr lang="zh-CN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</a:t>
            </a:r>
            <a:r>
              <a:rPr lang="en-US" altLang="zh-CN" sz="1800" kern="100" spc="25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5=1</a:t>
            </a:r>
            <a:r>
              <a:rPr lang="zh-CN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，故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1800" kern="100" spc="25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1800" kern="100" spc="25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=9</a:t>
            </a:r>
            <a:r>
              <a:rPr lang="zh-CN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en-US" altLang="zh-CN" sz="1800" kern="100" spc="25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1800" kern="100" spc="25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=5</a:t>
            </a:r>
            <a:r>
              <a:rPr lang="zh-CN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zh-CN" altLang="zh-CN" sz="1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</a:t>
            </a:r>
            <a:r>
              <a:rPr lang="en-US" altLang="zh-CN" sz="1800" kern="100" spc="25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8=1</a:t>
            </a:r>
            <a:r>
              <a:rPr lang="zh-CN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</a:t>
            </a:r>
            <a:r>
              <a:rPr lang="en-US" altLang="zh-CN" sz="1800" kern="100" spc="25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1=1</a:t>
            </a:r>
            <a:r>
              <a:rPr lang="zh-CN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，故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en-US" altLang="zh-CN" sz="1800" kern="100" spc="25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1800" kern="100" spc="25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=8</a:t>
            </a:r>
            <a:r>
              <a:rPr lang="zh-CN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en-US" altLang="zh-CN" sz="1800" kern="100" spc="25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1800" kern="100" spc="25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=7</a:t>
            </a:r>
            <a:r>
              <a:rPr lang="zh-CN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zh-CN" altLang="zh-CN" sz="1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</a:t>
            </a:r>
            <a:r>
              <a:rPr lang="en-US" altLang="zh-CN" sz="1800" kern="100" spc="25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10=1</a:t>
            </a:r>
            <a:r>
              <a:rPr lang="zh-CN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，故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1800" kern="100" spc="25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1800" kern="100" spc="25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=10</a:t>
            </a:r>
            <a:r>
              <a:rPr lang="zh-CN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1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zh-CN" altLang="zh-CN" sz="18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综上，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无逆元，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=6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=4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=3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=9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=2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=8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=7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=5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18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=10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6444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5CF5-AF0A-AC08-7D61-A9C105F6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2772" y="-105927"/>
            <a:ext cx="9144000" cy="469900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第六章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CEDD9-9203-3B2A-931E-493CE6A7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596900"/>
            <a:ext cx="8672919" cy="568960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23.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{&lt;0, 0&gt;, &lt;1, 1&gt;, &lt;2, 2&gt;, &lt;3, 0&gt;, &lt;4, 1&gt;, &lt;5, 2&gt;}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的函数，证明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的同态映射。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：由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的定义知，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(mod 3)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，存在唯一的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，使得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(mod 3)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((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(mod 6)) (mod 3)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(mod 3)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 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(mod 3)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(mod 3) +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(mod 3)) (mod 3)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(mod 3)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(6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(mod 3)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(mod 3)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所以，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。所以，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的同态映射。</a:t>
            </a:r>
          </a:p>
        </p:txBody>
      </p:sp>
    </p:spTree>
    <p:extLst>
      <p:ext uri="{BB962C8B-B14F-4D97-AF65-F5344CB8AC3E}">
        <p14:creationId xmlns:p14="http://schemas.microsoft.com/office/powerpoint/2010/main" val="3435404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5CF5-AF0A-AC08-7D61-A9C105F6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2772" y="-105927"/>
            <a:ext cx="9144000" cy="469900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第六章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CEDD9-9203-3B2A-931E-493CE6A7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596900"/>
            <a:ext cx="8672919" cy="5689600"/>
          </a:xfrm>
        </p:spPr>
        <p:txBody>
          <a:bodyPr>
            <a:normAutofit fontScale="92500" lnSpcReduction="10000"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27. </a:t>
            </a: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400" i="1" kern="100" spc="25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kern="100" spc="25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分别是代数系统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kern="100" spc="25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到代数系统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kern="100" spc="25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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，代数系统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kern="100" spc="25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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到代数系统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kern="100" spc="25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的同态映射，证明：复合函数</a:t>
            </a:r>
            <a:r>
              <a:rPr lang="en-US" altLang="zh-CN" sz="2400" i="1" kern="100" spc="25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</a:t>
            </a:r>
            <a:r>
              <a:rPr lang="en-US" altLang="zh-CN" sz="2400" i="1" kern="100" spc="25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是代数系统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kern="100" spc="25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到代数系统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kern="100" spc="25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的同态映射。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由于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是代数系统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到代数系统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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的同态映射，则对于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，有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#</a:t>
            </a:r>
            <a:r>
              <a:rPr lang="en-US" altLang="zh-CN" sz="2400" i="1" kern="10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而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是代数系统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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到代数系统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的同态映射，则对于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，有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#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，有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 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))=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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))               (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因为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是同态映射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))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g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))                      (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因为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是同态映射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 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f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 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525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故，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 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的同态映射。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218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5CF5-AF0A-AC08-7D61-A9C105F6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2772" y="-105927"/>
            <a:ext cx="9144000" cy="469900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第七章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CEDD9-9203-3B2A-931E-493CE6A7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596900"/>
            <a:ext cx="8672919" cy="5689600"/>
          </a:xfrm>
        </p:spPr>
        <p:txBody>
          <a:bodyPr>
            <a:normAutofit/>
          </a:bodyPr>
          <a:lstStyle/>
          <a:p>
            <a:pPr indent="0" algn="just">
              <a:buNone/>
            </a:pP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&lt;{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}, #&gt;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为一个半群，且</a:t>
            </a:r>
            <a:r>
              <a:rPr lang="en-US" altLang="zh-CN" sz="2400" i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en-US" altLang="zh-CN" sz="2400" i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，试证明：</a:t>
            </a:r>
            <a:r>
              <a:rPr lang="en-US" altLang="zh-CN" sz="2400" i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en-US" altLang="zh-CN" sz="2400" i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400" i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en-US" altLang="zh-CN" sz="2400" i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en-US" altLang="zh-CN" sz="2400" i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0" algn="just">
              <a:buNone/>
            </a:pP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证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因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&lt;{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}, #&gt;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为一个半群，故运算“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”具有结合律。 又因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，故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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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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)= (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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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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，即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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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0" algn="just"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因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为有限集，由定理知，有限半群必有等幂元。而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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，即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不是等幂元，故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必为等幂元，即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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712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5CF5-AF0A-AC08-7D61-A9C105F6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2772" y="-105927"/>
            <a:ext cx="9144000" cy="469900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第七章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CEDD9-9203-3B2A-931E-493CE6A7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596900"/>
            <a:ext cx="8672919" cy="5689600"/>
          </a:xfrm>
        </p:spPr>
        <p:txBody>
          <a:bodyPr>
            <a:normAutofit fontScale="62500" lnSpcReduction="20000"/>
          </a:bodyPr>
          <a:lstStyle/>
          <a:p>
            <a:pPr indent="0" algn="just">
              <a:buNone/>
            </a:pPr>
            <a:r>
              <a:rPr lang="es-MX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11.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对于群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s-MX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，定义</a:t>
            </a:r>
            <a:r>
              <a:rPr lang="es-MX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上的运算“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”：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s-MX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s-MX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s-MX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s-MX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es-MX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s-MX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s-MX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。证明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s-MX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#&gt;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也是群。</a:t>
            </a:r>
          </a:p>
          <a:p>
            <a:pPr indent="0" algn="just">
              <a:buNone/>
            </a:pP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证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#&gt;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是一个代数系统</a:t>
            </a:r>
          </a:p>
          <a:p>
            <a:pPr indent="0" algn="just"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由于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是群，故“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”在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上满足封闭性，唯一性和全域性。由运算“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”的定义知，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。故运算“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”在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上满足封闭性，唯一性和全域性。故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#&gt;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是一个代数系统。</a:t>
            </a:r>
          </a:p>
          <a:p>
            <a:pPr indent="0" algn="just"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）结合律</a:t>
            </a:r>
          </a:p>
          <a:p>
            <a:pPr indent="0" algn="just">
              <a:buNone/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y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</a:p>
          <a:p>
            <a:pPr indent="0" algn="just">
              <a:buNone/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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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 (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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 (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（因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是群，故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满足结合律）</a:t>
            </a:r>
          </a:p>
          <a:p>
            <a:pPr indent="0" algn="just">
              <a:buNone/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 (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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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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因此，运算“</a:t>
            </a:r>
            <a:r>
              <a:rPr lang="es-MX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”在</a:t>
            </a:r>
            <a:r>
              <a:rPr lang="es-MX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上满足结合律。</a:t>
            </a:r>
          </a:p>
          <a:p>
            <a:pPr indent="0" algn="just"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）幺元</a:t>
            </a:r>
          </a:p>
          <a:p>
            <a:pPr indent="0" algn="just"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设群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的幺元为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，有</a:t>
            </a:r>
          </a:p>
          <a:p>
            <a:pPr marL="0" indent="0" algn="ctr">
              <a:buNone/>
            </a:pP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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ctr">
              <a:buNone/>
            </a:pP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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故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也是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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的幺元。</a:t>
            </a:r>
          </a:p>
          <a:p>
            <a:pPr indent="0" algn="just"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）逆元</a:t>
            </a:r>
          </a:p>
          <a:p>
            <a:pPr indent="0" algn="just">
              <a:buNone/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，设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中的逆元为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。则 </a:t>
            </a:r>
          </a:p>
          <a:p>
            <a:pPr marL="0" indent="0" algn="ctr">
              <a:buNone/>
            </a:pP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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ctr">
              <a:buNone/>
            </a:pP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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因此，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也是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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中的逆元。</a:t>
            </a:r>
          </a:p>
          <a:p>
            <a:pPr indent="0" algn="just"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综上所述，知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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是群。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402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5CF5-AF0A-AC08-7D61-A9C105F6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2772" y="-105927"/>
            <a:ext cx="9144000" cy="469900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第七章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CEDD9-9203-3B2A-931E-493CE6A7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596900"/>
            <a:ext cx="8672919" cy="5689600"/>
          </a:xfrm>
        </p:spPr>
        <p:txBody>
          <a:bodyPr>
            <a:normAutofit fontScale="85000" lnSpcReduction="20000"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13.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s-MX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为群，定义集合</a:t>
            </a:r>
            <a:r>
              <a:rPr lang="es-MX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s-MX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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s-MX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s-MX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且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s-MX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s-MX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满足</a:t>
            </a:r>
            <a:r>
              <a:rPr lang="es-MX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s-MX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s-MX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s-MX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。证明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s-MX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s-MX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s-MX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的一个子群。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证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）封闭性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，有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     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（结合律）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 (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（因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 (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（因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     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（结合律）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     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（因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又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，故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。因此，运算“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”在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上满足封闭性。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）幺元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的幺元为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，且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，故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）逆元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，有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，且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，有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=(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=(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（因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=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又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，故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综上所述，知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的子群。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6803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5CF5-AF0A-AC08-7D61-A9C105F6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2772" y="-105927"/>
            <a:ext cx="9144000" cy="469900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第七章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CEDD9-9203-3B2A-931E-493CE6A7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596900"/>
            <a:ext cx="8672919" cy="5689600"/>
          </a:xfrm>
        </p:spPr>
        <p:txBody>
          <a:bodyPr>
            <a:normAutofit/>
          </a:bodyPr>
          <a:lstStyle/>
          <a:p>
            <a:pPr indent="0" algn="l">
              <a:buNone/>
            </a:pPr>
            <a:r>
              <a:rPr lang="en-US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27. </a:t>
            </a:r>
            <a:r>
              <a:rPr lang="zh-CN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设群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i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中除单位元外任意元素的阶都为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，试证明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i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是交换群。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证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。由题设知，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|=2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，因此，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。故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0" algn="just"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时，亦有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0" algn="just"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即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，均有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0" algn="just">
              <a:buNone/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，均有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=(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0" algn="just"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因此，“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”满足交换律。从而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是交换群。</a:t>
            </a:r>
          </a:p>
        </p:txBody>
      </p:sp>
    </p:spTree>
    <p:extLst>
      <p:ext uri="{BB962C8B-B14F-4D97-AF65-F5344CB8AC3E}">
        <p14:creationId xmlns:p14="http://schemas.microsoft.com/office/powerpoint/2010/main" val="19401153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5CF5-AF0A-AC08-7D61-A9C105F6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2772" y="-105927"/>
            <a:ext cx="9144000" cy="469900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第七章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CEDD9-9203-3B2A-931E-493CE6A7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596900"/>
            <a:ext cx="8672919" cy="5689600"/>
          </a:xfrm>
        </p:spPr>
        <p:txBody>
          <a:bodyPr>
            <a:normAutofit lnSpcReduction="10000"/>
          </a:bodyPr>
          <a:lstStyle/>
          <a:p>
            <a:pPr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33.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阶循环群，试求出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的全部生成元和全部非平凡子群。</a:t>
            </a:r>
          </a:p>
          <a:p>
            <a:pPr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的一个生成元，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的幺元。则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15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 {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(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15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|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| = |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14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| =15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15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|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| = |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13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| =15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|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| = |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12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| = 5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15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|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| = |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| =15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|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| = |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| = 3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|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| = |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9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| = 5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15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| = |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| =15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| = 1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可见，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都是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阶元素，所以，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的全部生成元为：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12161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5CF5-AF0A-AC08-7D61-A9C105F6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2772" y="-105927"/>
            <a:ext cx="9144000" cy="469900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第七章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CEDD9-9203-3B2A-931E-493CE6A7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596900"/>
            <a:ext cx="8672919" cy="5689600"/>
          </a:xfrm>
        </p:spPr>
        <p:txBody>
          <a:bodyPr>
            <a:normAutofit lnSpcReduction="10000"/>
          </a:bodyPr>
          <a:lstStyle/>
          <a:p>
            <a:pPr indent="0" algn="just">
              <a:buNone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33.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阶循环群，试求出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的全部生成元和全部非平凡子群。</a:t>
            </a:r>
          </a:p>
          <a:p>
            <a:pPr indent="0" algn="just">
              <a:buNone/>
            </a:pP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整除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的正整数有：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1, 3, 5, 15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。因此，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共有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个循环子群。</a:t>
            </a:r>
          </a:p>
          <a:p>
            <a:pPr indent="0" algn="just"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）因为</a:t>
            </a:r>
            <a:r>
              <a:rPr lang="zh-CN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，故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阶子群的生成元，有</a:t>
            </a:r>
          </a:p>
          <a:p>
            <a:pPr indent="0" algn="just">
              <a:buNone/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阶子群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400" kern="10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400" kern="10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{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）因为</a:t>
            </a:r>
            <a:r>
              <a:rPr lang="zh-CN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，故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阶子群的生成元，有</a:t>
            </a:r>
          </a:p>
          <a:p>
            <a:pPr indent="0" algn="just">
              <a:buNone/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阶子群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400" kern="10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400" kern="10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{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）因为</a:t>
            </a:r>
            <a:r>
              <a:rPr lang="zh-CN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15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，故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阶子群的生成元，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阶子群的生成元，有</a:t>
            </a:r>
          </a:p>
          <a:p>
            <a:pPr indent="0" algn="just">
              <a:buNone/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阶子群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400" kern="10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400" kern="10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{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</a:p>
          <a:p>
            <a:pPr indent="0" algn="just">
              <a:buNone/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阶子群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400" kern="10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400" kern="10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</a:p>
          <a:p>
            <a:pPr indent="0" algn="just"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综上所述，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的非平凡子群共有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个：</a:t>
            </a:r>
          </a:p>
          <a:p>
            <a:pPr indent="0" algn="just">
              <a:buNone/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阶子群：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&lt;{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},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indent="0" algn="just">
              <a:buNone/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阶子群：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&lt;{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},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00075" algn="just"/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336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5CF5-AF0A-AC08-7D61-A9C105F6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69900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第一章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CEDD9-9203-3B2A-931E-493CE6A7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596900"/>
            <a:ext cx="8683551" cy="56896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27.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某班有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个学生，其中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人会打篮球，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人会打排球，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人会打篮球和排球，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人会打篮球和网球，还有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人会打这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种球。已知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个人会打网球，并且这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个人都会打篮球或排球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求该班同学中不会打球的人数。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解：设集合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表示会打篮球的同学集合，集合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表示会打排球的同学集合，集合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表示会打网球的同学集合。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|=25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|=14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|=12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|=6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|=5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|=2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|=6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)|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)|=|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|+|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|=5+|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2=6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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|=3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)|=|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|=25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|=|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|+|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|+|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|+|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=14+12+6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3+2=20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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)|=25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20=5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故该班同学中不会打篮球的人数共有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人。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36942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5CF5-AF0A-AC08-7D61-A9C105F6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2772" y="-105927"/>
            <a:ext cx="9144000" cy="469900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第八章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CEDD9-9203-3B2A-931E-493CE6A7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596900"/>
            <a:ext cx="8672919" cy="5689600"/>
          </a:xfrm>
        </p:spPr>
        <p:txBody>
          <a:bodyPr>
            <a:normAutofit/>
          </a:bodyPr>
          <a:lstStyle/>
          <a:p>
            <a:pPr indent="0" algn="just">
              <a:buNone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10.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设无向图</a:t>
            </a:r>
            <a:r>
              <a:rPr lang="en-US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条边，度数为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的结点有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个，其余结点的度数均小于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，问图</a:t>
            </a:r>
            <a:r>
              <a:rPr lang="en-US" altLang="zh-CN" sz="2400" i="1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中至少有多少个结点？为什么？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zh-CN" altLang="zh-CN" sz="2400" b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lang="en-US" altLang="zh-CN" sz="2400" b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由于其余结点的度数均小于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，故其余结点的度数只能为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。设图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中度数为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的结点数目分别为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kern="100" spc="25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kern="100" spc="25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kern="100" spc="25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个，则根据握手定理有：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5250" indent="0" algn="ctr">
              <a:buNone/>
            </a:pP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12=3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6+2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kern="100" spc="25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kern="100" spc="25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+0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kern="100" spc="25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5250" indent="0" algn="ctr">
              <a:buNone/>
            </a:pP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6=2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kern="100" spc="25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kern="100" spc="25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5250" indent="0" algn="l">
              <a:buNone/>
            </a:pP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故当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kern="100" spc="25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kern="100" spc="25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时，图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中的总结点数最小，即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5250" indent="0" algn="ctr">
              <a:buNone/>
            </a:pP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kern="100" spc="25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=3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5250" indent="0" algn="l">
              <a:buNone/>
            </a:pP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故图</a:t>
            </a:r>
            <a:r>
              <a:rPr lang="en-US" altLang="zh-CN" sz="2400" i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中至少有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6+3=9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个结点。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00075" algn="just"/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51838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5CF5-AF0A-AC08-7D61-A9C105F6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2772" y="-105927"/>
            <a:ext cx="9144000" cy="469900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第八章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CEDD9-9203-3B2A-931E-493CE6A7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596900"/>
            <a:ext cx="8672919" cy="5689600"/>
          </a:xfrm>
        </p:spPr>
        <p:txBody>
          <a:bodyPr>
            <a:normAutofit/>
          </a:bodyPr>
          <a:lstStyle/>
          <a:p>
            <a:pPr indent="0" algn="just">
              <a:buNone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35.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对于题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19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中七个人，可否将他们安排在圆桌旁，使得每个人均能与他身边的人交谈？</a:t>
            </a:r>
          </a:p>
          <a:p>
            <a:pPr indent="0" algn="just">
              <a:lnSpc>
                <a:spcPct val="100000"/>
              </a:lnSpc>
              <a:buNone/>
            </a:pP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对于题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19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中的七个人，可建模为如下所示的无向图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=&lt;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，其中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={(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)|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且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会讲同一种语言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0" algn="ctr">
              <a:lnSpc>
                <a:spcPct val="100000"/>
              </a:lnSpc>
              <a:buNone/>
            </a:pPr>
            <a:endParaRPr lang="en-US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ctr">
              <a:lnSpc>
                <a:spcPct val="100000"/>
              </a:lnSpc>
              <a:buNone/>
            </a:pPr>
            <a:endParaRPr lang="en-US" altLang="zh-CN" sz="240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ctr">
              <a:lnSpc>
                <a:spcPct val="100000"/>
              </a:lnSpc>
              <a:buNone/>
            </a:pPr>
            <a:endParaRPr lang="en-US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ctr">
              <a:lnSpc>
                <a:spcPct val="100000"/>
              </a:lnSpc>
              <a:buNone/>
            </a:pPr>
            <a:endParaRPr lang="en-US" altLang="zh-CN" sz="240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ctr">
              <a:lnSpc>
                <a:spcPct val="100000"/>
              </a:lnSpc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由题意即判断图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是否为哈密顿图。显然图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中存在哈密顿回路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abdfgeca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，按上述方式安排圆桌座位，可使得每个人均能与他身边的人交谈。</a:t>
            </a:r>
          </a:p>
          <a:p>
            <a:pPr indent="600075" algn="just"/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3428EB-60D1-6C2D-12AB-63359CA8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267" y="2648857"/>
            <a:ext cx="2535465" cy="156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539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5CF5-AF0A-AC08-7D61-A9C105F6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2772" y="-105927"/>
            <a:ext cx="9144000" cy="469900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第九章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CEDD9-9203-3B2A-931E-493CE6A7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596900"/>
            <a:ext cx="8672919" cy="5689600"/>
          </a:xfrm>
        </p:spPr>
        <p:txBody>
          <a:bodyPr>
            <a:normAutofit/>
          </a:bodyPr>
          <a:lstStyle/>
          <a:p>
            <a:pPr indent="0" algn="just">
              <a:buNone/>
            </a:pP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画出所有非同构的</a:t>
            </a:r>
            <a:r>
              <a:rPr lang="en-US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2400" kern="100" spc="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阶无向树。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buNone/>
            </a:pPr>
            <a:r>
              <a:rPr lang="zh-CN" altLang="zh-CN" sz="2400" b="1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解 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所有非同构的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阶无向树共有</a:t>
            </a:r>
            <a:r>
              <a:rPr lang="en-US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kern="10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种，分别如下所示：</a:t>
            </a:r>
            <a:endParaRPr lang="en-US" altLang="zh-CN" sz="2400" kern="100" spc="25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buNone/>
            </a:pP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00075" algn="just"/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9A2DA1-66AB-C47E-8D21-F99BF26A4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82" y="2529727"/>
            <a:ext cx="9288510" cy="69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747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5CF5-AF0A-AC08-7D61-A9C105F6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2772" y="-105927"/>
            <a:ext cx="9144000" cy="469900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第九章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CEDD9-9203-3B2A-931E-493CE6A7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596900"/>
            <a:ext cx="8672919" cy="5689600"/>
          </a:xfrm>
        </p:spPr>
        <p:txBody>
          <a:bodyPr>
            <a:normAutofit/>
          </a:bodyPr>
          <a:lstStyle/>
          <a:p>
            <a:pPr indent="0" algn="just">
              <a:buNone/>
            </a:pP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6. 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证明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阶树的所有结点度数之和为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– 2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0" algn="just">
              <a:buNone/>
            </a:pPr>
            <a:r>
              <a:rPr lang="zh-CN" altLang="zh-CN" sz="2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证明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根据无向树的性质，</a:t>
            </a:r>
            <a:r>
              <a:rPr lang="en-US" altLang="zh-CN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阶树的边数</a:t>
            </a:r>
            <a:r>
              <a:rPr lang="en-US" altLang="zh-CN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。由握手定理知，</a:t>
            </a:r>
          </a:p>
          <a:p>
            <a:pPr indent="0" algn="ctr">
              <a:buNone/>
            </a:pP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– 2 = 2</a:t>
            </a:r>
            <a:r>
              <a:rPr lang="en-US" altLang="zh-CN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 2(</a:t>
            </a:r>
            <a:r>
              <a:rPr lang="en-US" altLang="zh-CN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1)= 2</a:t>
            </a:r>
            <a:r>
              <a:rPr lang="en-US" altLang="zh-CN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– 2</a:t>
            </a:r>
            <a:r>
              <a:rPr lang="zh-CN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0" algn="just">
              <a:buNone/>
            </a:pPr>
            <a:r>
              <a:rPr lang="zh-CN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因此，</a:t>
            </a:r>
            <a:r>
              <a:rPr lang="en-US" altLang="zh-CN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阶树的所有结点度数之和为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– 2</a:t>
            </a:r>
            <a:r>
              <a:rPr lang="zh-CN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0" algn="just">
              <a:buNone/>
            </a:pP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00075" algn="just"/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47195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5CF5-AF0A-AC08-7D61-A9C105F6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2772" y="-105927"/>
            <a:ext cx="9144000" cy="469900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第九章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CEDD9-9203-3B2A-931E-493CE6A7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596900"/>
            <a:ext cx="8672919" cy="5689600"/>
          </a:xfrm>
        </p:spPr>
        <p:txBody>
          <a:bodyPr>
            <a:normAutofit fontScale="92500" lnSpcReduction="10000"/>
          </a:bodyPr>
          <a:lstStyle/>
          <a:p>
            <a:pPr indent="0" algn="just">
              <a:buNone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30.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个字母“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”“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”“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”“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”“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”“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”“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”在通信中出现的频率分别为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35%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20%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15%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10%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10%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5%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5%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，用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Huffman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算法求传输它们的前缀码。指出每个字母对应的编码，并计算传输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400" i="1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个按上述频率出现的字母，需要多少个二进制数字。</a:t>
            </a:r>
          </a:p>
          <a:p>
            <a:pPr marL="0" indent="0">
              <a:buNone/>
            </a:pPr>
            <a:r>
              <a:rPr lang="zh-CN" altLang="zh-C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构造一棵叶结点赋权为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35</a:t>
            </a:r>
            <a:r>
              <a:rPr lang="zh-CN" altLang="zh-C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zh-C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zh-C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zh-C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zh-C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的最优树。构造得到的一棵最优树如下：</a:t>
            </a:r>
            <a:endParaRPr lang="en-US" altLang="zh-CN" sz="24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由最优树可以确定字母“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”“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”“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”“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”“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”“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”“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”的最佳前缀码分别为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01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101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001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0000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0001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0" algn="just"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用最佳前缀码传输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400" i="1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个按上述频率出现的字母，需要的二进制数字个数为</a:t>
            </a:r>
          </a:p>
          <a:p>
            <a:pPr indent="0" algn="just">
              <a:buNone/>
            </a:pP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((35%+20%)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2+(10%+10%+10%)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3+(5%+5%)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400" i="1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=2.4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400" i="1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00075" algn="just"/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BEE042-39CD-4285-2CB0-2E4563297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562" y="2444794"/>
            <a:ext cx="2298875" cy="196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8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5CF5-AF0A-AC08-7D61-A9C105F6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69900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CEDD9-9203-3B2A-931E-493CE6A7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596900"/>
            <a:ext cx="8547100" cy="5689600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zh-CN" sz="2400" b="1" kern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对于集合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zh-CN" altLang="zh-CN" sz="2400" b="1" kern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kern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400" b="1" kern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2400" b="1" kern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(A∩B)×C=(A×C)∩(B×C);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证明：（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）对于任意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，则有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。由交集的定义知，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，故有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。所以，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）对于任意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((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，则有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。由笛卡儿积的定义知，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，且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。故有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。故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由综上（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）（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）知，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(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70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5CF5-AF0A-AC08-7D61-A9C105F6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69900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CEDD9-9203-3B2A-931E-493CE6A7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596900"/>
            <a:ext cx="8672919" cy="56896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7.</a:t>
            </a:r>
            <a:r>
              <a:rPr lang="zh-CN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对于集合</a:t>
            </a:r>
            <a:r>
              <a:rPr lang="en-US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A={</a:t>
            </a:r>
            <a:r>
              <a:rPr lang="en-US" altLang="zh-CN" sz="2400" b="1" kern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a,b,c</a:t>
            </a:r>
            <a:r>
              <a:rPr lang="en-US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和集合</a:t>
            </a:r>
            <a:r>
              <a:rPr lang="en-US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B={{a},{</a:t>
            </a:r>
            <a:r>
              <a:rPr lang="en-US" altLang="zh-CN" sz="2400" b="1" kern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a,b</a:t>
            </a:r>
            <a:r>
              <a:rPr lang="en-US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},{</a:t>
            </a:r>
            <a:r>
              <a:rPr lang="en-US" altLang="zh-CN" sz="2400" b="1" kern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a,c</a:t>
            </a:r>
            <a:r>
              <a:rPr lang="en-US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},{</a:t>
            </a:r>
            <a:r>
              <a:rPr lang="en-US" altLang="zh-CN" sz="2400" b="1" kern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b,c</a:t>
            </a:r>
            <a:r>
              <a:rPr lang="en-US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}}</a:t>
            </a:r>
            <a:r>
              <a:rPr lang="zh-CN" altLang="en-US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b="1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⑤</a:t>
            </a:r>
            <a:r>
              <a:rPr lang="en-US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zh-CN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上的包含关系</a:t>
            </a:r>
            <a:r>
              <a:rPr lang="en-US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" indent="0" algn="just" latinLnBrk="1">
              <a:lnSpc>
                <a:spcPct val="100000"/>
              </a:lnSpc>
              <a:buNone/>
            </a:pP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={&lt;{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},{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}&gt;,&lt;{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},{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}&gt;,&lt;{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},{</a:t>
            </a:r>
            <a:r>
              <a:rPr lang="en-US" altLang="zh-CN" sz="24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}&gt;,&lt;{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},{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}&gt;,&lt;{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},{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}&gt;,&lt;{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},{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}&gt;}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8.</a:t>
            </a:r>
            <a:r>
              <a:rPr lang="zh-CN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对于集合</a:t>
            </a:r>
            <a:r>
              <a:rPr lang="en-US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A={3,5,7,9}</a:t>
            </a:r>
            <a:r>
              <a:rPr lang="zh-CN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B={2,3,4,6,8,10},</a:t>
            </a:r>
            <a:r>
              <a:rPr lang="zh-CN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求如下关系的关系矩阵。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zh-CN" altLang="zh-CN" sz="2400" b="1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⑥</a:t>
            </a:r>
            <a:r>
              <a:rPr lang="zh-CN" altLang="zh-CN" sz="2400" b="1" kern="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zh-CN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zh-CN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的整除关系。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400" b="1" i="1" kern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R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={&lt;3,3&gt;, &lt;3,9&gt; }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BC99EA1-73D8-431B-5366-A6E3413AF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815" y="4870087"/>
            <a:ext cx="10653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400" b="1" i="1" u="none" strike="noStrike" cap="none" normalizeH="0" baseline="-3000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EFCD22E-371C-667D-CD51-E46DA057F7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489106"/>
              </p:ext>
            </p:extLst>
          </p:nvPr>
        </p:nvGraphicFramePr>
        <p:xfrm>
          <a:off x="2505445" y="4021022"/>
          <a:ext cx="1577458" cy="2392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62000" imgH="1155700" progId="Equation.DSMT4">
                  <p:embed/>
                </p:oleObj>
              </mc:Choice>
              <mc:Fallback>
                <p:oleObj r:id="rId2" imgW="762000" imgH="1155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445" y="4021022"/>
                        <a:ext cx="1577458" cy="23924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6E654D90-A517-F2AC-BF70-A01403C3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8700" y="5803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06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5CF5-AF0A-AC08-7D61-A9C105F6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69900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CEDD9-9203-3B2A-931E-493CE6A7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596900"/>
            <a:ext cx="8672919" cy="5689600"/>
          </a:xfrm>
        </p:spPr>
        <p:txBody>
          <a:bodyPr/>
          <a:lstStyle/>
          <a:p>
            <a:pPr marL="0" indent="0" latinLnBrk="1">
              <a:lnSpc>
                <a:spcPct val="100000"/>
              </a:lnSpc>
              <a:buNone/>
            </a:pPr>
            <a:r>
              <a:rPr lang="en-US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14. </a:t>
            </a:r>
            <a:r>
              <a:rPr lang="zh-CN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A={</a:t>
            </a:r>
            <a:r>
              <a:rPr lang="en-US" altLang="zh-CN" sz="2400" b="1" kern="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a,b,c,d,e,f,g</a:t>
            </a:r>
            <a:r>
              <a:rPr lang="en-US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  <a:r>
              <a:rPr lang="zh-CN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，其中</a:t>
            </a:r>
            <a:r>
              <a:rPr lang="en-US" altLang="zh-CN" sz="2400" b="1" kern="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a,b,c,d,e,f</a:t>
            </a:r>
            <a:r>
              <a:rPr lang="en-US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g </a:t>
            </a:r>
            <a:r>
              <a:rPr lang="zh-CN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分别表示</a:t>
            </a:r>
            <a:r>
              <a:rPr lang="en-US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r>
              <a:rPr lang="zh-CN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个人，且</a:t>
            </a:r>
            <a:r>
              <a:rPr lang="en-US" altLang="zh-CN" sz="2400" b="1" kern="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a,b</a:t>
            </a:r>
            <a:r>
              <a:rPr lang="en-US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c </a:t>
            </a:r>
            <a:r>
              <a:rPr lang="zh-CN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都是</a:t>
            </a:r>
            <a:r>
              <a:rPr lang="en-US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18</a:t>
            </a:r>
            <a:r>
              <a:rPr lang="zh-CN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岁，</a:t>
            </a:r>
            <a:r>
              <a:rPr lang="en-US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d </a:t>
            </a:r>
            <a:r>
              <a:rPr lang="zh-CN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e </a:t>
            </a:r>
            <a:r>
              <a:rPr lang="zh-CN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都是</a:t>
            </a:r>
            <a:r>
              <a:rPr lang="en-US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21</a:t>
            </a:r>
            <a:r>
              <a:rPr lang="zh-CN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岁，</a:t>
            </a:r>
            <a:r>
              <a:rPr lang="en-US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lang="zh-CN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g </a:t>
            </a:r>
            <a:r>
              <a:rPr lang="zh-CN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都是</a:t>
            </a:r>
            <a:r>
              <a:rPr lang="en-US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23</a:t>
            </a:r>
            <a:r>
              <a:rPr lang="zh-CN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岁。试给出</a:t>
            </a:r>
            <a:r>
              <a:rPr lang="en-US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lang="zh-CN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上的同龄关系</a:t>
            </a:r>
            <a:r>
              <a:rPr lang="zh-CN" altLang="en-US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并用关系矩阵和关系图表示。</a:t>
            </a:r>
            <a:r>
              <a:rPr lang="zh-CN" altLang="zh-CN" sz="2400" b="1" kern="0" dirty="0">
                <a:ea typeface="Times New Roman" panose="02020603050405020304" pitchFamily="18" charset="0"/>
              </a:rPr>
              <a:t> </a:t>
            </a:r>
            <a:endParaRPr lang="en-US" altLang="zh-CN" sz="2400" b="1" kern="0" dirty="0">
              <a:ea typeface="Times New Roman" panose="02020603050405020304" pitchFamily="18" charset="0"/>
            </a:endParaRPr>
          </a:p>
          <a:p>
            <a:pPr marL="0" indent="0" latinLnBrk="1">
              <a:lnSpc>
                <a:spcPct val="100000"/>
              </a:lnSpc>
              <a:buNone/>
            </a:pP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上的同龄关系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4012A900-B824-76A5-95CC-C28B0DCF47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782570"/>
              </p:ext>
            </p:extLst>
          </p:nvPr>
        </p:nvGraphicFramePr>
        <p:xfrm>
          <a:off x="456996" y="3171420"/>
          <a:ext cx="3715967" cy="3089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89100" imgH="1409700" progId="Equation.DSMT4">
                  <p:embed/>
                </p:oleObj>
              </mc:Choice>
              <mc:Fallback>
                <p:oleObj r:id="rId2" imgW="1689100" imgH="1409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996" y="3171420"/>
                        <a:ext cx="3715967" cy="30896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63CBC36D-BB2C-B301-2B74-2EF16325DA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386742"/>
              </p:ext>
            </p:extLst>
          </p:nvPr>
        </p:nvGraphicFramePr>
        <p:xfrm>
          <a:off x="4571999" y="2998821"/>
          <a:ext cx="4595053" cy="2526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259900" imgH="690120" progId="Visio.Drawing.11">
                  <p:embed/>
                </p:oleObj>
              </mc:Choice>
              <mc:Fallback>
                <p:oleObj r:id="rId4" imgW="1259900" imgH="69012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999" y="2998821"/>
                        <a:ext cx="4595053" cy="25264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681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5CF5-AF0A-AC08-7D61-A9C105F6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69900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CEDD9-9203-3B2A-931E-493CE6A7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596900"/>
            <a:ext cx="8672919" cy="5689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15.</a:t>
            </a:r>
            <a:r>
              <a:rPr lang="zh-CN" altLang="zh-CN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判断集合</a:t>
            </a:r>
            <a:r>
              <a:rPr lang="en-US" altLang="zh-CN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A={</a:t>
            </a:r>
            <a:r>
              <a:rPr lang="en-US" altLang="zh-CN" sz="2400" b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a,b,c</a:t>
            </a:r>
            <a:r>
              <a:rPr lang="en-US" altLang="zh-CN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zh-CN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上的如下关系所具有的性质。</a:t>
            </a:r>
            <a:endParaRPr lang="en-US" altLang="zh-CN" sz="24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={&lt;</a:t>
            </a:r>
            <a:r>
              <a:rPr lang="en-US" altLang="zh-CN" sz="24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a,a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zh-CN" sz="24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b,b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zh-CN" sz="24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c,c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zh-CN" sz="24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zh-CN" sz="24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b,c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zh-CN" sz="24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a,c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&gt;};  </a:t>
            </a:r>
          </a:p>
          <a:p>
            <a:pPr marL="0" indent="0">
              <a:buNone/>
            </a:pPr>
            <a:r>
              <a:rPr lang="zh-CN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自反，反对称，传递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④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={&lt;</a:t>
            </a:r>
            <a:r>
              <a:rPr lang="en-US" altLang="zh-CN" sz="24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a,a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zh-CN" sz="24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b,b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zh-CN" sz="24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c,c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zh-CN" sz="24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zh-CN" sz="24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b,a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&gt;};   </a:t>
            </a:r>
          </a:p>
          <a:p>
            <a:pPr marL="0" indent="0">
              <a:buNone/>
            </a:pPr>
            <a:r>
              <a:rPr lang="zh-CN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自反，对称，传递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⑤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=A×A;  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zh-CN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自反，对称，传递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⑥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反自反，对称，反对称，传递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96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5CF5-AF0A-AC08-7D61-A9C105F6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69900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CEDD9-9203-3B2A-931E-493CE6A7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" y="596900"/>
            <a:ext cx="8672919" cy="56896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26.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是集合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上的关系，试证明或否定以下论断。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 lang="zh-CN" altLang="zh-CN" sz="2400" kern="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是自反的，则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 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是自反的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③</a:t>
            </a:r>
            <a:r>
              <a:rPr lang="zh-CN" altLang="zh-CN" sz="2400" kern="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是对称的，则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 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是对称的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kern="0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⑤</a:t>
            </a:r>
            <a:r>
              <a:rPr lang="zh-CN" altLang="zh-CN" sz="2400" kern="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是传递的，则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 </a:t>
            </a:r>
            <a:r>
              <a:rPr lang="zh-CN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是传递的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zh-CN" sz="26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r>
              <a:rPr lang="zh-CN" altLang="zh-CN" sz="2600" kern="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kern="100" spc="25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 lang="en-US" altLang="zh-CN" sz="26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论断正确。</a:t>
            </a:r>
            <a:endParaRPr lang="zh-CN" altLang="zh-CN" sz="2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证明：设任意的</a:t>
            </a:r>
            <a:r>
              <a:rPr lang="en-US" altLang="zh-CN" sz="26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6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6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，因为</a:t>
            </a:r>
            <a:r>
              <a:rPr lang="en-US" altLang="zh-CN" sz="26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6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都是</a:t>
            </a:r>
            <a:r>
              <a:rPr lang="en-US" altLang="zh-CN" sz="26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上的自反关系，所以</a:t>
            </a:r>
            <a:r>
              <a:rPr lang="en-US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6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6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6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6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6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6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6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6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。根据复合运算的定义，得</a:t>
            </a:r>
            <a:r>
              <a:rPr lang="en-US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6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6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600" i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6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◦</a:t>
            </a:r>
            <a:r>
              <a:rPr lang="en-US" altLang="zh-CN" sz="26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，所以</a:t>
            </a:r>
            <a:r>
              <a:rPr lang="en-US" altLang="zh-CN" sz="26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◦</a:t>
            </a:r>
            <a:r>
              <a:rPr lang="en-US" altLang="zh-CN" sz="26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6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上的自反关系。</a:t>
            </a:r>
            <a:r>
              <a:rPr lang="zh-CN" altLang="zh-CN" sz="2600" kern="1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2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10000"/>
              </a:lnSpc>
              <a:buNone/>
            </a:pPr>
            <a:r>
              <a:rPr lang="zh-CN" altLang="zh-CN" sz="260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③</a:t>
            </a:r>
            <a:r>
              <a:rPr lang="zh-CN" altLang="zh-CN" sz="2600" kern="1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论断错误。</a:t>
            </a:r>
            <a:endParaRPr lang="zh-CN" altLang="zh-CN" sz="2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171450" algn="just">
              <a:lnSpc>
                <a:spcPct val="110000"/>
              </a:lnSpc>
              <a:buNone/>
            </a:pP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例如：设</a:t>
            </a:r>
            <a:r>
              <a:rPr lang="en-US" altLang="zh-CN" sz="26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={1,2,3}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6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={&lt;1,2&gt;,&lt;2,1&gt;}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6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={&lt;2,3&gt;,&lt;1,1&gt;,&lt;3,2&gt;}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。显然</a:t>
            </a:r>
            <a:r>
              <a:rPr lang="en-US" altLang="zh-CN" sz="26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6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均是</a:t>
            </a:r>
            <a:r>
              <a:rPr lang="en-US" altLang="zh-CN" sz="26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上的对称关系。但</a:t>
            </a:r>
            <a:r>
              <a:rPr lang="en-US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◦</a:t>
            </a:r>
            <a:r>
              <a:rPr lang="en-US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S={&lt;1,3&gt;,&lt;2,1&gt;}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不是</a:t>
            </a:r>
            <a:r>
              <a:rPr lang="en-US" altLang="zh-CN" sz="26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上的对称关系。</a:t>
            </a:r>
            <a:endParaRPr lang="zh-CN" altLang="zh-CN" sz="2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10000"/>
              </a:lnSpc>
              <a:buNone/>
            </a:pPr>
            <a:r>
              <a:rPr lang="zh-CN" altLang="zh-CN" sz="2600" kern="100" spc="25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⑤</a:t>
            </a:r>
            <a:r>
              <a:rPr lang="en-US" altLang="zh-CN" sz="2600" kern="100" spc="2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论断错误。</a:t>
            </a:r>
            <a:endParaRPr lang="zh-CN" altLang="zh-CN" sz="2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例如：设</a:t>
            </a:r>
            <a:r>
              <a:rPr lang="en-US" altLang="zh-CN" sz="26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={1,2,3}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6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={&lt;1,1&gt;,&lt;2,3&gt;}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6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={&lt;3,3&gt;,&lt;1,2&gt;}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。显然</a:t>
            </a:r>
            <a:r>
              <a:rPr lang="en-US" altLang="zh-CN" sz="26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6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均是</a:t>
            </a:r>
            <a:r>
              <a:rPr lang="en-US" altLang="zh-CN" sz="26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上的传递关系。但</a:t>
            </a:r>
            <a:r>
              <a:rPr lang="en-US" altLang="zh-CN" sz="26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◦</a:t>
            </a:r>
            <a:r>
              <a:rPr lang="en-US" altLang="zh-CN" sz="26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={&lt;1,2&gt;,&lt;2,3&gt;}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不是</a:t>
            </a:r>
            <a:r>
              <a:rPr lang="en-US" altLang="zh-CN" sz="2600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上的传递关系。</a:t>
            </a:r>
            <a:endParaRPr lang="zh-CN" altLang="zh-CN" sz="2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68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294</TotalTime>
  <Words>10151</Words>
  <Application>Microsoft Office PowerPoint</Application>
  <PresentationFormat>全屏显示(4:3)</PresentationFormat>
  <Paragraphs>498</Paragraphs>
  <Slides>44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55" baseType="lpstr">
      <vt:lpstr>等线</vt:lpstr>
      <vt:lpstr>等线 Light</vt:lpstr>
      <vt:lpstr>黑体</vt:lpstr>
      <vt:lpstr>Arial</vt:lpstr>
      <vt:lpstr>Calibri</vt:lpstr>
      <vt:lpstr>Cambria Math</vt:lpstr>
      <vt:lpstr>Symbol</vt:lpstr>
      <vt:lpstr>Times New Roman</vt:lpstr>
      <vt:lpstr>Office 主题​​</vt:lpstr>
      <vt:lpstr>Equation.DSMT4</vt:lpstr>
      <vt:lpstr>Visio.Drawing.11</vt:lpstr>
      <vt:lpstr>离 散 数 学  习题课</vt:lpstr>
      <vt:lpstr>第一章</vt:lpstr>
      <vt:lpstr>第一章</vt:lpstr>
      <vt:lpstr>第一章</vt:lpstr>
      <vt:lpstr>第二章</vt:lpstr>
      <vt:lpstr>第二章</vt:lpstr>
      <vt:lpstr>第二章</vt:lpstr>
      <vt:lpstr>第二章</vt:lpstr>
      <vt:lpstr>第二章</vt:lpstr>
      <vt:lpstr>第二章</vt:lpstr>
      <vt:lpstr>第二章</vt:lpstr>
      <vt:lpstr>第二章</vt:lpstr>
      <vt:lpstr>第二章</vt:lpstr>
      <vt:lpstr>第二章</vt:lpstr>
      <vt:lpstr>第二章</vt:lpstr>
      <vt:lpstr>第三章</vt:lpstr>
      <vt:lpstr>第三章</vt:lpstr>
      <vt:lpstr>第四章</vt:lpstr>
      <vt:lpstr>第四章</vt:lpstr>
      <vt:lpstr>第四章</vt:lpstr>
      <vt:lpstr>第四章</vt:lpstr>
      <vt:lpstr>第四章</vt:lpstr>
      <vt:lpstr>第五章</vt:lpstr>
      <vt:lpstr>第五章</vt:lpstr>
      <vt:lpstr>第五章</vt:lpstr>
      <vt:lpstr>第五章</vt:lpstr>
      <vt:lpstr>第五章</vt:lpstr>
      <vt:lpstr>第五章</vt:lpstr>
      <vt:lpstr>第五章</vt:lpstr>
      <vt:lpstr>第六章</vt:lpstr>
      <vt:lpstr>第六章</vt:lpstr>
      <vt:lpstr>第六章</vt:lpstr>
      <vt:lpstr>第六章</vt:lpstr>
      <vt:lpstr>第七章</vt:lpstr>
      <vt:lpstr>第七章</vt:lpstr>
      <vt:lpstr>第七章</vt:lpstr>
      <vt:lpstr>第七章</vt:lpstr>
      <vt:lpstr>第七章</vt:lpstr>
      <vt:lpstr>第七章</vt:lpstr>
      <vt:lpstr>第八章</vt:lpstr>
      <vt:lpstr>第八章</vt:lpstr>
      <vt:lpstr>第九章</vt:lpstr>
      <vt:lpstr>第九章</vt:lpstr>
      <vt:lpstr>第九章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 散 数 学  习题课</dc:title>
  <dc:creator>徐 bobo</dc:creator>
  <cp:lastModifiedBy>徐 bobo</cp:lastModifiedBy>
  <cp:revision>24</cp:revision>
  <dcterms:created xsi:type="dcterms:W3CDTF">2022-06-08T06:00:55Z</dcterms:created>
  <dcterms:modified xsi:type="dcterms:W3CDTF">2022-06-08T11:33:58Z</dcterms:modified>
</cp:coreProperties>
</file>