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3"/>
    <p:sldId id="257" r:id="rId4"/>
    <p:sldId id="258" r:id="rId5"/>
    <p:sldId id="259" r:id="rId6"/>
    <p:sldId id="298" r:id="rId7"/>
    <p:sldId id="29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78" r:id="rId26"/>
    <p:sldId id="279" r:id="rId27"/>
    <p:sldId id="280" r:id="rId28"/>
    <p:sldId id="281" r:id="rId29"/>
    <p:sldId id="282" r:id="rId30"/>
    <p:sldId id="283" r:id="rId31"/>
    <p:sldId id="284" r:id="rId32"/>
    <p:sldId id="285" r:id="rId33"/>
    <p:sldId id="287" r:id="rId34"/>
    <p:sldId id="286" r:id="rId35"/>
    <p:sldId id="288" r:id="rId37"/>
    <p:sldId id="289" r:id="rId38"/>
    <p:sldId id="290" r:id="rId39"/>
    <p:sldId id="291" r:id="rId40"/>
    <p:sldId id="346" r:id="rId41"/>
    <p:sldId id="347" r:id="rId42"/>
    <p:sldId id="348" r:id="rId43"/>
    <p:sldId id="349" r:id="rId44"/>
    <p:sldId id="350" r:id="rId45"/>
    <p:sldId id="351" r:id="rId46"/>
    <p:sldId id="352" r:id="rId47"/>
    <p:sldId id="354" r:id="rId48"/>
    <p:sldId id="338" r:id="rId49"/>
    <p:sldId id="339" r:id="rId50"/>
    <p:sldId id="340" r:id="rId51"/>
    <p:sldId id="341" r:id="rId52"/>
    <p:sldId id="342" r:id="rId53"/>
    <p:sldId id="343" r:id="rId54"/>
    <p:sldId id="344" r:id="rId55"/>
    <p:sldId id="345"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555" y="5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185B3E-A637-4C62-8E92-AC7E9D1933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AD1B5-0146-4000-90E7-63800BA89D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7C8E3C-077D-44C5-9C79-4DD1DFA7DE0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6B8015-A7B0-485C-805A-DEFC78B745E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04D8A11-3C88-4F13-B14C-47B13A9D4FA7}"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6" name="灯片编号占位符 5"/>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04D8A11-3C88-4F13-B14C-47B13A9D4FA7}"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6" name="灯片编号占位符 5"/>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04D8A11-3C88-4F13-B14C-47B13A9D4FA7}"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6" name="灯片编号占位符 5"/>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04D8A11-3C88-4F13-B14C-47B13A9D4FA7}"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6" name="灯片编号占位符 5"/>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04D8A11-3C88-4F13-B14C-47B13A9D4FA7}"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6" name="灯片编号占位符 5"/>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04D8A11-3C88-4F13-B14C-47B13A9D4FA7}" type="datetime2">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7" name="灯片编号占位符 6"/>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04D8A11-3C88-4F13-B14C-47B13A9D4FA7}" type="datetime2">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9" name="灯片编号占位符 8"/>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04D8A11-3C88-4F13-B14C-47B13A9D4FA7}" type="datetime2">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5" name="灯片编号占位符 4"/>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4D8A11-3C88-4F13-B14C-47B13A9D4FA7}" type="datetime2">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04D8A11-3C88-4F13-B14C-47B13A9D4FA7}" type="datetime2">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7" name="灯片编号占位符 6"/>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04D8A11-3C88-4F13-B14C-47B13A9D4FA7}" type="datetime2">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7" name="灯片编号占位符 6"/>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D8A11-3C88-4F13-B14C-47B13A9D4FA7}" type="datetime2">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桂林电子科技大学  计算机与信息安全学院  《计算机系统结构》</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EF206-E928-4BE4-B858-0D7A072F1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wmf"/></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19.wmf"/><Relationship Id="rId2" Type="http://schemas.openxmlformats.org/officeDocument/2006/relationships/oleObject" Target="../embeddings/oleObject2.bin"/><Relationship Id="rId1" Type="http://schemas.openxmlformats.org/officeDocument/2006/relationships/image" Target="../media/image18.w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jpeg"/><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jpeg"/><Relationship Id="rId1" Type="http://schemas.openxmlformats.org/officeDocument/2006/relationships/hyperlink" Target="../&#35745;&#31639;&#26426;&#31995;&#32479;&#32467;&#26500;&#35838;&#20214;new/&#35745;&#31639;&#26426;&#31995;&#32479;&#32467;&#26500;&#35838;&#20214;&#65288;2012&#24180;6&#26376;&#29256;&#65289;/chapter4/4-18.swf"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jpeg"/><Relationship Id="rId1" Type="http://schemas.openxmlformats.org/officeDocument/2006/relationships/image" Target="../media/image26.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jpeg"/><Relationship Id="rId1" Type="http://schemas.openxmlformats.org/officeDocument/2006/relationships/image" Target="../media/image28.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0.jpeg"/><Relationship Id="rId1" Type="http://schemas.openxmlformats.org/officeDocument/2006/relationships/image" Target="../media/image29.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jpeg"/><Relationship Id="rId1" Type="http://schemas.openxmlformats.org/officeDocument/2006/relationships/image" Target="../media/image33.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4.jpeg"/><Relationship Id="rId1" Type="http://schemas.openxmlformats.org/officeDocument/2006/relationships/image" Target="../media/image32.jpe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jpeg"/><Relationship Id="rId1" Type="http://schemas.openxmlformats.org/officeDocument/2006/relationships/image" Target="../media/image32.jpe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2.jpeg"/></Relationships>
</file>

<file path=ppt/slides/_rels/slide45.xml.rels><?xml version="1.0" encoding="UTF-8" standalone="yes"?>
<Relationships xmlns="http://schemas.openxmlformats.org/package/2006/relationships"><Relationship Id="rId9" Type="http://schemas.openxmlformats.org/officeDocument/2006/relationships/hyperlink" Target="../&#35745;&#31639;&#26426;&#31995;&#32479;&#32467;&#26500;&#35838;&#20214;new/&#35745;&#31639;&#26426;&#31995;&#32479;&#32467;&#26500;&#35838;&#20214;&#65288;2012&#24180;6&#26376;&#29256;&#65289;/chapter4/4-47.swf" TargetMode="External"/><Relationship Id="rId8" Type="http://schemas.openxmlformats.org/officeDocument/2006/relationships/image" Target="../media/image43.jpeg"/><Relationship Id="rId7" Type="http://schemas.openxmlformats.org/officeDocument/2006/relationships/hyperlink" Target="../&#35745;&#31639;&#26426;&#31995;&#32479;&#32467;&#26500;&#35838;&#20214;new/&#35745;&#31639;&#26426;&#31995;&#32479;&#32467;&#26500;&#35838;&#20214;&#65288;2012&#24180;6&#26376;&#29256;&#65289;/chapter4/4-38.swf" TargetMode="External"/><Relationship Id="rId6" Type="http://schemas.openxmlformats.org/officeDocument/2006/relationships/image" Target="../media/image42.jpeg"/><Relationship Id="rId5" Type="http://schemas.openxmlformats.org/officeDocument/2006/relationships/hyperlink" Target="../&#35745;&#31639;&#26426;&#31995;&#32479;&#32467;&#26500;&#35838;&#20214;new/&#35745;&#31639;&#26426;&#31995;&#32479;&#32467;&#26500;&#35838;&#20214;&#65288;2012&#24180;6&#26376;&#29256;&#65289;/chapter4/4-37.swf" TargetMode="External"/><Relationship Id="rId4" Type="http://schemas.openxmlformats.org/officeDocument/2006/relationships/image" Target="../media/image41.jpeg"/><Relationship Id="rId3" Type="http://schemas.openxmlformats.org/officeDocument/2006/relationships/image" Target="../media/image40.jpeg"/><Relationship Id="rId2" Type="http://schemas.openxmlformats.org/officeDocument/2006/relationships/image" Target="../media/image39.jpeg"/><Relationship Id="rId13" Type="http://schemas.openxmlformats.org/officeDocument/2006/relationships/slideLayout" Target="../slideLayouts/slideLayout1.xml"/><Relationship Id="rId12" Type="http://schemas.openxmlformats.org/officeDocument/2006/relationships/image" Target="../media/image45.jpeg"/><Relationship Id="rId11" Type="http://schemas.openxmlformats.org/officeDocument/2006/relationships/hyperlink" Target="../&#35745;&#31639;&#26426;&#31995;&#32479;&#32467;&#26500;&#35838;&#20214;new/&#35745;&#31639;&#26426;&#31995;&#32479;&#32467;&#26500;&#35838;&#20214;&#65288;2012&#24180;6&#26376;&#29256;&#65289;/chapter4/4-48.swf" TargetMode="External"/><Relationship Id="rId10" Type="http://schemas.openxmlformats.org/officeDocument/2006/relationships/image" Target="../media/image44.jpeg"/><Relationship Id="rId1" Type="http://schemas.openxmlformats.org/officeDocument/2006/relationships/image" Target="../media/image38.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6.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计算机系统结构复习课</a:t>
            </a:r>
            <a:endParaRPr lang="zh-CN" altLang="en-US" dirty="0"/>
          </a:p>
        </p:txBody>
      </p:sp>
      <p:sp>
        <p:nvSpPr>
          <p:cNvPr id="3" name="副标题 2"/>
          <p:cNvSpPr>
            <a:spLocks noGrp="1"/>
          </p:cNvSpPr>
          <p:nvPr>
            <p:ph type="subTitle" idx="1"/>
          </p:nvPr>
        </p:nvSpPr>
        <p:spPr/>
        <p:txBody>
          <a:bodyPr/>
          <a:lstStyle/>
          <a:p>
            <a:r>
              <a:rPr lang="en-US" altLang="zh-CN" dirty="0"/>
              <a:t>FOLLOW ME !</a:t>
            </a:r>
            <a:endParaRPr lang="zh-CN" altLang="en-US" dirty="0"/>
          </a:p>
        </p:txBody>
      </p:sp>
      <p:sp>
        <p:nvSpPr>
          <p:cNvPr id="4" name="日期占位符 3"/>
          <p:cNvSpPr>
            <a:spLocks noGrp="1"/>
          </p:cNvSpPr>
          <p:nvPr>
            <p:ph type="dt" sz="half" idx="10"/>
          </p:nvPr>
        </p:nvSpPr>
        <p:spPr/>
        <p:txBody>
          <a:bodyPr/>
          <a:p>
            <a:fld id="{B04D8A11-3C88-4F13-B14C-47B13A9D4FA7}" type="datetime2">
              <a:rPr lang="zh-CN" altLang="en-US" smtClean="0"/>
            </a:fld>
            <a:endParaRPr lang="zh-CN" altLang="en-US"/>
          </a:p>
        </p:txBody>
      </p:sp>
      <p:sp>
        <p:nvSpPr>
          <p:cNvPr id="5" name="灯片编号占位符 4"/>
          <p:cNvSpPr>
            <a:spLocks noGrp="1"/>
          </p:cNvSpPr>
          <p:nvPr>
            <p:ph type="sldNum" sz="quarter" idx="12"/>
          </p:nvPr>
        </p:nvSpPr>
        <p:spPr/>
        <p:txBody>
          <a:bodyPr/>
          <a:p>
            <a:fld id="{660EF206-E928-4BE4-B858-0D7A072F16BE}"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桂林电子科技大学  计算机与信息安全学院  《计算机系统结构》</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35841"/>
          <p:cNvSpPr>
            <a:spLocks noChangeArrowheads="1"/>
          </p:cNvSpPr>
          <p:nvPr/>
        </p:nvSpPr>
        <p:spPr bwMode="auto">
          <a:xfrm>
            <a:off x="501650" y="1058257"/>
            <a:ext cx="8110722" cy="437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25000"/>
              </a:lnSpc>
            </a:pPr>
            <a:r>
              <a:rPr lang="en-US" altLang="zh-CN" sz="2000" b="1" dirty="0">
                <a:latin typeface="微软雅黑" panose="020B0503020204020204" pitchFamily="34" charset="-122"/>
                <a:ea typeface="微软雅黑" panose="020B0503020204020204" pitchFamily="34" charset="-122"/>
              </a:rPr>
              <a:t>    3.</a:t>
            </a:r>
            <a:r>
              <a:rPr lang="zh-CN" altLang="en-US" sz="2000" b="1" dirty="0">
                <a:latin typeface="微软雅黑" panose="020B0503020204020204" pitchFamily="34" charset="-122"/>
                <a:ea typeface="微软雅黑" panose="020B0503020204020204" pitchFamily="34" charset="-122"/>
              </a:rPr>
              <a:t>程序访问的局部性规律</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程序访问局部性</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是指程序执行中，呈现出频繁重新使用那些最近已被使用过的数据和指令的规律。</a:t>
            </a:r>
            <a:endParaRPr lang="zh-CN" altLang="en-US" sz="2000" dirty="0">
              <a:solidFill>
                <a:srgbClr val="0000FF"/>
              </a:solidFill>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程序访问局部性主要反映在时间局部性和空间局部性两个方面。</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时间局部性</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是指程序中近期被访问的信息项很可能马上将被再次访问。</a:t>
            </a:r>
            <a:endParaRPr lang="zh-CN" altLang="en-US" sz="2000" dirty="0">
              <a:solidFill>
                <a:srgbClr val="0000FF"/>
              </a:solidFill>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空间局部性</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是指那些在访问地址上相邻近的信息项很可能会被一起访问。</a:t>
            </a:r>
            <a:endParaRPr lang="zh-CN" altLang="en-US" sz="2000" dirty="0">
              <a:solidFill>
                <a:srgbClr val="0000FF"/>
              </a:solidFill>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程序访问局部性规律是按层次构成存储体系的主要依据。</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如虚拟存储器、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高速缓存得以实现的具体根据就是程序的局部性规律（或称程序的局部性原理）。</a:t>
            </a:r>
            <a:endParaRPr lang="zh-CN" altLang="en-US"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A1A7D16D-7F31-4DDA-B5EE-F57D7E07B03D}"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 calcmode="lin" valueType="num">
                                      <p:cBhvr>
                                        <p:cTn id="7" dur="500" fill="hold"/>
                                        <p:tgtEl>
                                          <p:spTgt spid="35842">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3584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584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5842">
                                            <p:txEl>
                                              <p:pRg st="1" end="1"/>
                                            </p:txEl>
                                          </p:spTgt>
                                        </p:tgtEl>
                                        <p:attrNameLst>
                                          <p:attrName>style.visibility</p:attrName>
                                        </p:attrNameLst>
                                      </p:cBhvr>
                                      <p:to>
                                        <p:strVal val="visible"/>
                                      </p:to>
                                    </p:set>
                                    <p:anim calcmode="discrete" valueType="clr">
                                      <p:cBhvr override="childStyle">
                                        <p:cTn id="14" dur="80"/>
                                        <p:tgtEl>
                                          <p:spTgt spid="3584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584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5842">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842">
                                            <p:txEl>
                                              <p:pRg st="2" end="2"/>
                                            </p:txEl>
                                          </p:spTgt>
                                        </p:tgtEl>
                                        <p:attrNameLst>
                                          <p:attrName>style.visibility</p:attrName>
                                        </p:attrNameLst>
                                      </p:cBhvr>
                                      <p:to>
                                        <p:strVal val="visible"/>
                                      </p:to>
                                    </p:set>
                                    <p:animEffect transition="in" filter="wipe(left)">
                                      <p:cBhvr>
                                        <p:cTn id="21" dur="500"/>
                                        <p:tgtEl>
                                          <p:spTgt spid="3584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35842">
                                            <p:txEl>
                                              <p:pRg st="3" end="3"/>
                                            </p:txEl>
                                          </p:spTgt>
                                        </p:tgtEl>
                                        <p:attrNameLst>
                                          <p:attrName>style.visibility</p:attrName>
                                        </p:attrNameLst>
                                      </p:cBhvr>
                                      <p:to>
                                        <p:strVal val="visible"/>
                                      </p:to>
                                    </p:set>
                                    <p:anim calcmode="discrete" valueType="clr">
                                      <p:cBhvr override="childStyle">
                                        <p:cTn id="26" dur="80"/>
                                        <p:tgtEl>
                                          <p:spTgt spid="3584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5842">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35842">
                                            <p:txEl>
                                              <p:pRg st="3" end="3"/>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35842">
                                            <p:txEl>
                                              <p:pRg st="4" end="4"/>
                                            </p:txEl>
                                          </p:spTgt>
                                        </p:tgtEl>
                                        <p:attrNameLst>
                                          <p:attrName>style.visibility</p:attrName>
                                        </p:attrNameLst>
                                      </p:cBhvr>
                                      <p:to>
                                        <p:strVal val="visible"/>
                                      </p:to>
                                    </p:set>
                                    <p:anim calcmode="discrete" valueType="clr">
                                      <p:cBhvr override="childStyle">
                                        <p:cTn id="33" dur="80"/>
                                        <p:tgtEl>
                                          <p:spTgt spid="3584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35842">
                                            <p:txEl>
                                              <p:pRg st="4" end="4"/>
                                            </p:txEl>
                                          </p:spTgt>
                                        </p:tgtEl>
                                        <p:attrNameLst>
                                          <p:attrName>fillcolor</p:attrName>
                                        </p:attrNameLst>
                                      </p:cBhvr>
                                      <p:tavLst>
                                        <p:tav tm="0">
                                          <p:val>
                                            <p:clrVal>
                                              <a:schemeClr val="accent2"/>
                                            </p:clrVal>
                                          </p:val>
                                        </p:tav>
                                        <p:tav tm="50000">
                                          <p:val>
                                            <p:clrVal>
                                              <a:schemeClr val="hlink"/>
                                            </p:clrVal>
                                          </p:val>
                                        </p:tav>
                                      </p:tavLst>
                                    </p:anim>
                                    <p:set>
                                      <p:cBhvr>
                                        <p:cTn id="35" dur="80"/>
                                        <p:tgtEl>
                                          <p:spTgt spid="35842">
                                            <p:txEl>
                                              <p:pRg st="4" end="4"/>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5842">
                                            <p:txEl>
                                              <p:pRg st="5" end="5"/>
                                            </p:txEl>
                                          </p:spTgt>
                                        </p:tgtEl>
                                        <p:attrNameLst>
                                          <p:attrName>style.visibility</p:attrName>
                                        </p:attrNameLst>
                                      </p:cBhvr>
                                      <p:to>
                                        <p:strVal val="visible"/>
                                      </p:to>
                                    </p:set>
                                    <p:animEffect transition="in" filter="wipe(left)">
                                      <p:cBhvr>
                                        <p:cTn id="40" dur="500"/>
                                        <p:tgtEl>
                                          <p:spTgt spid="35842">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35842">
                                            <p:txEl>
                                              <p:pRg st="6" end="6"/>
                                            </p:txEl>
                                          </p:spTgt>
                                        </p:tgtEl>
                                        <p:attrNameLst>
                                          <p:attrName>style.visibility</p:attrName>
                                        </p:attrNameLst>
                                      </p:cBhvr>
                                      <p:to>
                                        <p:strVal val="visible"/>
                                      </p:to>
                                    </p:set>
                                    <p:animEffect transition="in" filter="wipe(up)">
                                      <p:cBhvr>
                                        <p:cTn id="45" dur="500"/>
                                        <p:tgtEl>
                                          <p:spTgt spid="358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3313"/>
          <p:cNvSpPr>
            <a:spLocks noChangeArrowheads="1"/>
          </p:cNvSpPr>
          <p:nvPr/>
        </p:nvSpPr>
        <p:spPr bwMode="auto">
          <a:xfrm>
            <a:off x="163513" y="765175"/>
            <a:ext cx="87296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例</a:t>
            </a:r>
            <a:r>
              <a:rPr lang="en-US" altLang="zh-CN" sz="2000" b="1">
                <a:latin typeface="微软雅黑" panose="020B0503020204020204" pitchFamily="34" charset="-122"/>
                <a:ea typeface="微软雅黑" panose="020B0503020204020204" pitchFamily="34" charset="-122"/>
              </a:rPr>
              <a:t>2.1]</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一台模型机的</a:t>
            </a:r>
            <a:r>
              <a:rPr lang="en-US" altLang="zh-CN" sz="2000">
                <a:latin typeface="微软雅黑" panose="020B0503020204020204" pitchFamily="34" charset="-122"/>
                <a:ea typeface="微软雅黑" panose="020B0503020204020204" pitchFamily="34" charset="-122"/>
              </a:rPr>
              <a:t>9</a:t>
            </a:r>
            <a:r>
              <a:rPr lang="zh-CN" altLang="en-US" sz="2000">
                <a:latin typeface="微软雅黑" panose="020B0503020204020204" pitchFamily="34" charset="-122"/>
                <a:ea typeface="微软雅黑" panose="020B0503020204020204" pitchFamily="34" charset="-122"/>
              </a:rPr>
              <a:t>条指令的使用频度如下：</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ADD</a:t>
            </a:r>
            <a:r>
              <a:rPr lang="zh-CN" altLang="en-US" sz="2000">
                <a:latin typeface="微软雅黑" panose="020B0503020204020204" pitchFamily="34" charset="-122"/>
                <a:ea typeface="微软雅黑" panose="020B0503020204020204" pitchFamily="34" charset="-122"/>
              </a:rPr>
              <a:t>（加）：</a:t>
            </a:r>
            <a:r>
              <a:rPr lang="en-US" altLang="zh-CN" sz="2000">
                <a:latin typeface="微软雅黑" panose="020B0503020204020204" pitchFamily="34" charset="-122"/>
                <a:ea typeface="微软雅黑" panose="020B0503020204020204" pitchFamily="34" charset="-122"/>
              </a:rPr>
              <a:t>43%              SHR</a:t>
            </a:r>
            <a:r>
              <a:rPr lang="zh-CN" altLang="en-US" sz="2000">
                <a:latin typeface="微软雅黑" panose="020B0503020204020204" pitchFamily="34" charset="-122"/>
                <a:ea typeface="微软雅黑" panose="020B0503020204020204" pitchFamily="34" charset="-122"/>
              </a:rPr>
              <a:t>（右移）：</a:t>
            </a:r>
            <a:r>
              <a:rPr lang="en-US" altLang="zh-CN" sz="2000">
                <a:latin typeface="微软雅黑" panose="020B0503020204020204" pitchFamily="34" charset="-122"/>
                <a:ea typeface="微软雅黑" panose="020B0503020204020204" pitchFamily="34" charset="-122"/>
              </a:rPr>
              <a:t>1%</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SUB</a:t>
            </a:r>
            <a:r>
              <a:rPr lang="zh-CN" altLang="en-US" sz="2000">
                <a:latin typeface="微软雅黑" panose="020B0503020204020204" pitchFamily="34" charset="-122"/>
                <a:ea typeface="微软雅黑" panose="020B0503020204020204" pitchFamily="34" charset="-122"/>
              </a:rPr>
              <a:t>（减）：</a:t>
            </a:r>
            <a:r>
              <a:rPr lang="en-US" altLang="zh-CN" sz="2000">
                <a:latin typeface="微软雅黑" panose="020B0503020204020204" pitchFamily="34" charset="-122"/>
                <a:ea typeface="微软雅黑" panose="020B0503020204020204" pitchFamily="34" charset="-122"/>
              </a:rPr>
              <a:t>13%              CLL</a:t>
            </a:r>
            <a:r>
              <a:rPr lang="zh-CN" altLang="en-US" sz="2000">
                <a:latin typeface="微软雅黑" panose="020B0503020204020204" pitchFamily="34" charset="-122"/>
                <a:ea typeface="微软雅黑" panose="020B0503020204020204" pitchFamily="34" charset="-122"/>
              </a:rPr>
              <a:t>（循环左移）：</a:t>
            </a:r>
            <a:r>
              <a:rPr lang="en-US" altLang="zh-CN" sz="2000">
                <a:latin typeface="微软雅黑" panose="020B0503020204020204" pitchFamily="34" charset="-122"/>
                <a:ea typeface="微软雅黑" panose="020B0503020204020204" pitchFamily="34" charset="-122"/>
              </a:rPr>
              <a:t>2%</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JOM</a:t>
            </a:r>
            <a:r>
              <a:rPr lang="zh-CN" altLang="en-US" sz="2000">
                <a:latin typeface="微软雅黑" panose="020B0503020204020204" pitchFamily="34" charset="-122"/>
                <a:ea typeface="微软雅黑" panose="020B0503020204020204" pitchFamily="34" charset="-122"/>
              </a:rPr>
              <a:t>（按页转移）：</a:t>
            </a:r>
            <a:r>
              <a:rPr lang="en-US" altLang="zh-CN" sz="2000">
                <a:latin typeface="微软雅黑" panose="020B0503020204020204" pitchFamily="34" charset="-122"/>
                <a:ea typeface="微软雅黑" panose="020B0503020204020204" pitchFamily="34" charset="-122"/>
              </a:rPr>
              <a:t>6%         CLA</a:t>
            </a:r>
            <a:r>
              <a:rPr lang="zh-CN" altLang="en-US" sz="2000">
                <a:latin typeface="微软雅黑" panose="020B0503020204020204" pitchFamily="34" charset="-122"/>
                <a:ea typeface="微软雅黑" panose="020B0503020204020204" pitchFamily="34" charset="-122"/>
              </a:rPr>
              <a:t>（累加器清零）：</a:t>
            </a:r>
            <a:r>
              <a:rPr lang="en-US" altLang="zh-CN" sz="2000">
                <a:latin typeface="微软雅黑" panose="020B0503020204020204" pitchFamily="34" charset="-122"/>
                <a:ea typeface="微软雅黑" panose="020B0503020204020204" pitchFamily="34" charset="-122"/>
              </a:rPr>
              <a:t>22%</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STO</a:t>
            </a:r>
            <a:r>
              <a:rPr lang="zh-CN" altLang="en-US" sz="2000">
                <a:latin typeface="微软雅黑" panose="020B0503020204020204" pitchFamily="34" charset="-122"/>
                <a:ea typeface="微软雅黑" panose="020B0503020204020204" pitchFamily="34" charset="-122"/>
              </a:rPr>
              <a:t>（存）：</a:t>
            </a:r>
            <a:r>
              <a:rPr lang="en-US" altLang="zh-CN" sz="2000">
                <a:latin typeface="微软雅黑" panose="020B0503020204020204" pitchFamily="34" charset="-122"/>
                <a:ea typeface="微软雅黑" panose="020B0503020204020204" pitchFamily="34" charset="-122"/>
              </a:rPr>
              <a:t>5%               STP</a:t>
            </a:r>
            <a:r>
              <a:rPr lang="zh-CN" altLang="en-US" sz="2000">
                <a:latin typeface="微软雅黑" panose="020B0503020204020204" pitchFamily="34" charset="-122"/>
                <a:ea typeface="微软雅黑" panose="020B0503020204020204" pitchFamily="34" charset="-122"/>
              </a:rPr>
              <a:t>（停机）：</a:t>
            </a:r>
            <a:r>
              <a:rPr lang="en-US" altLang="zh-CN" sz="2000">
                <a:latin typeface="微软雅黑" panose="020B0503020204020204" pitchFamily="34" charset="-122"/>
                <a:ea typeface="微软雅黑" panose="020B0503020204020204" pitchFamily="34" charset="-122"/>
              </a:rPr>
              <a:t>1%</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JMP</a:t>
            </a:r>
            <a:r>
              <a:rPr lang="zh-CN" altLang="en-US" sz="2000">
                <a:latin typeface="微软雅黑" panose="020B0503020204020204" pitchFamily="34" charset="-122"/>
                <a:ea typeface="微软雅黑" panose="020B0503020204020204" pitchFamily="34" charset="-122"/>
              </a:rPr>
              <a:t>（转移）：</a:t>
            </a:r>
            <a:r>
              <a:rPr lang="en-US" altLang="zh-CN" sz="2000">
                <a:latin typeface="微软雅黑" panose="020B0503020204020204" pitchFamily="34" charset="-122"/>
                <a:ea typeface="微软雅黑" panose="020B0503020204020204" pitchFamily="34" charset="-122"/>
              </a:rPr>
              <a:t>7%</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试设计这</a:t>
            </a:r>
            <a:r>
              <a:rPr lang="en-US" altLang="zh-CN" sz="2000">
                <a:latin typeface="微软雅黑" panose="020B0503020204020204" pitchFamily="34" charset="-122"/>
                <a:ea typeface="微软雅黑" panose="020B0503020204020204" pitchFamily="34" charset="-122"/>
              </a:rPr>
              <a:t>9</a:t>
            </a:r>
            <a:r>
              <a:rPr lang="zh-CN" altLang="en-US" sz="2000">
                <a:latin typeface="微软雅黑" panose="020B0503020204020204" pitchFamily="34" charset="-122"/>
                <a:ea typeface="微软雅黑" panose="020B0503020204020204" pitchFamily="34" charset="-122"/>
              </a:rPr>
              <a:t>条指令的</a:t>
            </a:r>
            <a:r>
              <a:rPr lang="en-US" altLang="zh-CN" sz="2000">
                <a:latin typeface="微软雅黑" panose="020B0503020204020204" pitchFamily="34" charset="-122"/>
                <a:ea typeface="微软雅黑" panose="020B0503020204020204" pitchFamily="34" charset="-122"/>
              </a:rPr>
              <a:t>Huffman</a:t>
            </a:r>
            <a:r>
              <a:rPr lang="zh-CN" altLang="en-US" sz="2000">
                <a:latin typeface="微软雅黑" panose="020B0503020204020204" pitchFamily="34" charset="-122"/>
                <a:ea typeface="微软雅黑" panose="020B0503020204020204" pitchFamily="34" charset="-122"/>
              </a:rPr>
              <a:t>编码的操作码表示以及其等长扩展操作码表示，并计算这两种表示的平均操作码长度。</a:t>
            </a:r>
            <a:endParaRPr lang="zh-CN" altLang="en-US" sz="2000">
              <a:latin typeface="微软雅黑" panose="020B0503020204020204" pitchFamily="34" charset="-122"/>
              <a:ea typeface="微软雅黑" panose="020B0503020204020204" pitchFamily="34" charset="-122"/>
            </a:endParaRPr>
          </a:p>
          <a:p>
            <a:pPr>
              <a:lnSpc>
                <a:spcPct val="125000"/>
              </a:lnSpc>
            </a:pPr>
            <a:r>
              <a:rPr lang="zh-CN" altLang="en-US" sz="2000">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解：</a:t>
            </a:r>
            <a:r>
              <a:rPr lang="zh-CN" altLang="en-US" sz="2000">
                <a:latin typeface="微软雅黑" panose="020B0503020204020204" pitchFamily="34" charset="-122"/>
                <a:ea typeface="微软雅黑" panose="020B0503020204020204" pitchFamily="34" charset="-122"/>
              </a:rPr>
              <a:t>根据题目条件构造</a:t>
            </a:r>
            <a:r>
              <a:rPr lang="en-US" altLang="zh-CN" sz="2000">
                <a:latin typeface="微软雅黑" panose="020B0503020204020204" pitchFamily="34" charset="-122"/>
                <a:ea typeface="微软雅黑" panose="020B0503020204020204" pitchFamily="34" charset="-122"/>
              </a:rPr>
              <a:t>Huffman</a:t>
            </a:r>
            <a:r>
              <a:rPr lang="zh-CN" altLang="en-US" sz="2000">
                <a:latin typeface="微软雅黑" panose="020B0503020204020204" pitchFamily="34" charset="-122"/>
                <a:ea typeface="微软雅黑" panose="020B0503020204020204" pitchFamily="34" charset="-122"/>
              </a:rPr>
              <a:t>树，并进行</a:t>
            </a:r>
            <a:r>
              <a:rPr lang="en-US" altLang="zh-CN" sz="2000">
                <a:latin typeface="微软雅黑" panose="020B0503020204020204" pitchFamily="34" charset="-122"/>
                <a:ea typeface="微软雅黑" panose="020B0503020204020204" pitchFamily="34" charset="-122"/>
              </a:rPr>
              <a:t>Huffman</a:t>
            </a:r>
            <a:r>
              <a:rPr lang="zh-CN" altLang="en-US" sz="2000">
                <a:latin typeface="微软雅黑" panose="020B0503020204020204" pitchFamily="34" charset="-122"/>
                <a:ea typeface="微软雅黑" panose="020B0503020204020204" pitchFamily="34" charset="-122"/>
              </a:rPr>
              <a:t>编码。</a:t>
            </a:r>
            <a:endParaRPr lang="zh-CN" altLang="en-US"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64403ED0-9D6C-4AE7-A098-6D38C566B3B6}"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ox(in)">
                                      <p:cBhvr>
                                        <p:cTn id="7" dur="500"/>
                                        <p:tgtEl>
                                          <p:spTgt spid="13314">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314">
                                            <p:txEl>
                                              <p:pRg st="1" end="1"/>
                                            </p:txEl>
                                          </p:spTgt>
                                        </p:tgtEl>
                                        <p:attrNameLst>
                                          <p:attrName>style.visibility</p:attrName>
                                        </p:attrNameLst>
                                      </p:cBhvr>
                                      <p:to>
                                        <p:strVal val="visible"/>
                                      </p:to>
                                    </p:set>
                                    <p:animEffect transition="in" filter="box(in)">
                                      <p:cBhvr>
                                        <p:cTn id="10" dur="500"/>
                                        <p:tgtEl>
                                          <p:spTgt spid="13314">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314">
                                            <p:txEl>
                                              <p:pRg st="2" end="2"/>
                                            </p:txEl>
                                          </p:spTgt>
                                        </p:tgtEl>
                                        <p:attrNameLst>
                                          <p:attrName>style.visibility</p:attrName>
                                        </p:attrNameLst>
                                      </p:cBhvr>
                                      <p:to>
                                        <p:strVal val="visible"/>
                                      </p:to>
                                    </p:set>
                                    <p:animEffect transition="in" filter="box(in)">
                                      <p:cBhvr>
                                        <p:cTn id="13" dur="500"/>
                                        <p:tgtEl>
                                          <p:spTgt spid="13314">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3314">
                                            <p:txEl>
                                              <p:pRg st="3" end="3"/>
                                            </p:txEl>
                                          </p:spTgt>
                                        </p:tgtEl>
                                        <p:attrNameLst>
                                          <p:attrName>style.visibility</p:attrName>
                                        </p:attrNameLst>
                                      </p:cBhvr>
                                      <p:to>
                                        <p:strVal val="visible"/>
                                      </p:to>
                                    </p:set>
                                    <p:animEffect transition="in" filter="box(in)">
                                      <p:cBhvr>
                                        <p:cTn id="16" dur="500"/>
                                        <p:tgtEl>
                                          <p:spTgt spid="13314">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3314">
                                            <p:txEl>
                                              <p:pRg st="4" end="4"/>
                                            </p:txEl>
                                          </p:spTgt>
                                        </p:tgtEl>
                                        <p:attrNameLst>
                                          <p:attrName>style.visibility</p:attrName>
                                        </p:attrNameLst>
                                      </p:cBhvr>
                                      <p:to>
                                        <p:strVal val="visible"/>
                                      </p:to>
                                    </p:set>
                                    <p:animEffect transition="in" filter="box(in)">
                                      <p:cBhvr>
                                        <p:cTn id="19" dur="500"/>
                                        <p:tgtEl>
                                          <p:spTgt spid="13314">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3314">
                                            <p:txEl>
                                              <p:pRg st="5" end="5"/>
                                            </p:txEl>
                                          </p:spTgt>
                                        </p:tgtEl>
                                        <p:attrNameLst>
                                          <p:attrName>style.visibility</p:attrName>
                                        </p:attrNameLst>
                                      </p:cBhvr>
                                      <p:to>
                                        <p:strVal val="visible"/>
                                      </p:to>
                                    </p:set>
                                    <p:animEffect transition="in" filter="box(in)">
                                      <p:cBhvr>
                                        <p:cTn id="22" dur="500"/>
                                        <p:tgtEl>
                                          <p:spTgt spid="13314">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3314">
                                            <p:txEl>
                                              <p:pRg st="6" end="6"/>
                                            </p:txEl>
                                          </p:spTgt>
                                        </p:tgtEl>
                                        <p:attrNameLst>
                                          <p:attrName>style.visibility</p:attrName>
                                        </p:attrNameLst>
                                      </p:cBhvr>
                                      <p:to>
                                        <p:strVal val="visible"/>
                                      </p:to>
                                    </p:set>
                                    <p:animEffect transition="in" filter="box(in)">
                                      <p:cBhvr>
                                        <p:cTn id="25" dur="500"/>
                                        <p:tgtEl>
                                          <p:spTgt spid="1331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3314">
                                            <p:txEl>
                                              <p:pRg st="7" end="7"/>
                                            </p:txEl>
                                          </p:spTgt>
                                        </p:tgtEl>
                                        <p:attrNameLst>
                                          <p:attrName>style.visibility</p:attrName>
                                        </p:attrNameLst>
                                      </p:cBhvr>
                                      <p:to>
                                        <p:strVal val="visible"/>
                                      </p:to>
                                    </p:set>
                                    <p:animEffect transition="in" filter="wipe(up)">
                                      <p:cBhvr>
                                        <p:cTn id="30" dur="500"/>
                                        <p:tgtEl>
                                          <p:spTgt spid="133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9" name="矩形 11578"/>
          <p:cNvSpPr>
            <a:spLocks noChangeArrowheads="1"/>
          </p:cNvSpPr>
          <p:nvPr/>
        </p:nvSpPr>
        <p:spPr bwMode="auto">
          <a:xfrm>
            <a:off x="358620" y="4536511"/>
            <a:ext cx="854311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err="1">
                <a:solidFill>
                  <a:srgbClr val="000000"/>
                </a:solidFill>
                <a:latin typeface="微软雅黑" panose="020B0503020204020204" pitchFamily="34" charset="-122"/>
                <a:ea typeface="微软雅黑" panose="020B0503020204020204" pitchFamily="34" charset="-122"/>
              </a:rPr>
              <a:t>p</a:t>
            </a:r>
            <a:r>
              <a:rPr lang="en-US" altLang="zh-CN" baseline="-30000" dirty="0" err="1">
                <a:solidFill>
                  <a:srgbClr val="000000"/>
                </a:solidFill>
                <a:latin typeface="微软雅黑" panose="020B0503020204020204" pitchFamily="34" charset="-122"/>
                <a:ea typeface="微软雅黑" panose="020B0503020204020204" pitchFamily="34" charset="-122"/>
              </a:rPr>
              <a:t>i</a:t>
            </a:r>
            <a:r>
              <a:rPr lang="en-US" altLang="zh-CN" dirty="0" err="1">
                <a:solidFill>
                  <a:srgbClr val="000000"/>
                </a:solidFill>
                <a:latin typeface="微软雅黑" panose="020B0503020204020204" pitchFamily="34" charset="-122"/>
                <a:ea typeface="微软雅黑" panose="020B0503020204020204" pitchFamily="34" charset="-122"/>
              </a:rPr>
              <a:t>•l</a:t>
            </a:r>
            <a:r>
              <a:rPr lang="en-US" altLang="zh-CN" baseline="-30000" dirty="0" err="1">
                <a:solidFill>
                  <a:srgbClr val="000000"/>
                </a:solidFill>
                <a:latin typeface="微软雅黑" panose="020B0503020204020204" pitchFamily="34" charset="-122"/>
                <a:ea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rPr>
              <a:t>=0.43×1+0.22×3+0.13×3+0.07×4+0.06×4+0.05×4+0.02×5</a:t>
            </a:r>
            <a:endParaRPr lang="en-US" altLang="zh-CN" dirty="0">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+0.01×6+0.01×6</a:t>
            </a:r>
            <a:endParaRPr lang="en-US" altLang="zh-CN" dirty="0">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=2.42</a:t>
            </a:r>
            <a:r>
              <a:rPr lang="zh-CN" altLang="en-US" dirty="0">
                <a:solidFill>
                  <a:srgbClr val="000000"/>
                </a:solidFill>
                <a:latin typeface="微软雅黑" panose="020B0503020204020204" pitchFamily="34" charset="-122"/>
                <a:ea typeface="微软雅黑" panose="020B0503020204020204" pitchFamily="34" charset="-122"/>
              </a:rPr>
              <a:t>位</a:t>
            </a:r>
            <a:endParaRPr lang="zh-CN" altLang="en-US" dirty="0">
              <a:latin typeface="微软雅黑" panose="020B0503020204020204" pitchFamily="34" charset="-122"/>
              <a:ea typeface="微软雅黑" panose="020B0503020204020204" pitchFamily="34" charset="-122"/>
            </a:endParaRPr>
          </a:p>
        </p:txBody>
      </p:sp>
      <p:sp>
        <p:nvSpPr>
          <p:cNvPr id="11266" name="矩形 11265"/>
          <p:cNvSpPr>
            <a:spLocks noChangeArrowheads="1"/>
          </p:cNvSpPr>
          <p:nvPr/>
        </p:nvSpPr>
        <p:spPr bwMode="auto">
          <a:xfrm>
            <a:off x="2266858" y="640745"/>
            <a:ext cx="44550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表</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2.3  </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操作码的</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Huffman</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编码和</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2-4</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扩展码编码</a:t>
            </a:r>
            <a:endParaRPr lang="zh-CN" altLang="en-US" sz="1600">
              <a:latin typeface="微软雅黑" panose="020B0503020204020204" pitchFamily="34" charset="-122"/>
              <a:ea typeface="微软雅黑" panose="020B0503020204020204" pitchFamily="34" charset="-122"/>
            </a:endParaRPr>
          </a:p>
        </p:txBody>
      </p:sp>
      <p:graphicFrame>
        <p:nvGraphicFramePr>
          <p:cNvPr id="11582" name="表格 11581"/>
          <p:cNvGraphicFramePr/>
          <p:nvPr/>
        </p:nvGraphicFramePr>
        <p:xfrm>
          <a:off x="516584" y="985335"/>
          <a:ext cx="7998766" cy="3273640"/>
        </p:xfrm>
        <a:graphic>
          <a:graphicData uri="http://schemas.openxmlformats.org/drawingml/2006/table">
            <a:tbl>
              <a:tblPr/>
              <a:tblGrid>
                <a:gridCol w="961232"/>
                <a:gridCol w="1478587"/>
                <a:gridCol w="1478587"/>
                <a:gridCol w="1123186"/>
                <a:gridCol w="1463591"/>
                <a:gridCol w="1493583"/>
              </a:tblGrid>
              <a:tr h="47361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400" dirty="0">
                          <a:latin typeface="宋体" panose="02010600030101010101" pitchFamily="2" charset="-122"/>
                          <a:ea typeface="Times New Roman" panose="02020603050405020304" pitchFamily="18" charset="0"/>
                        </a:rPr>
                        <a:t>指令</a:t>
                      </a:r>
                      <a:endParaRPr lang="zh-CN" altLang="en-US" sz="1400" dirty="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400" dirty="0">
                          <a:latin typeface="宋体" panose="02010600030101010101" pitchFamily="2" charset="-122"/>
                          <a:ea typeface="Times New Roman" panose="02020603050405020304" pitchFamily="18" charset="0"/>
                        </a:rPr>
                        <a:t>指令使用频度</a:t>
                      </a:r>
                      <a:r>
                        <a:rPr lang="en-US" altLang="zh-CN" sz="1400">
                          <a:latin typeface="宋体" panose="02010600030101010101" pitchFamily="2" charset="-122"/>
                          <a:ea typeface="Times New Roman" panose="02020603050405020304" pitchFamily="18" charset="0"/>
                        </a:rPr>
                        <a:t>p</a:t>
                      </a:r>
                      <a:r>
                        <a:rPr lang="en-US" altLang="zh-CN" sz="1400" baseline="-30000">
                          <a:latin typeface="宋体" panose="02010600030101010101" pitchFamily="2" charset="-122"/>
                          <a:ea typeface="Times New Roman" panose="02020603050405020304" pitchFamily="18" charset="0"/>
                        </a:rPr>
                        <a:t>i</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dirty="0">
                          <a:latin typeface="宋体" panose="02010600030101010101" pitchFamily="2" charset="-122"/>
                          <a:ea typeface="Times New Roman" panose="02020603050405020304" pitchFamily="18" charset="0"/>
                        </a:rPr>
                        <a:t>Huffman</a:t>
                      </a:r>
                      <a:r>
                        <a:rPr lang="zh-CN" altLang="en-US" sz="1400" dirty="0">
                          <a:latin typeface="宋体" panose="02010600030101010101" pitchFamily="2" charset="-122"/>
                          <a:ea typeface="Times New Roman" panose="02020603050405020304" pitchFamily="18" charset="0"/>
                        </a:rPr>
                        <a:t>编码</a:t>
                      </a:r>
                      <a:endParaRPr lang="zh-CN" altLang="en-US" sz="1400" dirty="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400" dirty="0">
                          <a:latin typeface="宋体" panose="02010600030101010101" pitchFamily="2" charset="-122"/>
                          <a:ea typeface="Times New Roman" panose="02020603050405020304" pitchFamily="18" charset="0"/>
                        </a:rPr>
                        <a:t>操作码长度</a:t>
                      </a:r>
                      <a:r>
                        <a:rPr lang="en-US" altLang="zh-CN" sz="1400" err="1">
                          <a:latin typeface="宋体" panose="02010600030101010101" pitchFamily="2" charset="-122"/>
                          <a:ea typeface="Times New Roman" panose="02020603050405020304" pitchFamily="18" charset="0"/>
                        </a:rPr>
                        <a:t>l</a:t>
                      </a:r>
                      <a:r>
                        <a:rPr lang="en-US" altLang="zh-CN" sz="1400" baseline="-30000" err="1">
                          <a:latin typeface="宋体" panose="02010600030101010101" pitchFamily="2" charset="-122"/>
                          <a:ea typeface="Times New Roman" panose="02020603050405020304" pitchFamily="18" charset="0"/>
                        </a:rPr>
                        <a:t>i</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dirty="0">
                          <a:latin typeface="宋体" panose="02010600030101010101" pitchFamily="2" charset="-122"/>
                          <a:ea typeface="Times New Roman" panose="02020603050405020304" pitchFamily="18" charset="0"/>
                        </a:rPr>
                        <a:t>2-4</a:t>
                      </a:r>
                      <a:r>
                        <a:rPr lang="zh-CN" altLang="en-US" sz="1400" dirty="0">
                          <a:latin typeface="宋体" panose="02010600030101010101" pitchFamily="2" charset="-122"/>
                          <a:ea typeface="Times New Roman" panose="02020603050405020304" pitchFamily="18" charset="0"/>
                        </a:rPr>
                        <a:t>扩展码编码</a:t>
                      </a:r>
                      <a:endParaRPr lang="zh-CN" altLang="en-US" sz="1400" dirty="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400" dirty="0">
                          <a:latin typeface="宋体" panose="02010600030101010101" pitchFamily="2" charset="-122"/>
                          <a:ea typeface="Times New Roman" panose="02020603050405020304" pitchFamily="18" charset="0"/>
                        </a:rPr>
                        <a:t>操作码长度</a:t>
                      </a:r>
                      <a:r>
                        <a:rPr lang="en-US" altLang="zh-CN" sz="1400" err="1">
                          <a:latin typeface="宋体" panose="02010600030101010101" pitchFamily="2" charset="-122"/>
                          <a:ea typeface="Times New Roman" panose="02020603050405020304" pitchFamily="18" charset="0"/>
                        </a:rPr>
                        <a:t>l</a:t>
                      </a:r>
                      <a:r>
                        <a:rPr lang="en-US" altLang="zh-CN" sz="1400" baseline="-30000" err="1">
                          <a:latin typeface="宋体" panose="02010600030101010101" pitchFamily="2" charset="-122"/>
                          <a:ea typeface="Times New Roman" panose="02020603050405020304" pitchFamily="18" charset="0"/>
                        </a:rPr>
                        <a:t>i</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ADD</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0.43</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0 0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2</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CLA</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0.22</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1 0 0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3</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0 1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2</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SUB</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0.13</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1 0 1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3</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1 0 0 0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JMP</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0.07</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1 1 0 0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1 0 0 1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JOM</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0.06</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1 1 0 1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1 0 1 0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STO</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0.05</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1 1 1 0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1 0 1 1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CLL</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0.02</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1 1 1 1 0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5</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1 1 0 0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SHR</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0.01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1 1 1 1 1 0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6</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1 1 0 1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STP</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0.01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1 1 1 1 1 1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6</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1 1 1 0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dirty="0">
                          <a:latin typeface="宋体" panose="02010600030101010101" pitchFamily="2" charset="-122"/>
                          <a:ea typeface="Times New Roman" panose="02020603050405020304" pitchFamily="18" charset="0"/>
                        </a:rPr>
                        <a:t>4</a:t>
                      </a:r>
                      <a:endParaRPr lang="en-US" altLang="zh-CN" sz="1400" dirty="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575" name="矩形 11574"/>
          <p:cNvSpPr>
            <a:spLocks noChangeArrowheads="1"/>
          </p:cNvSpPr>
          <p:nvPr/>
        </p:nvSpPr>
        <p:spPr bwMode="auto">
          <a:xfrm>
            <a:off x="483332" y="248513"/>
            <a:ext cx="78277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000000"/>
                </a:solidFill>
                <a:latin typeface="微软雅黑" panose="020B0503020204020204" pitchFamily="34" charset="-122"/>
                <a:ea typeface="微软雅黑" panose="020B0503020204020204" pitchFamily="34" charset="-122"/>
              </a:rPr>
              <a:t>这</a:t>
            </a:r>
            <a:r>
              <a:rPr lang="en-US" altLang="zh-CN" sz="2000" dirty="0">
                <a:solidFill>
                  <a:srgbClr val="000000"/>
                </a:solidFill>
                <a:latin typeface="微软雅黑" panose="020B0503020204020204" pitchFamily="34" charset="-122"/>
                <a:ea typeface="微软雅黑" panose="020B0503020204020204" pitchFamily="34" charset="-122"/>
              </a:rPr>
              <a:t>9</a:t>
            </a:r>
            <a:r>
              <a:rPr lang="zh-CN" altLang="en-US" sz="2000" dirty="0">
                <a:solidFill>
                  <a:srgbClr val="000000"/>
                </a:solidFill>
                <a:latin typeface="微软雅黑" panose="020B0503020204020204" pitchFamily="34" charset="-122"/>
                <a:ea typeface="微软雅黑" panose="020B0503020204020204" pitchFamily="34" charset="-122"/>
              </a:rPr>
              <a:t>条指令对应的</a:t>
            </a:r>
            <a:r>
              <a:rPr lang="en-US" altLang="zh-CN" sz="2000" dirty="0">
                <a:solidFill>
                  <a:srgbClr val="000000"/>
                </a:solidFill>
                <a:latin typeface="微软雅黑" panose="020B0503020204020204" pitchFamily="34" charset="-122"/>
                <a:ea typeface="微软雅黑" panose="020B0503020204020204" pitchFamily="34" charset="-122"/>
              </a:rPr>
              <a:t>Huffman</a:t>
            </a:r>
            <a:r>
              <a:rPr lang="zh-CN" altLang="en-US" sz="2000" dirty="0">
                <a:solidFill>
                  <a:srgbClr val="000000"/>
                </a:solidFill>
                <a:latin typeface="微软雅黑" panose="020B0503020204020204" pitchFamily="34" charset="-122"/>
                <a:ea typeface="微软雅黑" panose="020B0503020204020204" pitchFamily="34" charset="-122"/>
              </a:rPr>
              <a:t>编码和</a:t>
            </a:r>
            <a:r>
              <a:rPr lang="en-US" altLang="zh-CN" sz="2000" dirty="0">
                <a:solidFill>
                  <a:srgbClr val="000000"/>
                </a:solidFill>
                <a:latin typeface="微软雅黑" panose="020B0503020204020204" pitchFamily="34" charset="-122"/>
                <a:ea typeface="微软雅黑" panose="020B0503020204020204" pitchFamily="34" charset="-122"/>
              </a:rPr>
              <a:t>2-4</a:t>
            </a:r>
            <a:r>
              <a:rPr lang="zh-CN" altLang="en-US" sz="2000" dirty="0">
                <a:solidFill>
                  <a:srgbClr val="000000"/>
                </a:solidFill>
                <a:latin typeface="微软雅黑" panose="020B0503020204020204" pitchFamily="34" charset="-122"/>
                <a:ea typeface="微软雅黑" panose="020B0503020204020204" pitchFamily="34" charset="-122"/>
              </a:rPr>
              <a:t>扩展操作码编码如表</a:t>
            </a:r>
            <a:r>
              <a:rPr lang="en-US" altLang="zh-CN" sz="2000" dirty="0">
                <a:solidFill>
                  <a:srgbClr val="000000"/>
                </a:solidFill>
                <a:latin typeface="微软雅黑" panose="020B0503020204020204" pitchFamily="34" charset="-122"/>
                <a:ea typeface="微软雅黑" panose="020B0503020204020204" pitchFamily="34" charset="-122"/>
              </a:rPr>
              <a:t>2.3</a:t>
            </a:r>
            <a:r>
              <a:rPr lang="zh-CN" altLang="en-US" sz="2000" dirty="0">
                <a:solidFill>
                  <a:srgbClr val="000000"/>
                </a:solidFill>
                <a:latin typeface="微软雅黑" panose="020B0503020204020204" pitchFamily="34" charset="-122"/>
                <a:ea typeface="微软雅黑" panose="020B0503020204020204" pitchFamily="34" charset="-122"/>
              </a:rPr>
              <a:t>所示。</a:t>
            </a:r>
            <a:endParaRPr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11577" name="图片 1157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3332" y="4424573"/>
            <a:ext cx="287337"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6" name="图片 1157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84" y="5810370"/>
            <a:ext cx="2667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80" name="矩形 11579"/>
          <p:cNvSpPr>
            <a:spLocks noChangeArrowheads="1"/>
          </p:cNvSpPr>
          <p:nvPr/>
        </p:nvSpPr>
        <p:spPr bwMode="auto">
          <a:xfrm>
            <a:off x="483332" y="5926536"/>
            <a:ext cx="8589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err="1">
                <a:solidFill>
                  <a:srgbClr val="000000"/>
                </a:solidFill>
                <a:latin typeface="微软雅黑" panose="020B0503020204020204" pitchFamily="34" charset="-122"/>
                <a:ea typeface="微软雅黑" panose="020B0503020204020204" pitchFamily="34" charset="-122"/>
              </a:rPr>
              <a:t>p</a:t>
            </a:r>
            <a:r>
              <a:rPr lang="en-US" altLang="zh-CN" baseline="-30000" dirty="0" err="1">
                <a:solidFill>
                  <a:srgbClr val="000000"/>
                </a:solidFill>
                <a:latin typeface="微软雅黑" panose="020B0503020204020204" pitchFamily="34" charset="-122"/>
                <a:ea typeface="微软雅黑" panose="020B0503020204020204" pitchFamily="34" charset="-122"/>
              </a:rPr>
              <a:t>i</a:t>
            </a:r>
            <a:r>
              <a:rPr lang="en-US" altLang="zh-CN" dirty="0" err="1">
                <a:solidFill>
                  <a:srgbClr val="000000"/>
                </a:solidFill>
                <a:latin typeface="微软雅黑" panose="020B0503020204020204" pitchFamily="34" charset="-122"/>
                <a:ea typeface="微软雅黑" panose="020B0503020204020204" pitchFamily="34" charset="-122"/>
              </a:rPr>
              <a:t>•l</a:t>
            </a:r>
            <a:r>
              <a:rPr lang="en-US" altLang="zh-CN" baseline="-30000" dirty="0" err="1">
                <a:solidFill>
                  <a:srgbClr val="000000"/>
                </a:solidFill>
                <a:latin typeface="微软雅黑" panose="020B0503020204020204" pitchFamily="34" charset="-122"/>
                <a:ea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rPr>
              <a:t>=(0.43+0.22)×2+(0.13+0.07+0.06+0.05+0.02+0.01+0.01)×4</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位</a:t>
            </a:r>
            <a:endParaRPr lang="zh-CN" altLang="en-US" dirty="0">
              <a:latin typeface="微软雅黑" panose="020B0503020204020204" pitchFamily="34" charset="-122"/>
              <a:ea typeface="微软雅黑" panose="020B0503020204020204" pitchFamily="34" charset="-122"/>
            </a:endParaRPr>
          </a:p>
        </p:txBody>
      </p:sp>
      <p:sp>
        <p:nvSpPr>
          <p:cNvPr id="11588" name="矩形 11587"/>
          <p:cNvSpPr>
            <a:spLocks noChangeArrowheads="1"/>
          </p:cNvSpPr>
          <p:nvPr/>
        </p:nvSpPr>
        <p:spPr bwMode="auto">
          <a:xfrm>
            <a:off x="516583" y="4237834"/>
            <a:ext cx="5054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采用</a:t>
            </a:r>
            <a:r>
              <a:rPr lang="en-US" altLang="zh-CN" dirty="0">
                <a:solidFill>
                  <a:srgbClr val="000000"/>
                </a:solidFill>
                <a:latin typeface="微软雅黑" panose="020B0503020204020204" pitchFamily="34" charset="-122"/>
                <a:ea typeface="微软雅黑" panose="020B0503020204020204" pitchFamily="34" charset="-122"/>
              </a:rPr>
              <a:t>Huffman</a:t>
            </a:r>
            <a:r>
              <a:rPr lang="zh-CN" altLang="en-US" dirty="0">
                <a:solidFill>
                  <a:srgbClr val="000000"/>
                </a:solidFill>
                <a:latin typeface="微软雅黑" panose="020B0503020204020204" pitchFamily="34" charset="-122"/>
                <a:ea typeface="微软雅黑" panose="020B0503020204020204" pitchFamily="34" charset="-122"/>
              </a:rPr>
              <a:t>编码的操作码平均码长为：</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1589" name="矩形 11588"/>
          <p:cNvSpPr>
            <a:spLocks noChangeArrowheads="1"/>
          </p:cNvSpPr>
          <p:nvPr/>
        </p:nvSpPr>
        <p:spPr bwMode="auto">
          <a:xfrm>
            <a:off x="554684" y="5496721"/>
            <a:ext cx="5161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采用</a:t>
            </a:r>
            <a:r>
              <a:rPr lang="en-US" altLang="zh-CN" dirty="0">
                <a:solidFill>
                  <a:srgbClr val="000000"/>
                </a:solidFill>
                <a:latin typeface="微软雅黑" panose="020B0503020204020204" pitchFamily="34" charset="-122"/>
                <a:ea typeface="微软雅黑" panose="020B0503020204020204" pitchFamily="34" charset="-122"/>
              </a:rPr>
              <a:t>2-4</a:t>
            </a:r>
            <a:r>
              <a:rPr lang="zh-CN" altLang="en-US" dirty="0">
                <a:solidFill>
                  <a:srgbClr val="000000"/>
                </a:solidFill>
                <a:latin typeface="微软雅黑" panose="020B0503020204020204" pitchFamily="34" charset="-122"/>
                <a:ea typeface="微软雅黑" panose="020B0503020204020204" pitchFamily="34" charset="-122"/>
              </a:rPr>
              <a:t>扩展操作码的操作码平均码长为：</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7DDFE7AA-5F7E-4EF0-8210-3B24F67007C7}"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575">
                                            <p:txEl>
                                              <p:pRg st="0" end="0"/>
                                            </p:txEl>
                                          </p:spTgt>
                                        </p:tgtEl>
                                        <p:attrNameLst>
                                          <p:attrName>style.visibility</p:attrName>
                                        </p:attrNameLst>
                                      </p:cBhvr>
                                      <p:to>
                                        <p:strVal val="visible"/>
                                      </p:to>
                                    </p:set>
                                    <p:animEffect transition="in" filter="wipe(up)">
                                      <p:cBhvr>
                                        <p:cTn id="7" dur="500"/>
                                        <p:tgtEl>
                                          <p:spTgt spid="11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wedge">
                                      <p:cBhvr>
                                        <p:cTn id="12" dur="500"/>
                                        <p:tgtEl>
                                          <p:spTgt spid="11266"/>
                                        </p:tgtEl>
                                      </p:cBhvr>
                                    </p:animEffect>
                                  </p:childTnLst>
                                </p:cTn>
                              </p:par>
                              <p:par>
                                <p:cTn id="13" presetID="20" presetClass="entr" presetSubtype="0" fill="hold" nodeType="withEffect">
                                  <p:stCondLst>
                                    <p:cond delay="0"/>
                                  </p:stCondLst>
                                  <p:childTnLst>
                                    <p:set>
                                      <p:cBhvr>
                                        <p:cTn id="14" dur="1" fill="hold">
                                          <p:stCondLst>
                                            <p:cond delay="0"/>
                                          </p:stCondLst>
                                        </p:cTn>
                                        <p:tgtEl>
                                          <p:spTgt spid="11582"/>
                                        </p:tgtEl>
                                        <p:attrNameLst>
                                          <p:attrName>style.visibility</p:attrName>
                                        </p:attrNameLst>
                                      </p:cBhvr>
                                      <p:to>
                                        <p:strVal val="visible"/>
                                      </p:to>
                                    </p:set>
                                    <p:animEffect transition="in" filter="wedge">
                                      <p:cBhvr>
                                        <p:cTn id="15" dur="500"/>
                                        <p:tgtEl>
                                          <p:spTgt spid="1158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588"/>
                                        </p:tgtEl>
                                        <p:attrNameLst>
                                          <p:attrName>style.visibility</p:attrName>
                                        </p:attrNameLst>
                                      </p:cBhvr>
                                      <p:to>
                                        <p:strVal val="visible"/>
                                      </p:to>
                                    </p:set>
                                    <p:animEffect transition="in" filter="wipe(left)">
                                      <p:cBhvr>
                                        <p:cTn id="20" dur="500"/>
                                        <p:tgtEl>
                                          <p:spTgt spid="1158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589">
                                            <p:txEl>
                                              <p:pRg st="0" end="0"/>
                                            </p:txEl>
                                          </p:spTgt>
                                        </p:tgtEl>
                                        <p:attrNameLst>
                                          <p:attrName>style.visibility</p:attrName>
                                        </p:attrNameLst>
                                      </p:cBhvr>
                                      <p:to>
                                        <p:strVal val="visible"/>
                                      </p:to>
                                    </p:set>
                                    <p:animEffect transition="in" filter="wipe(left)">
                                      <p:cBhvr>
                                        <p:cTn id="25" dur="500"/>
                                        <p:tgtEl>
                                          <p:spTgt spid="115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5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7169"/>
          <p:cNvSpPr>
            <a:spLocks noChangeArrowheads="1"/>
          </p:cNvSpPr>
          <p:nvPr/>
        </p:nvSpPr>
        <p:spPr bwMode="auto">
          <a:xfrm>
            <a:off x="215900" y="786715"/>
            <a:ext cx="863816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400" b="1" dirty="0">
                <a:latin typeface="微软雅黑" panose="020B0503020204020204" pitchFamily="34" charset="-122"/>
                <a:ea typeface="微软雅黑" panose="020B0503020204020204" pitchFamily="34" charset="-122"/>
              </a:rPr>
              <a:t>总结：</a:t>
            </a:r>
            <a:endParaRPr lang="zh-CN" altLang="en-US" sz="2400" b="1"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地址码的优化有四种方法：</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在指令中采用不同的寻址方式；</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(2)</a:t>
            </a:r>
            <a:r>
              <a:rPr lang="zh-CN" altLang="en-US" sz="2000" dirty="0">
                <a:latin typeface="微软雅黑" panose="020B0503020204020204" pitchFamily="34" charset="-122"/>
                <a:ea typeface="微软雅黑" panose="020B0503020204020204" pitchFamily="34" charset="-122"/>
              </a:rPr>
              <a:t>在指令中采用多地址制；</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同一种地址制还可采用多种地址形式和地址码长度；如利用空白处来存放直接操作数或常数等。</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在以上这些措施的基础上，还可以进一步考虑采用多种指令字长度的指令。</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指令格式的优化</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是指通过采用多种不同的寻址方式、地址制、地址形式和地址码长度以及多种指令字长，并将它们与可变长操作码的优化表示相结合，就可以构成冗余度尽可能少的指令字。</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153203BC-F4EE-406A-A085-24C1EABAAA61}"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wipe(left)">
                                      <p:cBhvr>
                                        <p:cTn id="7" dur="500"/>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wipe(left)">
                                      <p:cBhvr>
                                        <p:cTn id="12" dur="500"/>
                                        <p:tgtEl>
                                          <p:spTgt spid="7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wipe(left)">
                                      <p:cBhvr>
                                        <p:cTn id="17" dur="500"/>
                                        <p:tgtEl>
                                          <p:spTgt spid="7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wipe(left)">
                                      <p:cBhvr>
                                        <p:cTn id="22" dur="500"/>
                                        <p:tgtEl>
                                          <p:spTgt spid="7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70">
                                            <p:txEl>
                                              <p:pRg st="4" end="4"/>
                                            </p:txEl>
                                          </p:spTgt>
                                        </p:tgtEl>
                                        <p:attrNameLst>
                                          <p:attrName>style.visibility</p:attrName>
                                        </p:attrNameLst>
                                      </p:cBhvr>
                                      <p:to>
                                        <p:strVal val="visible"/>
                                      </p:to>
                                    </p:set>
                                    <p:animEffect transition="in" filter="wipe(up)">
                                      <p:cBhvr>
                                        <p:cTn id="27" dur="500"/>
                                        <p:tgtEl>
                                          <p:spTgt spid="71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170">
                                            <p:txEl>
                                              <p:pRg st="5" end="5"/>
                                            </p:txEl>
                                          </p:spTgt>
                                        </p:tgtEl>
                                        <p:attrNameLst>
                                          <p:attrName>style.visibility</p:attrName>
                                        </p:attrNameLst>
                                      </p:cBhvr>
                                      <p:to>
                                        <p:strVal val="visible"/>
                                      </p:to>
                                    </p:set>
                                    <p:animEffect transition="in" filter="wipe(up)">
                                      <p:cBhvr>
                                        <p:cTn id="32" dur="500"/>
                                        <p:tgtEl>
                                          <p:spTgt spid="71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nodeType="clickEffect">
                                  <p:stCondLst>
                                    <p:cond delay="0"/>
                                  </p:stCondLst>
                                  <p:iterate type="lt">
                                    <p:tmPct val="50000"/>
                                  </p:iterate>
                                  <p:childTnLst>
                                    <p:set>
                                      <p:cBhvr>
                                        <p:cTn id="36" dur="1" fill="hold">
                                          <p:stCondLst>
                                            <p:cond delay="0"/>
                                          </p:stCondLst>
                                        </p:cTn>
                                        <p:tgtEl>
                                          <p:spTgt spid="7170">
                                            <p:txEl>
                                              <p:pRg st="6" end="6"/>
                                            </p:txEl>
                                          </p:spTgt>
                                        </p:tgtEl>
                                        <p:attrNameLst>
                                          <p:attrName>style.visibility</p:attrName>
                                        </p:attrNameLst>
                                      </p:cBhvr>
                                      <p:to>
                                        <p:strVal val="visible"/>
                                      </p:to>
                                    </p:set>
                                    <p:anim calcmode="discrete" valueType="clr">
                                      <p:cBhvr override="childStyle">
                                        <p:cTn id="37" dur="80"/>
                                        <p:tgtEl>
                                          <p:spTgt spid="7170">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7170">
                                            <p:txEl>
                                              <p:pRg st="6" end="6"/>
                                            </p:txEl>
                                          </p:spTgt>
                                        </p:tgtEl>
                                        <p:attrNameLst>
                                          <p:attrName>fillcolor</p:attrName>
                                        </p:attrNameLst>
                                      </p:cBhvr>
                                      <p:tavLst>
                                        <p:tav tm="0">
                                          <p:val>
                                            <p:clrVal>
                                              <a:schemeClr val="accent2"/>
                                            </p:clrVal>
                                          </p:val>
                                        </p:tav>
                                        <p:tav tm="50000">
                                          <p:val>
                                            <p:clrVal>
                                              <a:schemeClr val="hlink"/>
                                            </p:clrVal>
                                          </p:val>
                                        </p:tav>
                                      </p:tavLst>
                                    </p:anim>
                                    <p:set>
                                      <p:cBhvr>
                                        <p:cTn id="39" dur="80"/>
                                        <p:tgtEl>
                                          <p:spTgt spid="7170">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6147"/>
          <p:cNvSpPr>
            <a:spLocks noChangeArrowheads="1"/>
          </p:cNvSpPr>
          <p:nvPr/>
        </p:nvSpPr>
        <p:spPr bwMode="auto">
          <a:xfrm>
            <a:off x="862051" y="2929145"/>
            <a:ext cx="54569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latin typeface="微软雅黑" panose="020B0503020204020204" pitchFamily="34" charset="-122"/>
                <a:ea typeface="微软雅黑" panose="020B0503020204020204" pitchFamily="34" charset="-122"/>
              </a:rPr>
              <a:t>解：</a:t>
            </a:r>
            <a:r>
              <a:rPr lang="en-US" altLang="zh-CN" dirty="0">
                <a:latin typeface="微软雅黑" panose="020B0503020204020204" pitchFamily="34" charset="-122"/>
                <a:ea typeface="微软雅黑" panose="020B0503020204020204" pitchFamily="34" charset="-122"/>
              </a:rPr>
              <a:t>(1)7</a:t>
            </a:r>
            <a:r>
              <a:rPr lang="zh-CN" altLang="en-US" dirty="0">
                <a:latin typeface="微软雅黑" panose="020B0503020204020204" pitchFamily="34" charset="-122"/>
                <a:ea typeface="微软雅黑" panose="020B0503020204020204" pitchFamily="34" charset="-122"/>
              </a:rPr>
              <a:t>条指令的</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扩展操作码编码如表</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所示。</a:t>
            </a:r>
            <a:endParaRPr lang="zh-CN" altLang="en-US" dirty="0">
              <a:latin typeface="微软雅黑" panose="020B0503020204020204" pitchFamily="34" charset="-122"/>
              <a:ea typeface="微软雅黑" panose="020B0503020204020204" pitchFamily="34" charset="-122"/>
            </a:endParaRPr>
          </a:p>
        </p:txBody>
      </p:sp>
      <p:sp>
        <p:nvSpPr>
          <p:cNvPr id="6149" name="矩形 6148"/>
          <p:cNvSpPr>
            <a:spLocks noChangeArrowheads="1"/>
          </p:cNvSpPr>
          <p:nvPr/>
        </p:nvSpPr>
        <p:spPr bwMode="auto">
          <a:xfrm>
            <a:off x="2741651" y="3298477"/>
            <a:ext cx="343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600" dirty="0">
                <a:latin typeface="微软雅黑" panose="020B0503020204020204" pitchFamily="34" charset="-122"/>
                <a:ea typeface="微软雅黑" panose="020B0503020204020204" pitchFamily="34" charset="-122"/>
              </a:rPr>
              <a:t>表</a:t>
            </a:r>
            <a:r>
              <a:rPr lang="en-US" altLang="zh-CN" sz="1600" dirty="0">
                <a:latin typeface="微软雅黑" panose="020B0503020204020204" pitchFamily="34" charset="-122"/>
                <a:ea typeface="微软雅黑" panose="020B0503020204020204" pitchFamily="34" charset="-122"/>
              </a:rPr>
              <a:t>2.4  </a:t>
            </a:r>
            <a:r>
              <a:rPr lang="zh-CN" altLang="en-US" sz="1600" dirty="0">
                <a:latin typeface="微软雅黑" panose="020B0503020204020204" pitchFamily="34" charset="-122"/>
                <a:ea typeface="微软雅黑" panose="020B0503020204020204" pitchFamily="34" charset="-122"/>
              </a:rPr>
              <a:t>操作码的</a:t>
            </a:r>
            <a:r>
              <a:rPr lang="en-US" altLang="zh-CN" sz="1600" dirty="0">
                <a:latin typeface="微软雅黑" panose="020B0503020204020204" pitchFamily="34" charset="-122"/>
                <a:ea typeface="微软雅黑" panose="020B0503020204020204" pitchFamily="34" charset="-122"/>
              </a:rPr>
              <a:t>2-4</a:t>
            </a:r>
            <a:r>
              <a:rPr lang="zh-CN" altLang="en-US" sz="1600" dirty="0">
                <a:latin typeface="微软雅黑" panose="020B0503020204020204" pitchFamily="34" charset="-122"/>
                <a:ea typeface="微软雅黑" panose="020B0503020204020204" pitchFamily="34" charset="-122"/>
              </a:rPr>
              <a:t>扩展操作码编码</a:t>
            </a:r>
            <a:endParaRPr lang="zh-CN" altLang="en-US" sz="1600" dirty="0">
              <a:latin typeface="微软雅黑" panose="020B0503020204020204" pitchFamily="34" charset="-122"/>
              <a:ea typeface="微软雅黑" panose="020B0503020204020204" pitchFamily="34" charset="-122"/>
            </a:endParaRPr>
          </a:p>
        </p:txBody>
      </p:sp>
      <p:graphicFrame>
        <p:nvGraphicFramePr>
          <p:cNvPr id="6276" name="表格 6275"/>
          <p:cNvGraphicFramePr/>
          <p:nvPr/>
        </p:nvGraphicFramePr>
        <p:xfrm>
          <a:off x="1703426" y="3708052"/>
          <a:ext cx="5543550" cy="2682872"/>
        </p:xfrm>
        <a:graphic>
          <a:graphicData uri="http://schemas.openxmlformats.org/drawingml/2006/table">
            <a:tbl>
              <a:tblPr/>
              <a:tblGrid>
                <a:gridCol w="1203325"/>
                <a:gridCol w="1652588"/>
                <a:gridCol w="2687637"/>
              </a:tblGrid>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solidFill>
                            <a:srgbClr val="000000"/>
                          </a:solidFill>
                          <a:latin typeface="宋体" panose="02010600030101010101" pitchFamily="2" charset="-122"/>
                          <a:ea typeface="Times New Roman" panose="02020603050405020304" pitchFamily="18" charset="0"/>
                        </a:rPr>
                        <a:t>指令号</a:t>
                      </a:r>
                      <a:endParaRPr lang="zh-CN" altLang="en-US" sz="1600" dirty="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solidFill>
                            <a:srgbClr val="000000"/>
                          </a:solidFill>
                          <a:latin typeface="宋体" panose="02010600030101010101" pitchFamily="2" charset="-122"/>
                          <a:ea typeface="Times New Roman" panose="02020603050405020304" pitchFamily="18" charset="0"/>
                        </a:rPr>
                        <a:t>指令的使用频率</a:t>
                      </a:r>
                      <a:endParaRPr lang="zh-CN" altLang="en-US" sz="1600" dirty="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2-4</a:t>
                      </a:r>
                      <a:r>
                        <a:rPr lang="zh-CN" altLang="en-US" sz="1600" dirty="0">
                          <a:solidFill>
                            <a:srgbClr val="000000"/>
                          </a:solidFill>
                          <a:latin typeface="宋体" panose="02010600030101010101" pitchFamily="2" charset="-122"/>
                          <a:ea typeface="Times New Roman" panose="02020603050405020304" pitchFamily="18" charset="0"/>
                        </a:rPr>
                        <a:t>扩展操作码编码</a:t>
                      </a:r>
                      <a:endParaRPr lang="zh-CN" altLang="en-US" sz="1600" dirty="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1</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35%</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a:t>
                      </a:r>
                      <a:r>
                        <a:rPr lang="en-US" altLang="zh-CN" sz="1600">
                          <a:solidFill>
                            <a:srgbClr val="000000"/>
                          </a:solidFill>
                          <a:latin typeface="宋体" panose="02010600030101010101" pitchFamily="2" charset="-122"/>
                          <a:ea typeface="Times New Roman" panose="02020603050405020304" pitchFamily="18" charset="0"/>
                        </a:rPr>
                        <a:t>00</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2</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25%</a:t>
                      </a:r>
                      <a:endParaRPr lang="en-US" altLang="zh-CN" sz="1600" dirty="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a:t>
                      </a:r>
                      <a:r>
                        <a:rPr lang="en-US" altLang="zh-CN" sz="1600">
                          <a:solidFill>
                            <a:srgbClr val="000000"/>
                          </a:solidFill>
                          <a:latin typeface="宋体" panose="02010600030101010101" pitchFamily="2" charset="-122"/>
                          <a:ea typeface="Times New Roman" panose="02020603050405020304" pitchFamily="18" charset="0"/>
                        </a:rPr>
                        <a:t>01</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3</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20%</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a:t>
                      </a:r>
                      <a:r>
                        <a:rPr lang="en-US" altLang="zh-CN" sz="1600">
                          <a:solidFill>
                            <a:srgbClr val="000000"/>
                          </a:solidFill>
                          <a:latin typeface="宋体" panose="02010600030101010101" pitchFamily="2" charset="-122"/>
                          <a:ea typeface="Times New Roman" panose="02020603050405020304" pitchFamily="18" charset="0"/>
                        </a:rPr>
                        <a:t>10</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4</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10%</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a:t>
                      </a:r>
                      <a:r>
                        <a:rPr lang="en-US" altLang="zh-CN" sz="1600">
                          <a:solidFill>
                            <a:srgbClr val="000000"/>
                          </a:solidFill>
                          <a:latin typeface="宋体" panose="02010600030101010101" pitchFamily="2" charset="-122"/>
                          <a:ea typeface="Times New Roman" panose="02020603050405020304" pitchFamily="18" charset="0"/>
                        </a:rPr>
                        <a:t>1100</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5</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5%</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a:t>
                      </a:r>
                      <a:r>
                        <a:rPr lang="en-US" altLang="zh-CN" sz="1600">
                          <a:solidFill>
                            <a:srgbClr val="000000"/>
                          </a:solidFill>
                          <a:latin typeface="宋体" panose="02010600030101010101" pitchFamily="2" charset="-122"/>
                          <a:ea typeface="Times New Roman" panose="02020603050405020304" pitchFamily="18" charset="0"/>
                        </a:rPr>
                        <a:t>1101</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6</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3%</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a:t>
                      </a:r>
                      <a:r>
                        <a:rPr lang="en-US" altLang="zh-CN" sz="1600">
                          <a:solidFill>
                            <a:srgbClr val="000000"/>
                          </a:solidFill>
                          <a:latin typeface="宋体" panose="02010600030101010101" pitchFamily="2" charset="-122"/>
                          <a:ea typeface="Times New Roman" panose="02020603050405020304" pitchFamily="18" charset="0"/>
                        </a:rPr>
                        <a:t>1110</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7</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2%</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1111</a:t>
                      </a:r>
                      <a:endParaRPr lang="en-US" altLang="zh-CN" sz="1600" dirty="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6277" name="矩形 6276"/>
          <p:cNvSpPr>
            <a:spLocks noChangeArrowheads="1"/>
          </p:cNvSpPr>
          <p:nvPr/>
        </p:nvSpPr>
        <p:spPr bwMode="auto">
          <a:xfrm>
            <a:off x="250824" y="1904698"/>
            <a:ext cx="8642350" cy="106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设计该机的两种指令格式，标出各字段位数并给出操作码编码。</a:t>
            </a:r>
            <a:endParaRPr lang="zh-CN" altLang="en-US" dirty="0">
              <a:latin typeface="微软雅黑" panose="020B0503020204020204" pitchFamily="34" charset="-122"/>
              <a:ea typeface="微软雅黑" panose="020B0503020204020204" pitchFamily="34" charset="-122"/>
            </a:endParaRPr>
          </a:p>
          <a:p>
            <a:pPr>
              <a:lnSpc>
                <a:spcPct val="12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该机允许使用多少个可编址的通用寄存器？多少个变址寄存器？</a:t>
            </a:r>
            <a:endParaRPr lang="zh-CN" altLang="en-US" dirty="0">
              <a:latin typeface="微软雅黑" panose="020B0503020204020204" pitchFamily="34" charset="-122"/>
              <a:ea typeface="微软雅黑" panose="020B0503020204020204" pitchFamily="34" charset="-122"/>
            </a:endParaRPr>
          </a:p>
          <a:p>
            <a:pPr>
              <a:lnSpc>
                <a:spcPct val="12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计算操作码的平均码长。</a:t>
            </a:r>
            <a:endParaRPr lang="zh-CN" altLang="en-US" dirty="0">
              <a:latin typeface="微软雅黑" panose="020B0503020204020204" pitchFamily="34" charset="-122"/>
              <a:ea typeface="微软雅黑" panose="020B0503020204020204" pitchFamily="34" charset="-122"/>
            </a:endParaRPr>
          </a:p>
        </p:txBody>
      </p:sp>
      <p:sp>
        <p:nvSpPr>
          <p:cNvPr id="6278" name="矩形 6277"/>
          <p:cNvSpPr>
            <a:spLocks noChangeArrowheads="1"/>
          </p:cNvSpPr>
          <p:nvPr/>
        </p:nvSpPr>
        <p:spPr bwMode="auto">
          <a:xfrm>
            <a:off x="125412" y="604555"/>
            <a:ext cx="8893175" cy="139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例</a:t>
            </a:r>
            <a:r>
              <a:rPr lang="en-US" altLang="zh-CN" b="1" dirty="0">
                <a:latin typeface="微软雅黑" panose="020B0503020204020204" pitchFamily="34" charset="-122"/>
                <a:ea typeface="微软雅黑" panose="020B0503020204020204" pitchFamily="34" charset="-122"/>
              </a:rPr>
              <a:t>2.2]</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一台模型机共有</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条指令，各指令的使用频度分别为</a:t>
            </a:r>
            <a:r>
              <a:rPr lang="en-US" altLang="zh-CN" dirty="0">
                <a:latin typeface="微软雅黑" panose="020B0503020204020204" pitchFamily="34" charset="-122"/>
                <a:ea typeface="微软雅黑" panose="020B0503020204020204" pitchFamily="34" charset="-122"/>
              </a:rPr>
              <a:t>35%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。该模型机有</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位和</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位两种指令字长，采用</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扩展操作码。</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位字长指令为寄存器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寄存器（</a:t>
            </a:r>
            <a:r>
              <a:rPr lang="en-US" altLang="zh-CN" dirty="0">
                <a:latin typeface="微软雅黑" panose="020B0503020204020204" pitchFamily="34" charset="-122"/>
                <a:ea typeface="微软雅黑" panose="020B0503020204020204" pitchFamily="34" charset="-122"/>
              </a:rPr>
              <a:t>R-R</a:t>
            </a:r>
            <a:r>
              <a:rPr lang="zh-CN" altLang="en-US" dirty="0">
                <a:latin typeface="微软雅黑" panose="020B0503020204020204" pitchFamily="34" charset="-122"/>
                <a:ea typeface="微软雅黑" panose="020B0503020204020204" pitchFamily="34" charset="-122"/>
              </a:rPr>
              <a:t>）二地址类型，</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位字长指令为寄存器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存储器（</a:t>
            </a:r>
            <a:r>
              <a:rPr lang="en-US" altLang="zh-CN" dirty="0">
                <a:latin typeface="微软雅黑" panose="020B0503020204020204" pitchFamily="34" charset="-122"/>
                <a:ea typeface="微软雅黑" panose="020B0503020204020204" pitchFamily="34" charset="-122"/>
              </a:rPr>
              <a:t>R-M</a:t>
            </a:r>
            <a:r>
              <a:rPr lang="zh-CN" altLang="en-US" dirty="0">
                <a:latin typeface="微软雅黑" panose="020B0503020204020204" pitchFamily="34" charset="-122"/>
                <a:ea typeface="微软雅黑" panose="020B0503020204020204" pitchFamily="34" charset="-122"/>
              </a:rPr>
              <a:t>）二地址变址寻址（</a:t>
            </a:r>
            <a:r>
              <a:rPr lang="en-US" altLang="zh-CN" dirty="0">
                <a:latin typeface="微软雅黑" panose="020B0503020204020204" pitchFamily="34" charset="-122"/>
                <a:ea typeface="微软雅黑" panose="020B0503020204020204" pitchFamily="34" charset="-122"/>
              </a:rPr>
              <a:t>-128&lt;=</a:t>
            </a:r>
            <a:r>
              <a:rPr lang="zh-CN" altLang="en-US" dirty="0">
                <a:latin typeface="微软雅黑" panose="020B0503020204020204" pitchFamily="34" charset="-122"/>
                <a:ea typeface="微软雅黑" panose="020B0503020204020204" pitchFamily="34" charset="-122"/>
              </a:rPr>
              <a:t>变址范围</a:t>
            </a:r>
            <a:r>
              <a:rPr lang="en-US" altLang="zh-CN" dirty="0">
                <a:latin typeface="微软雅黑" panose="020B0503020204020204" pitchFamily="34" charset="-122"/>
                <a:ea typeface="微软雅黑" panose="020B0503020204020204" pitchFamily="34" charset="-122"/>
              </a:rPr>
              <a:t>&lt;=127</a:t>
            </a:r>
            <a:r>
              <a:rPr lang="zh-CN" altLang="en-US" dirty="0">
                <a:latin typeface="微软雅黑" panose="020B0503020204020204" pitchFamily="34" charset="-122"/>
                <a:ea typeface="微软雅黑" panose="020B0503020204020204" pitchFamily="34" charset="-122"/>
              </a:rPr>
              <a:t>）类型。</a:t>
            </a:r>
            <a:endParaRPr lang="zh-CN" altLang="en-US"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E0009229-068A-4806-8E20-33B85DA33B44}"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278">
                                            <p:txEl>
                                              <p:pRg st="0" end="0"/>
                                            </p:txEl>
                                          </p:spTgt>
                                        </p:tgtEl>
                                        <p:attrNameLst>
                                          <p:attrName>style.visibility</p:attrName>
                                        </p:attrNameLst>
                                      </p:cBhvr>
                                      <p:to>
                                        <p:strVal val="visible"/>
                                      </p:to>
                                    </p:set>
                                    <p:animEffect transition="in" filter="box(in)">
                                      <p:cBhvr>
                                        <p:cTn id="7" dur="500"/>
                                        <p:tgtEl>
                                          <p:spTgt spid="62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6277"/>
                                        </p:tgtEl>
                                        <p:attrNameLst>
                                          <p:attrName>style.visibility</p:attrName>
                                        </p:attrNameLst>
                                      </p:cBhvr>
                                      <p:to>
                                        <p:strVal val="visible"/>
                                      </p:to>
                                    </p:set>
                                    <p:anim calcmode="lin" valueType="num">
                                      <p:cBhvr>
                                        <p:cTn id="12" dur="500" fill="hold"/>
                                        <p:tgtEl>
                                          <p:spTgt spid="6277"/>
                                        </p:tgtEl>
                                        <p:attrNameLst>
                                          <p:attrName>ppt_w</p:attrName>
                                        </p:attrNameLst>
                                      </p:cBhvr>
                                      <p:tavLst>
                                        <p:tav tm="0">
                                          <p:val>
                                            <p:strVal val="#ppt_w*0.70"/>
                                          </p:val>
                                        </p:tav>
                                        <p:tav tm="100000">
                                          <p:val>
                                            <p:strVal val="#ppt_w"/>
                                          </p:val>
                                        </p:tav>
                                      </p:tavLst>
                                    </p:anim>
                                    <p:anim calcmode="lin" valueType="num">
                                      <p:cBhvr>
                                        <p:cTn id="13" dur="500" fill="hold"/>
                                        <p:tgtEl>
                                          <p:spTgt spid="6277"/>
                                        </p:tgtEl>
                                        <p:attrNameLst>
                                          <p:attrName>ppt_h</p:attrName>
                                        </p:attrNameLst>
                                      </p:cBhvr>
                                      <p:tavLst>
                                        <p:tav tm="0">
                                          <p:val>
                                            <p:strVal val="#ppt_h"/>
                                          </p:val>
                                        </p:tav>
                                        <p:tav tm="100000">
                                          <p:val>
                                            <p:strVal val="#ppt_h"/>
                                          </p:val>
                                        </p:tav>
                                      </p:tavLst>
                                    </p:anim>
                                    <p:animEffect transition="in" filter="fade">
                                      <p:cBhvr>
                                        <p:cTn id="14" dur="500"/>
                                        <p:tgtEl>
                                          <p:spTgt spid="627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148">
                                            <p:txEl>
                                              <p:pRg st="0" end="0"/>
                                            </p:txEl>
                                          </p:spTgt>
                                        </p:tgtEl>
                                        <p:attrNameLst>
                                          <p:attrName>style.visibility</p:attrName>
                                        </p:attrNameLst>
                                      </p:cBhvr>
                                      <p:to>
                                        <p:strVal val="visible"/>
                                      </p:to>
                                    </p:set>
                                    <p:animEffect transition="in" filter="wipe(up)">
                                      <p:cBhvr>
                                        <p:cTn id="19" dur="500"/>
                                        <p:tgtEl>
                                          <p:spTgt spid="614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32" fill="hold" grpId="0" nodeType="clickEffect">
                                  <p:stCondLst>
                                    <p:cond delay="0"/>
                                  </p:stCondLst>
                                  <p:childTnLst>
                                    <p:set>
                                      <p:cBhvr>
                                        <p:cTn id="23" dur="1" fill="hold">
                                          <p:stCondLst>
                                            <p:cond delay="0"/>
                                          </p:stCondLst>
                                        </p:cTn>
                                        <p:tgtEl>
                                          <p:spTgt spid="6149"/>
                                        </p:tgtEl>
                                        <p:attrNameLst>
                                          <p:attrName>style.visibility</p:attrName>
                                        </p:attrNameLst>
                                      </p:cBhvr>
                                      <p:to>
                                        <p:strVal val="visible"/>
                                      </p:to>
                                    </p:set>
                                    <p:animEffect transition="in" filter="circle(out)">
                                      <p:cBhvr>
                                        <p:cTn id="24" dur="500"/>
                                        <p:tgtEl>
                                          <p:spTgt spid="6149"/>
                                        </p:tgtEl>
                                      </p:cBhvr>
                                    </p:animEffect>
                                  </p:childTnLst>
                                </p:cTn>
                              </p:par>
                              <p:par>
                                <p:cTn id="25" presetID="6" presetClass="entr" presetSubtype="32" fill="hold" nodeType="withEffect">
                                  <p:stCondLst>
                                    <p:cond delay="0"/>
                                  </p:stCondLst>
                                  <p:childTnLst>
                                    <p:set>
                                      <p:cBhvr>
                                        <p:cTn id="26" dur="1" fill="hold">
                                          <p:stCondLst>
                                            <p:cond delay="0"/>
                                          </p:stCondLst>
                                        </p:cTn>
                                        <p:tgtEl>
                                          <p:spTgt spid="6276"/>
                                        </p:tgtEl>
                                        <p:attrNameLst>
                                          <p:attrName>style.visibility</p:attrName>
                                        </p:attrNameLst>
                                      </p:cBhvr>
                                      <p:to>
                                        <p:strVal val="visible"/>
                                      </p:to>
                                    </p:set>
                                    <p:animEffect transition="in" filter="circle(out)">
                                      <p:cBhvr>
                                        <p:cTn id="27" dur="500"/>
                                        <p:tgtEl>
                                          <p:spTgt spid="6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2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5121"/>
          <p:cNvSpPr>
            <a:spLocks noChangeArrowheads="1"/>
          </p:cNvSpPr>
          <p:nvPr/>
        </p:nvSpPr>
        <p:spPr bwMode="auto">
          <a:xfrm>
            <a:off x="900113" y="690533"/>
            <a:ext cx="55851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a:latin typeface="微软雅黑" panose="020B0503020204020204" pitchFamily="34" charset="-122"/>
                <a:ea typeface="微软雅黑" panose="020B0503020204020204" pitchFamily="34" charset="-122"/>
              </a:rPr>
              <a:t>R-R</a:t>
            </a:r>
            <a:r>
              <a:rPr lang="zh-CN" altLang="en-US" sz="2000">
                <a:latin typeface="微软雅黑" panose="020B0503020204020204" pitchFamily="34" charset="-122"/>
                <a:ea typeface="微软雅黑" panose="020B0503020204020204" pitchFamily="34" charset="-122"/>
              </a:rPr>
              <a:t>型指令和</a:t>
            </a:r>
            <a:r>
              <a:rPr lang="en-US" altLang="zh-CN" sz="2000">
                <a:latin typeface="微软雅黑" panose="020B0503020204020204" pitchFamily="34" charset="-122"/>
                <a:ea typeface="微软雅黑" panose="020B0503020204020204" pitchFamily="34" charset="-122"/>
              </a:rPr>
              <a:t>R-M</a:t>
            </a:r>
            <a:r>
              <a:rPr lang="zh-CN" altLang="en-US" sz="2000">
                <a:latin typeface="微软雅黑" panose="020B0503020204020204" pitchFamily="34" charset="-122"/>
                <a:ea typeface="微软雅黑" panose="020B0503020204020204" pitchFamily="34" charset="-122"/>
              </a:rPr>
              <a:t>型指令的指令格式分别如下：</a:t>
            </a:r>
            <a:r>
              <a:rPr lang="zh-CN" altLang="en-US">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
        <p:nvSpPr>
          <p:cNvPr id="5124" name="矩形 5123"/>
          <p:cNvSpPr>
            <a:spLocks noChangeArrowheads="1"/>
          </p:cNvSpPr>
          <p:nvPr/>
        </p:nvSpPr>
        <p:spPr bwMode="auto">
          <a:xfrm>
            <a:off x="233363" y="2492375"/>
            <a:ext cx="8910637"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(2)</a:t>
            </a:r>
            <a:r>
              <a:rPr lang="zh-CN" altLang="en-US" sz="2000">
                <a:solidFill>
                  <a:srgbClr val="000000"/>
                </a:solidFill>
                <a:latin typeface="微软雅黑" panose="020B0503020204020204" pitchFamily="34" charset="-122"/>
                <a:ea typeface="微软雅黑" panose="020B0503020204020204" pitchFamily="34" charset="-122"/>
              </a:rPr>
              <a:t>根据</a:t>
            </a:r>
            <a:r>
              <a:rPr lang="en-US" altLang="zh-CN" sz="2000">
                <a:solidFill>
                  <a:srgbClr val="000000"/>
                </a:solidFill>
                <a:latin typeface="微软雅黑" panose="020B0503020204020204" pitchFamily="34" charset="-122"/>
                <a:ea typeface="微软雅黑" panose="020B0503020204020204" pitchFamily="34" charset="-122"/>
              </a:rPr>
              <a:t>(1)</a:t>
            </a:r>
            <a:r>
              <a:rPr lang="zh-CN" altLang="en-US" sz="2000">
                <a:solidFill>
                  <a:srgbClr val="000000"/>
                </a:solidFill>
                <a:latin typeface="微软雅黑" panose="020B0503020204020204" pitchFamily="34" charset="-122"/>
                <a:ea typeface="微软雅黑" panose="020B0503020204020204" pitchFamily="34" charset="-122"/>
              </a:rPr>
              <a:t>中设计的指令格式，通用寄存器编码占</a:t>
            </a:r>
            <a:r>
              <a:rPr lang="en-US" altLang="zh-CN" sz="2000">
                <a:solidFill>
                  <a:srgbClr val="000000"/>
                </a:solidFill>
                <a:latin typeface="微软雅黑" panose="020B0503020204020204" pitchFamily="34" charset="-122"/>
                <a:ea typeface="微软雅黑" panose="020B0503020204020204" pitchFamily="34" charset="-122"/>
              </a:rPr>
              <a:t>3</a:t>
            </a:r>
            <a:r>
              <a:rPr lang="zh-CN" altLang="en-US" sz="2000">
                <a:solidFill>
                  <a:srgbClr val="000000"/>
                </a:solidFill>
                <a:latin typeface="微软雅黑" panose="020B0503020204020204" pitchFamily="34" charset="-122"/>
                <a:ea typeface="微软雅黑" panose="020B0503020204020204" pitchFamily="34" charset="-122"/>
              </a:rPr>
              <a:t>位，变址寄存器编码占</a:t>
            </a:r>
            <a:r>
              <a:rPr lang="en-US" altLang="zh-CN" sz="2000">
                <a:solidFill>
                  <a:srgbClr val="000000"/>
                </a:solidFill>
                <a:latin typeface="微软雅黑" panose="020B0503020204020204" pitchFamily="34" charset="-122"/>
                <a:ea typeface="微软雅黑" panose="020B0503020204020204" pitchFamily="34" charset="-122"/>
              </a:rPr>
              <a:t>1</a:t>
            </a:r>
            <a:r>
              <a:rPr lang="zh-CN" altLang="en-US" sz="2000">
                <a:solidFill>
                  <a:srgbClr val="000000"/>
                </a:solidFill>
                <a:latin typeface="微软雅黑" panose="020B0503020204020204" pitchFamily="34" charset="-122"/>
                <a:ea typeface="微软雅黑" panose="020B0503020204020204" pitchFamily="34" charset="-122"/>
              </a:rPr>
              <a:t>位可知：该机允许使用</a:t>
            </a:r>
            <a:r>
              <a:rPr lang="en-US" altLang="zh-CN" sz="2000">
                <a:solidFill>
                  <a:srgbClr val="000000"/>
                </a:solidFill>
                <a:latin typeface="微软雅黑" panose="020B0503020204020204" pitchFamily="34" charset="-122"/>
                <a:ea typeface="微软雅黑" panose="020B0503020204020204" pitchFamily="34" charset="-122"/>
              </a:rPr>
              <a:t>8</a:t>
            </a:r>
            <a:r>
              <a:rPr lang="zh-CN" altLang="en-US" sz="2000">
                <a:solidFill>
                  <a:srgbClr val="000000"/>
                </a:solidFill>
                <a:latin typeface="微软雅黑" panose="020B0503020204020204" pitchFamily="34" charset="-122"/>
                <a:ea typeface="微软雅黑" panose="020B0503020204020204" pitchFamily="34" charset="-122"/>
              </a:rPr>
              <a:t>个可编址的通用寄存器和</a:t>
            </a:r>
            <a:r>
              <a:rPr lang="en-US" altLang="zh-CN" sz="2000">
                <a:solidFill>
                  <a:srgbClr val="000000"/>
                </a:solidFill>
                <a:latin typeface="微软雅黑" panose="020B0503020204020204" pitchFamily="34" charset="-122"/>
                <a:ea typeface="微软雅黑" panose="020B0503020204020204" pitchFamily="34" charset="-122"/>
              </a:rPr>
              <a:t>2</a:t>
            </a:r>
            <a:r>
              <a:rPr lang="zh-CN" altLang="en-US" sz="2000">
                <a:solidFill>
                  <a:srgbClr val="000000"/>
                </a:solidFill>
                <a:latin typeface="微软雅黑" panose="020B0503020204020204" pitchFamily="34" charset="-122"/>
                <a:ea typeface="微软雅黑" panose="020B0503020204020204" pitchFamily="34" charset="-122"/>
              </a:rPr>
              <a:t>个变址寄存器。</a:t>
            </a:r>
            <a:endParaRPr lang="zh-CN" altLang="en-US" sz="2000">
              <a:latin typeface="微软雅黑" panose="020B0503020204020204" pitchFamily="34" charset="-122"/>
              <a:ea typeface="微软雅黑" panose="020B0503020204020204" pitchFamily="34" charset="-122"/>
            </a:endParaRPr>
          </a:p>
          <a:p>
            <a:pPr eaLnBrk="0" hangingPunct="0">
              <a:lnSpc>
                <a:spcPct val="125000"/>
              </a:lnSpc>
            </a:pPr>
            <a:r>
              <a:rPr lang="zh-CN" altLang="en-US" sz="2000">
                <a:solidFill>
                  <a:srgbClr val="000000"/>
                </a:solidFill>
                <a:latin typeface="微软雅黑" panose="020B0503020204020204" pitchFamily="34" charset="-122"/>
                <a:ea typeface="微软雅黑" panose="020B0503020204020204" pitchFamily="34" charset="-122"/>
              </a:rPr>
              <a:t>  </a:t>
            </a:r>
            <a:r>
              <a:rPr lang="en-US" altLang="zh-CN" sz="2000">
                <a:solidFill>
                  <a:srgbClr val="000000"/>
                </a:solidFill>
                <a:latin typeface="微软雅黑" panose="020B0503020204020204" pitchFamily="34" charset="-122"/>
                <a:ea typeface="微软雅黑" panose="020B0503020204020204" pitchFamily="34" charset="-122"/>
              </a:rPr>
              <a:t>(3)</a:t>
            </a:r>
            <a:r>
              <a:rPr lang="zh-CN" altLang="en-US" sz="2000">
                <a:solidFill>
                  <a:srgbClr val="000000"/>
                </a:solidFill>
                <a:latin typeface="微软雅黑" panose="020B0503020204020204" pitchFamily="34" charset="-122"/>
                <a:ea typeface="微软雅黑" panose="020B0503020204020204" pitchFamily="34" charset="-122"/>
              </a:rPr>
              <a:t>根据表</a:t>
            </a:r>
            <a:r>
              <a:rPr lang="en-US" altLang="zh-CN" sz="2000">
                <a:solidFill>
                  <a:srgbClr val="000000"/>
                </a:solidFill>
                <a:latin typeface="微软雅黑" panose="020B0503020204020204" pitchFamily="34" charset="-122"/>
                <a:ea typeface="微软雅黑" panose="020B0503020204020204" pitchFamily="34" charset="-122"/>
              </a:rPr>
              <a:t>2.4</a:t>
            </a:r>
            <a:r>
              <a:rPr lang="zh-CN" altLang="en-US" sz="2000">
                <a:solidFill>
                  <a:srgbClr val="000000"/>
                </a:solidFill>
                <a:latin typeface="微软雅黑" panose="020B0503020204020204" pitchFamily="34" charset="-122"/>
                <a:ea typeface="微软雅黑" panose="020B0503020204020204" pitchFamily="34" charset="-122"/>
              </a:rPr>
              <a:t>可计算操作码的平均码长为：</a:t>
            </a:r>
            <a:endParaRPr lang="zh-CN" altLang="en-US" sz="2000">
              <a:latin typeface="微软雅黑" panose="020B0503020204020204" pitchFamily="34" charset="-122"/>
              <a:ea typeface="微软雅黑" panose="020B0503020204020204" pitchFamily="34" charset="-122"/>
            </a:endParaRPr>
          </a:p>
        </p:txBody>
      </p:sp>
      <p:pic>
        <p:nvPicPr>
          <p:cNvPr id="5123" name="图片 512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3789363"/>
            <a:ext cx="287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矩形 5124"/>
          <p:cNvSpPr>
            <a:spLocks noChangeArrowheads="1"/>
          </p:cNvSpPr>
          <p:nvPr/>
        </p:nvSpPr>
        <p:spPr bwMode="auto">
          <a:xfrm>
            <a:off x="900113" y="3860800"/>
            <a:ext cx="78549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a:solidFill>
                  <a:srgbClr val="000000"/>
                </a:solidFill>
                <a:latin typeface="微软雅黑" panose="020B0503020204020204" pitchFamily="34" charset="-122"/>
                <a:ea typeface="微软雅黑" panose="020B0503020204020204" pitchFamily="34" charset="-122"/>
              </a:rPr>
              <a:t>p</a:t>
            </a:r>
            <a:r>
              <a:rPr lang="en-US" altLang="zh-CN" sz="2000" baseline="-30000">
                <a:solidFill>
                  <a:srgbClr val="000000"/>
                </a:solidFill>
                <a:latin typeface="微软雅黑" panose="020B0503020204020204" pitchFamily="34" charset="-122"/>
                <a:ea typeface="微软雅黑" panose="020B0503020204020204" pitchFamily="34" charset="-122"/>
              </a:rPr>
              <a:t>i</a:t>
            </a:r>
            <a:r>
              <a:rPr lang="en-US" altLang="zh-CN" sz="2000">
                <a:solidFill>
                  <a:srgbClr val="000000"/>
                </a:solidFill>
                <a:latin typeface="微软雅黑" panose="020B0503020204020204" pitchFamily="34" charset="-122"/>
                <a:ea typeface="微软雅黑" panose="020B0503020204020204" pitchFamily="34" charset="-122"/>
              </a:rPr>
              <a:t>•l</a:t>
            </a:r>
            <a:r>
              <a:rPr lang="en-US" altLang="zh-CN" sz="2000" baseline="-30000">
                <a:solidFill>
                  <a:srgbClr val="000000"/>
                </a:solidFill>
                <a:latin typeface="微软雅黑" panose="020B0503020204020204" pitchFamily="34" charset="-122"/>
                <a:ea typeface="微软雅黑" panose="020B0503020204020204" pitchFamily="34" charset="-122"/>
              </a:rPr>
              <a:t>i</a:t>
            </a:r>
            <a:r>
              <a:rPr lang="en-US" altLang="zh-CN" sz="2000">
                <a:solidFill>
                  <a:srgbClr val="000000"/>
                </a:solidFill>
                <a:latin typeface="微软雅黑" panose="020B0503020204020204" pitchFamily="34" charset="-122"/>
                <a:ea typeface="微软雅黑" panose="020B0503020204020204" pitchFamily="34" charset="-122"/>
              </a:rPr>
              <a:t>=0.35×2+0.25×2+0.2×2+0.1×4+0.05×4+0.03×4+0.02×4</a:t>
            </a:r>
            <a:endParaRPr lang="en-US" altLang="zh-CN" sz="2000">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=2.4</a:t>
            </a:r>
            <a:r>
              <a:rPr lang="zh-CN" altLang="en-US" sz="20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位</a:t>
            </a:r>
            <a:endParaRPr lang="zh-CN" altLang="en-US" sz="2000">
              <a:latin typeface="微软雅黑" panose="020B0503020204020204" pitchFamily="34" charset="-122"/>
              <a:ea typeface="微软雅黑" panose="020B0503020204020204" pitchFamily="34" charset="-122"/>
            </a:endParaRPr>
          </a:p>
        </p:txBody>
      </p:sp>
      <p:pic>
        <p:nvPicPr>
          <p:cNvPr id="5127" name="图片 51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67691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图片 51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25538"/>
            <a:ext cx="52371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951C8DA8-66A9-4721-8DAA-024C1F19C99A}"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wipe(left)">
                                      <p:cBhvr>
                                        <p:cTn id="7" dur="5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8"/>
                                        </p:tgtEl>
                                        <p:attrNameLst>
                                          <p:attrName>style.visibility</p:attrName>
                                        </p:attrNameLst>
                                      </p:cBhvr>
                                      <p:to>
                                        <p:strVal val="visible"/>
                                      </p:to>
                                    </p:set>
                                    <p:animEffect transition="in" filter="wipe(left)">
                                      <p:cBhvr>
                                        <p:cTn id="12" dur="500"/>
                                        <p:tgtEl>
                                          <p:spTgt spid="51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7"/>
                                        </p:tgtEl>
                                        <p:attrNameLst>
                                          <p:attrName>style.visibility</p:attrName>
                                        </p:attrNameLst>
                                      </p:cBhvr>
                                      <p:to>
                                        <p:strVal val="visible"/>
                                      </p:to>
                                    </p:set>
                                    <p:animEffect transition="in" filter="wipe(left)">
                                      <p:cBhvr>
                                        <p:cTn id="17" dur="500"/>
                                        <p:tgtEl>
                                          <p:spTgt spid="51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24">
                                            <p:txEl>
                                              <p:pRg st="0" end="0"/>
                                            </p:txEl>
                                          </p:spTgt>
                                        </p:tgtEl>
                                        <p:attrNameLst>
                                          <p:attrName>style.visibility</p:attrName>
                                        </p:attrNameLst>
                                      </p:cBhvr>
                                      <p:to>
                                        <p:strVal val="visible"/>
                                      </p:to>
                                    </p:set>
                                    <p:animEffect transition="in" filter="wipe(up)">
                                      <p:cBhvr>
                                        <p:cTn id="22" dur="500"/>
                                        <p:tgtEl>
                                          <p:spTgt spid="512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124">
                                            <p:txEl>
                                              <p:pRg st="1" end="1"/>
                                            </p:txEl>
                                          </p:spTgt>
                                        </p:tgtEl>
                                        <p:attrNameLst>
                                          <p:attrName>style.visibility</p:attrName>
                                        </p:attrNameLst>
                                      </p:cBhvr>
                                      <p:to>
                                        <p:strVal val="visible"/>
                                      </p:to>
                                    </p:set>
                                    <p:animEffect transition="in" filter="wipe(up)">
                                      <p:cBhvr>
                                        <p:cTn id="27" dur="500"/>
                                        <p:tgtEl>
                                          <p:spTgt spid="512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123"/>
                                        </p:tgtEl>
                                        <p:attrNameLst>
                                          <p:attrName>style.visibility</p:attrName>
                                        </p:attrNameLst>
                                      </p:cBhvr>
                                      <p:to>
                                        <p:strVal val="visible"/>
                                      </p:to>
                                    </p:set>
                                    <p:animEffect transition="in" filter="dissolve">
                                      <p:cBhvr>
                                        <p:cTn id="32" dur="500"/>
                                        <p:tgtEl>
                                          <p:spTgt spid="512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125"/>
                                        </p:tgtEl>
                                        <p:attrNameLst>
                                          <p:attrName>style.visibility</p:attrName>
                                        </p:attrNameLst>
                                      </p:cBhvr>
                                      <p:to>
                                        <p:strVal val="visible"/>
                                      </p:to>
                                    </p:set>
                                    <p:animEffect transition="in" filter="dissolve">
                                      <p:cBhvr>
                                        <p:cTn id="35"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07950" y="522288"/>
            <a:ext cx="8961438"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例</a:t>
            </a:r>
            <a:r>
              <a:rPr lang="en-US" altLang="zh-CN" sz="2000" b="1">
                <a:latin typeface="微软雅黑" panose="020B0503020204020204" pitchFamily="34" charset="-122"/>
                <a:ea typeface="微软雅黑" panose="020B0503020204020204" pitchFamily="34" charset="-122"/>
              </a:rPr>
              <a:t>3.1]</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某机是由高速缓存与主存组成的两级存储系统，高速缓存存取周期</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c</a:t>
            </a:r>
            <a:r>
              <a:rPr lang="en-US" altLang="zh-CN" sz="2000">
                <a:latin typeface="微软雅黑" panose="020B0503020204020204" pitchFamily="34" charset="-122"/>
                <a:ea typeface="微软雅黑" panose="020B0503020204020204" pitchFamily="34" charset="-122"/>
              </a:rPr>
              <a:t>=50ns</a:t>
            </a:r>
            <a:r>
              <a:rPr lang="zh-CN" altLang="en-US" sz="2000">
                <a:latin typeface="微软雅黑" panose="020B0503020204020204" pitchFamily="34" charset="-122"/>
                <a:ea typeface="微软雅黑" panose="020B0503020204020204" pitchFamily="34" charset="-122"/>
              </a:rPr>
              <a:t>，主存存取周期</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m</a:t>
            </a:r>
            <a:r>
              <a:rPr lang="en-US" altLang="zh-CN" sz="2000">
                <a:latin typeface="微软雅黑" panose="020B0503020204020204" pitchFamily="34" charset="-122"/>
                <a:ea typeface="微软雅黑" panose="020B0503020204020204" pitchFamily="34" charset="-122"/>
              </a:rPr>
              <a:t>=400ns</a:t>
            </a:r>
            <a:r>
              <a:rPr lang="zh-CN" altLang="en-US" sz="2000">
                <a:latin typeface="微软雅黑" panose="020B0503020204020204" pitchFamily="34" charset="-122"/>
                <a:ea typeface="微软雅黑" panose="020B0503020204020204" pitchFamily="34" charset="-122"/>
              </a:rPr>
              <a:t>，访问</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的命中率为</a:t>
            </a:r>
            <a:r>
              <a:rPr lang="en-US" altLang="zh-CN" sz="2000">
                <a:latin typeface="微软雅黑" panose="020B0503020204020204" pitchFamily="34" charset="-122"/>
                <a:ea typeface="微软雅黑" panose="020B0503020204020204" pitchFamily="34" charset="-122"/>
              </a:rPr>
              <a:t>0.96</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系统等效的存取周期</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为多少？</a:t>
            </a:r>
            <a:endParaRPr lang="zh-CN" altLang="en-US" sz="2000">
              <a:latin typeface="微软雅黑" panose="020B0503020204020204" pitchFamily="34" charset="-122"/>
              <a:ea typeface="微软雅黑" panose="020B0503020204020204" pitchFamily="34" charset="-122"/>
            </a:endParaRPr>
          </a:p>
          <a:p>
            <a:pPr>
              <a:lnSpc>
                <a:spcPct val="125000"/>
              </a:lnSpc>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如果将高速缓存分为指令体与数据体，使等效存取周期减小了</a:t>
            </a:r>
            <a:r>
              <a:rPr lang="en-US" altLang="zh-CN" sz="2000">
                <a:latin typeface="微软雅黑" panose="020B0503020204020204" pitchFamily="34" charset="-122"/>
                <a:ea typeface="微软雅黑" panose="020B0503020204020204" pitchFamily="34" charset="-122"/>
              </a:rPr>
              <a:t>10%</a:t>
            </a:r>
            <a:r>
              <a:rPr lang="zh-CN" altLang="en-US" sz="2000">
                <a:latin typeface="微软雅黑" panose="020B0503020204020204" pitchFamily="34" charset="-122"/>
                <a:ea typeface="微软雅黑" panose="020B0503020204020204" pitchFamily="34" charset="-122"/>
              </a:rPr>
              <a:t>。在所有的访问操作中有</a:t>
            </a:r>
            <a:r>
              <a:rPr lang="en-US" altLang="zh-CN" sz="2000">
                <a:latin typeface="微软雅黑" panose="020B0503020204020204" pitchFamily="34" charset="-122"/>
                <a:ea typeface="微软雅黑" panose="020B0503020204020204" pitchFamily="34" charset="-122"/>
              </a:rPr>
              <a:t>20%</a:t>
            </a:r>
            <a:r>
              <a:rPr lang="zh-CN" altLang="en-US" sz="2000">
                <a:latin typeface="微软雅黑" panose="020B0503020204020204" pitchFamily="34" charset="-122"/>
                <a:ea typeface="微软雅黑" panose="020B0503020204020204" pitchFamily="34" charset="-122"/>
              </a:rPr>
              <a:t>是访问指令体，而访指令体的命中率仍为</a:t>
            </a:r>
            <a:r>
              <a:rPr lang="en-US" altLang="zh-CN" sz="2000">
                <a:latin typeface="微软雅黑" panose="020B0503020204020204" pitchFamily="34" charset="-122"/>
                <a:ea typeface="微软雅黑" panose="020B0503020204020204" pitchFamily="34" charset="-122"/>
              </a:rPr>
              <a:t>0.96</a:t>
            </a:r>
            <a:r>
              <a:rPr lang="zh-CN" altLang="en-US" sz="2000">
                <a:latin typeface="微软雅黑" panose="020B0503020204020204" pitchFamily="34" charset="-122"/>
                <a:ea typeface="微软雅黑" panose="020B0503020204020204" pitchFamily="34" charset="-122"/>
              </a:rPr>
              <a:t>（假设不考虑写操作一致性的问题），问数据体的访问命中率应是多少？</a:t>
            </a:r>
            <a:endParaRPr lang="zh-CN" altLang="en-US" sz="2000">
              <a:latin typeface="微软雅黑" panose="020B0503020204020204" pitchFamily="34" charset="-122"/>
              <a:ea typeface="微软雅黑" panose="020B0503020204020204" pitchFamily="34" charset="-122"/>
            </a:endParaRPr>
          </a:p>
        </p:txBody>
      </p:sp>
      <p:sp>
        <p:nvSpPr>
          <p:cNvPr id="18435" name="Rectangle 3"/>
          <p:cNvSpPr>
            <a:spLocks noChangeArrowheads="1"/>
          </p:cNvSpPr>
          <p:nvPr/>
        </p:nvSpPr>
        <p:spPr bwMode="auto">
          <a:xfrm>
            <a:off x="684213" y="2820988"/>
            <a:ext cx="439261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sz="2000">
                <a:latin typeface="微软雅黑" panose="020B0503020204020204" pitchFamily="34" charset="-122"/>
                <a:ea typeface="微软雅黑" panose="020B0503020204020204" pitchFamily="34" charset="-122"/>
              </a:rPr>
              <a:t>解：</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系统等效的存取周期为：</a:t>
            </a:r>
            <a:endParaRPr lang="zh-CN" altLang="en-US" sz="2000">
              <a:latin typeface="微软雅黑" panose="020B0503020204020204" pitchFamily="34" charset="-122"/>
              <a:ea typeface="微软雅黑" panose="020B0503020204020204" pitchFamily="34" charset="-122"/>
            </a:endParaRPr>
          </a:p>
          <a:p>
            <a:pPr>
              <a:lnSpc>
                <a:spcPct val="125000"/>
              </a:lnSpc>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a</a:t>
            </a:r>
            <a:r>
              <a:rPr lang="en-US" altLang="zh-CN" sz="2000">
                <a:latin typeface="微软雅黑" panose="020B0503020204020204" pitchFamily="34" charset="-122"/>
                <a:ea typeface="微软雅黑" panose="020B0503020204020204" pitchFamily="34" charset="-122"/>
              </a:rPr>
              <a:t> =HT</a:t>
            </a:r>
            <a:r>
              <a:rPr lang="en-US" altLang="zh-CN" sz="2000" baseline="-25000">
                <a:latin typeface="微软雅黑" panose="020B0503020204020204" pitchFamily="34" charset="-122"/>
                <a:ea typeface="微软雅黑" panose="020B0503020204020204" pitchFamily="34" charset="-122"/>
              </a:rPr>
              <a:t>c</a:t>
            </a:r>
            <a:r>
              <a:rPr lang="en-US" altLang="zh-CN" sz="2000">
                <a:latin typeface="微软雅黑" panose="020B0503020204020204" pitchFamily="34" charset="-122"/>
                <a:ea typeface="微软雅黑" panose="020B0503020204020204" pitchFamily="34" charset="-122"/>
              </a:rPr>
              <a:t>+(1-H)T</a:t>
            </a:r>
            <a:r>
              <a:rPr lang="en-US" altLang="zh-CN" sz="2000" baseline="-25000">
                <a:latin typeface="微软雅黑" panose="020B0503020204020204" pitchFamily="34" charset="-122"/>
                <a:ea typeface="微软雅黑" panose="020B0503020204020204" pitchFamily="34" charset="-122"/>
              </a:rPr>
              <a:t>m</a:t>
            </a:r>
            <a:r>
              <a:rPr lang="en-US" altLang="zh-CN" sz="2000">
                <a:latin typeface="微软雅黑" panose="020B0503020204020204" pitchFamily="34" charset="-122"/>
                <a:ea typeface="微软雅黑" panose="020B0503020204020204" pitchFamily="34" charset="-122"/>
              </a:rPr>
              <a:t> </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=0.96×</a:t>
            </a:r>
            <a:r>
              <a:rPr lang="en-US" altLang="zh-CN">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50+(1-0.96)×400</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=64ns</a:t>
            </a:r>
            <a:endParaRPr lang="en-US" altLang="zh-CN" sz="2000">
              <a:latin typeface="微软雅黑" panose="020B0503020204020204" pitchFamily="34" charset="-122"/>
              <a:ea typeface="微软雅黑" panose="020B0503020204020204" pitchFamily="34" charset="-122"/>
            </a:endParaRPr>
          </a:p>
        </p:txBody>
      </p:sp>
      <p:sp>
        <p:nvSpPr>
          <p:cNvPr id="18436" name="Rectangle 4"/>
          <p:cNvSpPr>
            <a:spLocks noChangeArrowheads="1"/>
          </p:cNvSpPr>
          <p:nvPr/>
        </p:nvSpPr>
        <p:spPr bwMode="auto">
          <a:xfrm>
            <a:off x="614363" y="4319788"/>
            <a:ext cx="8579593" cy="198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5000"/>
              </a:lnSpc>
            </a:pP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设改进后的</a:t>
            </a:r>
            <a:r>
              <a:rPr lang="en-US" altLang="zh-CN" sz="2000">
                <a:latin typeface="微软雅黑" panose="020B0503020204020204" pitchFamily="34" charset="-122"/>
                <a:ea typeface="微软雅黑" panose="020B0503020204020204" pitchFamily="34" charset="-122"/>
              </a:rPr>
              <a:t>D-Cache</a:t>
            </a:r>
            <a:r>
              <a:rPr lang="zh-CN" altLang="en-US" sz="2000">
                <a:latin typeface="微软雅黑" panose="020B0503020204020204" pitchFamily="34" charset="-122"/>
                <a:ea typeface="微软雅黑" panose="020B0503020204020204" pitchFamily="34" charset="-122"/>
              </a:rPr>
              <a:t>的命中率为</a:t>
            </a:r>
            <a:r>
              <a:rPr lang="en-US" altLang="zh-CN" sz="2000">
                <a:latin typeface="微软雅黑" panose="020B0503020204020204" pitchFamily="34" charset="-122"/>
                <a:ea typeface="微软雅黑" panose="020B0503020204020204" pitchFamily="34" charset="-122"/>
              </a:rPr>
              <a:t>H</a:t>
            </a:r>
            <a:r>
              <a:rPr lang="en-US" altLang="zh-CN" sz="2000" baseline="-25000">
                <a:latin typeface="微软雅黑" panose="020B0503020204020204" pitchFamily="34" charset="-122"/>
                <a:ea typeface="微软雅黑" panose="020B0503020204020204" pitchFamily="34" charset="-122"/>
              </a:rPr>
              <a:t>d</a:t>
            </a:r>
            <a:r>
              <a:rPr lang="zh-CN" altLang="en-US" sz="2000">
                <a:latin typeface="微软雅黑" panose="020B0503020204020204" pitchFamily="34" charset="-122"/>
                <a:ea typeface="微软雅黑" panose="020B0503020204020204" pitchFamily="34" charset="-122"/>
              </a:rPr>
              <a:t>，按公式</a:t>
            </a:r>
            <a:endParaRPr lang="zh-CN" altLang="en-US" sz="2000">
              <a:latin typeface="微软雅黑" panose="020B0503020204020204" pitchFamily="34" charset="-122"/>
              <a:ea typeface="微软雅黑" panose="020B0503020204020204" pitchFamily="34" charset="-122"/>
            </a:endParaRPr>
          </a:p>
          <a:p>
            <a:pPr>
              <a:lnSpc>
                <a:spcPct val="125000"/>
              </a:lnSpc>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a</a:t>
            </a:r>
            <a:r>
              <a:rPr lang="en-US" altLang="zh-CN" sz="2000">
                <a:latin typeface="微软雅黑" panose="020B0503020204020204" pitchFamily="34" charset="-122"/>
                <a:ea typeface="微软雅黑" panose="020B0503020204020204" pitchFamily="34" charset="-122"/>
              </a:rPr>
              <a:t>= f</a:t>
            </a:r>
            <a:r>
              <a:rPr lang="en-US" altLang="zh-CN" sz="2000" baseline="-25000">
                <a:latin typeface="微软雅黑" panose="020B0503020204020204" pitchFamily="34" charset="-122"/>
                <a:ea typeface="微软雅黑" panose="020B0503020204020204" pitchFamily="34" charset="-122"/>
              </a:rPr>
              <a:t>i</a:t>
            </a:r>
            <a:r>
              <a:rPr lang="en-US" altLang="zh-CN" sz="2000">
                <a:latin typeface="微软雅黑" panose="020B0503020204020204" pitchFamily="34" charset="-122"/>
                <a:ea typeface="微软雅黑" panose="020B0503020204020204" pitchFamily="34" charset="-122"/>
              </a:rPr>
              <a:t>(H</a:t>
            </a:r>
            <a:r>
              <a:rPr lang="en-US" altLang="zh-CN" sz="2000" baseline="-25000">
                <a:latin typeface="微软雅黑" panose="020B0503020204020204" pitchFamily="34" charset="-122"/>
                <a:ea typeface="微软雅黑" panose="020B0503020204020204" pitchFamily="34" charset="-122"/>
              </a:rPr>
              <a:t>i</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c</a:t>
            </a:r>
            <a:r>
              <a:rPr lang="en-US" altLang="zh-CN" sz="2000">
                <a:latin typeface="微软雅黑" panose="020B0503020204020204" pitchFamily="34" charset="-122"/>
                <a:ea typeface="微软雅黑" panose="020B0503020204020204" pitchFamily="34" charset="-122"/>
              </a:rPr>
              <a:t>+(1- H</a:t>
            </a:r>
            <a:r>
              <a:rPr lang="en-US" altLang="zh-CN" sz="2000" baseline="-25000">
                <a:latin typeface="微软雅黑" panose="020B0503020204020204" pitchFamily="34" charset="-122"/>
                <a:ea typeface="微软雅黑" panose="020B0503020204020204" pitchFamily="34" charset="-122"/>
              </a:rPr>
              <a:t>i</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m</a:t>
            </a:r>
            <a:r>
              <a:rPr lang="en-US" altLang="zh-CN" sz="2000">
                <a:latin typeface="微软雅黑" panose="020B0503020204020204" pitchFamily="34" charset="-122"/>
                <a:ea typeface="微软雅黑" panose="020B0503020204020204" pitchFamily="34" charset="-122"/>
              </a:rPr>
              <a:t>)+(1- f</a:t>
            </a:r>
            <a:r>
              <a:rPr lang="en-US" altLang="zh-CN" sz="2000" baseline="-25000">
                <a:latin typeface="微软雅黑" panose="020B0503020204020204" pitchFamily="34" charset="-122"/>
                <a:ea typeface="微软雅黑" panose="020B0503020204020204" pitchFamily="34" charset="-122"/>
              </a:rPr>
              <a:t>i</a:t>
            </a:r>
            <a:r>
              <a:rPr lang="en-US" altLang="zh-CN" sz="2000">
                <a:latin typeface="微软雅黑" panose="020B0503020204020204" pitchFamily="34" charset="-122"/>
                <a:ea typeface="微软雅黑" panose="020B0503020204020204" pitchFamily="34" charset="-122"/>
              </a:rPr>
              <a:t>)( H</a:t>
            </a:r>
            <a:r>
              <a:rPr lang="en-US" altLang="zh-CN" sz="2000" baseline="-25000">
                <a:latin typeface="微软雅黑" panose="020B0503020204020204" pitchFamily="34" charset="-122"/>
                <a:ea typeface="微软雅黑" panose="020B0503020204020204" pitchFamily="34" charset="-122"/>
              </a:rPr>
              <a:t>d</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c</a:t>
            </a:r>
            <a:r>
              <a:rPr lang="en-US" altLang="zh-CN" sz="2000">
                <a:latin typeface="微软雅黑" panose="020B0503020204020204" pitchFamily="34" charset="-122"/>
                <a:ea typeface="微软雅黑" panose="020B0503020204020204" pitchFamily="34" charset="-122"/>
              </a:rPr>
              <a:t>+(1- H</a:t>
            </a:r>
            <a:r>
              <a:rPr lang="en-US" altLang="zh-CN" sz="2000" baseline="-25000">
                <a:latin typeface="微软雅黑" panose="020B0503020204020204" pitchFamily="34" charset="-122"/>
                <a:ea typeface="微软雅黑" panose="020B0503020204020204" pitchFamily="34" charset="-122"/>
              </a:rPr>
              <a:t>d</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m</a:t>
            </a:r>
            <a:r>
              <a:rPr lang="en-US"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64</a:t>
            </a:r>
            <a:r>
              <a:rPr lang="en-US" altLang="zh-CN">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(1-10%)=0.2(0.96</a:t>
            </a:r>
            <a:r>
              <a:rPr lang="en-US" altLang="zh-CN">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50+(1-0.96)</a:t>
            </a:r>
            <a:r>
              <a:rPr lang="en-US" altLang="zh-CN">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400)+(1-0.2)(H</a:t>
            </a:r>
            <a:r>
              <a:rPr lang="en-US" altLang="zh-CN" sz="2000" baseline="-25000">
                <a:latin typeface="微软雅黑" panose="020B0503020204020204" pitchFamily="34" charset="-122"/>
                <a:ea typeface="微软雅黑" panose="020B0503020204020204" pitchFamily="34" charset="-122"/>
              </a:rPr>
              <a:t>d</a:t>
            </a:r>
            <a:r>
              <a:rPr lang="en-US" altLang="zh-CN">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50+(1-H</a:t>
            </a:r>
            <a:r>
              <a:rPr lang="en-US" altLang="zh-CN" sz="2000" baseline="-25000">
                <a:latin typeface="微软雅黑" panose="020B0503020204020204" pitchFamily="34" charset="-122"/>
                <a:ea typeface="微软雅黑" panose="020B0503020204020204" pitchFamily="34" charset="-122"/>
              </a:rPr>
              <a:t>d</a:t>
            </a:r>
            <a:r>
              <a:rPr lang="en-US" altLang="zh-CN" sz="2000">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400)</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80H</a:t>
            </a:r>
            <a:r>
              <a:rPr lang="en-US" altLang="zh-CN" sz="2000" baseline="-25000">
                <a:latin typeface="微软雅黑" panose="020B0503020204020204" pitchFamily="34" charset="-122"/>
                <a:ea typeface="微软雅黑" panose="020B0503020204020204" pitchFamily="34" charset="-122"/>
              </a:rPr>
              <a:t>d</a:t>
            </a:r>
            <a:r>
              <a:rPr lang="en-US" altLang="zh-CN" sz="2000">
                <a:latin typeface="微软雅黑" panose="020B0503020204020204" pitchFamily="34" charset="-122"/>
                <a:ea typeface="微软雅黑" panose="020B0503020204020204" pitchFamily="34" charset="-122"/>
              </a:rPr>
              <a:t>=275.2</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H</a:t>
            </a:r>
            <a:r>
              <a:rPr lang="en-US" altLang="zh-CN" sz="2000" baseline="-25000">
                <a:latin typeface="微软雅黑" panose="020B0503020204020204" pitchFamily="34" charset="-122"/>
                <a:ea typeface="微软雅黑" panose="020B0503020204020204" pitchFamily="34" charset="-122"/>
              </a:rPr>
              <a:t>d</a:t>
            </a:r>
            <a:r>
              <a:rPr lang="en-US" altLang="zh-CN" sz="2000">
                <a:latin typeface="微软雅黑" panose="020B0503020204020204" pitchFamily="34" charset="-122"/>
                <a:ea typeface="微软雅黑" panose="020B0503020204020204" pitchFamily="34" charset="-122"/>
              </a:rPr>
              <a:t>≈0.983</a:t>
            </a:r>
            <a:endParaRPr lang="en-US" altLang="zh-CN"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6F55341D-13CB-4AA2-A8A9-659CF0F57DB0}"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ox(in)">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wipe(left)">
                                      <p:cBhvr>
                                        <p:cTn id="12" dur="500"/>
                                        <p:tgtEl>
                                          <p:spTgt spid="18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Effect transition="in" filter="wipe(left)">
                                      <p:cBhvr>
                                        <p:cTn id="17" dur="500"/>
                                        <p:tgtEl>
                                          <p:spTgt spid="184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5">
                                            <p:txEl>
                                              <p:pRg st="2" end="2"/>
                                            </p:txEl>
                                          </p:spTgt>
                                        </p:tgtEl>
                                        <p:attrNameLst>
                                          <p:attrName>style.visibility</p:attrName>
                                        </p:attrNameLst>
                                      </p:cBhvr>
                                      <p:to>
                                        <p:strVal val="visible"/>
                                      </p:to>
                                    </p:set>
                                    <p:animEffect transition="in" filter="wipe(left)">
                                      <p:cBhvr>
                                        <p:cTn id="22" dur="500"/>
                                        <p:tgtEl>
                                          <p:spTgt spid="184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435">
                                            <p:txEl>
                                              <p:pRg st="3" end="3"/>
                                            </p:txEl>
                                          </p:spTgt>
                                        </p:tgtEl>
                                        <p:attrNameLst>
                                          <p:attrName>style.visibility</p:attrName>
                                        </p:attrNameLst>
                                      </p:cBhvr>
                                      <p:to>
                                        <p:strVal val="visible"/>
                                      </p:to>
                                    </p:set>
                                    <p:animEffect transition="in" filter="wipe(left)">
                                      <p:cBhvr>
                                        <p:cTn id="27" dur="500"/>
                                        <p:tgtEl>
                                          <p:spTgt spid="184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436">
                                            <p:txEl>
                                              <p:pRg st="0" end="0"/>
                                            </p:txEl>
                                          </p:spTgt>
                                        </p:tgtEl>
                                        <p:attrNameLst>
                                          <p:attrName>style.visibility</p:attrName>
                                        </p:attrNameLst>
                                      </p:cBhvr>
                                      <p:to>
                                        <p:strVal val="visible"/>
                                      </p:to>
                                    </p:set>
                                    <p:animEffect transition="in" filter="wipe(left)">
                                      <p:cBhvr>
                                        <p:cTn id="32" dur="500"/>
                                        <p:tgtEl>
                                          <p:spTgt spid="1843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436">
                                            <p:txEl>
                                              <p:pRg st="1" end="1"/>
                                            </p:txEl>
                                          </p:spTgt>
                                        </p:tgtEl>
                                        <p:attrNameLst>
                                          <p:attrName>style.visibility</p:attrName>
                                        </p:attrNameLst>
                                      </p:cBhvr>
                                      <p:to>
                                        <p:strVal val="visible"/>
                                      </p:to>
                                    </p:set>
                                    <p:animEffect transition="in" filter="wipe(left)">
                                      <p:cBhvr>
                                        <p:cTn id="37" dur="500"/>
                                        <p:tgtEl>
                                          <p:spTgt spid="1843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436">
                                            <p:txEl>
                                              <p:pRg st="2" end="2"/>
                                            </p:txEl>
                                          </p:spTgt>
                                        </p:tgtEl>
                                        <p:attrNameLst>
                                          <p:attrName>style.visibility</p:attrName>
                                        </p:attrNameLst>
                                      </p:cBhvr>
                                      <p:to>
                                        <p:strVal val="visible"/>
                                      </p:to>
                                    </p:set>
                                    <p:animEffect transition="in" filter="wipe(left)">
                                      <p:cBhvr>
                                        <p:cTn id="42" dur="500"/>
                                        <p:tgtEl>
                                          <p:spTgt spid="1843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436">
                                            <p:txEl>
                                              <p:pRg st="3" end="3"/>
                                            </p:txEl>
                                          </p:spTgt>
                                        </p:tgtEl>
                                        <p:attrNameLst>
                                          <p:attrName>style.visibility</p:attrName>
                                        </p:attrNameLst>
                                      </p:cBhvr>
                                      <p:to>
                                        <p:strVal val="visible"/>
                                      </p:to>
                                    </p:set>
                                    <p:animEffect transition="in" filter="wipe(left)">
                                      <p:cBhvr>
                                        <p:cTn id="47" dur="500"/>
                                        <p:tgtEl>
                                          <p:spTgt spid="1843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436">
                                            <p:txEl>
                                              <p:pRg st="4" end="4"/>
                                            </p:txEl>
                                          </p:spTgt>
                                        </p:tgtEl>
                                        <p:attrNameLst>
                                          <p:attrName>style.visibility</p:attrName>
                                        </p:attrNameLst>
                                      </p:cBhvr>
                                      <p:to>
                                        <p:strVal val="visible"/>
                                      </p:to>
                                    </p:set>
                                    <p:animEffect transition="in" filter="wipe(left)">
                                      <p:cBhvr>
                                        <p:cTn id="52" dur="500"/>
                                        <p:tgtEl>
                                          <p:spTgt spid="184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709613" y="584200"/>
            <a:ext cx="2293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直接映像与变换</a:t>
            </a:r>
            <a:r>
              <a:rPr lang="zh-CN" altLang="en-US">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0987528E-221D-4A60-8599-215A50B99A7D}"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pic>
        <p:nvPicPr>
          <p:cNvPr id="1025" name="图片 1024" descr="ppt/media/image14.png"/>
          <p:cNvPicPr preferRelativeResize="0"/>
          <p:nvPr/>
        </p:nvPicPr>
        <p:blipFill>
          <a:blip r:embed="rId1"/>
          <a:stretch>
            <a:fillRect/>
          </a:stretch>
        </p:blipFill>
        <p:spPr>
          <a:xfrm>
            <a:off x="250825" y="949325"/>
            <a:ext cx="8540750" cy="53752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p:cTn id="7" dur="500" fill="hold"/>
                                        <p:tgtEl>
                                          <p:spTgt spid="55298"/>
                                        </p:tgtEl>
                                        <p:attrNameLst>
                                          <p:attrName>ppt_x</p:attrName>
                                        </p:attrNameLst>
                                      </p:cBhvr>
                                      <p:tavLst>
                                        <p:tav tm="0">
                                          <p:val>
                                            <p:strVal val="#ppt_x-.2"/>
                                          </p:val>
                                        </p:tav>
                                        <p:tav tm="100000">
                                          <p:val>
                                            <p:strVal val="#ppt_x"/>
                                          </p:val>
                                        </p:tav>
                                      </p:tavLst>
                                    </p:anim>
                                    <p:anim calcmode="lin" valueType="num">
                                      <p:cBhvr>
                                        <p:cTn id="8" dur="500" fill="hold"/>
                                        <p:tgtEl>
                                          <p:spTgt spid="55298"/>
                                        </p:tgtEl>
                                        <p:attrNameLst>
                                          <p:attrName>ppt_y</p:attrName>
                                        </p:attrNameLst>
                                      </p:cBhvr>
                                      <p:tavLst>
                                        <p:tav tm="0">
                                          <p:val>
                                            <p:strVal val="#ppt_y"/>
                                          </p:val>
                                        </p:tav>
                                        <p:tav tm="100000">
                                          <p:val>
                                            <p:strVal val="#ppt_y"/>
                                          </p:val>
                                        </p:tav>
                                      </p:tavLst>
                                    </p:anim>
                                    <p:animEffect transition="in" filter="wipe(right)" prLst="gradientSize: 0.1">
                                      <p:cBhvr>
                                        <p:cTn id="9" dur="500"/>
                                        <p:tgtEl>
                                          <p:spTgt spid="55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508440" y="5088797"/>
            <a:ext cx="6340197" cy="44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25000"/>
              </a:lnSpc>
            </a:pPr>
            <a:r>
              <a:rPr lang="zh-CN" altLang="en-US" sz="2000" dirty="0">
                <a:latin typeface="微软雅黑" panose="020B0503020204020204" pitchFamily="34" charset="-122"/>
                <a:ea typeface="微软雅黑" panose="020B0503020204020204" pitchFamily="34" charset="-122"/>
              </a:rPr>
              <a:t>优点：所需硬件简单，成本很低，地址变换的速度快。</a:t>
            </a:r>
            <a:endParaRPr lang="zh-CN" altLang="en-US" sz="2000" dirty="0">
              <a:latin typeface="微软雅黑" panose="020B0503020204020204" pitchFamily="34" charset="-122"/>
              <a:ea typeface="微软雅黑" panose="020B0503020204020204" pitchFamily="34" charset="-122"/>
            </a:endParaRPr>
          </a:p>
        </p:txBody>
      </p:sp>
      <p:sp>
        <p:nvSpPr>
          <p:cNvPr id="54276" name="Rectangle 4"/>
          <p:cNvSpPr>
            <a:spLocks noChangeArrowheads="1"/>
          </p:cNvSpPr>
          <p:nvPr/>
        </p:nvSpPr>
        <p:spPr bwMode="auto">
          <a:xfrm>
            <a:off x="554338" y="5509781"/>
            <a:ext cx="5803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微软雅黑" panose="020B0503020204020204" pitchFamily="34" charset="-122"/>
                <a:ea typeface="微软雅黑" panose="020B0503020204020204" pitchFamily="34" charset="-122"/>
              </a:rPr>
              <a:t>缺点：</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的块冲突率很高，空间利用率很低。</a:t>
            </a:r>
            <a:endParaRPr lang="zh-CN" altLang="en-US"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1C39BDDB-2844-42ED-885D-E32B1AD59BD6}"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pic>
        <p:nvPicPr>
          <p:cNvPr id="2049" name="图片 2048" descr="ppt/media/image15.png"/>
          <p:cNvPicPr preferRelativeResize="0"/>
          <p:nvPr/>
        </p:nvPicPr>
        <p:blipFill>
          <a:blip r:embed="rId1"/>
          <a:stretch>
            <a:fillRect/>
          </a:stretch>
        </p:blipFill>
        <p:spPr>
          <a:xfrm>
            <a:off x="508000" y="519113"/>
            <a:ext cx="8007350" cy="43592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wipe(left)">
                                      <p:cBhvr>
                                        <p:cTn id="7" dur="5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wipe(left)">
                                      <p:cBhvr>
                                        <p:cTn id="12"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P spid="542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5"/>
          <p:cNvSpPr>
            <a:spLocks noChangeArrowheads="1"/>
          </p:cNvSpPr>
          <p:nvPr/>
        </p:nvSpPr>
        <p:spPr bwMode="auto">
          <a:xfrm>
            <a:off x="250825" y="237100"/>
            <a:ext cx="8713788"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有一个“</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主存”存储层次。主存共分为</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个块（</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个块（</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），采用直接映像方式。 </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对于如下主存块地址流：</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，如主存中内容一开始未装入</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，请列出每次访问后</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中各块的分配情况； </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，指出既发生块失效又发生块争用的时刻； </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，求出此期间的</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命中率。</a:t>
            </a:r>
            <a:endParaRPr lang="zh-CN" altLang="en-US" sz="2000" dirty="0">
              <a:latin typeface="微软雅黑" panose="020B0503020204020204" pitchFamily="34" charset="-122"/>
              <a:ea typeface="微软雅黑" panose="020B0503020204020204" pitchFamily="34" charset="-122"/>
            </a:endParaRPr>
          </a:p>
        </p:txBody>
      </p:sp>
      <p:graphicFrame>
        <p:nvGraphicFramePr>
          <p:cNvPr id="86476" name="Group 2508"/>
          <p:cNvGraphicFramePr>
            <a:graphicFrameLocks noGrp="1"/>
          </p:cNvGraphicFramePr>
          <p:nvPr/>
        </p:nvGraphicFramePr>
        <p:xfrm>
          <a:off x="250825" y="3605151"/>
          <a:ext cx="8713788" cy="2160589"/>
        </p:xfrm>
        <a:graphic>
          <a:graphicData uri="http://schemas.openxmlformats.org/drawingml/2006/table">
            <a:tbl>
              <a:tblPr/>
              <a:tblGrid>
                <a:gridCol w="833438"/>
                <a:gridCol w="525462"/>
                <a:gridCol w="525463"/>
                <a:gridCol w="525462"/>
                <a:gridCol w="527050"/>
                <a:gridCol w="523875"/>
                <a:gridCol w="525463"/>
                <a:gridCol w="525462"/>
                <a:gridCol w="525463"/>
                <a:gridCol w="525462"/>
                <a:gridCol w="525463"/>
                <a:gridCol w="525462"/>
                <a:gridCol w="523875"/>
                <a:gridCol w="525463"/>
                <a:gridCol w="525462"/>
                <a:gridCol w="525463"/>
              </a:tblGrid>
              <a:tr h="3079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时间</a:t>
                      </a:r>
                      <a:endParaRPr kumimoji="0" lang="zh-CN" altLang="en-US"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9</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12</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13</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块地址流</a:t>
                      </a:r>
                      <a:endParaRPr kumimoji="0" lang="zh-CN" altLang="en-US"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rowSpan="5">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40000"/>
                        </a:lnSpc>
                        <a:spcBef>
                          <a:spcPct val="20000"/>
                        </a:spcBef>
                        <a:spcAft>
                          <a:spcPct val="0"/>
                        </a:spcAft>
                        <a:buClrTx/>
                        <a:buSzTx/>
                        <a:buFontTx/>
                        <a:buNone/>
                      </a:pPr>
                      <a:r>
                        <a:rPr kumimoji="0"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Cache</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v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v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v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v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rPr>
                        <a:t>替换</a:t>
                      </a:r>
                      <a:endPar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rPr>
                        <a:t>替换</a:t>
                      </a:r>
                      <a:endPar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命中</a:t>
                      </a:r>
                      <a:endPar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命中</a:t>
                      </a:r>
                      <a:endPar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rPr>
                        <a:t>替换</a:t>
                      </a:r>
                      <a:endPar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rPr>
                        <a:t>替换</a:t>
                      </a:r>
                      <a:endPar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命中</a:t>
                      </a:r>
                      <a:endPar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命中</a:t>
                      </a:r>
                      <a:endPar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rPr>
                        <a:t>替换</a:t>
                      </a:r>
                      <a:endPar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命中</a:t>
                      </a:r>
                      <a:endPar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zh-CN" altLang="en-US" sz="1200" b="0" i="0" u="none" strike="noStrike" cap="none" normalizeH="0" baseline="0" dirty="0">
                          <a:ln>
                            <a:noFill/>
                          </a:ln>
                          <a:solidFill>
                            <a:srgbClr val="3333FF"/>
                          </a:solidFill>
                          <a:effectLst/>
                          <a:latin typeface="微软雅黑" panose="020B0503020204020204" pitchFamily="34" charset="-122"/>
                          <a:ea typeface="微软雅黑" panose="020B0503020204020204" pitchFamily="34" charset="-122"/>
                        </a:rPr>
                        <a:t>替换</a:t>
                      </a:r>
                      <a:endParaRPr kumimoji="0" lang="zh-CN" altLang="en-US" sz="1200" b="0" i="0" u="none" strike="noStrike" cap="none" normalizeH="0" baseline="0" dirty="0">
                        <a:ln>
                          <a:noFill/>
                        </a:ln>
                        <a:solidFill>
                          <a:srgbClr val="3333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6477" name="Rectangle 2509"/>
          <p:cNvSpPr>
            <a:spLocks noChangeArrowheads="1"/>
          </p:cNvSpPr>
          <p:nvPr/>
        </p:nvSpPr>
        <p:spPr bwMode="auto">
          <a:xfrm>
            <a:off x="770817" y="30438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微软雅黑" panose="020B0503020204020204" pitchFamily="34" charset="-122"/>
                <a:ea typeface="微软雅黑" panose="020B0503020204020204" pitchFamily="34" charset="-122"/>
              </a:rPr>
              <a:t>解：</a:t>
            </a:r>
            <a:endParaRPr lang="zh-CN" altLang="en-US" sz="2000">
              <a:latin typeface="微软雅黑" panose="020B0503020204020204" pitchFamily="34" charset="-122"/>
              <a:ea typeface="微软雅黑" panose="020B0503020204020204" pitchFamily="34" charset="-122"/>
            </a:endParaRPr>
          </a:p>
        </p:txBody>
      </p:sp>
      <p:sp>
        <p:nvSpPr>
          <p:cNvPr id="86478" name="Rectangle 2510"/>
          <p:cNvSpPr>
            <a:spLocks noChangeArrowheads="1"/>
          </p:cNvSpPr>
          <p:nvPr/>
        </p:nvSpPr>
        <p:spPr bwMode="auto">
          <a:xfrm>
            <a:off x="1202617" y="3031100"/>
            <a:ext cx="5052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微软雅黑" panose="020B0503020204020204" pitchFamily="34" charset="-122"/>
                <a:ea typeface="微软雅黑" panose="020B0503020204020204" pitchFamily="34" charset="-122"/>
              </a:rPr>
              <a:t>(1)</a:t>
            </a:r>
            <a:endParaRPr lang="en-US" altLang="zh-CN" sz="2000">
              <a:latin typeface="微软雅黑" panose="020B0503020204020204" pitchFamily="34" charset="-122"/>
              <a:ea typeface="微软雅黑" panose="020B0503020204020204" pitchFamily="34" charset="-122"/>
            </a:endParaRPr>
          </a:p>
        </p:txBody>
      </p:sp>
      <p:sp>
        <p:nvSpPr>
          <p:cNvPr id="86480" name="Rectangle 2512"/>
          <p:cNvSpPr>
            <a:spLocks noChangeArrowheads="1"/>
          </p:cNvSpPr>
          <p:nvPr/>
        </p:nvSpPr>
        <p:spPr bwMode="auto">
          <a:xfrm>
            <a:off x="1202617" y="2996175"/>
            <a:ext cx="5052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微软雅黑" panose="020B0503020204020204" pitchFamily="34" charset="-122"/>
                <a:ea typeface="微软雅黑" panose="020B0503020204020204" pitchFamily="34" charset="-122"/>
              </a:rPr>
              <a:t>(2)</a:t>
            </a:r>
            <a:endParaRPr lang="en-US" altLang="zh-CN" sz="2000">
              <a:latin typeface="微软雅黑" panose="020B0503020204020204" pitchFamily="34" charset="-122"/>
              <a:ea typeface="微软雅黑" panose="020B0503020204020204" pitchFamily="34" charset="-122"/>
            </a:endParaRPr>
          </a:p>
        </p:txBody>
      </p:sp>
      <p:sp>
        <p:nvSpPr>
          <p:cNvPr id="86481" name="Rectangle 2513"/>
          <p:cNvSpPr>
            <a:spLocks noChangeArrowheads="1"/>
          </p:cNvSpPr>
          <p:nvPr/>
        </p:nvSpPr>
        <p:spPr bwMode="auto">
          <a:xfrm>
            <a:off x="1191984" y="3006808"/>
            <a:ext cx="5052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latin typeface="微软雅黑" panose="020B0503020204020204" pitchFamily="34" charset="-122"/>
                <a:ea typeface="微软雅黑" panose="020B0503020204020204" pitchFamily="34" charset="-122"/>
              </a:rPr>
              <a:t>(3)</a:t>
            </a:r>
            <a:endParaRPr lang="en-US" altLang="zh-CN" sz="2000" dirty="0">
              <a:latin typeface="微软雅黑" panose="020B0503020204020204" pitchFamily="34" charset="-122"/>
              <a:ea typeface="微软雅黑" panose="020B0503020204020204" pitchFamily="34" charset="-122"/>
            </a:endParaRPr>
          </a:p>
        </p:txBody>
      </p:sp>
      <p:sp>
        <p:nvSpPr>
          <p:cNvPr id="86482" name="Rectangle 2514"/>
          <p:cNvSpPr>
            <a:spLocks noChangeArrowheads="1"/>
          </p:cNvSpPr>
          <p:nvPr/>
        </p:nvSpPr>
        <p:spPr bwMode="auto">
          <a:xfrm>
            <a:off x="471009" y="5930216"/>
            <a:ext cx="82734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，既发生块失效又发生块争用的时刻是</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86483" name="Rectangle 2515"/>
          <p:cNvSpPr>
            <a:spLocks noChangeArrowheads="1"/>
          </p:cNvSpPr>
          <p:nvPr/>
        </p:nvSpPr>
        <p:spPr bwMode="auto">
          <a:xfrm>
            <a:off x="539750" y="5930216"/>
            <a:ext cx="54906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微软雅黑" panose="020B0503020204020204" pitchFamily="34" charset="-122"/>
                <a:ea typeface="微软雅黑" panose="020B0503020204020204" pitchFamily="34" charset="-122"/>
              </a:rPr>
              <a:t>对于</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，此期间</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的命中率为</a:t>
            </a:r>
            <a:r>
              <a:rPr lang="en-US" altLang="zh-CN" sz="2000">
                <a:latin typeface="微软雅黑" panose="020B0503020204020204" pitchFamily="34" charset="-122"/>
                <a:ea typeface="微软雅黑" panose="020B0503020204020204" pitchFamily="34" charset="-122"/>
              </a:rPr>
              <a:t>5/15=1/3</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9620ED83-00EA-4367-9795-6888EF504B6B}"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box(in)">
                                      <p:cBhvr>
                                        <p:cTn id="7" dur="500"/>
                                        <p:tgtEl>
                                          <p:spTgt spid="829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6477"/>
                                        </p:tgtEl>
                                        <p:attrNameLst>
                                          <p:attrName>style.visibility</p:attrName>
                                        </p:attrNameLst>
                                      </p:cBhvr>
                                      <p:to>
                                        <p:strVal val="visible"/>
                                      </p:to>
                                    </p:set>
                                    <p:animEffect transition="in" filter="wipe(up)">
                                      <p:cBhvr>
                                        <p:cTn id="12" dur="500"/>
                                        <p:tgtEl>
                                          <p:spTgt spid="86477"/>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86478"/>
                                        </p:tgtEl>
                                        <p:attrNameLst>
                                          <p:attrName>style.visibility</p:attrName>
                                        </p:attrNameLst>
                                      </p:cBhvr>
                                      <p:to>
                                        <p:strVal val="visible"/>
                                      </p:to>
                                    </p:set>
                                    <p:animEffect transition="in" filter="wipe(up)">
                                      <p:cBhvr>
                                        <p:cTn id="15" dur="500"/>
                                        <p:tgtEl>
                                          <p:spTgt spid="8647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6476"/>
                                        </p:tgtEl>
                                        <p:attrNameLst>
                                          <p:attrName>style.visibility</p:attrName>
                                        </p:attrNameLst>
                                      </p:cBhvr>
                                      <p:to>
                                        <p:strVal val="visible"/>
                                      </p:to>
                                    </p:set>
                                    <p:animEffect transition="in" filter="box(in)">
                                      <p:cBhvr>
                                        <p:cTn id="20" dur="500"/>
                                        <p:tgtEl>
                                          <p:spTgt spid="8647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1" nodeType="clickEffect">
                                  <p:stCondLst>
                                    <p:cond delay="0"/>
                                  </p:stCondLst>
                                  <p:childTnLst>
                                    <p:animEffect transition="out" filter="dissolve">
                                      <p:cBhvr>
                                        <p:cTn id="24" dur="500"/>
                                        <p:tgtEl>
                                          <p:spTgt spid="86478"/>
                                        </p:tgtEl>
                                      </p:cBhvr>
                                    </p:animEffect>
                                    <p:set>
                                      <p:cBhvr>
                                        <p:cTn id="25" dur="1" fill="hold">
                                          <p:stCondLst>
                                            <p:cond delay="499"/>
                                          </p:stCondLst>
                                        </p:cTn>
                                        <p:tgtEl>
                                          <p:spTgt spid="8647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6480"/>
                                        </p:tgtEl>
                                        <p:attrNameLst>
                                          <p:attrName>style.visibility</p:attrName>
                                        </p:attrNameLst>
                                      </p:cBhvr>
                                      <p:to>
                                        <p:strVal val="visible"/>
                                      </p:to>
                                    </p:set>
                                    <p:animEffect transition="in" filter="blinds(horizontal)">
                                      <p:cBhvr>
                                        <p:cTn id="30" dur="500"/>
                                        <p:tgtEl>
                                          <p:spTgt spid="8648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6482"/>
                                        </p:tgtEl>
                                        <p:attrNameLst>
                                          <p:attrName>style.visibility</p:attrName>
                                        </p:attrNameLst>
                                      </p:cBhvr>
                                      <p:to>
                                        <p:strVal val="visible"/>
                                      </p:to>
                                    </p:set>
                                    <p:animEffect transition="in" filter="wipe(left)">
                                      <p:cBhvr>
                                        <p:cTn id="35" dur="500"/>
                                        <p:tgtEl>
                                          <p:spTgt spid="8648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1" nodeType="clickEffect">
                                  <p:stCondLst>
                                    <p:cond delay="0"/>
                                  </p:stCondLst>
                                  <p:childTnLst>
                                    <p:animEffect transition="out" filter="blinds(horizontal)">
                                      <p:cBhvr>
                                        <p:cTn id="39" dur="500"/>
                                        <p:tgtEl>
                                          <p:spTgt spid="86480"/>
                                        </p:tgtEl>
                                      </p:cBhvr>
                                    </p:animEffect>
                                    <p:set>
                                      <p:cBhvr>
                                        <p:cTn id="40" dur="1" fill="hold">
                                          <p:stCondLst>
                                            <p:cond delay="499"/>
                                          </p:stCondLst>
                                        </p:cTn>
                                        <p:tgtEl>
                                          <p:spTgt spid="8648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grpId="1" nodeType="clickEffect">
                                  <p:stCondLst>
                                    <p:cond delay="0"/>
                                  </p:stCondLst>
                                  <p:childTnLst>
                                    <p:anim calcmode="lin" valueType="num">
                                      <p:cBhvr additive="base">
                                        <p:cTn id="44" dur="500"/>
                                        <p:tgtEl>
                                          <p:spTgt spid="86482"/>
                                        </p:tgtEl>
                                        <p:attrNameLst>
                                          <p:attrName>ppt_x</p:attrName>
                                        </p:attrNameLst>
                                      </p:cBhvr>
                                      <p:tavLst>
                                        <p:tav tm="0">
                                          <p:val>
                                            <p:strVal val="ppt_x"/>
                                          </p:val>
                                        </p:tav>
                                        <p:tav tm="100000">
                                          <p:val>
                                            <p:strVal val="ppt_x"/>
                                          </p:val>
                                        </p:tav>
                                      </p:tavLst>
                                    </p:anim>
                                    <p:anim calcmode="lin" valueType="num">
                                      <p:cBhvr additive="base">
                                        <p:cTn id="45" dur="500"/>
                                        <p:tgtEl>
                                          <p:spTgt spid="86482"/>
                                        </p:tgtEl>
                                        <p:attrNameLst>
                                          <p:attrName>ppt_y</p:attrName>
                                        </p:attrNameLst>
                                      </p:cBhvr>
                                      <p:tavLst>
                                        <p:tav tm="0">
                                          <p:val>
                                            <p:strVal val="ppt_y"/>
                                          </p:val>
                                        </p:tav>
                                        <p:tav tm="100000">
                                          <p:val>
                                            <p:strVal val="1+ppt_h/2"/>
                                          </p:val>
                                        </p:tav>
                                      </p:tavLst>
                                    </p:anim>
                                    <p:set>
                                      <p:cBhvr>
                                        <p:cTn id="46" dur="1" fill="hold">
                                          <p:stCondLst>
                                            <p:cond delay="499"/>
                                          </p:stCondLst>
                                        </p:cTn>
                                        <p:tgtEl>
                                          <p:spTgt spid="8648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6481"/>
                                        </p:tgtEl>
                                        <p:attrNameLst>
                                          <p:attrName>style.visibility</p:attrName>
                                        </p:attrNameLst>
                                      </p:cBhvr>
                                      <p:to>
                                        <p:strVal val="visible"/>
                                      </p:to>
                                    </p:set>
                                    <p:animEffect transition="in" filter="blinds(horizontal)">
                                      <p:cBhvr>
                                        <p:cTn id="51" dur="500"/>
                                        <p:tgtEl>
                                          <p:spTgt spid="8648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6483">
                                            <p:txEl>
                                              <p:pRg st="0" end="0"/>
                                            </p:txEl>
                                          </p:spTgt>
                                        </p:tgtEl>
                                        <p:attrNameLst>
                                          <p:attrName>style.visibility</p:attrName>
                                        </p:attrNameLst>
                                      </p:cBhvr>
                                      <p:to>
                                        <p:strVal val="visible"/>
                                      </p:to>
                                    </p:set>
                                    <p:animEffect transition="in" filter="wipe(left)">
                                      <p:cBhvr>
                                        <p:cTn id="56" dur="500"/>
                                        <p:tgtEl>
                                          <p:spTgt spid="864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p:bldP spid="86477" grpId="0"/>
      <p:bldP spid="86478" grpId="0"/>
      <p:bldP spid="86478" grpId="1"/>
      <p:bldP spid="86480" grpId="0"/>
      <p:bldP spid="86480" grpId="1"/>
      <p:bldP spid="86481" grpId="0"/>
      <p:bldP spid="86482" grpId="0"/>
      <p:bldP spid="8648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9458" name="矩形 19457"/>
              <p:cNvSpPr>
                <a:spLocks noChangeArrowheads="1"/>
              </p:cNvSpPr>
              <p:nvPr/>
            </p:nvSpPr>
            <p:spPr bwMode="auto">
              <a:xfrm>
                <a:off x="485000" y="795333"/>
                <a:ext cx="8523288" cy="552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0" hangingPunct="0">
                  <a:lnSpc>
                    <a:spcPct val="125000"/>
                  </a:lnSpc>
                </a:pPr>
                <a:r>
                  <a:rPr lang="en-US" altLang="zh-CN" sz="2000" dirty="0">
                    <a:solidFill>
                      <a:srgbClr val="000000"/>
                    </a:solidFill>
                    <a:latin typeface="微软雅黑" panose="020B0503020204020204" pitchFamily="34" charset="-122"/>
                    <a:ea typeface="微软雅黑" panose="020B0503020204020204" pitchFamily="34" charset="-122"/>
                  </a:rPr>
                  <a:t>    </a:t>
                </a:r>
                <a:r>
                  <a:rPr lang="en-US" altLang="zh-CN" sz="2000" b="1" dirty="0">
                    <a:solidFill>
                      <a:srgbClr val="000000"/>
                    </a:solidFill>
                    <a:latin typeface="微软雅黑" panose="020B0503020204020204" pitchFamily="34" charset="-122"/>
                    <a:ea typeface="微软雅黑" panose="020B0503020204020204" pitchFamily="34" charset="-122"/>
                  </a:rPr>
                  <a:t>1.MIPS(Million Instructions Per Second</a:t>
                </a:r>
                <a:r>
                  <a:rPr lang="zh-CN" altLang="en-US"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百万条指令每秒</a:t>
                </a:r>
                <a:r>
                  <a:rPr lang="en-US" altLang="zh-CN" sz="2000" b="1" dirty="0">
                    <a:solidFill>
                      <a:srgbClr val="000000"/>
                    </a:solidFill>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MIPS</a:t>
                </a:r>
                <a:r>
                  <a:rPr lang="zh-CN" altLang="en-US" sz="2000" dirty="0">
                    <a:latin typeface="微软雅黑" panose="020B0503020204020204" pitchFamily="34" charset="-122"/>
                    <a:ea typeface="微软雅黑" panose="020B0503020204020204" pitchFamily="34" charset="-122"/>
                  </a:rPr>
                  <a:t>还有另外一种含义，即没有内部互锁的流水线级微处理器（</a:t>
                </a:r>
                <a:r>
                  <a:rPr lang="en-US" altLang="zh-CN" sz="2000" dirty="0">
                    <a:latin typeface="微软雅黑" panose="020B0503020204020204" pitchFamily="34" charset="-122"/>
                    <a:ea typeface="微软雅黑" panose="020B0503020204020204" pitchFamily="34" charset="-122"/>
                  </a:rPr>
                  <a:t>Microprocessor without Interlocked Pipeline Stage</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这里介绍的</a:t>
                </a:r>
                <a:r>
                  <a:rPr lang="en-US" altLang="zh-CN" sz="2000" dirty="0">
                    <a:latin typeface="微软雅黑" panose="020B0503020204020204" pitchFamily="34" charset="-122"/>
                    <a:ea typeface="微软雅黑" panose="020B0503020204020204" pitchFamily="34" charset="-122"/>
                  </a:rPr>
                  <a:t>MIPS</a:t>
                </a:r>
                <a:r>
                  <a:rPr lang="zh-CN" altLang="en-US" sz="2000" dirty="0">
                    <a:latin typeface="微软雅黑" panose="020B0503020204020204" pitchFamily="34" charset="-122"/>
                    <a:ea typeface="微软雅黑" panose="020B0503020204020204" pitchFamily="34" charset="-122"/>
                  </a:rPr>
                  <a:t>，是一个用来描述计算机性能的尺度。对于一个给定的程序，</a:t>
                </a:r>
                <a:r>
                  <a:rPr lang="en-US" altLang="zh-CN" sz="2000" dirty="0">
                    <a:latin typeface="微软雅黑" panose="020B0503020204020204" pitchFamily="34" charset="-122"/>
                    <a:ea typeface="微软雅黑" panose="020B0503020204020204" pitchFamily="34" charset="-122"/>
                  </a:rPr>
                  <a:t>MIPS</a:t>
                </a:r>
                <a:r>
                  <a:rPr lang="zh-CN" altLang="en-US" sz="2000" dirty="0">
                    <a:latin typeface="微软雅黑" panose="020B0503020204020204" pitchFamily="34" charset="-122"/>
                    <a:ea typeface="微软雅黑" panose="020B0503020204020204" pitchFamily="34" charset="-122"/>
                  </a:rPr>
                  <a:t>定义为：</a:t>
                </a:r>
                <a:endParaRPr lang="zh-CN" altLang="en-US" sz="2000" dirty="0">
                  <a:latin typeface="微软雅黑" panose="020B0503020204020204" pitchFamily="34" charset="-122"/>
                  <a:ea typeface="微软雅黑" panose="020B0503020204020204" pitchFamily="34" charset="-122"/>
                </a:endParaRPr>
              </a:p>
              <a:p>
                <a:pPr algn="just" eaLnBrk="0" hangingPunct="0">
                  <a:lnSpc>
                    <a:spcPct val="125000"/>
                  </a:lnSpc>
                </a:pPr>
                <a:endParaRPr lang="en-US" altLang="zh-CN"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MIPS=</a:t>
                </a:r>
                <a14:m>
                  <m:oMath xmlns:m="http://schemas.openxmlformats.org/officeDocument/2006/math">
                    <m:f>
                      <m:fPr>
                        <m:ctrlPr>
                          <a:rPr lang="pt-BR" altLang="zh-CN" sz="2000" i="1" smtClean="0">
                            <a:latin typeface="Cambria Math" panose="02040503050406030204" pitchFamily="18" charset="0"/>
                            <a:ea typeface="微软雅黑" panose="020B0503020204020204" pitchFamily="34" charset="-122"/>
                          </a:rPr>
                        </m:ctrlPr>
                      </m:fPr>
                      <m:num>
                        <m:r>
                          <a:rPr lang="en-US" altLang="zh-CN" sz="2000" b="0" i="1" smtClean="0">
                            <a:latin typeface="Cambria Math" panose="02040503050406030204" pitchFamily="18" charset="0"/>
                            <a:ea typeface="微软雅黑" panose="020B0503020204020204" pitchFamily="34" charset="-122"/>
                          </a:rPr>
                          <m:t>𝐼</m:t>
                        </m:r>
                        <m:r>
                          <a:rPr lang="en-US" altLang="zh-CN" sz="2000" b="0" i="1" baseline="-25000" smtClean="0">
                            <a:latin typeface="Cambria Math" panose="02040503050406030204" pitchFamily="18" charset="0"/>
                            <a:ea typeface="微软雅黑" panose="020B0503020204020204" pitchFamily="34" charset="-122"/>
                          </a:rPr>
                          <m:t>𝑁</m:t>
                        </m:r>
                      </m:num>
                      <m:den>
                        <m:r>
                          <a:rPr lang="en-US" altLang="zh-CN" sz="2000" b="0" i="1" smtClean="0">
                            <a:latin typeface="Cambria Math" panose="02040503050406030204" pitchFamily="18" charset="0"/>
                            <a:ea typeface="微软雅黑" panose="020B0503020204020204" pitchFamily="34" charset="-122"/>
                          </a:rPr>
                          <m:t>𝑇</m:t>
                        </m:r>
                        <m:r>
                          <a:rPr lang="en-US" altLang="zh-CN" sz="2000" b="0" i="1" baseline="-25000" smtClean="0">
                            <a:latin typeface="Cambria Math" panose="02040503050406030204" pitchFamily="18" charset="0"/>
                            <a:ea typeface="微软雅黑" panose="020B0503020204020204" pitchFamily="34" charset="-122"/>
                          </a:rPr>
                          <m:t>𝐶𝑃</m:t>
                        </m:r>
                        <m:r>
                          <a:rPr lang="en-US" altLang="zh-CN" sz="2000" b="0" i="1" smtClean="0">
                            <a:latin typeface="Cambria Math" panose="02040503050406030204" pitchFamily="18" charset="0"/>
                            <a:ea typeface="微软雅黑" panose="020B0503020204020204" pitchFamily="34" charset="-122"/>
                          </a:rPr>
                          <m:t>𝑈</m:t>
                        </m:r>
                      </m:den>
                    </m:f>
                    <m:r>
                      <a:rPr lang="pt-BR" altLang="zh-CN" sz="2000" i="1" smtClean="0">
                        <a:latin typeface="Cambria Math" panose="02040503050406030204" pitchFamily="18" charset="0"/>
                        <a:ea typeface="微软雅黑" panose="020B0503020204020204" pitchFamily="34" charset="-122"/>
                      </a:rPr>
                      <m:t>+</m:t>
                    </m:r>
                    <m:f>
                      <m:fPr>
                        <m:ctrlPr>
                          <a:rPr lang="pt-BR" altLang="zh-CN" sz="2000" i="1" smtClean="0">
                            <a:latin typeface="Cambria Math" panose="02040503050406030204" pitchFamily="18" charset="0"/>
                            <a:ea typeface="微软雅黑" panose="020B0503020204020204" pitchFamily="34" charset="-122"/>
                          </a:rPr>
                        </m:ctrlPr>
                      </m:fPr>
                      <m:num>
                        <m:r>
                          <a:rPr lang="pt-BR" altLang="zh-CN" sz="2000" i="1" smtClean="0">
                            <a:latin typeface="Cambria Math" panose="02040503050406030204" pitchFamily="18" charset="0"/>
                            <a:ea typeface="微软雅黑" panose="020B0503020204020204" pitchFamily="34" charset="-122"/>
                          </a:rPr>
                          <m:t>𝑛</m:t>
                        </m:r>
                        <m:d>
                          <m:dPr>
                            <m:ctrlPr>
                              <a:rPr lang="pt-BR" altLang="zh-CN" sz="2000" i="1" smtClean="0">
                                <a:latin typeface="Cambria Math" panose="02040503050406030204" pitchFamily="18" charset="0"/>
                                <a:ea typeface="微软雅黑" panose="020B0503020204020204" pitchFamily="34" charset="-122"/>
                              </a:rPr>
                            </m:ctrlPr>
                          </m:dPr>
                          <m:e>
                            <m:r>
                              <a:rPr lang="pt-BR" altLang="zh-CN" sz="2000" i="1" smtClean="0">
                                <a:latin typeface="Cambria Math" panose="02040503050406030204" pitchFamily="18" charset="0"/>
                                <a:ea typeface="微软雅黑" panose="020B0503020204020204" pitchFamily="34" charset="-122"/>
                              </a:rPr>
                              <m:t>𝑛</m:t>
                            </m:r>
                            <m:r>
                              <a:rPr lang="pt-BR" altLang="zh-CN" sz="2000" i="1" smtClean="0">
                                <a:latin typeface="Cambria Math" panose="02040503050406030204" pitchFamily="18" charset="0"/>
                                <a:ea typeface="微软雅黑" panose="020B0503020204020204" pitchFamily="34" charset="-122"/>
                              </a:rPr>
                              <m:t>−</m:t>
                            </m:r>
                            <m:r>
                              <a:rPr lang="pt-BR" altLang="zh-CN" sz="2000" i="1" smtClean="0">
                                <a:latin typeface="Cambria Math" panose="02040503050406030204" pitchFamily="18" charset="0"/>
                                <a:ea typeface="微软雅黑" panose="020B0503020204020204" pitchFamily="34" charset="-122"/>
                              </a:rPr>
                              <m:t>1</m:t>
                            </m:r>
                          </m:e>
                        </m:d>
                        <m:sSup>
                          <m:sSupPr>
                            <m:ctrlPr>
                              <a:rPr lang="pt-BR" altLang="zh-CN" sz="2000" i="1" smtClean="0">
                                <a:latin typeface="Cambria Math" panose="02040503050406030204" pitchFamily="18" charset="0"/>
                                <a:ea typeface="微软雅黑" panose="020B0503020204020204" pitchFamily="34" charset="-122"/>
                              </a:rPr>
                            </m:ctrlPr>
                          </m:sSupPr>
                          <m:e>
                            <m:r>
                              <a:rPr lang="pt-BR" altLang="zh-CN" sz="2000" i="1" smtClean="0">
                                <a:latin typeface="Cambria Math" panose="02040503050406030204" pitchFamily="18" charset="0"/>
                                <a:ea typeface="微软雅黑" panose="020B0503020204020204" pitchFamily="34" charset="-122"/>
                              </a:rPr>
                              <m:t>𝑥</m:t>
                            </m:r>
                          </m:e>
                          <m:sup>
                            <m:r>
                              <a:rPr lang="pt-BR" altLang="zh-CN" sz="2000" i="1" smtClean="0">
                                <a:latin typeface="Cambria Math" panose="02040503050406030204" pitchFamily="18" charset="0"/>
                                <a:ea typeface="微软雅黑" panose="020B0503020204020204" pitchFamily="34" charset="-122"/>
                              </a:rPr>
                              <m:t>2</m:t>
                            </m:r>
                          </m:sup>
                        </m:sSup>
                      </m:num>
                      <m:den>
                        <m:r>
                          <a:rPr lang="pt-BR" altLang="zh-CN" sz="2000" i="1" smtClean="0">
                            <a:latin typeface="Cambria Math" panose="02040503050406030204" pitchFamily="18" charset="0"/>
                            <a:ea typeface="微软雅黑" panose="020B0503020204020204" pitchFamily="34" charset="-122"/>
                          </a:rPr>
                          <m:t>2</m:t>
                        </m:r>
                        <m:r>
                          <a:rPr lang="pt-BR" altLang="zh-CN" sz="2000" i="1" smtClean="0">
                            <a:latin typeface="Cambria Math" panose="02040503050406030204" pitchFamily="18" charset="0"/>
                            <a:ea typeface="微软雅黑" panose="020B0503020204020204" pitchFamily="34" charset="-122"/>
                          </a:rPr>
                          <m:t>!</m:t>
                        </m:r>
                      </m:den>
                    </m:f>
                    <m:r>
                      <a:rPr lang="pt-BR" altLang="zh-CN" sz="2000" i="1" smtClean="0">
                        <a:latin typeface="Cambria Math" panose="02040503050406030204" pitchFamily="18" charset="0"/>
                        <a:ea typeface="微软雅黑" panose="020B0503020204020204" pitchFamily="34" charset="-122"/>
                      </a:rPr>
                      <m:t>+…</m:t>
                    </m:r>
                  </m:oMath>
                </a14:m>
                <a:endParaRPr lang="zh-CN" altLang="en-US"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I</a:t>
                </a:r>
                <a:r>
                  <a:rPr lang="en-US" altLang="zh-CN" sz="2000" baseline="-25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为指令条数，</a:t>
                </a:r>
                <a:r>
                  <a:rPr lang="en-US" altLang="zh-CN" sz="2000" dirty="0" err="1">
                    <a:latin typeface="微软雅黑" panose="020B0503020204020204" pitchFamily="34" charset="-122"/>
                    <a:ea typeface="微软雅黑" panose="020B0503020204020204" pitchFamily="34" charset="-122"/>
                  </a:rPr>
                  <a:t>T</a:t>
                </a:r>
                <a:r>
                  <a:rPr lang="en-US" altLang="zh-CN" sz="2000" baseline="-25000" dirty="0" err="1">
                    <a:latin typeface="微软雅黑" panose="020B0503020204020204" pitchFamily="34" charset="-122"/>
                    <a:ea typeface="微软雅黑" panose="020B0503020204020204" pitchFamily="34" charset="-122"/>
                  </a:rPr>
                  <a:t>CPU</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为指令执行周期数</a:t>
                </a:r>
                <a:endParaRPr lang="en-US" altLang="zh-CN"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baseline="-25000" dirty="0">
                    <a:latin typeface="微软雅黑" panose="020B0503020204020204" pitchFamily="34" charset="-122"/>
                    <a:ea typeface="微软雅黑" panose="020B0503020204020204" pitchFamily="34" charset="-122"/>
                  </a:rPr>
                  <a:t>       </a:t>
                </a:r>
                <a:endParaRPr lang="en-US" altLang="zh-CN" sz="2000" baseline="-25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表示时钟速率，它是时钟周期</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的倒数。</a:t>
                </a:r>
                <a:endParaRPr lang="zh-CN" altLang="en-US"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如果用</a:t>
                </a:r>
                <a:r>
                  <a:rPr lang="en-US" altLang="zh-CN" sz="2000" dirty="0">
                    <a:latin typeface="微软雅黑" panose="020B0503020204020204" pitchFamily="34" charset="-122"/>
                    <a:ea typeface="微软雅黑" panose="020B0503020204020204" pitchFamily="34" charset="-122"/>
                  </a:rPr>
                  <a:t>T</a:t>
                </a:r>
                <a:r>
                  <a:rPr lang="en-US" altLang="zh-CN" sz="2000" baseline="-30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代替</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来表示程序的执行时间，则</a:t>
                </a:r>
                <a:r>
                  <a:rPr lang="en-US" altLang="zh-CN" sz="2000" dirty="0">
                    <a:latin typeface="微软雅黑" panose="020B0503020204020204" pitchFamily="34" charset="-122"/>
                    <a:ea typeface="微软雅黑" panose="020B0503020204020204" pitchFamily="34" charset="-122"/>
                  </a:rPr>
                  <a:t>T</a:t>
                </a:r>
                <a:r>
                  <a:rPr lang="en-US" altLang="zh-CN" sz="2000" baseline="-30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的表达式为：</a:t>
                </a:r>
                <a:endParaRPr lang="zh-CN" altLang="en-US" sz="2000" dirty="0">
                  <a:latin typeface="微软雅黑" panose="020B0503020204020204" pitchFamily="34" charset="-122"/>
                  <a:ea typeface="微软雅黑" panose="020B0503020204020204" pitchFamily="34" charset="-122"/>
                </a:endParaRPr>
              </a:p>
              <a:p>
                <a:pPr algn="just" eaLnBrk="0" hangingPunct="0">
                  <a:lnSpc>
                    <a:spcPct val="125000"/>
                  </a:lnSpc>
                </a:pPr>
                <a:endParaRPr lang="zh-CN" altLang="en-US"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mc:Choice>
        <mc:Fallback>
          <p:sp>
            <p:nvSpPr>
              <p:cNvPr id="19458" name="矩形 19457"/>
              <p:cNvSpPr>
                <a:spLocks noRot="1" noChangeAspect="1" noMove="1" noResize="1" noEditPoints="1" noAdjustHandles="1" noChangeArrowheads="1" noChangeShapeType="1" noTextEdit="1"/>
              </p:cNvSpPr>
              <p:nvPr/>
            </p:nvSpPr>
            <p:spPr bwMode="auto">
              <a:xfrm>
                <a:off x="485000" y="795333"/>
                <a:ext cx="8523288" cy="5528437"/>
              </a:xfrm>
              <a:prstGeom prst="rect">
                <a:avLst/>
              </a:prstGeom>
              <a:blipFill rotWithShape="1">
                <a:blip r:embed="rId1"/>
                <a:stretch>
                  <a:fillRect l="-6" t="-6" r="2"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19459" name="图片 19458"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696967"/>
            <a:ext cx="3311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图片 1945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715" y="5436586"/>
            <a:ext cx="19431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BAB44801-9FC8-4840-B0D6-0970D9FE072F}" type="datetime2">
              <a:rPr lang="zh-CN" altLang="en-US" smtClean="0"/>
            </a:fld>
            <a:endParaRPr lang="zh-CN" altLang="en-US" dirty="0"/>
          </a:p>
        </p:txBody>
      </p:sp>
      <p:sp>
        <p:nvSpPr>
          <p:cNvPr id="3" name="页脚占位符 2"/>
          <p:cNvSpPr>
            <a:spLocks noGrp="1"/>
          </p:cNvSpPr>
          <p:nvPr>
            <p:ph type="ftr" sz="quarter" idx="11"/>
          </p:nvPr>
        </p:nvSpPr>
        <p:spPr>
          <a:xfrm>
            <a:off x="3142615" y="6356350"/>
            <a:ext cx="2895600" cy="365125"/>
          </a:xfrm>
        </p:spPr>
        <p:txBody>
          <a:bodyPr/>
          <a:lstStyle/>
          <a:p>
            <a:r>
              <a:rPr lang="zh-CN" altLang="en-US"/>
              <a:t>桂林电子科技大学  计算机与信息安全学院  </a:t>
            </a:r>
            <a:r>
              <a:rPr lang="en-US" altLang="zh-CN"/>
              <a:t>《</a:t>
            </a:r>
            <a:r>
              <a:rPr lang="zh-CN" altLang="en-US"/>
              <a:t>计算机系统结构</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
        <p:nvSpPr>
          <p:cNvPr id="5" name="文本框 4"/>
          <p:cNvSpPr txBox="1"/>
          <p:nvPr/>
        </p:nvSpPr>
        <p:spPr>
          <a:xfrm>
            <a:off x="1421659" y="550261"/>
            <a:ext cx="6935681" cy="1077218"/>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计算机性常能用指标</a:t>
            </a:r>
            <a:r>
              <a:rPr lang="en-US" altLang="zh-CN" sz="3200" dirty="0">
                <a:latin typeface="微软雅黑" panose="020B0503020204020204" pitchFamily="34" charset="-122"/>
                <a:ea typeface="微软雅黑" panose="020B0503020204020204" pitchFamily="34" charset="-122"/>
              </a:rPr>
              <a:t>MIPS</a:t>
            </a:r>
            <a:r>
              <a:rPr lang="zh-CN" altLang="en-US" sz="3200" dirty="0">
                <a:latin typeface="微软雅黑" panose="020B0503020204020204" pitchFamily="34" charset="-122"/>
                <a:ea typeface="微软雅黑" panose="020B0503020204020204" pitchFamily="34" charset="-122"/>
              </a:rPr>
              <a:t>和</a:t>
            </a:r>
            <a:r>
              <a:rPr lang="en-US" altLang="zh-CN" sz="3200" dirty="0">
                <a:latin typeface="微软雅黑" panose="020B0503020204020204" pitchFamily="34" charset="-122"/>
                <a:ea typeface="微软雅黑" panose="020B0503020204020204" pitchFamily="34" charset="-122"/>
              </a:rPr>
              <a:t>MFLOPS</a:t>
            </a:r>
            <a:endParaRPr lang="en-US" altLang="zh-CN" sz="3200" dirty="0">
              <a:latin typeface="微软雅黑" panose="020B0503020204020204" pitchFamily="34" charset="-122"/>
              <a:ea typeface="微软雅黑" panose="020B0503020204020204" pitchFamily="34" charset="-122"/>
            </a:endParaRPr>
          </a:p>
          <a:p>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 calcmode="lin" valueType="num">
                                      <p:cBhvr>
                                        <p:cTn id="7" dur="500" fill="hold"/>
                                        <p:tgtEl>
                                          <p:spTgt spid="19458">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1945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1945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9458">
                                            <p:txEl>
                                              <p:pRg st="1" end="1"/>
                                            </p:txEl>
                                          </p:spTgt>
                                        </p:tgtEl>
                                        <p:attrNameLst>
                                          <p:attrName>style.visibility</p:attrName>
                                        </p:attrNameLst>
                                      </p:cBhvr>
                                      <p:to>
                                        <p:strVal val="visible"/>
                                      </p:to>
                                    </p:set>
                                    <p:anim calcmode="lin" valueType="num">
                                      <p:cBhvr>
                                        <p:cTn id="14" dur="500" fill="hold"/>
                                        <p:tgtEl>
                                          <p:spTgt spid="19458">
                                            <p:txEl>
                                              <p:pRg st="1" end="1"/>
                                            </p:txEl>
                                          </p:spTgt>
                                        </p:tgtEl>
                                        <p:attrNameLst>
                                          <p:attrName>ppt_x</p:attrName>
                                        </p:attrNameLst>
                                      </p:cBhvr>
                                      <p:tavLst>
                                        <p:tav tm="0">
                                          <p:val>
                                            <p:strVal val="#ppt_x-.2"/>
                                          </p:val>
                                        </p:tav>
                                        <p:tav tm="100000">
                                          <p:val>
                                            <p:strVal val="#ppt_x"/>
                                          </p:val>
                                        </p:tav>
                                      </p:tavLst>
                                    </p:anim>
                                    <p:anim calcmode="lin" valueType="num">
                                      <p:cBhvr>
                                        <p:cTn id="15" dur="500" fill="hold"/>
                                        <p:tgtEl>
                                          <p:spTgt spid="1945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500"/>
                                        <p:tgtEl>
                                          <p:spTgt spid="1945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9458">
                                            <p:txEl>
                                              <p:pRg st="2" end="2"/>
                                            </p:txEl>
                                          </p:spTgt>
                                        </p:tgtEl>
                                        <p:attrNameLst>
                                          <p:attrName>style.visibility</p:attrName>
                                        </p:attrNameLst>
                                      </p:cBhvr>
                                      <p:to>
                                        <p:strVal val="visible"/>
                                      </p:to>
                                    </p:set>
                                    <p:anim calcmode="lin" valueType="num">
                                      <p:cBhvr>
                                        <p:cTn id="21" dur="500" fill="hold"/>
                                        <p:tgtEl>
                                          <p:spTgt spid="19458">
                                            <p:txEl>
                                              <p:pRg st="2" end="2"/>
                                            </p:txEl>
                                          </p:spTgt>
                                        </p:tgtEl>
                                        <p:attrNameLst>
                                          <p:attrName>ppt_x</p:attrName>
                                        </p:attrNameLst>
                                      </p:cBhvr>
                                      <p:tavLst>
                                        <p:tav tm="0">
                                          <p:val>
                                            <p:strVal val="#ppt_x-.2"/>
                                          </p:val>
                                        </p:tav>
                                        <p:tav tm="100000">
                                          <p:val>
                                            <p:strVal val="#ppt_x"/>
                                          </p:val>
                                        </p:tav>
                                      </p:tavLst>
                                    </p:anim>
                                    <p:anim calcmode="lin" valueType="num">
                                      <p:cBhvr>
                                        <p:cTn id="22" dur="500" fill="hold"/>
                                        <p:tgtEl>
                                          <p:spTgt spid="1945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500"/>
                                        <p:tgtEl>
                                          <p:spTgt spid="1945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9458">
                                            <p:txEl>
                                              <p:pRg st="4" end="4"/>
                                            </p:txEl>
                                          </p:spTgt>
                                        </p:tgtEl>
                                        <p:attrNameLst>
                                          <p:attrName>style.visibility</p:attrName>
                                        </p:attrNameLst>
                                      </p:cBhvr>
                                      <p:to>
                                        <p:strVal val="visible"/>
                                      </p:to>
                                    </p:set>
                                    <p:anim calcmode="lin" valueType="num">
                                      <p:cBhvr>
                                        <p:cTn id="28" dur="500" fill="hold"/>
                                        <p:tgtEl>
                                          <p:spTgt spid="19458">
                                            <p:txEl>
                                              <p:pRg st="4" end="4"/>
                                            </p:txEl>
                                          </p:spTgt>
                                        </p:tgtEl>
                                        <p:attrNameLst>
                                          <p:attrName>ppt_x</p:attrName>
                                        </p:attrNameLst>
                                      </p:cBhvr>
                                      <p:tavLst>
                                        <p:tav tm="0">
                                          <p:val>
                                            <p:strVal val="#ppt_x-.2"/>
                                          </p:val>
                                        </p:tav>
                                        <p:tav tm="100000">
                                          <p:val>
                                            <p:strVal val="#ppt_x"/>
                                          </p:val>
                                        </p:tav>
                                      </p:tavLst>
                                    </p:anim>
                                    <p:anim calcmode="lin" valueType="num">
                                      <p:cBhvr>
                                        <p:cTn id="29" dur="500" fill="hold"/>
                                        <p:tgtEl>
                                          <p:spTgt spid="1945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500"/>
                                        <p:tgtEl>
                                          <p:spTgt spid="1945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19458">
                                            <p:txEl>
                                              <p:pRg st="5" end="5"/>
                                            </p:txEl>
                                          </p:spTgt>
                                        </p:tgtEl>
                                        <p:attrNameLst>
                                          <p:attrName>style.visibility</p:attrName>
                                        </p:attrNameLst>
                                      </p:cBhvr>
                                      <p:to>
                                        <p:strVal val="visible"/>
                                      </p:to>
                                    </p:set>
                                    <p:anim calcmode="lin" valueType="num">
                                      <p:cBhvr>
                                        <p:cTn id="35" dur="500" fill="hold"/>
                                        <p:tgtEl>
                                          <p:spTgt spid="19458">
                                            <p:txEl>
                                              <p:pRg st="5" end="5"/>
                                            </p:txEl>
                                          </p:spTgt>
                                        </p:tgtEl>
                                        <p:attrNameLst>
                                          <p:attrName>ppt_x</p:attrName>
                                        </p:attrNameLst>
                                      </p:cBhvr>
                                      <p:tavLst>
                                        <p:tav tm="0">
                                          <p:val>
                                            <p:strVal val="#ppt_x-.2"/>
                                          </p:val>
                                        </p:tav>
                                        <p:tav tm="100000">
                                          <p:val>
                                            <p:strVal val="#ppt_x"/>
                                          </p:val>
                                        </p:tav>
                                      </p:tavLst>
                                    </p:anim>
                                    <p:anim calcmode="lin" valueType="num">
                                      <p:cBhvr>
                                        <p:cTn id="36" dur="500" fill="hold"/>
                                        <p:tgtEl>
                                          <p:spTgt spid="1945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500"/>
                                        <p:tgtEl>
                                          <p:spTgt spid="1945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19458">
                                            <p:txEl>
                                              <p:pRg st="6" end="6"/>
                                            </p:txEl>
                                          </p:spTgt>
                                        </p:tgtEl>
                                        <p:attrNameLst>
                                          <p:attrName>style.visibility</p:attrName>
                                        </p:attrNameLst>
                                      </p:cBhvr>
                                      <p:to>
                                        <p:strVal val="visible"/>
                                      </p:to>
                                    </p:set>
                                    <p:anim calcmode="lin" valueType="num">
                                      <p:cBhvr>
                                        <p:cTn id="42" dur="500" fill="hold"/>
                                        <p:tgtEl>
                                          <p:spTgt spid="19458">
                                            <p:txEl>
                                              <p:pRg st="6" end="6"/>
                                            </p:txEl>
                                          </p:spTgt>
                                        </p:tgtEl>
                                        <p:attrNameLst>
                                          <p:attrName>ppt_x</p:attrName>
                                        </p:attrNameLst>
                                      </p:cBhvr>
                                      <p:tavLst>
                                        <p:tav tm="0">
                                          <p:val>
                                            <p:strVal val="#ppt_x-.2"/>
                                          </p:val>
                                        </p:tav>
                                        <p:tav tm="100000">
                                          <p:val>
                                            <p:strVal val="#ppt_x"/>
                                          </p:val>
                                        </p:tav>
                                      </p:tavLst>
                                    </p:anim>
                                    <p:anim calcmode="lin" valueType="num">
                                      <p:cBhvr>
                                        <p:cTn id="43" dur="500" fill="hold"/>
                                        <p:tgtEl>
                                          <p:spTgt spid="1945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500"/>
                                        <p:tgtEl>
                                          <p:spTgt spid="19458">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19458">
                                            <p:txEl>
                                              <p:pRg st="7" end="7"/>
                                            </p:txEl>
                                          </p:spTgt>
                                        </p:tgtEl>
                                        <p:attrNameLst>
                                          <p:attrName>style.visibility</p:attrName>
                                        </p:attrNameLst>
                                      </p:cBhvr>
                                      <p:to>
                                        <p:strVal val="visible"/>
                                      </p:to>
                                    </p:set>
                                    <p:anim calcmode="lin" valueType="num">
                                      <p:cBhvr>
                                        <p:cTn id="49" dur="500" fill="hold"/>
                                        <p:tgtEl>
                                          <p:spTgt spid="19458">
                                            <p:txEl>
                                              <p:pRg st="7" end="7"/>
                                            </p:txEl>
                                          </p:spTgt>
                                        </p:tgtEl>
                                        <p:attrNameLst>
                                          <p:attrName>ppt_x</p:attrName>
                                        </p:attrNameLst>
                                      </p:cBhvr>
                                      <p:tavLst>
                                        <p:tav tm="0">
                                          <p:val>
                                            <p:strVal val="#ppt_x-.2"/>
                                          </p:val>
                                        </p:tav>
                                        <p:tav tm="100000">
                                          <p:val>
                                            <p:strVal val="#ppt_x"/>
                                          </p:val>
                                        </p:tav>
                                      </p:tavLst>
                                    </p:anim>
                                    <p:anim calcmode="lin" valueType="num">
                                      <p:cBhvr>
                                        <p:cTn id="50" dur="500" fill="hold"/>
                                        <p:tgtEl>
                                          <p:spTgt spid="1945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1" dur="500"/>
                                        <p:tgtEl>
                                          <p:spTgt spid="19458">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19458">
                                            <p:txEl>
                                              <p:pRg st="8" end="8"/>
                                            </p:txEl>
                                          </p:spTgt>
                                        </p:tgtEl>
                                        <p:attrNameLst>
                                          <p:attrName>style.visibility</p:attrName>
                                        </p:attrNameLst>
                                      </p:cBhvr>
                                      <p:to>
                                        <p:strVal val="visible"/>
                                      </p:to>
                                    </p:set>
                                    <p:anim calcmode="lin" valueType="num">
                                      <p:cBhvr>
                                        <p:cTn id="56" dur="500" fill="hold"/>
                                        <p:tgtEl>
                                          <p:spTgt spid="19458">
                                            <p:txEl>
                                              <p:pRg st="8" end="8"/>
                                            </p:txEl>
                                          </p:spTgt>
                                        </p:tgtEl>
                                        <p:attrNameLst>
                                          <p:attrName>ppt_x</p:attrName>
                                        </p:attrNameLst>
                                      </p:cBhvr>
                                      <p:tavLst>
                                        <p:tav tm="0">
                                          <p:val>
                                            <p:strVal val="#ppt_x-.2"/>
                                          </p:val>
                                        </p:tav>
                                        <p:tav tm="100000">
                                          <p:val>
                                            <p:strVal val="#ppt_x"/>
                                          </p:val>
                                        </p:tav>
                                      </p:tavLst>
                                    </p:anim>
                                    <p:anim calcmode="lin" valueType="num">
                                      <p:cBhvr>
                                        <p:cTn id="57" dur="500" fill="hold"/>
                                        <p:tgtEl>
                                          <p:spTgt spid="19458">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8" dur="500"/>
                                        <p:tgtEl>
                                          <p:spTgt spid="19458">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nodeType="clickEffect">
                                  <p:stCondLst>
                                    <p:cond delay="0"/>
                                  </p:stCondLst>
                                  <p:childTnLst>
                                    <p:set>
                                      <p:cBhvr>
                                        <p:cTn id="62" dur="1" fill="hold">
                                          <p:stCondLst>
                                            <p:cond delay="0"/>
                                          </p:stCondLst>
                                        </p:cTn>
                                        <p:tgtEl>
                                          <p:spTgt spid="19458">
                                            <p:txEl>
                                              <p:pRg st="9" end="9"/>
                                            </p:txEl>
                                          </p:spTgt>
                                        </p:tgtEl>
                                        <p:attrNameLst>
                                          <p:attrName>style.visibility</p:attrName>
                                        </p:attrNameLst>
                                      </p:cBhvr>
                                      <p:to>
                                        <p:strVal val="visible"/>
                                      </p:to>
                                    </p:set>
                                    <p:anim calcmode="lin" valueType="num">
                                      <p:cBhvr>
                                        <p:cTn id="63" dur="500" fill="hold"/>
                                        <p:tgtEl>
                                          <p:spTgt spid="19458">
                                            <p:txEl>
                                              <p:pRg st="9" end="9"/>
                                            </p:txEl>
                                          </p:spTgt>
                                        </p:tgtEl>
                                        <p:attrNameLst>
                                          <p:attrName>ppt_x</p:attrName>
                                        </p:attrNameLst>
                                      </p:cBhvr>
                                      <p:tavLst>
                                        <p:tav tm="0">
                                          <p:val>
                                            <p:strVal val="#ppt_x-.2"/>
                                          </p:val>
                                        </p:tav>
                                        <p:tav tm="100000">
                                          <p:val>
                                            <p:strVal val="#ppt_x"/>
                                          </p:val>
                                        </p:tav>
                                      </p:tavLst>
                                    </p:anim>
                                    <p:anim calcmode="lin" valueType="num">
                                      <p:cBhvr>
                                        <p:cTn id="64" dur="500" fill="hold"/>
                                        <p:tgtEl>
                                          <p:spTgt spid="19458">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5" dur="500"/>
                                        <p:tgtEl>
                                          <p:spTgt spid="19458">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nodeType="clickEffect">
                                  <p:stCondLst>
                                    <p:cond delay="0"/>
                                  </p:stCondLst>
                                  <p:childTnLst>
                                    <p:set>
                                      <p:cBhvr>
                                        <p:cTn id="69" dur="1" fill="hold">
                                          <p:stCondLst>
                                            <p:cond delay="0"/>
                                          </p:stCondLst>
                                        </p:cTn>
                                        <p:tgtEl>
                                          <p:spTgt spid="19458">
                                            <p:txEl>
                                              <p:pRg st="11" end="11"/>
                                            </p:txEl>
                                          </p:spTgt>
                                        </p:tgtEl>
                                        <p:attrNameLst>
                                          <p:attrName>style.visibility</p:attrName>
                                        </p:attrNameLst>
                                      </p:cBhvr>
                                      <p:to>
                                        <p:strVal val="visible"/>
                                      </p:to>
                                    </p:set>
                                    <p:anim calcmode="lin" valueType="num">
                                      <p:cBhvr>
                                        <p:cTn id="70" dur="500" fill="hold"/>
                                        <p:tgtEl>
                                          <p:spTgt spid="19458">
                                            <p:txEl>
                                              <p:pRg st="11" end="11"/>
                                            </p:txEl>
                                          </p:spTgt>
                                        </p:tgtEl>
                                        <p:attrNameLst>
                                          <p:attrName>ppt_x</p:attrName>
                                        </p:attrNameLst>
                                      </p:cBhvr>
                                      <p:tavLst>
                                        <p:tav tm="0">
                                          <p:val>
                                            <p:strVal val="#ppt_x-.2"/>
                                          </p:val>
                                        </p:tav>
                                        <p:tav tm="100000">
                                          <p:val>
                                            <p:strVal val="#ppt_x"/>
                                          </p:val>
                                        </p:tav>
                                      </p:tavLst>
                                    </p:anim>
                                    <p:anim calcmode="lin" valueType="num">
                                      <p:cBhvr>
                                        <p:cTn id="71" dur="500" fill="hold"/>
                                        <p:tgtEl>
                                          <p:spTgt spid="19458">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72" dur="500"/>
                                        <p:tgtEl>
                                          <p:spTgt spid="19458">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9459"/>
                                        </p:tgtEl>
                                        <p:attrNameLst>
                                          <p:attrName>style.visibility</p:attrName>
                                        </p:attrNameLst>
                                      </p:cBhvr>
                                      <p:to>
                                        <p:strVal val="visible"/>
                                      </p:to>
                                    </p:set>
                                    <p:animEffect transition="in" filter="wipe(left)">
                                      <p:cBhvr>
                                        <p:cTn id="77" dur="500"/>
                                        <p:tgtEl>
                                          <p:spTgt spid="1945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9460"/>
                                        </p:tgtEl>
                                        <p:attrNameLst>
                                          <p:attrName>style.visibility</p:attrName>
                                        </p:attrNameLst>
                                      </p:cBhvr>
                                      <p:to>
                                        <p:strVal val="visible"/>
                                      </p:to>
                                    </p:set>
                                    <p:animEffect transition="in" filter="wipe(left)">
                                      <p:cBhvr>
                                        <p:cTn id="82"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4213" y="584200"/>
            <a:ext cx="769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b="1">
                <a:latin typeface="微软雅黑" panose="020B0503020204020204" pitchFamily="34" charset="-122"/>
                <a:ea typeface="微软雅黑" panose="020B0503020204020204" pitchFamily="34" charset="-122"/>
              </a:rPr>
              <a:t>3.</a:t>
            </a:r>
            <a:r>
              <a:rPr lang="zh-CN" altLang="en-US" sz="2000" b="1">
                <a:latin typeface="微软雅黑" panose="020B0503020204020204" pitchFamily="34" charset="-122"/>
                <a:ea typeface="微软雅黑" panose="020B0503020204020204" pitchFamily="34" charset="-122"/>
              </a:rPr>
              <a:t>组相联映像与变换</a:t>
            </a:r>
            <a:r>
              <a:rPr lang="en-US" altLang="zh-CN" sz="2000" b="1">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组间采用直接映像，而组内采用全相联映像</a:t>
            </a:r>
            <a:r>
              <a:rPr lang="zh-CN" altLang="en-US">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 </a:t>
            </a:r>
            <a:endParaRPr lang="en-US" altLang="zh-CN">
              <a:latin typeface="微软雅黑" panose="020B0503020204020204" pitchFamily="34" charset="-122"/>
              <a:ea typeface="微软雅黑" panose="020B0503020204020204" pitchFamily="34" charset="-122"/>
            </a:endParaRPr>
          </a:p>
        </p:txBody>
      </p:sp>
      <p:sp>
        <p:nvSpPr>
          <p:cNvPr id="30723" name="Rectangle 3"/>
          <p:cNvSpPr>
            <a:spLocks noChangeArrowheads="1"/>
          </p:cNvSpPr>
          <p:nvPr/>
        </p:nvSpPr>
        <p:spPr bwMode="auto">
          <a:xfrm>
            <a:off x="684213" y="942946"/>
            <a:ext cx="12795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a:latin typeface="微软雅黑" panose="020B0503020204020204" pitchFamily="34" charset="-122"/>
                <a:ea typeface="微软雅黑" panose="020B0503020204020204" pitchFamily="34" charset="-122"/>
              </a:rPr>
              <a:t>方案一：</a:t>
            </a:r>
            <a:r>
              <a:rPr lang="zh-CN" altLang="en-US">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01694CF4-867A-415A-956B-0EBC248BCFB7}"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pic>
        <p:nvPicPr>
          <p:cNvPr id="3073" name="图片 3072" descr="ppt/media/image16.png"/>
          <p:cNvPicPr preferRelativeResize="0"/>
          <p:nvPr/>
        </p:nvPicPr>
        <p:blipFill>
          <a:blip r:embed="rId1"/>
          <a:stretch>
            <a:fillRect/>
          </a:stretch>
        </p:blipFill>
        <p:spPr>
          <a:xfrm>
            <a:off x="250825" y="1298575"/>
            <a:ext cx="8583613" cy="50149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p:cTn id="7" dur="500" fill="hold"/>
                                        <p:tgtEl>
                                          <p:spTgt spid="30722"/>
                                        </p:tgtEl>
                                        <p:attrNameLst>
                                          <p:attrName>ppt_x</p:attrName>
                                        </p:attrNameLst>
                                      </p:cBhvr>
                                      <p:tavLst>
                                        <p:tav tm="0">
                                          <p:val>
                                            <p:strVal val="#ppt_x-.2"/>
                                          </p:val>
                                        </p:tav>
                                        <p:tav tm="100000">
                                          <p:val>
                                            <p:strVal val="#ppt_x"/>
                                          </p:val>
                                        </p:tav>
                                      </p:tavLst>
                                    </p:anim>
                                    <p:anim calcmode="lin" valueType="num">
                                      <p:cBhvr>
                                        <p:cTn id="8" dur="500" fill="hold"/>
                                        <p:tgtEl>
                                          <p:spTgt spid="30722"/>
                                        </p:tgtEl>
                                        <p:attrNameLst>
                                          <p:attrName>ppt_y</p:attrName>
                                        </p:attrNameLst>
                                      </p:cBhvr>
                                      <p:tavLst>
                                        <p:tav tm="0">
                                          <p:val>
                                            <p:strVal val="#ppt_y"/>
                                          </p:val>
                                        </p:tav>
                                        <p:tav tm="100000">
                                          <p:val>
                                            <p:strVal val="#ppt_y"/>
                                          </p:val>
                                        </p:tav>
                                      </p:tavLst>
                                    </p:anim>
                                    <p:animEffect transition="in" filter="wipe(right)" prLst="gradientSize: 0.1">
                                      <p:cBhvr>
                                        <p:cTn id="9" dur="500"/>
                                        <p:tgtEl>
                                          <p:spTgt spid="3072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0723"/>
                                        </p:tgtEl>
                                        <p:attrNameLst>
                                          <p:attrName>style.visibility</p:attrName>
                                        </p:attrNameLst>
                                      </p:cBhvr>
                                      <p:to>
                                        <p:strVal val="visible"/>
                                      </p:to>
                                    </p:set>
                                    <p:animEffect transition="in" filter="wipe(up)">
                                      <p:cBhvr>
                                        <p:cTn id="14"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2509203" y="262077"/>
            <a:ext cx="563467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4000" dirty="0">
                <a:latin typeface="微软雅黑" panose="020B0503020204020204" pitchFamily="34" charset="-122"/>
                <a:ea typeface="微软雅黑" panose="020B0503020204020204" pitchFamily="34" charset="-122"/>
              </a:rPr>
              <a:t>Cache</a:t>
            </a:r>
            <a:r>
              <a:rPr lang="zh-CN" altLang="en-US" sz="4000" dirty="0">
                <a:latin typeface="微软雅黑" panose="020B0503020204020204" pitchFamily="34" charset="-122"/>
                <a:ea typeface="微软雅黑" panose="020B0503020204020204" pitchFamily="34" charset="-122"/>
              </a:rPr>
              <a:t>的透明性分析</a:t>
            </a:r>
            <a:endParaRPr lang="zh-CN" altLang="en-US" sz="4000" dirty="0">
              <a:latin typeface="微软雅黑" panose="020B0503020204020204" pitchFamily="34" charset="-122"/>
              <a:ea typeface="微软雅黑" panose="020B0503020204020204" pitchFamily="34" charset="-122"/>
            </a:endParaRPr>
          </a:p>
        </p:txBody>
      </p:sp>
      <p:sp>
        <p:nvSpPr>
          <p:cNvPr id="63491" name="Rectangle 3"/>
          <p:cNvSpPr>
            <a:spLocks noChangeArrowheads="1"/>
          </p:cNvSpPr>
          <p:nvPr/>
        </p:nvSpPr>
        <p:spPr bwMode="auto">
          <a:xfrm>
            <a:off x="187324" y="2299922"/>
            <a:ext cx="8893175"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更新主存内容的算法</a:t>
            </a:r>
            <a:endParaRPr lang="zh-CN" altLang="en-US" sz="2000" b="1"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分析</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与主存之间信息交换的关键是</a:t>
            </a:r>
            <a:r>
              <a:rPr lang="zh-CN" altLang="en-US" sz="2000" dirty="0">
                <a:solidFill>
                  <a:srgbClr val="FF0000"/>
                </a:solidFill>
                <a:latin typeface="微软雅黑" panose="020B0503020204020204" pitchFamily="34" charset="-122"/>
                <a:ea typeface="微软雅黑" panose="020B0503020204020204" pitchFamily="34" charset="-122"/>
              </a:rPr>
              <a:t>更新主存内容的算法，一般有两种更新算法：写回法和写直达法。</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写回法</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是指在</a:t>
            </a:r>
            <a:r>
              <a:rPr lang="en-US" altLang="zh-CN" sz="2000" dirty="0">
                <a:solidFill>
                  <a:srgbClr val="3333FF"/>
                </a:solidFill>
                <a:latin typeface="微软雅黑" panose="020B0503020204020204" pitchFamily="34" charset="-122"/>
                <a:ea typeface="微软雅黑" panose="020B0503020204020204" pitchFamily="34" charset="-122"/>
              </a:rPr>
              <a:t>CPU</a:t>
            </a:r>
            <a:r>
              <a:rPr lang="zh-CN" altLang="en-US" sz="2000" dirty="0">
                <a:solidFill>
                  <a:srgbClr val="3333FF"/>
                </a:solidFill>
                <a:latin typeface="微软雅黑" panose="020B0503020204020204" pitchFamily="34" charset="-122"/>
                <a:ea typeface="微软雅黑" panose="020B0503020204020204" pitchFamily="34" charset="-122"/>
              </a:rPr>
              <a:t>执行写操作时，信息只写入</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，仅当需要被替换时，才将已被写入过的</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块先送回主存，然后再调入新块。</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写回法包括简单写回法和采用标志位写回法。</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简单写回法</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指不管块是否更新，都进行写回操作。</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采用标志位写回法</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只在块被更新过时，才进行写回操作。</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写直达法</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它是利用</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主存存储层次在处理机和主存之间的直接通路，每当处理机写入</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的同时，也通过此通路直接写入主存。</a:t>
            </a:r>
            <a:endParaRPr lang="zh-CN" altLang="en-US" sz="2000" dirty="0">
              <a:solidFill>
                <a:srgbClr val="3333FF"/>
              </a:solidFill>
              <a:latin typeface="微软雅黑" panose="020B0503020204020204" pitchFamily="34" charset="-122"/>
              <a:ea typeface="微软雅黑" panose="020B0503020204020204" pitchFamily="34" charset="-122"/>
            </a:endParaRPr>
          </a:p>
        </p:txBody>
      </p:sp>
      <p:sp>
        <p:nvSpPr>
          <p:cNvPr id="63493" name="Rectangle 5"/>
          <p:cNvSpPr>
            <a:spLocks noChangeArrowheads="1"/>
          </p:cNvSpPr>
          <p:nvPr/>
        </p:nvSpPr>
        <p:spPr bwMode="auto">
          <a:xfrm>
            <a:off x="250825" y="969963"/>
            <a:ext cx="8766175"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Cache</a:t>
            </a:r>
            <a:r>
              <a:rPr lang="zh-CN" altLang="en-US" sz="2000" dirty="0">
                <a:latin typeface="微软雅黑" panose="020B0503020204020204" pitchFamily="34" charset="-122"/>
                <a:ea typeface="微软雅黑" panose="020B0503020204020204" pitchFamily="34" charset="-122"/>
              </a:rPr>
              <a:t>存储器的地址映像和变换、替换算法和调度算法等都是由硬件来实现的，它对应用程序员和系统程序员都是透明的，而且</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对处理机和主存之间的信息交换也应该是透明的。 </a:t>
            </a:r>
            <a:endParaRPr lang="zh-CN" altLang="en-US"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DCD82E0E-88A1-4FA9-BD5D-1CDE3840464E}"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p:cTn id="7" dur="500" fill="hold"/>
                                        <p:tgtEl>
                                          <p:spTgt spid="63490"/>
                                        </p:tgtEl>
                                        <p:attrNameLst>
                                          <p:attrName>ppt_x</p:attrName>
                                        </p:attrNameLst>
                                      </p:cBhvr>
                                      <p:tavLst>
                                        <p:tav tm="0">
                                          <p:val>
                                            <p:strVal val="#ppt_x-.2"/>
                                          </p:val>
                                        </p:tav>
                                        <p:tav tm="100000">
                                          <p:val>
                                            <p:strVal val="#ppt_x"/>
                                          </p:val>
                                        </p:tav>
                                      </p:tavLst>
                                    </p:anim>
                                    <p:anim calcmode="lin" valueType="num">
                                      <p:cBhvr>
                                        <p:cTn id="8" dur="500" fill="hold"/>
                                        <p:tgtEl>
                                          <p:spTgt spid="63490"/>
                                        </p:tgtEl>
                                        <p:attrNameLst>
                                          <p:attrName>ppt_y</p:attrName>
                                        </p:attrNameLst>
                                      </p:cBhvr>
                                      <p:tavLst>
                                        <p:tav tm="0">
                                          <p:val>
                                            <p:strVal val="#ppt_y"/>
                                          </p:val>
                                        </p:tav>
                                        <p:tav tm="100000">
                                          <p:val>
                                            <p:strVal val="#ppt_y"/>
                                          </p:val>
                                        </p:tav>
                                      </p:tavLst>
                                    </p:anim>
                                    <p:animEffect transition="in" filter="wipe(right)" prLst="gradientSize: 0.1">
                                      <p:cBhvr>
                                        <p:cTn id="9" dur="500"/>
                                        <p:tgtEl>
                                          <p:spTgt spid="6349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3493"/>
                                        </p:tgtEl>
                                        <p:attrNameLst>
                                          <p:attrName>style.visibility</p:attrName>
                                        </p:attrNameLst>
                                      </p:cBhvr>
                                      <p:to>
                                        <p:strVal val="visible"/>
                                      </p:to>
                                    </p:set>
                                    <p:animEffect transition="in" filter="wipe(up)">
                                      <p:cBhvr>
                                        <p:cTn id="14" dur="500"/>
                                        <p:tgtEl>
                                          <p:spTgt spid="63493"/>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63491">
                                            <p:txEl>
                                              <p:pRg st="0" end="0"/>
                                            </p:txEl>
                                          </p:spTgt>
                                        </p:tgtEl>
                                        <p:attrNameLst>
                                          <p:attrName>style.visibility</p:attrName>
                                        </p:attrNameLst>
                                      </p:cBhvr>
                                      <p:to>
                                        <p:strVal val="visible"/>
                                      </p:to>
                                    </p:set>
                                    <p:anim calcmode="lin" valueType="num">
                                      <p:cBhvr>
                                        <p:cTn id="19" dur="500" fill="hold"/>
                                        <p:tgtEl>
                                          <p:spTgt spid="63491">
                                            <p:txEl>
                                              <p:pRg st="0" end="0"/>
                                            </p:txEl>
                                          </p:spTgt>
                                        </p:tgtEl>
                                        <p:attrNameLst>
                                          <p:attrName>ppt_x</p:attrName>
                                        </p:attrNameLst>
                                      </p:cBhvr>
                                      <p:tavLst>
                                        <p:tav tm="0">
                                          <p:val>
                                            <p:strVal val="#ppt_x-.2"/>
                                          </p:val>
                                        </p:tav>
                                        <p:tav tm="100000">
                                          <p:val>
                                            <p:strVal val="#ppt_x"/>
                                          </p:val>
                                        </p:tav>
                                      </p:tavLst>
                                    </p:anim>
                                    <p:anim calcmode="lin" valueType="num">
                                      <p:cBhvr>
                                        <p:cTn id="20" dur="500" fill="hold"/>
                                        <p:tgtEl>
                                          <p:spTgt spid="6349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6349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3491">
                                            <p:txEl>
                                              <p:pRg st="1" end="1"/>
                                            </p:txEl>
                                          </p:spTgt>
                                        </p:tgtEl>
                                        <p:attrNameLst>
                                          <p:attrName>style.visibility</p:attrName>
                                        </p:attrNameLst>
                                      </p:cBhvr>
                                      <p:to>
                                        <p:strVal val="visible"/>
                                      </p:to>
                                    </p:set>
                                    <p:animEffect transition="in" filter="wipe(up)">
                                      <p:cBhvr>
                                        <p:cTn id="26" dur="500"/>
                                        <p:tgtEl>
                                          <p:spTgt spid="6349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nodeType="clickEffect">
                                  <p:stCondLst>
                                    <p:cond delay="0"/>
                                  </p:stCondLst>
                                  <p:iterate type="lt">
                                    <p:tmPct val="50000"/>
                                  </p:iterate>
                                  <p:childTnLst>
                                    <p:set>
                                      <p:cBhvr>
                                        <p:cTn id="30" dur="1" fill="hold">
                                          <p:stCondLst>
                                            <p:cond delay="0"/>
                                          </p:stCondLst>
                                        </p:cTn>
                                        <p:tgtEl>
                                          <p:spTgt spid="63491">
                                            <p:txEl>
                                              <p:pRg st="2" end="2"/>
                                            </p:txEl>
                                          </p:spTgt>
                                        </p:tgtEl>
                                        <p:attrNameLst>
                                          <p:attrName>style.visibility</p:attrName>
                                        </p:attrNameLst>
                                      </p:cBhvr>
                                      <p:to>
                                        <p:strVal val="visible"/>
                                      </p:to>
                                    </p:set>
                                    <p:anim calcmode="discrete" valueType="clr">
                                      <p:cBhvr override="childStyle">
                                        <p:cTn id="31" dur="80"/>
                                        <p:tgtEl>
                                          <p:spTgt spid="6349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63491">
                                            <p:txEl>
                                              <p:pRg st="2" end="2"/>
                                            </p:txEl>
                                          </p:spTgt>
                                        </p:tgtEl>
                                        <p:attrNameLst>
                                          <p:attrName>fillcolor</p:attrName>
                                        </p:attrNameLst>
                                      </p:cBhvr>
                                      <p:tavLst>
                                        <p:tav tm="0">
                                          <p:val>
                                            <p:clrVal>
                                              <a:schemeClr val="accent2"/>
                                            </p:clrVal>
                                          </p:val>
                                        </p:tav>
                                        <p:tav tm="50000">
                                          <p:val>
                                            <p:clrVal>
                                              <a:schemeClr val="hlink"/>
                                            </p:clrVal>
                                          </p:val>
                                        </p:tav>
                                      </p:tavLst>
                                    </p:anim>
                                    <p:set>
                                      <p:cBhvr>
                                        <p:cTn id="33" dur="80"/>
                                        <p:tgtEl>
                                          <p:spTgt spid="63491">
                                            <p:txEl>
                                              <p:pRg st="2" end="2"/>
                                            </p:tx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3491">
                                            <p:txEl>
                                              <p:pRg st="3" end="3"/>
                                            </p:txEl>
                                          </p:spTgt>
                                        </p:tgtEl>
                                        <p:attrNameLst>
                                          <p:attrName>style.visibility</p:attrName>
                                        </p:attrNameLst>
                                      </p:cBhvr>
                                      <p:to>
                                        <p:strVal val="visible"/>
                                      </p:to>
                                    </p:set>
                                    <p:animEffect transition="in" filter="wipe(left)">
                                      <p:cBhvr>
                                        <p:cTn id="38" dur="500"/>
                                        <p:tgtEl>
                                          <p:spTgt spid="63491">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50000"/>
                                  </p:iterate>
                                  <p:childTnLst>
                                    <p:set>
                                      <p:cBhvr>
                                        <p:cTn id="42" dur="1" fill="hold">
                                          <p:stCondLst>
                                            <p:cond delay="0"/>
                                          </p:stCondLst>
                                        </p:cTn>
                                        <p:tgtEl>
                                          <p:spTgt spid="63491">
                                            <p:txEl>
                                              <p:pRg st="4" end="4"/>
                                            </p:txEl>
                                          </p:spTgt>
                                        </p:tgtEl>
                                        <p:attrNameLst>
                                          <p:attrName>style.visibility</p:attrName>
                                        </p:attrNameLst>
                                      </p:cBhvr>
                                      <p:to>
                                        <p:strVal val="visible"/>
                                      </p:to>
                                    </p:set>
                                    <p:anim calcmode="discrete" valueType="clr">
                                      <p:cBhvr override="childStyle">
                                        <p:cTn id="43" dur="80"/>
                                        <p:tgtEl>
                                          <p:spTgt spid="6349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63491">
                                            <p:txEl>
                                              <p:pRg st="4" end="4"/>
                                            </p:txEl>
                                          </p:spTgt>
                                        </p:tgtEl>
                                        <p:attrNameLst>
                                          <p:attrName>fillcolor</p:attrName>
                                        </p:attrNameLst>
                                      </p:cBhvr>
                                      <p:tavLst>
                                        <p:tav tm="0">
                                          <p:val>
                                            <p:clrVal>
                                              <a:schemeClr val="accent2"/>
                                            </p:clrVal>
                                          </p:val>
                                        </p:tav>
                                        <p:tav tm="50000">
                                          <p:val>
                                            <p:clrVal>
                                              <a:schemeClr val="hlink"/>
                                            </p:clrVal>
                                          </p:val>
                                        </p:tav>
                                      </p:tavLst>
                                    </p:anim>
                                    <p:set>
                                      <p:cBhvr>
                                        <p:cTn id="45" dur="80"/>
                                        <p:tgtEl>
                                          <p:spTgt spid="63491">
                                            <p:txEl>
                                              <p:pRg st="4" end="4"/>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7" presetClass="entr" presetSubtype="0" fill="hold" nodeType="clickEffect">
                                  <p:stCondLst>
                                    <p:cond delay="0"/>
                                  </p:stCondLst>
                                  <p:iterate type="lt">
                                    <p:tmPct val="50000"/>
                                  </p:iterate>
                                  <p:childTnLst>
                                    <p:set>
                                      <p:cBhvr>
                                        <p:cTn id="49" dur="1" fill="hold">
                                          <p:stCondLst>
                                            <p:cond delay="0"/>
                                          </p:stCondLst>
                                        </p:cTn>
                                        <p:tgtEl>
                                          <p:spTgt spid="63491">
                                            <p:txEl>
                                              <p:pRg st="5" end="5"/>
                                            </p:txEl>
                                          </p:spTgt>
                                        </p:tgtEl>
                                        <p:attrNameLst>
                                          <p:attrName>style.visibility</p:attrName>
                                        </p:attrNameLst>
                                      </p:cBhvr>
                                      <p:to>
                                        <p:strVal val="visible"/>
                                      </p:to>
                                    </p:set>
                                    <p:anim calcmode="discrete" valueType="clr">
                                      <p:cBhvr override="childStyle">
                                        <p:cTn id="50" dur="80"/>
                                        <p:tgtEl>
                                          <p:spTgt spid="6349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63491">
                                            <p:txEl>
                                              <p:pRg st="5" end="5"/>
                                            </p:txEl>
                                          </p:spTgt>
                                        </p:tgtEl>
                                        <p:attrNameLst>
                                          <p:attrName>fillcolor</p:attrName>
                                        </p:attrNameLst>
                                      </p:cBhvr>
                                      <p:tavLst>
                                        <p:tav tm="0">
                                          <p:val>
                                            <p:clrVal>
                                              <a:schemeClr val="accent2"/>
                                            </p:clrVal>
                                          </p:val>
                                        </p:tav>
                                        <p:tav tm="50000">
                                          <p:val>
                                            <p:clrVal>
                                              <a:schemeClr val="hlink"/>
                                            </p:clrVal>
                                          </p:val>
                                        </p:tav>
                                      </p:tavLst>
                                    </p:anim>
                                    <p:set>
                                      <p:cBhvr>
                                        <p:cTn id="52" dur="80"/>
                                        <p:tgtEl>
                                          <p:spTgt spid="63491">
                                            <p:txEl>
                                              <p:pRg st="5" end="5"/>
                                            </p:txEl>
                                          </p:spTgt>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27" presetClass="entr" presetSubtype="0" fill="hold" nodeType="clickEffect">
                                  <p:stCondLst>
                                    <p:cond delay="0"/>
                                  </p:stCondLst>
                                  <p:iterate type="lt">
                                    <p:tmPct val="50000"/>
                                  </p:iterate>
                                  <p:childTnLst>
                                    <p:set>
                                      <p:cBhvr>
                                        <p:cTn id="56" dur="1" fill="hold">
                                          <p:stCondLst>
                                            <p:cond delay="0"/>
                                          </p:stCondLst>
                                        </p:cTn>
                                        <p:tgtEl>
                                          <p:spTgt spid="63491">
                                            <p:txEl>
                                              <p:pRg st="6" end="6"/>
                                            </p:txEl>
                                          </p:spTgt>
                                        </p:tgtEl>
                                        <p:attrNameLst>
                                          <p:attrName>style.visibility</p:attrName>
                                        </p:attrNameLst>
                                      </p:cBhvr>
                                      <p:to>
                                        <p:strVal val="visible"/>
                                      </p:to>
                                    </p:set>
                                    <p:anim calcmode="discrete" valueType="clr">
                                      <p:cBhvr override="childStyle">
                                        <p:cTn id="57" dur="80"/>
                                        <p:tgtEl>
                                          <p:spTgt spid="6349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63491">
                                            <p:txEl>
                                              <p:pRg st="6" end="6"/>
                                            </p:txEl>
                                          </p:spTgt>
                                        </p:tgtEl>
                                        <p:attrNameLst>
                                          <p:attrName>fillcolor</p:attrName>
                                        </p:attrNameLst>
                                      </p:cBhvr>
                                      <p:tavLst>
                                        <p:tav tm="0">
                                          <p:val>
                                            <p:clrVal>
                                              <a:schemeClr val="accent2"/>
                                            </p:clrVal>
                                          </p:val>
                                        </p:tav>
                                        <p:tav tm="50000">
                                          <p:val>
                                            <p:clrVal>
                                              <a:schemeClr val="hlink"/>
                                            </p:clrVal>
                                          </p:val>
                                        </p:tav>
                                      </p:tavLst>
                                    </p:anim>
                                    <p:set>
                                      <p:cBhvr>
                                        <p:cTn id="59" dur="80"/>
                                        <p:tgtEl>
                                          <p:spTgt spid="6349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14314" y="871025"/>
            <a:ext cx="870426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下面分两种情况来讨论：</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写</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块时若命中</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可直接对</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块进行写操作，根据所用更新主存内容的算法，决定何时对主存相应块的内容进行更新。</a:t>
            </a:r>
            <a:endParaRPr lang="zh-CN" altLang="en-US" sz="2000" dirty="0">
              <a:latin typeface="微软雅黑" panose="020B0503020204020204" pitchFamily="34" charset="-122"/>
              <a:ea typeface="微软雅黑" panose="020B0503020204020204" pitchFamily="34" charset="-122"/>
            </a:endParaRPr>
          </a:p>
        </p:txBody>
      </p:sp>
      <p:sp>
        <p:nvSpPr>
          <p:cNvPr id="62467" name="Rectangle 3"/>
          <p:cNvSpPr>
            <a:spLocks noChangeArrowheads="1"/>
          </p:cNvSpPr>
          <p:nvPr/>
        </p:nvSpPr>
        <p:spPr bwMode="auto">
          <a:xfrm>
            <a:off x="214313" y="2779908"/>
            <a:ext cx="8704262" cy="316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(2)</a:t>
            </a:r>
            <a:r>
              <a:rPr lang="zh-CN" altLang="en-US" sz="2000" dirty="0">
                <a:latin typeface="微软雅黑" panose="020B0503020204020204" pitchFamily="34" charset="-122"/>
                <a:ea typeface="微软雅黑" panose="020B0503020204020204" pitchFamily="34" charset="-122"/>
              </a:rPr>
              <a:t>写</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块时若不命中</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无论是写回法还是写直达法都有一个在写时是否取的问题。一般有两种方法（又称写算法或写策略）：</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①</a:t>
            </a:r>
            <a:r>
              <a:rPr lang="zh-CN" altLang="en-US" sz="2000" dirty="0">
                <a:solidFill>
                  <a:srgbClr val="3333FF"/>
                </a:solidFill>
                <a:latin typeface="微软雅黑" panose="020B0503020204020204" pitchFamily="34" charset="-122"/>
                <a:ea typeface="微软雅黑" panose="020B0503020204020204" pitchFamily="34" charset="-122"/>
              </a:rPr>
              <a:t>不按写分配法</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当</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写不命中时只写入主存，该写地址单元所在块不从主存调入</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②</a:t>
            </a:r>
            <a:r>
              <a:rPr lang="zh-CN" altLang="en-US" sz="2000" dirty="0">
                <a:solidFill>
                  <a:srgbClr val="3333FF"/>
                </a:solidFill>
                <a:latin typeface="微软雅黑" panose="020B0503020204020204" pitchFamily="34" charset="-122"/>
                <a:ea typeface="微软雅黑" panose="020B0503020204020204" pitchFamily="34" charset="-122"/>
              </a:rPr>
              <a:t>按</a:t>
            </a:r>
            <a:r>
              <a:rPr lang="zh-CN" altLang="en-US" sz="2000" dirty="0">
                <a:solidFill>
                  <a:srgbClr val="3333FF"/>
                </a:solidFill>
                <a:latin typeface="微软雅黑" panose="020B0503020204020204" pitchFamily="34" charset="-122"/>
                <a:ea typeface="微软雅黑" panose="020B0503020204020204" pitchFamily="34" charset="-122"/>
              </a:rPr>
              <a:t>写分配法</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当</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写不命中时除写入主存，还将该写地址单元所在块从主存调入</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写回法一般采用按写分配法，写直达法一般采用不按写分配法。</a:t>
            </a:r>
            <a:endParaRPr lang="zh-CN" altLang="en-US"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5EE2CB63-F8A6-45FC-8317-695E9A1EC72F}"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Effect transition="in" filter="wipe(left)">
                                      <p:cBhvr>
                                        <p:cTn id="7" dur="500"/>
                                        <p:tgtEl>
                                          <p:spTgt spid="62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466">
                                            <p:txEl>
                                              <p:pRg st="1" end="1"/>
                                            </p:txEl>
                                          </p:spTgt>
                                        </p:tgtEl>
                                        <p:attrNameLst>
                                          <p:attrName>style.visibility</p:attrName>
                                        </p:attrNameLst>
                                      </p:cBhvr>
                                      <p:to>
                                        <p:strVal val="visible"/>
                                      </p:to>
                                    </p:set>
                                    <p:animEffect transition="in" filter="wipe(left)">
                                      <p:cBhvr>
                                        <p:cTn id="12" dur="500"/>
                                        <p:tgtEl>
                                          <p:spTgt spid="62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2466">
                                            <p:txEl>
                                              <p:pRg st="2" end="2"/>
                                            </p:txEl>
                                          </p:spTgt>
                                        </p:tgtEl>
                                        <p:attrNameLst>
                                          <p:attrName>style.visibility</p:attrName>
                                        </p:attrNameLst>
                                      </p:cBhvr>
                                      <p:to>
                                        <p:strVal val="visible"/>
                                      </p:to>
                                    </p:set>
                                    <p:animEffect transition="in" filter="wipe(up)">
                                      <p:cBhvr>
                                        <p:cTn id="17" dur="500"/>
                                        <p:tgtEl>
                                          <p:spTgt spid="62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2467">
                                            <p:txEl>
                                              <p:pRg st="0" end="0"/>
                                            </p:txEl>
                                          </p:spTgt>
                                        </p:tgtEl>
                                        <p:attrNameLst>
                                          <p:attrName>style.visibility</p:attrName>
                                        </p:attrNameLst>
                                      </p:cBhvr>
                                      <p:to>
                                        <p:strVal val="visible"/>
                                      </p:to>
                                    </p:set>
                                    <p:animEffect transition="in" filter="wipe(left)">
                                      <p:cBhvr>
                                        <p:cTn id="22" dur="500"/>
                                        <p:tgtEl>
                                          <p:spTgt spid="6246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2467">
                                            <p:txEl>
                                              <p:pRg st="1" end="1"/>
                                            </p:txEl>
                                          </p:spTgt>
                                        </p:tgtEl>
                                        <p:attrNameLst>
                                          <p:attrName>style.visibility</p:attrName>
                                        </p:attrNameLst>
                                      </p:cBhvr>
                                      <p:to>
                                        <p:strVal val="visible"/>
                                      </p:to>
                                    </p:set>
                                    <p:animEffect transition="in" filter="wipe(up)">
                                      <p:cBhvr>
                                        <p:cTn id="27" dur="500"/>
                                        <p:tgtEl>
                                          <p:spTgt spid="6246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7" presetClass="entr" presetSubtype="0" fill="hold" nodeType="clickEffect">
                                  <p:stCondLst>
                                    <p:cond delay="0"/>
                                  </p:stCondLst>
                                  <p:iterate type="lt">
                                    <p:tmPct val="50000"/>
                                  </p:iterate>
                                  <p:childTnLst>
                                    <p:set>
                                      <p:cBhvr>
                                        <p:cTn id="31" dur="1" fill="hold">
                                          <p:stCondLst>
                                            <p:cond delay="0"/>
                                          </p:stCondLst>
                                        </p:cTn>
                                        <p:tgtEl>
                                          <p:spTgt spid="62467">
                                            <p:txEl>
                                              <p:pRg st="2" end="2"/>
                                            </p:txEl>
                                          </p:spTgt>
                                        </p:tgtEl>
                                        <p:attrNameLst>
                                          <p:attrName>style.visibility</p:attrName>
                                        </p:attrNameLst>
                                      </p:cBhvr>
                                      <p:to>
                                        <p:strVal val="visible"/>
                                      </p:to>
                                    </p:set>
                                    <p:anim calcmode="discrete" valueType="clr">
                                      <p:cBhvr override="childStyle">
                                        <p:cTn id="32" dur="80"/>
                                        <p:tgtEl>
                                          <p:spTgt spid="6246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62467">
                                            <p:txEl>
                                              <p:pRg st="2" end="2"/>
                                            </p:txEl>
                                          </p:spTgt>
                                        </p:tgtEl>
                                        <p:attrNameLst>
                                          <p:attrName>fillcolor</p:attrName>
                                        </p:attrNameLst>
                                      </p:cBhvr>
                                      <p:tavLst>
                                        <p:tav tm="0">
                                          <p:val>
                                            <p:clrVal>
                                              <a:schemeClr val="accent2"/>
                                            </p:clrVal>
                                          </p:val>
                                        </p:tav>
                                        <p:tav tm="50000">
                                          <p:val>
                                            <p:clrVal>
                                              <a:schemeClr val="hlink"/>
                                            </p:clrVal>
                                          </p:val>
                                        </p:tav>
                                      </p:tavLst>
                                    </p:anim>
                                    <p:set>
                                      <p:cBhvr>
                                        <p:cTn id="34" dur="80"/>
                                        <p:tgtEl>
                                          <p:spTgt spid="62467">
                                            <p:txEl>
                                              <p:pRg st="2" end="2"/>
                                            </p:txEl>
                                          </p:spTgt>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nodeType="clickEffect">
                                  <p:stCondLst>
                                    <p:cond delay="0"/>
                                  </p:stCondLst>
                                  <p:iterate type="lt">
                                    <p:tmPct val="50000"/>
                                  </p:iterate>
                                  <p:childTnLst>
                                    <p:set>
                                      <p:cBhvr>
                                        <p:cTn id="38" dur="1" fill="hold">
                                          <p:stCondLst>
                                            <p:cond delay="0"/>
                                          </p:stCondLst>
                                        </p:cTn>
                                        <p:tgtEl>
                                          <p:spTgt spid="62467">
                                            <p:txEl>
                                              <p:pRg st="3" end="3"/>
                                            </p:txEl>
                                          </p:spTgt>
                                        </p:tgtEl>
                                        <p:attrNameLst>
                                          <p:attrName>style.visibility</p:attrName>
                                        </p:attrNameLst>
                                      </p:cBhvr>
                                      <p:to>
                                        <p:strVal val="visible"/>
                                      </p:to>
                                    </p:set>
                                    <p:anim calcmode="discrete" valueType="clr">
                                      <p:cBhvr override="childStyle">
                                        <p:cTn id="39" dur="80"/>
                                        <p:tgtEl>
                                          <p:spTgt spid="6246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62467">
                                            <p:txEl>
                                              <p:pRg st="3" end="3"/>
                                            </p:txEl>
                                          </p:spTgt>
                                        </p:tgtEl>
                                        <p:attrNameLst>
                                          <p:attrName>fillcolor</p:attrName>
                                        </p:attrNameLst>
                                      </p:cBhvr>
                                      <p:tavLst>
                                        <p:tav tm="0">
                                          <p:val>
                                            <p:clrVal>
                                              <a:schemeClr val="accent2"/>
                                            </p:clrVal>
                                          </p:val>
                                        </p:tav>
                                        <p:tav tm="50000">
                                          <p:val>
                                            <p:clrVal>
                                              <a:schemeClr val="hlink"/>
                                            </p:clrVal>
                                          </p:val>
                                        </p:tav>
                                      </p:tavLst>
                                    </p:anim>
                                    <p:set>
                                      <p:cBhvr>
                                        <p:cTn id="41" dur="80"/>
                                        <p:tgtEl>
                                          <p:spTgt spid="62467">
                                            <p:txEl>
                                              <p:pRg st="3" end="3"/>
                                            </p:txEl>
                                          </p:spTgt>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62467">
                                            <p:txEl>
                                              <p:pRg st="4" end="4"/>
                                            </p:txEl>
                                          </p:spTgt>
                                        </p:tgtEl>
                                        <p:attrNameLst>
                                          <p:attrName>style.visibility</p:attrName>
                                        </p:attrNameLst>
                                      </p:cBhvr>
                                      <p:to>
                                        <p:strVal val="visible"/>
                                      </p:to>
                                    </p:set>
                                    <p:animEffect transition="in" filter="wipe(up)">
                                      <p:cBhvr>
                                        <p:cTn id="46"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250825" y="620713"/>
            <a:ext cx="864235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举例</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假设一个全相联</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，采用写回（</a:t>
            </a:r>
            <a:r>
              <a:rPr lang="en-US" altLang="zh-CN" sz="2000" dirty="0">
                <a:latin typeface="微软雅黑" panose="020B0503020204020204" pitchFamily="34" charset="-122"/>
                <a:ea typeface="微软雅黑" panose="020B0503020204020204" pitchFamily="34" charset="-122"/>
              </a:rPr>
              <a:t>write back</a:t>
            </a:r>
            <a:r>
              <a:rPr lang="zh-CN" altLang="en-US" sz="2000" dirty="0">
                <a:latin typeface="微软雅黑" panose="020B0503020204020204" pitchFamily="34" charset="-122"/>
                <a:ea typeface="微软雅黑" panose="020B0503020204020204" pitchFamily="34" charset="-122"/>
              </a:rPr>
              <a:t>）策略。初始</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为空。试分别计算当采用不同策略时，下列存储器访问操作的</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命中率。</a:t>
            </a:r>
            <a:endParaRPr lang="zh-CN" altLang="en-US" sz="2000" dirty="0">
              <a:latin typeface="微软雅黑" panose="020B0503020204020204" pitchFamily="34" charset="-122"/>
              <a:ea typeface="微软雅黑" panose="020B0503020204020204" pitchFamily="34" charset="-122"/>
            </a:endParaRPr>
          </a:p>
        </p:txBody>
      </p:sp>
      <p:sp>
        <p:nvSpPr>
          <p:cNvPr id="60419" name="Rectangle 3"/>
          <p:cNvSpPr>
            <a:spLocks noChangeArrowheads="1"/>
          </p:cNvSpPr>
          <p:nvPr/>
        </p:nvSpPr>
        <p:spPr bwMode="auto">
          <a:xfrm>
            <a:off x="827088" y="1879600"/>
            <a:ext cx="208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按写分配策略</a:t>
            </a:r>
            <a:endParaRPr lang="zh-CN" altLang="en-US" sz="2000">
              <a:latin typeface="微软雅黑" panose="020B0503020204020204" pitchFamily="34" charset="-122"/>
              <a:ea typeface="微软雅黑" panose="020B0503020204020204" pitchFamily="34" charset="-122"/>
            </a:endParaRPr>
          </a:p>
        </p:txBody>
      </p:sp>
      <p:sp>
        <p:nvSpPr>
          <p:cNvPr id="60420" name="Rectangle 4"/>
          <p:cNvSpPr>
            <a:spLocks noChangeArrowheads="1"/>
          </p:cNvSpPr>
          <p:nvPr/>
        </p:nvSpPr>
        <p:spPr bwMode="auto">
          <a:xfrm>
            <a:off x="4643438" y="1879600"/>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不按写分配策略</a:t>
            </a:r>
            <a:endParaRPr lang="zh-CN" altLang="en-US" sz="2000">
              <a:latin typeface="微软雅黑" panose="020B0503020204020204" pitchFamily="34" charset="-122"/>
              <a:ea typeface="微软雅黑" panose="020B0503020204020204" pitchFamily="34" charset="-122"/>
            </a:endParaRPr>
          </a:p>
        </p:txBody>
      </p:sp>
      <p:sp>
        <p:nvSpPr>
          <p:cNvPr id="60421" name="Rectangle 5"/>
          <p:cNvSpPr>
            <a:spLocks noChangeArrowheads="1"/>
          </p:cNvSpPr>
          <p:nvPr/>
        </p:nvSpPr>
        <p:spPr bwMode="auto">
          <a:xfrm>
            <a:off x="919163" y="2276475"/>
            <a:ext cx="2357437"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a:latin typeface="微软雅黑" panose="020B0503020204020204" pitchFamily="34" charset="-122"/>
                <a:ea typeface="微软雅黑" panose="020B0503020204020204" pitchFamily="34" charset="-122"/>
              </a:rPr>
              <a:t>Write Mem[100]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Write Mem[100]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Read Mem[200]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Write Mem[200]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Write Mem[100]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60422" name="Rectangle 6"/>
          <p:cNvSpPr>
            <a:spLocks noChangeArrowheads="1"/>
          </p:cNvSpPr>
          <p:nvPr/>
        </p:nvSpPr>
        <p:spPr bwMode="auto">
          <a:xfrm>
            <a:off x="4787900" y="2295525"/>
            <a:ext cx="2357438"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a:latin typeface="微软雅黑" panose="020B0503020204020204" pitchFamily="34" charset="-122"/>
                <a:ea typeface="微软雅黑" panose="020B0503020204020204" pitchFamily="34" charset="-122"/>
              </a:rPr>
              <a:t>Write Mem[100]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Write Mem[100]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Read Mem[200]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Write Mem[200]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Write Mem[100]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60423" name="Rectangle 7"/>
          <p:cNvSpPr>
            <a:spLocks noChangeArrowheads="1"/>
          </p:cNvSpPr>
          <p:nvPr/>
        </p:nvSpPr>
        <p:spPr bwMode="auto">
          <a:xfrm>
            <a:off x="3203575" y="2276475"/>
            <a:ext cx="457176" cy="198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 </a:t>
            </a:r>
            <a:endParaRPr lang="en-US" altLang="zh-CN" sz="2000" b="1">
              <a:latin typeface="微软雅黑" panose="020B0503020204020204" pitchFamily="34" charset="-122"/>
              <a:ea typeface="微软雅黑" panose="020B0503020204020204" pitchFamily="34" charset="-122"/>
            </a:endParaRPr>
          </a:p>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a:t>
            </a:r>
            <a:endParaRPr lang="en-US" altLang="zh-CN" sz="2000" b="1">
              <a:solidFill>
                <a:srgbClr val="3333FF"/>
              </a:solidFill>
              <a:latin typeface="微软雅黑" panose="020B0503020204020204" pitchFamily="34" charset="-122"/>
              <a:ea typeface="微软雅黑" panose="020B0503020204020204" pitchFamily="34" charset="-122"/>
            </a:endParaRPr>
          </a:p>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 </a:t>
            </a:r>
            <a:endParaRPr lang="en-US" altLang="zh-CN" sz="2000" b="1">
              <a:solidFill>
                <a:srgbClr val="3333FF"/>
              </a:solidFill>
              <a:latin typeface="微软雅黑" panose="020B0503020204020204" pitchFamily="34" charset="-122"/>
              <a:ea typeface="微软雅黑" panose="020B0503020204020204" pitchFamily="34" charset="-122"/>
            </a:endParaRPr>
          </a:p>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 </a:t>
            </a:r>
            <a:endParaRPr lang="en-US" altLang="zh-CN" sz="2000" b="1">
              <a:solidFill>
                <a:srgbClr val="3333FF"/>
              </a:solidFill>
              <a:latin typeface="微软雅黑" panose="020B0503020204020204" pitchFamily="34" charset="-122"/>
              <a:ea typeface="微软雅黑" panose="020B0503020204020204" pitchFamily="34" charset="-122"/>
            </a:endParaRPr>
          </a:p>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a:t>
            </a:r>
            <a:endParaRPr lang="en-US" altLang="zh-CN" sz="2000" b="1">
              <a:solidFill>
                <a:srgbClr val="3333FF"/>
              </a:solidFill>
              <a:latin typeface="微软雅黑" panose="020B0503020204020204" pitchFamily="34" charset="-122"/>
              <a:ea typeface="微软雅黑" panose="020B0503020204020204" pitchFamily="34" charset="-122"/>
            </a:endParaRPr>
          </a:p>
        </p:txBody>
      </p:sp>
      <p:sp>
        <p:nvSpPr>
          <p:cNvPr id="60424" name="Rectangle 8"/>
          <p:cNvSpPr>
            <a:spLocks noChangeArrowheads="1"/>
          </p:cNvSpPr>
          <p:nvPr/>
        </p:nvSpPr>
        <p:spPr bwMode="auto">
          <a:xfrm>
            <a:off x="7027863" y="2276475"/>
            <a:ext cx="45717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 </a:t>
            </a:r>
            <a:endParaRPr lang="en-US" altLang="zh-CN" sz="2000" b="1">
              <a:latin typeface="微软雅黑" panose="020B0503020204020204" pitchFamily="34" charset="-122"/>
              <a:ea typeface="微软雅黑" panose="020B0503020204020204" pitchFamily="34" charset="-122"/>
            </a:endParaRPr>
          </a:p>
          <a:p>
            <a:pPr>
              <a:lnSpc>
                <a:spcPct val="125000"/>
              </a:lnSpc>
            </a:pPr>
            <a:r>
              <a:rPr lang="en-US" altLang="zh-CN" b="1">
                <a:solidFill>
                  <a:srgbClr val="3333FF"/>
                </a:solidFill>
                <a:latin typeface="微软雅黑" panose="020B0503020204020204" pitchFamily="34" charset="-122"/>
                <a:ea typeface="微软雅黑" panose="020B0503020204020204" pitchFamily="34" charset="-122"/>
              </a:rPr>
              <a:t>×</a:t>
            </a:r>
            <a:endParaRPr lang="en-US" altLang="zh-CN" sz="2000" b="1">
              <a:solidFill>
                <a:srgbClr val="3333FF"/>
              </a:solidFill>
              <a:latin typeface="微软雅黑" panose="020B0503020204020204" pitchFamily="34" charset="-122"/>
              <a:ea typeface="微软雅黑" panose="020B0503020204020204" pitchFamily="34" charset="-122"/>
            </a:endParaRPr>
          </a:p>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 </a:t>
            </a:r>
            <a:endParaRPr lang="en-US" altLang="zh-CN" sz="2000" b="1">
              <a:solidFill>
                <a:srgbClr val="3333FF"/>
              </a:solidFill>
              <a:latin typeface="微软雅黑" panose="020B0503020204020204" pitchFamily="34" charset="-122"/>
              <a:ea typeface="微软雅黑" panose="020B0503020204020204" pitchFamily="34" charset="-122"/>
            </a:endParaRPr>
          </a:p>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 </a:t>
            </a:r>
            <a:endParaRPr lang="en-US" altLang="zh-CN" sz="2000" b="1">
              <a:solidFill>
                <a:srgbClr val="3333FF"/>
              </a:solidFill>
              <a:latin typeface="微软雅黑" panose="020B0503020204020204" pitchFamily="34" charset="-122"/>
              <a:ea typeface="微软雅黑" panose="020B0503020204020204" pitchFamily="34" charset="-122"/>
            </a:endParaRPr>
          </a:p>
          <a:p>
            <a:pPr>
              <a:lnSpc>
                <a:spcPct val="125000"/>
              </a:lnSpc>
            </a:pPr>
            <a:r>
              <a:rPr lang="en-US" altLang="zh-CN" b="1">
                <a:solidFill>
                  <a:srgbClr val="3333FF"/>
                </a:solidFill>
                <a:latin typeface="微软雅黑" panose="020B0503020204020204" pitchFamily="34" charset="-122"/>
                <a:ea typeface="微软雅黑" panose="020B0503020204020204" pitchFamily="34" charset="-122"/>
              </a:rPr>
              <a:t>×</a:t>
            </a:r>
            <a:endParaRPr lang="en-US" altLang="zh-CN" b="1">
              <a:solidFill>
                <a:srgbClr val="3333FF"/>
              </a:solidFill>
              <a:latin typeface="微软雅黑" panose="020B0503020204020204" pitchFamily="34" charset="-122"/>
              <a:ea typeface="微软雅黑" panose="020B0503020204020204" pitchFamily="34" charset="-122"/>
            </a:endParaRPr>
          </a:p>
        </p:txBody>
      </p:sp>
      <p:sp>
        <p:nvSpPr>
          <p:cNvPr id="60425" name="Rectangle 9"/>
          <p:cNvSpPr>
            <a:spLocks noChangeArrowheads="1"/>
          </p:cNvSpPr>
          <p:nvPr/>
        </p:nvSpPr>
        <p:spPr bwMode="auto">
          <a:xfrm>
            <a:off x="911225" y="4292600"/>
            <a:ext cx="2832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微软雅黑" panose="020B0503020204020204" pitchFamily="34" charset="-122"/>
                <a:ea typeface="微软雅黑" panose="020B0503020204020204" pitchFamily="34" charset="-122"/>
                <a:sym typeface="Wingdings" panose="05000000000000000000" pitchFamily="2" charset="2"/>
              </a:rPr>
              <a:t>Cache</a:t>
            </a:r>
            <a:r>
              <a:rPr lang="zh-CN" altLang="en-US" sz="2000">
                <a:latin typeface="微软雅黑" panose="020B0503020204020204" pitchFamily="34" charset="-122"/>
                <a:ea typeface="微软雅黑" panose="020B0503020204020204" pitchFamily="34" charset="-122"/>
                <a:sym typeface="Wingdings" panose="05000000000000000000" pitchFamily="2" charset="2"/>
              </a:rPr>
              <a:t>的命中率为</a:t>
            </a:r>
            <a:r>
              <a:rPr lang="en-US" altLang="zh-CN" sz="2000">
                <a:latin typeface="微软雅黑" panose="020B0503020204020204" pitchFamily="34" charset="-122"/>
                <a:ea typeface="微软雅黑" panose="020B0503020204020204" pitchFamily="34" charset="-122"/>
                <a:sym typeface="Wingdings" panose="05000000000000000000" pitchFamily="2" charset="2"/>
              </a:rPr>
              <a:t>0.6</a:t>
            </a:r>
            <a:r>
              <a:rPr lang="zh-CN" altLang="en-US" sz="2000">
                <a:latin typeface="微软雅黑" panose="020B0503020204020204" pitchFamily="34" charset="-122"/>
                <a:ea typeface="微软雅黑" panose="020B0503020204020204" pitchFamily="34" charset="-122"/>
                <a:sym typeface="Wingdings" panose="05000000000000000000" pitchFamily="2" charset="2"/>
              </a:rPr>
              <a:t>。</a:t>
            </a:r>
            <a:endParaRPr lang="zh-CN" altLang="en-US" sz="2000">
              <a:latin typeface="微软雅黑" panose="020B0503020204020204" pitchFamily="34" charset="-122"/>
              <a:ea typeface="微软雅黑" panose="020B0503020204020204" pitchFamily="34" charset="-122"/>
            </a:endParaRPr>
          </a:p>
        </p:txBody>
      </p:sp>
      <p:sp>
        <p:nvSpPr>
          <p:cNvPr id="60426" name="Rectangle 10"/>
          <p:cNvSpPr>
            <a:spLocks noChangeArrowheads="1"/>
          </p:cNvSpPr>
          <p:nvPr/>
        </p:nvSpPr>
        <p:spPr bwMode="auto">
          <a:xfrm>
            <a:off x="4787900" y="4292600"/>
            <a:ext cx="2832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微软雅黑" panose="020B0503020204020204" pitchFamily="34" charset="-122"/>
                <a:ea typeface="微软雅黑" panose="020B0503020204020204" pitchFamily="34" charset="-122"/>
                <a:sym typeface="Wingdings" panose="05000000000000000000" pitchFamily="2" charset="2"/>
              </a:rPr>
              <a:t>Cache</a:t>
            </a:r>
            <a:r>
              <a:rPr lang="zh-CN" altLang="en-US" sz="2000">
                <a:latin typeface="微软雅黑" panose="020B0503020204020204" pitchFamily="34" charset="-122"/>
                <a:ea typeface="微软雅黑" panose="020B0503020204020204" pitchFamily="34" charset="-122"/>
                <a:sym typeface="Wingdings" panose="05000000000000000000" pitchFamily="2" charset="2"/>
              </a:rPr>
              <a:t>的命中率为</a:t>
            </a:r>
            <a:r>
              <a:rPr lang="en-US" altLang="zh-CN" sz="2000">
                <a:latin typeface="微软雅黑" panose="020B0503020204020204" pitchFamily="34" charset="-122"/>
                <a:ea typeface="微软雅黑" panose="020B0503020204020204" pitchFamily="34" charset="-122"/>
                <a:sym typeface="Wingdings" panose="05000000000000000000" pitchFamily="2" charset="2"/>
              </a:rPr>
              <a:t>0.2</a:t>
            </a:r>
            <a:r>
              <a:rPr lang="zh-CN" altLang="en-US" sz="2000">
                <a:latin typeface="微软雅黑" panose="020B0503020204020204" pitchFamily="34" charset="-122"/>
                <a:ea typeface="微软雅黑" panose="020B0503020204020204" pitchFamily="34" charset="-122"/>
                <a:sym typeface="Wingdings" panose="05000000000000000000" pitchFamily="2" charset="2"/>
              </a:rPr>
              <a:t>。</a:t>
            </a:r>
            <a:endParaRPr lang="zh-CN" altLang="en-US"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49A5548B-465B-4BDF-97A1-A165E3E1924B}"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box(out)">
                                      <p:cBhvr>
                                        <p:cTn id="7" dur="500"/>
                                        <p:tgtEl>
                                          <p:spTgt spid="6041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60421"/>
                                        </p:tgtEl>
                                        <p:attrNameLst>
                                          <p:attrName>style.visibility</p:attrName>
                                        </p:attrNameLst>
                                      </p:cBhvr>
                                      <p:to>
                                        <p:strVal val="visible"/>
                                      </p:to>
                                    </p:set>
                                    <p:animEffect transition="in" filter="box(out)">
                                      <p:cBhvr>
                                        <p:cTn id="10" dur="500"/>
                                        <p:tgtEl>
                                          <p:spTgt spid="60421"/>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60419"/>
                                        </p:tgtEl>
                                        <p:attrNameLst>
                                          <p:attrName>style.visibility</p:attrName>
                                        </p:attrNameLst>
                                      </p:cBhvr>
                                      <p:to>
                                        <p:strVal val="visible"/>
                                      </p:to>
                                    </p:set>
                                    <p:animEffect transition="in" filter="box(out)">
                                      <p:cBhvr>
                                        <p:cTn id="13" dur="500"/>
                                        <p:tgtEl>
                                          <p:spTgt spid="60419"/>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0420"/>
                                        </p:tgtEl>
                                        <p:attrNameLst>
                                          <p:attrName>style.visibility</p:attrName>
                                        </p:attrNameLst>
                                      </p:cBhvr>
                                      <p:to>
                                        <p:strVal val="visible"/>
                                      </p:to>
                                    </p:set>
                                    <p:animEffect transition="in" filter="box(out)">
                                      <p:cBhvr>
                                        <p:cTn id="16" dur="500"/>
                                        <p:tgtEl>
                                          <p:spTgt spid="60420"/>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60422"/>
                                        </p:tgtEl>
                                        <p:attrNameLst>
                                          <p:attrName>style.visibility</p:attrName>
                                        </p:attrNameLst>
                                      </p:cBhvr>
                                      <p:to>
                                        <p:strVal val="visible"/>
                                      </p:to>
                                    </p:set>
                                    <p:animEffect transition="in" filter="box(out)">
                                      <p:cBhvr>
                                        <p:cTn id="19" dur="500"/>
                                        <p:tgtEl>
                                          <p:spTgt spid="6042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0423">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0423">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0423">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0423">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0423">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0425"/>
                                        </p:tgtEl>
                                        <p:attrNameLst>
                                          <p:attrName>style.visibility</p:attrName>
                                        </p:attrNameLst>
                                      </p:cBhvr>
                                      <p:to>
                                        <p:strVal val="visible"/>
                                      </p:to>
                                    </p:set>
                                    <p:animEffect transition="in" filter="wipe(left)">
                                      <p:cBhvr>
                                        <p:cTn id="44" dur="500"/>
                                        <p:tgtEl>
                                          <p:spTgt spid="6042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042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0424">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0424">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0424">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0424">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60426"/>
                                        </p:tgtEl>
                                        <p:attrNameLst>
                                          <p:attrName>style.visibility</p:attrName>
                                        </p:attrNameLst>
                                      </p:cBhvr>
                                      <p:to>
                                        <p:strVal val="visible"/>
                                      </p:to>
                                    </p:set>
                                    <p:animEffect transition="in" filter="wipe(left)">
                                      <p:cBhvr>
                                        <p:cTn id="69" dur="500"/>
                                        <p:tgtEl>
                                          <p:spTgt spid="60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p:bldP spid="60420" grpId="0"/>
      <p:bldP spid="60421" grpId="0"/>
      <p:bldP spid="60422" grpId="0"/>
      <p:bldP spid="60425" grpId="0"/>
      <p:bldP spid="604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2636837" y="255733"/>
            <a:ext cx="49236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4000" dirty="0">
                <a:latin typeface="微软雅黑" panose="020B0503020204020204" pitchFamily="34" charset="-122"/>
                <a:ea typeface="微软雅黑" panose="020B0503020204020204" pitchFamily="34" charset="-122"/>
              </a:rPr>
              <a:t>Cache</a:t>
            </a:r>
            <a:r>
              <a:rPr lang="zh-CN" altLang="en-US" sz="4000" dirty="0">
                <a:latin typeface="微软雅黑" panose="020B0503020204020204" pitchFamily="34" charset="-122"/>
                <a:ea typeface="微软雅黑" panose="020B0503020204020204" pitchFamily="34" charset="-122"/>
              </a:rPr>
              <a:t>的取算法</a:t>
            </a:r>
            <a:endParaRPr lang="zh-CN" altLang="en-US" sz="4000" dirty="0">
              <a:latin typeface="微软雅黑" panose="020B0503020204020204" pitchFamily="34" charset="-122"/>
              <a:ea typeface="微软雅黑" panose="020B0503020204020204" pitchFamily="34" charset="-122"/>
            </a:endParaRPr>
          </a:p>
        </p:txBody>
      </p:sp>
      <p:sp>
        <p:nvSpPr>
          <p:cNvPr id="79875" name="Rectangle 3"/>
          <p:cNvSpPr>
            <a:spLocks noChangeArrowheads="1"/>
          </p:cNvSpPr>
          <p:nvPr/>
        </p:nvSpPr>
        <p:spPr bwMode="auto">
          <a:xfrm>
            <a:off x="358776" y="1095526"/>
            <a:ext cx="8011502" cy="479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Cache</a:t>
            </a:r>
            <a:r>
              <a:rPr lang="zh-CN" altLang="en-US" sz="2000" dirty="0">
                <a:solidFill>
                  <a:srgbClr val="FF0000"/>
                </a:solidFill>
                <a:latin typeface="微软雅黑" panose="020B0503020204020204" pitchFamily="34" charset="-122"/>
                <a:ea typeface="微软雅黑" panose="020B0503020204020204" pitchFamily="34" charset="-122"/>
              </a:rPr>
              <a:t>所用的取算法有两种：①按需取进法；②预取算法。</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为了便于硬件实现，通常只预取直接顺序的下一块，至于何时取进该块，</a:t>
            </a:r>
            <a:r>
              <a:rPr lang="zh-CN" altLang="en-US" sz="2000" dirty="0">
                <a:solidFill>
                  <a:srgbClr val="FF0000"/>
                </a:solidFill>
                <a:latin typeface="微软雅黑" panose="020B0503020204020204" pitchFamily="34" charset="-122"/>
                <a:ea typeface="微软雅黑" panose="020B0503020204020204" pitchFamily="34" charset="-122"/>
              </a:rPr>
              <a:t>预取算法有两种不同的方法：恒预取和不命中时预取。</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恒预取</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是指只要访问到主存第</a:t>
            </a:r>
            <a:r>
              <a:rPr lang="en-US" altLang="zh-CN" sz="2000" dirty="0" err="1">
                <a:solidFill>
                  <a:srgbClr val="3333FF"/>
                </a:solidFill>
                <a:latin typeface="微软雅黑" panose="020B0503020204020204" pitchFamily="34" charset="-122"/>
                <a:ea typeface="微软雅黑" panose="020B0503020204020204" pitchFamily="34" charset="-122"/>
              </a:rPr>
              <a:t>i</a:t>
            </a:r>
            <a:r>
              <a:rPr lang="zh-CN" altLang="en-US" sz="2000" dirty="0">
                <a:solidFill>
                  <a:srgbClr val="3333FF"/>
                </a:solidFill>
                <a:latin typeface="微软雅黑" panose="020B0503020204020204" pitchFamily="34" charset="-122"/>
                <a:ea typeface="微软雅黑" panose="020B0503020204020204" pitchFamily="34" charset="-122"/>
              </a:rPr>
              <a:t>块的某个字，不论</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是否命中，恒发预取命令。</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不命中时预取</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是指只当访问第</a:t>
            </a:r>
            <a:r>
              <a:rPr lang="en-US" altLang="zh-CN" sz="2000" dirty="0" err="1">
                <a:solidFill>
                  <a:srgbClr val="3333FF"/>
                </a:solidFill>
                <a:latin typeface="微软雅黑" panose="020B0503020204020204" pitchFamily="34" charset="-122"/>
                <a:ea typeface="微软雅黑" panose="020B0503020204020204" pitchFamily="34" charset="-122"/>
              </a:rPr>
              <a:t>i</a:t>
            </a:r>
            <a:r>
              <a:rPr lang="zh-CN" altLang="en-US" sz="2000" dirty="0">
                <a:solidFill>
                  <a:srgbClr val="3333FF"/>
                </a:solidFill>
                <a:latin typeface="微软雅黑" panose="020B0503020204020204" pitchFamily="34" charset="-122"/>
                <a:ea typeface="微软雅黑" panose="020B0503020204020204" pitchFamily="34" charset="-122"/>
              </a:rPr>
              <a:t>块的某个字不命中时，才发预取命令。</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采用预取法并非一定能提高命中率，它还与下面的因素有关：</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块的大小。</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预取开销。</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由以上两个因素可知，采用预取算法要综合考虑</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块的命中率和采用预取算法的开销。</a:t>
            </a:r>
            <a:endParaRPr lang="zh-CN" altLang="en-US"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17D21696-A0F1-4E43-9B95-430A2922C887}"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 calcmode="lin" valueType="num">
                                      <p:cBhvr>
                                        <p:cTn id="7" dur="500" fill="hold"/>
                                        <p:tgtEl>
                                          <p:spTgt spid="79874"/>
                                        </p:tgtEl>
                                        <p:attrNameLst>
                                          <p:attrName>ppt_x</p:attrName>
                                        </p:attrNameLst>
                                      </p:cBhvr>
                                      <p:tavLst>
                                        <p:tav tm="0">
                                          <p:val>
                                            <p:strVal val="#ppt_x-.2"/>
                                          </p:val>
                                        </p:tav>
                                        <p:tav tm="100000">
                                          <p:val>
                                            <p:strVal val="#ppt_x"/>
                                          </p:val>
                                        </p:tav>
                                      </p:tavLst>
                                    </p:anim>
                                    <p:anim calcmode="lin" valueType="num">
                                      <p:cBhvr>
                                        <p:cTn id="8" dur="500" fill="hold"/>
                                        <p:tgtEl>
                                          <p:spTgt spid="79874"/>
                                        </p:tgtEl>
                                        <p:attrNameLst>
                                          <p:attrName>ppt_y</p:attrName>
                                        </p:attrNameLst>
                                      </p:cBhvr>
                                      <p:tavLst>
                                        <p:tav tm="0">
                                          <p:val>
                                            <p:strVal val="#ppt_y"/>
                                          </p:val>
                                        </p:tav>
                                        <p:tav tm="100000">
                                          <p:val>
                                            <p:strVal val="#ppt_y"/>
                                          </p:val>
                                        </p:tav>
                                      </p:tavLst>
                                    </p:anim>
                                    <p:animEffect transition="in" filter="wipe(right)" prLst="gradientSize: 0.1">
                                      <p:cBhvr>
                                        <p:cTn id="9" dur="500"/>
                                        <p:tgtEl>
                                          <p:spTgt spid="7987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9875">
                                            <p:txEl>
                                              <p:pRg st="0" end="0"/>
                                            </p:txEl>
                                          </p:spTgt>
                                        </p:tgtEl>
                                        <p:attrNameLst>
                                          <p:attrName>style.visibility</p:attrName>
                                        </p:attrNameLst>
                                      </p:cBhvr>
                                      <p:to>
                                        <p:strVal val="visible"/>
                                      </p:to>
                                    </p:set>
                                    <p:animEffect transition="in" filter="wipe(left)">
                                      <p:cBhvr>
                                        <p:cTn id="14" dur="500"/>
                                        <p:tgtEl>
                                          <p:spTgt spid="798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79875">
                                            <p:txEl>
                                              <p:pRg st="1" end="1"/>
                                            </p:txEl>
                                          </p:spTgt>
                                        </p:tgtEl>
                                        <p:attrNameLst>
                                          <p:attrName>style.visibility</p:attrName>
                                        </p:attrNameLst>
                                      </p:cBhvr>
                                      <p:to>
                                        <p:strVal val="visible"/>
                                      </p:to>
                                    </p:set>
                                    <p:animEffect transition="in" filter="wipe(up)">
                                      <p:cBhvr>
                                        <p:cTn id="19" dur="500"/>
                                        <p:tgtEl>
                                          <p:spTgt spid="7987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nodeType="clickEffect">
                                  <p:stCondLst>
                                    <p:cond delay="0"/>
                                  </p:stCondLst>
                                  <p:iterate type="lt">
                                    <p:tmPct val="50000"/>
                                  </p:iterate>
                                  <p:childTnLst>
                                    <p:set>
                                      <p:cBhvr>
                                        <p:cTn id="23" dur="1" fill="hold">
                                          <p:stCondLst>
                                            <p:cond delay="0"/>
                                          </p:stCondLst>
                                        </p:cTn>
                                        <p:tgtEl>
                                          <p:spTgt spid="79875">
                                            <p:txEl>
                                              <p:pRg st="2" end="2"/>
                                            </p:txEl>
                                          </p:spTgt>
                                        </p:tgtEl>
                                        <p:attrNameLst>
                                          <p:attrName>style.visibility</p:attrName>
                                        </p:attrNameLst>
                                      </p:cBhvr>
                                      <p:to>
                                        <p:strVal val="visible"/>
                                      </p:to>
                                    </p:set>
                                    <p:anim calcmode="discrete" valueType="clr">
                                      <p:cBhvr override="childStyle">
                                        <p:cTn id="24" dur="80"/>
                                        <p:tgtEl>
                                          <p:spTgt spid="7987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79875">
                                            <p:txEl>
                                              <p:pRg st="2" end="2"/>
                                            </p:txEl>
                                          </p:spTgt>
                                        </p:tgtEl>
                                        <p:attrNameLst>
                                          <p:attrName>fillcolor</p:attrName>
                                        </p:attrNameLst>
                                      </p:cBhvr>
                                      <p:tavLst>
                                        <p:tav tm="0">
                                          <p:val>
                                            <p:clrVal>
                                              <a:schemeClr val="accent2"/>
                                            </p:clrVal>
                                          </p:val>
                                        </p:tav>
                                        <p:tav tm="50000">
                                          <p:val>
                                            <p:clrVal>
                                              <a:schemeClr val="hlink"/>
                                            </p:clrVal>
                                          </p:val>
                                        </p:tav>
                                      </p:tavLst>
                                    </p:anim>
                                    <p:set>
                                      <p:cBhvr>
                                        <p:cTn id="26" dur="80"/>
                                        <p:tgtEl>
                                          <p:spTgt spid="79875">
                                            <p:txEl>
                                              <p:pRg st="2" end="2"/>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nodeType="clickEffect">
                                  <p:stCondLst>
                                    <p:cond delay="0"/>
                                  </p:stCondLst>
                                  <p:iterate type="lt">
                                    <p:tmPct val="50000"/>
                                  </p:iterate>
                                  <p:childTnLst>
                                    <p:set>
                                      <p:cBhvr>
                                        <p:cTn id="30" dur="1" fill="hold">
                                          <p:stCondLst>
                                            <p:cond delay="0"/>
                                          </p:stCondLst>
                                        </p:cTn>
                                        <p:tgtEl>
                                          <p:spTgt spid="79875">
                                            <p:txEl>
                                              <p:pRg st="3" end="3"/>
                                            </p:txEl>
                                          </p:spTgt>
                                        </p:tgtEl>
                                        <p:attrNameLst>
                                          <p:attrName>style.visibility</p:attrName>
                                        </p:attrNameLst>
                                      </p:cBhvr>
                                      <p:to>
                                        <p:strVal val="visible"/>
                                      </p:to>
                                    </p:set>
                                    <p:anim calcmode="discrete" valueType="clr">
                                      <p:cBhvr override="childStyle">
                                        <p:cTn id="31" dur="80"/>
                                        <p:tgtEl>
                                          <p:spTgt spid="7987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79875">
                                            <p:txEl>
                                              <p:pRg st="3" end="3"/>
                                            </p:txEl>
                                          </p:spTgt>
                                        </p:tgtEl>
                                        <p:attrNameLst>
                                          <p:attrName>fillcolor</p:attrName>
                                        </p:attrNameLst>
                                      </p:cBhvr>
                                      <p:tavLst>
                                        <p:tav tm="0">
                                          <p:val>
                                            <p:clrVal>
                                              <a:schemeClr val="accent2"/>
                                            </p:clrVal>
                                          </p:val>
                                        </p:tav>
                                        <p:tav tm="50000">
                                          <p:val>
                                            <p:clrVal>
                                              <a:schemeClr val="hlink"/>
                                            </p:clrVal>
                                          </p:val>
                                        </p:tav>
                                      </p:tavLst>
                                    </p:anim>
                                    <p:set>
                                      <p:cBhvr>
                                        <p:cTn id="33" dur="80"/>
                                        <p:tgtEl>
                                          <p:spTgt spid="79875">
                                            <p:txEl>
                                              <p:pRg st="3" end="3"/>
                                            </p:tx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9875">
                                            <p:txEl>
                                              <p:pRg st="4" end="4"/>
                                            </p:txEl>
                                          </p:spTgt>
                                        </p:tgtEl>
                                        <p:attrNameLst>
                                          <p:attrName>style.visibility</p:attrName>
                                        </p:attrNameLst>
                                      </p:cBhvr>
                                      <p:to>
                                        <p:strVal val="visible"/>
                                      </p:to>
                                    </p:set>
                                    <p:animEffect transition="in" filter="wipe(left)">
                                      <p:cBhvr>
                                        <p:cTn id="38" dur="500"/>
                                        <p:tgtEl>
                                          <p:spTgt spid="79875">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9875">
                                            <p:txEl>
                                              <p:pRg st="5" end="5"/>
                                            </p:txEl>
                                          </p:spTgt>
                                        </p:tgtEl>
                                        <p:attrNameLst>
                                          <p:attrName>style.visibility</p:attrName>
                                        </p:attrNameLst>
                                      </p:cBhvr>
                                      <p:to>
                                        <p:strVal val="visible"/>
                                      </p:to>
                                    </p:set>
                                    <p:animEffect transition="in" filter="wipe(left)">
                                      <p:cBhvr>
                                        <p:cTn id="43" dur="500"/>
                                        <p:tgtEl>
                                          <p:spTgt spid="79875">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9875">
                                            <p:txEl>
                                              <p:pRg st="6" end="6"/>
                                            </p:txEl>
                                          </p:spTgt>
                                        </p:tgtEl>
                                        <p:attrNameLst>
                                          <p:attrName>style.visibility</p:attrName>
                                        </p:attrNameLst>
                                      </p:cBhvr>
                                      <p:to>
                                        <p:strVal val="visible"/>
                                      </p:to>
                                    </p:set>
                                    <p:animEffect transition="in" filter="wipe(left)">
                                      <p:cBhvr>
                                        <p:cTn id="48" dur="500"/>
                                        <p:tgtEl>
                                          <p:spTgt spid="79875">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79875">
                                            <p:txEl>
                                              <p:pRg st="7" end="7"/>
                                            </p:txEl>
                                          </p:spTgt>
                                        </p:tgtEl>
                                        <p:attrNameLst>
                                          <p:attrName>style.visibility</p:attrName>
                                        </p:attrNameLst>
                                      </p:cBhvr>
                                      <p:to>
                                        <p:strVal val="visible"/>
                                      </p:to>
                                    </p:set>
                                    <p:animEffect transition="in" filter="wipe(up)">
                                      <p:cBhvr>
                                        <p:cTn id="53" dur="500"/>
                                        <p:tgtEl>
                                          <p:spTgt spid="798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ChangeArrowheads="1"/>
          </p:cNvSpPr>
          <p:nvPr/>
        </p:nvSpPr>
        <p:spPr bwMode="auto">
          <a:xfrm>
            <a:off x="139700" y="1083847"/>
            <a:ext cx="871220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从模拟的实验结果看，采用恒预取能使</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的不命中率降低</a:t>
            </a:r>
            <a:r>
              <a:rPr lang="en-US" altLang="zh-CN" sz="2000" dirty="0">
                <a:latin typeface="微软雅黑" panose="020B0503020204020204" pitchFamily="34" charset="-122"/>
                <a:ea typeface="微软雅黑" panose="020B0503020204020204" pitchFamily="34" charset="-122"/>
              </a:rPr>
              <a:t>75%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85%</a:t>
            </a:r>
            <a:r>
              <a:rPr lang="zh-CN" altLang="en-US" sz="2000" dirty="0">
                <a:latin typeface="微软雅黑" panose="020B0503020204020204" pitchFamily="34" charset="-122"/>
                <a:ea typeface="微软雅黑" panose="020B0503020204020204" pitchFamily="34" charset="-122"/>
              </a:rPr>
              <a:t>，而采用不命中时预取能使</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的不命中率降低</a:t>
            </a:r>
            <a:r>
              <a:rPr lang="en-US" altLang="zh-CN" sz="2000" dirty="0">
                <a:latin typeface="微软雅黑" panose="020B0503020204020204" pitchFamily="34" charset="-122"/>
                <a:ea typeface="微软雅黑" panose="020B0503020204020204" pitchFamily="34" charset="-122"/>
              </a:rPr>
              <a:t>30%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40%</a:t>
            </a:r>
            <a:r>
              <a:rPr lang="zh-CN" altLang="en-US" sz="2000" dirty="0">
                <a:latin typeface="微软雅黑" panose="020B0503020204020204" pitchFamily="34" charset="-122"/>
                <a:ea typeface="微软雅黑" panose="020B0503020204020204" pitchFamily="34" charset="-122"/>
              </a:rPr>
              <a:t>。但是，恒预取所增加的</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与主存之间的通信量要比不命中时预取大得多。</a:t>
            </a: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zh-CN" altLang="en-US" sz="2000" dirty="0">
                <a:latin typeface="微软雅黑" panose="020B0503020204020204" pitchFamily="34" charset="-122"/>
                <a:ea typeface="微软雅黑" panose="020B0503020204020204" pitchFamily="34" charset="-122"/>
              </a:rPr>
              <a:t>    实践证明，采用预取技术可以大幅度提高</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的命中率</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。若采用恒预取，采用预取算法后的命中率为：           </a:t>
            </a:r>
            <a:endParaRPr lang="zh-CN" altLang="en-US" sz="2000" dirty="0">
              <a:latin typeface="微软雅黑" panose="020B0503020204020204" pitchFamily="34" charset="-122"/>
              <a:ea typeface="微软雅黑" panose="020B0503020204020204" pitchFamily="34" charset="-122"/>
            </a:endParaRPr>
          </a:p>
        </p:txBody>
      </p:sp>
      <p:pic>
        <p:nvPicPr>
          <p:cNvPr id="788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51000" y="3171410"/>
            <a:ext cx="1824037" cy="760412"/>
          </a:xfrm>
          <a:prstGeom prst="rect">
            <a:avLst/>
          </a:prstGeom>
          <a:noFill/>
          <a:extLst>
            <a:ext uri="{909E8E84-426E-40DD-AFC4-6F175D3DCCD1}">
              <a14:hiddenFill xmlns:a14="http://schemas.microsoft.com/office/drawing/2010/main">
                <a:solidFill>
                  <a:srgbClr val="FFFFFF"/>
                </a:solidFill>
              </a14:hiddenFill>
            </a:ext>
          </a:extLst>
        </p:spPr>
      </p:pic>
      <p:sp>
        <p:nvSpPr>
          <p:cNvPr id="78852" name="Rectangle 4"/>
          <p:cNvSpPr>
            <a:spLocks noChangeArrowheads="1"/>
          </p:cNvSpPr>
          <p:nvPr/>
        </p:nvSpPr>
        <p:spPr bwMode="auto">
          <a:xfrm>
            <a:off x="628650" y="3890518"/>
            <a:ext cx="872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a:solidFill>
                  <a:srgbClr val="000000"/>
                </a:solidFill>
                <a:latin typeface="微软雅黑" panose="020B0503020204020204" pitchFamily="34" charset="-122"/>
                <a:ea typeface="微软雅黑" panose="020B0503020204020204" pitchFamily="34" charset="-122"/>
              </a:rPr>
              <a:t>其中</a:t>
            </a:r>
            <a:r>
              <a:rPr lang="en-US" altLang="zh-CN" sz="2000">
                <a:solidFill>
                  <a:srgbClr val="000000"/>
                </a:solidFill>
                <a:latin typeface="微软雅黑" panose="020B0503020204020204" pitchFamily="34" charset="-122"/>
                <a:ea typeface="微软雅黑" panose="020B0503020204020204" pitchFamily="34" charset="-122"/>
              </a:rPr>
              <a:t>H</a:t>
            </a:r>
            <a:r>
              <a:rPr lang="zh-CN" altLang="en-US" sz="2000">
                <a:solidFill>
                  <a:srgbClr val="000000"/>
                </a:solidFill>
                <a:latin typeface="微软雅黑" panose="020B0503020204020204" pitchFamily="34" charset="-122"/>
                <a:ea typeface="微软雅黑" panose="020B0503020204020204" pitchFamily="34" charset="-122"/>
              </a:rPr>
              <a:t>为原来的命中率，</a:t>
            </a:r>
            <a:r>
              <a:rPr lang="en-US" altLang="zh-CN" sz="2000">
                <a:solidFill>
                  <a:srgbClr val="000000"/>
                </a:solidFill>
                <a:latin typeface="微软雅黑" panose="020B0503020204020204" pitchFamily="34" charset="-122"/>
                <a:ea typeface="微软雅黑" panose="020B0503020204020204" pitchFamily="34" charset="-122"/>
              </a:rPr>
              <a:t>n</a:t>
            </a:r>
            <a:r>
              <a:rPr lang="zh-CN" altLang="en-US" sz="2000">
                <a:solidFill>
                  <a:srgbClr val="000000"/>
                </a:solidFill>
                <a:latin typeface="微软雅黑" panose="020B0503020204020204" pitchFamily="34" charset="-122"/>
                <a:ea typeface="微软雅黑" panose="020B0503020204020204" pitchFamily="34" charset="-122"/>
              </a:rPr>
              <a:t>为</a:t>
            </a:r>
            <a:r>
              <a:rPr lang="en-US" altLang="zh-CN" sz="2000">
                <a:solidFill>
                  <a:srgbClr val="000000"/>
                </a:solidFill>
                <a:latin typeface="微软雅黑" panose="020B0503020204020204" pitchFamily="34" charset="-122"/>
                <a:ea typeface="微软雅黑" panose="020B0503020204020204" pitchFamily="34" charset="-122"/>
              </a:rPr>
              <a:t>Cache</a:t>
            </a:r>
            <a:r>
              <a:rPr lang="zh-CN" altLang="en-US" sz="2000">
                <a:solidFill>
                  <a:srgbClr val="000000"/>
                </a:solidFill>
                <a:latin typeface="微软雅黑" panose="020B0503020204020204" pitchFamily="34" charset="-122"/>
                <a:ea typeface="微软雅黑" panose="020B0503020204020204" pitchFamily="34" charset="-122"/>
              </a:rPr>
              <a:t>的块大小与数据块重复使用次数的乘积。</a:t>
            </a:r>
            <a:endParaRPr lang="zh-CN" altLang="en-US"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51D9D8B3-033A-4FDE-86D8-768BDD140C0F}"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wipe(up)">
                                      <p:cBhvr>
                                        <p:cTn id="7" dur="500"/>
                                        <p:tgtEl>
                                          <p:spTgt spid="78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wipe(up)">
                                      <p:cBhvr>
                                        <p:cTn id="12" dur="500"/>
                                        <p:tgtEl>
                                          <p:spTgt spid="78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8850"/>
                                        </p:tgtEl>
                                        <p:attrNameLst>
                                          <p:attrName>style.visibility</p:attrName>
                                        </p:attrNameLst>
                                      </p:cBhvr>
                                      <p:to>
                                        <p:strVal val="visible"/>
                                      </p:to>
                                    </p:set>
                                    <p:animEffect transition="in" filter="wipe(left)">
                                      <p:cBhvr>
                                        <p:cTn id="17" dur="500"/>
                                        <p:tgtEl>
                                          <p:spTgt spid="788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852"/>
                                        </p:tgtEl>
                                        <p:attrNameLst>
                                          <p:attrName>style.visibility</p:attrName>
                                        </p:attrNameLst>
                                      </p:cBhvr>
                                      <p:to>
                                        <p:strVal val="visible"/>
                                      </p:to>
                                    </p:set>
                                    <p:animEffect transition="in" filter="wipe(left)">
                                      <p:cBhvr>
                                        <p:cTn id="22"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ChangeArrowheads="1"/>
          </p:cNvSpPr>
          <p:nvPr/>
        </p:nvSpPr>
        <p:spPr bwMode="auto">
          <a:xfrm>
            <a:off x="215900" y="549275"/>
            <a:ext cx="882015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例</a:t>
            </a:r>
            <a:r>
              <a:rPr lang="en-US" altLang="zh-CN" sz="2000" b="1">
                <a:latin typeface="微软雅黑" panose="020B0503020204020204" pitchFamily="34" charset="-122"/>
                <a:ea typeface="微软雅黑" panose="020B0503020204020204" pitchFamily="34" charset="-122"/>
              </a:rPr>
              <a:t>3.4]</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如果</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的块大小为</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个字，预取到</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中的数据的重复利用率为</a:t>
            </a:r>
            <a:r>
              <a:rPr lang="en-US" altLang="zh-CN" sz="2000">
                <a:latin typeface="微软雅黑" panose="020B0503020204020204" pitchFamily="34" charset="-122"/>
                <a:ea typeface="微软雅黑" panose="020B0503020204020204" pitchFamily="34" charset="-122"/>
              </a:rPr>
              <a:t>5</a:t>
            </a:r>
            <a:r>
              <a:rPr lang="zh-CN" altLang="en-US" sz="2000">
                <a:latin typeface="微软雅黑" panose="020B0503020204020204" pitchFamily="34" charset="-122"/>
                <a:ea typeface="微软雅黑" panose="020B0503020204020204" pitchFamily="34" charset="-122"/>
              </a:rPr>
              <a:t>次，</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存储系统原来的命中率为</a:t>
            </a:r>
            <a:r>
              <a:rPr lang="en-US" altLang="zh-CN" sz="2000">
                <a:latin typeface="微软雅黑" panose="020B0503020204020204" pitchFamily="34" charset="-122"/>
                <a:ea typeface="微软雅黑" panose="020B0503020204020204" pitchFamily="34" charset="-122"/>
              </a:rPr>
              <a:t>H=0.8</a:t>
            </a:r>
            <a:r>
              <a:rPr lang="zh-CN" altLang="en-US" sz="2000">
                <a:latin typeface="微软雅黑" panose="020B0503020204020204" pitchFamily="34" charset="-122"/>
                <a:ea typeface="微软雅黑" panose="020B0503020204020204" pitchFamily="34" charset="-122"/>
              </a:rPr>
              <a:t>，则采用预取算法后，命中率为多少？若</a:t>
            </a:r>
            <a:r>
              <a:rPr lang="en-US" altLang="zh-CN" sz="2000">
                <a:latin typeface="微软雅黑" panose="020B0503020204020204" pitchFamily="34" charset="-122"/>
                <a:ea typeface="微软雅黑" panose="020B0503020204020204" pitchFamily="34" charset="-122"/>
              </a:rPr>
              <a:t>T</a:t>
            </a:r>
            <a:r>
              <a:rPr lang="en-US" altLang="zh-CN" sz="2000" baseline="-30000">
                <a:latin typeface="微软雅黑" panose="020B0503020204020204" pitchFamily="34" charset="-122"/>
                <a:ea typeface="微软雅黑" panose="020B0503020204020204" pitchFamily="34" charset="-122"/>
              </a:rPr>
              <a:t>m</a:t>
            </a:r>
            <a:r>
              <a:rPr lang="en-US" altLang="zh-CN" sz="2000">
                <a:latin typeface="微软雅黑" panose="020B0503020204020204" pitchFamily="34" charset="-122"/>
                <a:ea typeface="微软雅黑" panose="020B0503020204020204" pitchFamily="34" charset="-122"/>
              </a:rPr>
              <a:t>=5T</a:t>
            </a:r>
            <a:r>
              <a:rPr lang="en-US" altLang="zh-CN" sz="2000" baseline="-30000">
                <a:latin typeface="微软雅黑" panose="020B0503020204020204" pitchFamily="34" charset="-122"/>
                <a:ea typeface="微软雅黑" panose="020B0503020204020204" pitchFamily="34" charset="-122"/>
              </a:rPr>
              <a:t>c</a:t>
            </a:r>
            <a:r>
              <a:rPr lang="zh-CN" altLang="en-US" sz="2000">
                <a:latin typeface="微软雅黑" panose="020B0503020204020204" pitchFamily="34" charset="-122"/>
                <a:ea typeface="微软雅黑" panose="020B0503020204020204" pitchFamily="34" charset="-122"/>
              </a:rPr>
              <a:t>，则</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主存存储系统的访问效率</a:t>
            </a:r>
            <a:r>
              <a:rPr lang="en-US" altLang="zh-CN" sz="2000">
                <a:latin typeface="微软雅黑" panose="020B0503020204020204" pitchFamily="34" charset="-122"/>
                <a:ea typeface="微软雅黑" panose="020B0503020204020204" pitchFamily="34" charset="-122"/>
              </a:rPr>
              <a:t>e</a:t>
            </a:r>
            <a:r>
              <a:rPr lang="zh-CN" altLang="en-US" sz="2000">
                <a:latin typeface="微软雅黑" panose="020B0503020204020204" pitchFamily="34" charset="-122"/>
                <a:ea typeface="微软雅黑" panose="020B0503020204020204" pitchFamily="34" charset="-122"/>
              </a:rPr>
              <a:t>为多少？</a:t>
            </a:r>
            <a:r>
              <a:rPr lang="zh-CN" altLang="en-US">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pic>
        <p:nvPicPr>
          <p:cNvPr id="778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31913" y="2276475"/>
            <a:ext cx="2952750" cy="703263"/>
          </a:xfrm>
          <a:prstGeom prst="rect">
            <a:avLst/>
          </a:prstGeom>
          <a:noFill/>
          <a:extLst>
            <a:ext uri="{909E8E84-426E-40DD-AFC4-6F175D3DCCD1}">
              <a14:hiddenFill xmlns:a14="http://schemas.microsoft.com/office/drawing/2010/main">
                <a:solidFill>
                  <a:srgbClr val="FFFFFF"/>
                </a:solidFill>
              </a14:hiddenFill>
            </a:ext>
          </a:extLst>
        </p:spPr>
      </p:pic>
      <p:sp>
        <p:nvSpPr>
          <p:cNvPr id="77828" name="Rectangle 4"/>
          <p:cNvSpPr>
            <a:spLocks noChangeArrowheads="1"/>
          </p:cNvSpPr>
          <p:nvPr/>
        </p:nvSpPr>
        <p:spPr bwMode="auto">
          <a:xfrm>
            <a:off x="827088" y="3067021"/>
            <a:ext cx="45207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000000"/>
                </a:solidFill>
                <a:latin typeface="微软雅黑" panose="020B0503020204020204" pitchFamily="34" charset="-122"/>
                <a:ea typeface="微软雅黑" panose="020B0503020204020204" pitchFamily="34" charset="-122"/>
              </a:rPr>
              <a:t>Cache-</a:t>
            </a:r>
            <a:r>
              <a:rPr lang="zh-CN" altLang="en-US" sz="2000">
                <a:solidFill>
                  <a:srgbClr val="000000"/>
                </a:solidFill>
                <a:latin typeface="微软雅黑" panose="020B0503020204020204" pitchFamily="34" charset="-122"/>
                <a:ea typeface="微软雅黑" panose="020B0503020204020204" pitchFamily="34" charset="-122"/>
              </a:rPr>
              <a:t>主存存储系统的访问效率</a:t>
            </a:r>
            <a:r>
              <a:rPr lang="en-US" altLang="zh-CN" sz="2000">
                <a:solidFill>
                  <a:srgbClr val="000000"/>
                </a:solidFill>
                <a:latin typeface="微软雅黑" panose="020B0503020204020204" pitchFamily="34" charset="-122"/>
                <a:ea typeface="微软雅黑" panose="020B0503020204020204" pitchFamily="34" charset="-122"/>
              </a:rPr>
              <a:t>e</a:t>
            </a:r>
            <a:r>
              <a:rPr lang="zh-CN" altLang="en-US" sz="2000">
                <a:solidFill>
                  <a:srgbClr val="000000"/>
                </a:solidFill>
                <a:latin typeface="微软雅黑" panose="020B0503020204020204" pitchFamily="34" charset="-122"/>
                <a:ea typeface="微软雅黑" panose="020B0503020204020204" pitchFamily="34" charset="-122"/>
              </a:rPr>
              <a:t>为：</a:t>
            </a:r>
            <a:endParaRPr lang="zh-CN" altLang="en-US">
              <a:latin typeface="微软雅黑" panose="020B0503020204020204" pitchFamily="34" charset="-122"/>
              <a:ea typeface="微软雅黑" panose="020B0503020204020204" pitchFamily="34" charset="-122"/>
            </a:endParaRPr>
          </a:p>
        </p:txBody>
      </p:sp>
      <p:sp>
        <p:nvSpPr>
          <p:cNvPr id="77829" name="Rectangle 5"/>
          <p:cNvSpPr>
            <a:spLocks noChangeArrowheads="1"/>
          </p:cNvSpPr>
          <p:nvPr/>
        </p:nvSpPr>
        <p:spPr bwMode="auto">
          <a:xfrm>
            <a:off x="738188" y="1773238"/>
            <a:ext cx="412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微软雅黑" panose="020B0503020204020204" pitchFamily="34" charset="-122"/>
                <a:ea typeface="微软雅黑" panose="020B0503020204020204" pitchFamily="34" charset="-122"/>
              </a:rPr>
              <a:t>解：采用预取技术后，命中率为： </a:t>
            </a:r>
            <a:endParaRPr lang="zh-CN" altLang="en-US" sz="2000">
              <a:latin typeface="微软雅黑" panose="020B0503020204020204" pitchFamily="34" charset="-122"/>
              <a:ea typeface="微软雅黑" panose="020B0503020204020204" pitchFamily="34" charset="-122"/>
            </a:endParaRPr>
          </a:p>
        </p:txBody>
      </p:sp>
      <p:sp>
        <p:nvSpPr>
          <p:cNvPr id="77833" name="Rectangle 9"/>
          <p:cNvSpPr>
            <a:spLocks noChangeArrowheads="1"/>
          </p:cNvSpPr>
          <p:nvPr/>
        </p:nvSpPr>
        <p:spPr bwMode="auto">
          <a:xfrm>
            <a:off x="0"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77832" name="Object 8"/>
          <p:cNvGraphicFramePr>
            <a:graphicFrameLocks noChangeAspect="1"/>
          </p:cNvGraphicFramePr>
          <p:nvPr/>
        </p:nvGraphicFramePr>
        <p:xfrm>
          <a:off x="1403350" y="3608388"/>
          <a:ext cx="5040313" cy="757237"/>
        </p:xfrm>
        <a:graphic>
          <a:graphicData uri="http://schemas.openxmlformats.org/presentationml/2006/ole">
            <mc:AlternateContent xmlns:mc="http://schemas.openxmlformats.org/markup-compatibility/2006">
              <mc:Choice xmlns:v="urn:schemas-microsoft-com:vml" Requires="v">
                <p:oleObj spid="_x0000_s5140" name="公式" r:id="rId2" imgW="2984500" imgH="444500" progId="Equation.3">
                  <p:embed/>
                </p:oleObj>
              </mc:Choice>
              <mc:Fallback>
                <p:oleObj name="公式" r:id="rId2" imgW="2984500" imgH="444500" progId="Equation.3">
                  <p:embed/>
                  <p:pic>
                    <p:nvPicPr>
                      <p:cNvPr id="0" name="图片 51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608388"/>
                        <a:ext cx="5040313"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fld id="{96D2096E-2017-4B5B-A3A4-BF1FF56A40E3}"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blinds(horizontal)">
                                      <p:cBhvr>
                                        <p:cTn id="7" dur="500"/>
                                        <p:tgtEl>
                                          <p:spTgt spid="778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9"/>
                                        </p:tgtEl>
                                        <p:attrNameLst>
                                          <p:attrName>style.visibility</p:attrName>
                                        </p:attrNameLst>
                                      </p:cBhvr>
                                      <p:to>
                                        <p:strVal val="visible"/>
                                      </p:to>
                                    </p:set>
                                    <p:animEffect transition="in" filter="wipe(left)">
                                      <p:cBhvr>
                                        <p:cTn id="12" dur="500"/>
                                        <p:tgtEl>
                                          <p:spTgt spid="778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7826"/>
                                        </p:tgtEl>
                                        <p:attrNameLst>
                                          <p:attrName>style.visibility</p:attrName>
                                        </p:attrNameLst>
                                      </p:cBhvr>
                                      <p:to>
                                        <p:strVal val="visible"/>
                                      </p:to>
                                    </p:set>
                                    <p:animEffect transition="in" filter="wipe(left)">
                                      <p:cBhvr>
                                        <p:cTn id="17" dur="500"/>
                                        <p:tgtEl>
                                          <p:spTgt spid="778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7828"/>
                                        </p:tgtEl>
                                        <p:attrNameLst>
                                          <p:attrName>style.visibility</p:attrName>
                                        </p:attrNameLst>
                                      </p:cBhvr>
                                      <p:to>
                                        <p:strVal val="visible"/>
                                      </p:to>
                                    </p:set>
                                    <p:animEffect transition="in" filter="wipe(up)">
                                      <p:cBhvr>
                                        <p:cTn id="22" dur="500"/>
                                        <p:tgtEl>
                                          <p:spTgt spid="778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7832"/>
                                        </p:tgtEl>
                                        <p:attrNameLst>
                                          <p:attrName>style.visibility</p:attrName>
                                        </p:attrNameLst>
                                      </p:cBhvr>
                                      <p:to>
                                        <p:strVal val="visible"/>
                                      </p:to>
                                    </p:set>
                                    <p:animEffect transition="in" filter="wipe(left)">
                                      <p:cBhvr>
                                        <p:cTn id="27" dur="500"/>
                                        <p:tgtEl>
                                          <p:spTgt spid="77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P spid="77828" grpId="0"/>
      <p:bldP spid="778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ChangeArrowheads="1"/>
          </p:cNvSpPr>
          <p:nvPr/>
        </p:nvSpPr>
        <p:spPr bwMode="auto">
          <a:xfrm>
            <a:off x="215900" y="835893"/>
            <a:ext cx="8893175" cy="213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90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例</a:t>
            </a:r>
            <a:r>
              <a:rPr lang="en-US" altLang="zh-CN" b="1" dirty="0">
                <a:latin typeface="微软雅黑" panose="020B0503020204020204" pitchFamily="34" charset="-122"/>
                <a:ea typeface="微软雅黑" panose="020B0503020204020204" pitchFamily="34" charset="-122"/>
              </a:rPr>
              <a:t>3.5]</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设某计算机的</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主存存储层次采用组相联映像，已知主存容量为</a:t>
            </a:r>
            <a:r>
              <a:rPr lang="en-US" altLang="zh-CN" dirty="0">
                <a:latin typeface="微软雅黑" panose="020B0503020204020204" pitchFamily="34" charset="-122"/>
                <a:ea typeface="微软雅黑" panose="020B0503020204020204" pitchFamily="34" charset="-122"/>
              </a:rPr>
              <a:t>8MB</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容量为</a:t>
            </a:r>
            <a:r>
              <a:rPr lang="en-US" altLang="zh-CN" dirty="0">
                <a:latin typeface="微软雅黑" panose="020B0503020204020204" pitchFamily="34" charset="-122"/>
                <a:ea typeface="微软雅黑" panose="020B0503020204020204" pitchFamily="34" charset="-122"/>
              </a:rPr>
              <a:t>8KB</a:t>
            </a:r>
            <a:r>
              <a:rPr lang="zh-CN" altLang="en-US" dirty="0">
                <a:latin typeface="微软雅黑" panose="020B0503020204020204" pitchFamily="34" charset="-122"/>
                <a:ea typeface="微软雅黑" panose="020B0503020204020204" pitchFamily="34" charset="-122"/>
              </a:rPr>
              <a:t>，按</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字块分组，每个字块的长度为</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个字（</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字）。</a:t>
            </a:r>
            <a:endParaRPr lang="zh-CN" altLang="en-US" dirty="0">
              <a:latin typeface="微软雅黑" panose="020B0503020204020204" pitchFamily="34" charset="-122"/>
              <a:ea typeface="微软雅黑" panose="020B0503020204020204" pitchFamily="34" charset="-122"/>
            </a:endParaRPr>
          </a:p>
          <a:p>
            <a:pPr eaLnBrk="0" hangingPunct="0">
              <a:lnSpc>
                <a:spcPct val="125000"/>
              </a:lnSpc>
            </a:pP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设计主存地址格式和</a:t>
            </a:r>
            <a:r>
              <a:rPr lang="en-US" altLang="zh-CN" dirty="0">
                <a:solidFill>
                  <a:srgbClr val="000000"/>
                </a:solidFill>
                <a:latin typeface="微软雅黑" panose="020B0503020204020204" pitchFamily="34" charset="-122"/>
                <a:ea typeface="微软雅黑" panose="020B0503020204020204" pitchFamily="34" charset="-122"/>
              </a:rPr>
              <a:t>Cache</a:t>
            </a:r>
            <a:r>
              <a:rPr lang="zh-CN" altLang="en-US" dirty="0">
                <a:solidFill>
                  <a:srgbClr val="000000"/>
                </a:solidFill>
                <a:latin typeface="微软雅黑" panose="020B0503020204020204" pitchFamily="34" charset="-122"/>
                <a:ea typeface="微软雅黑" panose="020B0503020204020204" pitchFamily="34" charset="-122"/>
              </a:rPr>
              <a:t>地址格式，标出各字段的位数。</a:t>
            </a:r>
            <a:endParaRPr lang="zh-CN" altLang="en-US" dirty="0">
              <a:latin typeface="微软雅黑" panose="020B0503020204020204" pitchFamily="34" charset="-122"/>
              <a:ea typeface="微软雅黑" panose="020B0503020204020204" pitchFamily="34" charset="-122"/>
            </a:endParaRPr>
          </a:p>
          <a:p>
            <a:pPr eaLnBrk="0" hangingPunct="0">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起始内容为空，</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从主存单元</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2063</a:t>
            </a:r>
            <a:r>
              <a:rPr lang="zh-CN" altLang="en-US" dirty="0">
                <a:latin typeface="微软雅黑" panose="020B0503020204020204" pitchFamily="34" charset="-122"/>
                <a:ea typeface="微软雅黑" panose="020B0503020204020204" pitchFamily="34" charset="-122"/>
              </a:rPr>
              <a:t>依次读出</a:t>
            </a:r>
            <a:r>
              <a:rPr lang="en-US" altLang="zh-CN" dirty="0">
                <a:latin typeface="微软雅黑" panose="020B0503020204020204" pitchFamily="34" charset="-122"/>
                <a:ea typeface="微软雅黑" panose="020B0503020204020204" pitchFamily="34" charset="-122"/>
              </a:rPr>
              <a:t>2064</a:t>
            </a:r>
            <a:r>
              <a:rPr lang="zh-CN" altLang="en-US" dirty="0">
                <a:latin typeface="微软雅黑" panose="020B0503020204020204" pitchFamily="34" charset="-122"/>
                <a:ea typeface="微软雅黑" panose="020B0503020204020204" pitchFamily="34" charset="-122"/>
              </a:rPr>
              <a:t>个字，并重复此读数序列共</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次。若</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速度为主存速度的</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倍，且采用</a:t>
            </a:r>
            <a:r>
              <a:rPr lang="en-US" altLang="zh-CN" dirty="0">
                <a:latin typeface="微软雅黑" panose="020B0503020204020204" pitchFamily="34" charset="-122"/>
                <a:ea typeface="微软雅黑" panose="020B0503020204020204" pitchFamily="34" charset="-122"/>
              </a:rPr>
              <a:t>LRU</a:t>
            </a:r>
            <a:r>
              <a:rPr lang="zh-CN" altLang="en-US" dirty="0">
                <a:latin typeface="微软雅黑" panose="020B0503020204020204" pitchFamily="34" charset="-122"/>
                <a:ea typeface="微软雅黑" panose="020B0503020204020204" pitchFamily="34" charset="-122"/>
              </a:rPr>
              <a:t>算法，问利用</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后速度提高了多少倍？</a:t>
            </a:r>
            <a:endParaRPr lang="zh-CN" altLang="en-US" dirty="0">
              <a:latin typeface="微软雅黑" panose="020B0503020204020204" pitchFamily="34" charset="-122"/>
              <a:ea typeface="微软雅黑" panose="020B0503020204020204" pitchFamily="34" charset="-122"/>
            </a:endParaRPr>
          </a:p>
        </p:txBody>
      </p:sp>
      <p:pic>
        <p:nvPicPr>
          <p:cNvPr id="747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7625" y="5519130"/>
            <a:ext cx="3814763" cy="819150"/>
          </a:xfrm>
          <a:prstGeom prst="rect">
            <a:avLst/>
          </a:prstGeom>
          <a:noFill/>
          <a:extLst>
            <a:ext uri="{909E8E84-426E-40DD-AFC4-6F175D3DCCD1}">
              <a14:hiddenFill xmlns:a14="http://schemas.microsoft.com/office/drawing/2010/main">
                <a:solidFill>
                  <a:srgbClr val="FFFFFF"/>
                </a:solidFill>
              </a14:hiddenFill>
            </a:ext>
          </a:extLst>
        </p:spPr>
      </p:pic>
      <p:sp>
        <p:nvSpPr>
          <p:cNvPr id="74757" name="Rectangle 5"/>
          <p:cNvSpPr>
            <a:spLocks noChangeArrowheads="1"/>
          </p:cNvSpPr>
          <p:nvPr/>
        </p:nvSpPr>
        <p:spPr bwMode="auto">
          <a:xfrm>
            <a:off x="215900" y="3016597"/>
            <a:ext cx="8478837" cy="24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解：</a:t>
            </a:r>
            <a:r>
              <a:rPr lang="en-US" altLang="zh-CN" dirty="0">
                <a:latin typeface="微软雅黑" panose="020B0503020204020204" pitchFamily="34" charset="-122"/>
                <a:ea typeface="微软雅黑" panose="020B0503020204020204" pitchFamily="34" charset="-122"/>
              </a:rPr>
              <a:t>(1)∵Cache</a:t>
            </a:r>
            <a:r>
              <a:rPr lang="zh-CN" altLang="en-US" dirty="0">
                <a:latin typeface="微软雅黑" panose="020B0503020204020204" pitchFamily="34" charset="-122"/>
                <a:ea typeface="微软雅黑" panose="020B0503020204020204" pitchFamily="34" charset="-122"/>
              </a:rPr>
              <a:t>的容量为</a:t>
            </a:r>
            <a:r>
              <a:rPr lang="en-US" altLang="zh-CN" dirty="0">
                <a:latin typeface="微软雅黑" panose="020B0503020204020204" pitchFamily="34" charset="-122"/>
                <a:ea typeface="微软雅黑" panose="020B0503020204020204" pitchFamily="34" charset="-122"/>
              </a:rPr>
              <a:t>8KB</a:t>
            </a:r>
            <a:r>
              <a:rPr lang="zh-CN" altLang="en-US" dirty="0">
                <a:latin typeface="微软雅黑" panose="020B0503020204020204" pitchFamily="34" charset="-122"/>
                <a:ea typeface="微软雅黑" panose="020B0503020204020204" pitchFamily="34" charset="-122"/>
              </a:rPr>
              <a:t>，即</a:t>
            </a:r>
            <a:r>
              <a:rPr lang="en-US" altLang="zh-CN" dirty="0">
                <a:latin typeface="微软雅黑" panose="020B0503020204020204" pitchFamily="34" charset="-122"/>
                <a:ea typeface="微软雅黑" panose="020B0503020204020204" pitchFamily="34" charset="-122"/>
              </a:rPr>
              <a:t>8KB/4B=2</a:t>
            </a:r>
            <a:r>
              <a:rPr lang="en-US" altLang="zh-CN" baseline="30000"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字</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地址共需</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位</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∵字块大小为</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个字</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∴块内地址为</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位</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∵每组为</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个字块</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∴块号占</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位，剩下的</a:t>
            </a:r>
            <a:r>
              <a:rPr lang="en-US" altLang="zh-CN" dirty="0">
                <a:latin typeface="微软雅黑" panose="020B0503020204020204" pitchFamily="34" charset="-122"/>
                <a:ea typeface="微软雅黑" panose="020B0503020204020204" pitchFamily="34" charset="-122"/>
              </a:rPr>
              <a:t>11-3-2=6</a:t>
            </a:r>
            <a:r>
              <a:rPr lang="zh-CN" altLang="en-US" dirty="0">
                <a:latin typeface="微软雅黑" panose="020B0503020204020204" pitchFamily="34" charset="-122"/>
                <a:ea typeface="微软雅黑" panose="020B0503020204020204" pitchFamily="34" charset="-122"/>
              </a:rPr>
              <a:t>位为组号所占的位数。</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solidFill>
                  <a:srgbClr val="000000"/>
                </a:solidFill>
                <a:latin typeface="微软雅黑" panose="020B0503020204020204" pitchFamily="34" charset="-122"/>
                <a:ea typeface="微软雅黑" panose="020B0503020204020204" pitchFamily="34" charset="-122"/>
              </a:rPr>
              <a:t>    由以上分析可知，</a:t>
            </a:r>
            <a:r>
              <a:rPr lang="en-US" altLang="zh-CN" dirty="0">
                <a:solidFill>
                  <a:srgbClr val="000000"/>
                </a:solidFill>
                <a:latin typeface="微软雅黑" panose="020B0503020204020204" pitchFamily="34" charset="-122"/>
                <a:ea typeface="微软雅黑" panose="020B0503020204020204" pitchFamily="34" charset="-122"/>
              </a:rPr>
              <a:t>Cache</a:t>
            </a:r>
            <a:r>
              <a:rPr lang="zh-CN" altLang="en-US" dirty="0">
                <a:solidFill>
                  <a:srgbClr val="000000"/>
                </a:solidFill>
                <a:latin typeface="微软雅黑" panose="020B0503020204020204" pitchFamily="34" charset="-122"/>
                <a:ea typeface="微软雅黑" panose="020B0503020204020204" pitchFamily="34" charset="-122"/>
              </a:rPr>
              <a:t>地址格式如下：</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6879CAB7-1FD2-4A0B-A0D2-7D6800DF789B}"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ox(out)">
                                      <p:cBhvr>
                                        <p:cTn id="7" dur="500"/>
                                        <p:tgtEl>
                                          <p:spTgt spid="747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757">
                                            <p:txEl>
                                              <p:pRg st="0" end="0"/>
                                            </p:txEl>
                                          </p:spTgt>
                                        </p:tgtEl>
                                        <p:attrNameLst>
                                          <p:attrName>style.visibility</p:attrName>
                                        </p:attrNameLst>
                                      </p:cBhvr>
                                      <p:to>
                                        <p:strVal val="visible"/>
                                      </p:to>
                                    </p:set>
                                    <p:animEffect transition="in" filter="wipe(left)">
                                      <p:cBhvr>
                                        <p:cTn id="12" dur="500"/>
                                        <p:tgtEl>
                                          <p:spTgt spid="7475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4757">
                                            <p:txEl>
                                              <p:pRg st="1" end="1"/>
                                            </p:txEl>
                                          </p:spTgt>
                                        </p:tgtEl>
                                        <p:attrNameLst>
                                          <p:attrName>style.visibility</p:attrName>
                                        </p:attrNameLst>
                                      </p:cBhvr>
                                      <p:to>
                                        <p:strVal val="visible"/>
                                      </p:to>
                                    </p:set>
                                    <p:animEffect transition="in" filter="wipe(left)">
                                      <p:cBhvr>
                                        <p:cTn id="17" dur="500"/>
                                        <p:tgtEl>
                                          <p:spTgt spid="7475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4757">
                                            <p:txEl>
                                              <p:pRg st="2" end="2"/>
                                            </p:txEl>
                                          </p:spTgt>
                                        </p:tgtEl>
                                        <p:attrNameLst>
                                          <p:attrName>style.visibility</p:attrName>
                                        </p:attrNameLst>
                                      </p:cBhvr>
                                      <p:to>
                                        <p:strVal val="visible"/>
                                      </p:to>
                                    </p:set>
                                    <p:animEffect transition="in" filter="wipe(left)">
                                      <p:cBhvr>
                                        <p:cTn id="22" dur="500"/>
                                        <p:tgtEl>
                                          <p:spTgt spid="7475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4757">
                                            <p:txEl>
                                              <p:pRg st="3" end="3"/>
                                            </p:txEl>
                                          </p:spTgt>
                                        </p:tgtEl>
                                        <p:attrNameLst>
                                          <p:attrName>style.visibility</p:attrName>
                                        </p:attrNameLst>
                                      </p:cBhvr>
                                      <p:to>
                                        <p:strVal val="visible"/>
                                      </p:to>
                                    </p:set>
                                    <p:animEffect transition="in" filter="wipe(left)">
                                      <p:cBhvr>
                                        <p:cTn id="27" dur="500"/>
                                        <p:tgtEl>
                                          <p:spTgt spid="7475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4757">
                                            <p:txEl>
                                              <p:pRg st="4" end="4"/>
                                            </p:txEl>
                                          </p:spTgt>
                                        </p:tgtEl>
                                        <p:attrNameLst>
                                          <p:attrName>style.visibility</p:attrName>
                                        </p:attrNameLst>
                                      </p:cBhvr>
                                      <p:to>
                                        <p:strVal val="visible"/>
                                      </p:to>
                                    </p:set>
                                    <p:animEffect transition="in" filter="wipe(left)">
                                      <p:cBhvr>
                                        <p:cTn id="32" dur="500"/>
                                        <p:tgtEl>
                                          <p:spTgt spid="7475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4757">
                                            <p:txEl>
                                              <p:pRg st="5" end="5"/>
                                            </p:txEl>
                                          </p:spTgt>
                                        </p:tgtEl>
                                        <p:attrNameLst>
                                          <p:attrName>style.visibility</p:attrName>
                                        </p:attrNameLst>
                                      </p:cBhvr>
                                      <p:to>
                                        <p:strVal val="visible"/>
                                      </p:to>
                                    </p:set>
                                    <p:animEffect transition="in" filter="wipe(left)">
                                      <p:cBhvr>
                                        <p:cTn id="37" dur="500"/>
                                        <p:tgtEl>
                                          <p:spTgt spid="7475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4757">
                                            <p:txEl>
                                              <p:pRg st="6" end="6"/>
                                            </p:txEl>
                                          </p:spTgt>
                                        </p:tgtEl>
                                        <p:attrNameLst>
                                          <p:attrName>style.visibility</p:attrName>
                                        </p:attrNameLst>
                                      </p:cBhvr>
                                      <p:to>
                                        <p:strVal val="visible"/>
                                      </p:to>
                                    </p:set>
                                    <p:animEffect transition="in" filter="wipe(left)">
                                      <p:cBhvr>
                                        <p:cTn id="42" dur="500"/>
                                        <p:tgtEl>
                                          <p:spTgt spid="7475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4754"/>
                                        </p:tgtEl>
                                        <p:attrNameLst>
                                          <p:attrName>style.visibility</p:attrName>
                                        </p:attrNameLst>
                                      </p:cBhvr>
                                      <p:to>
                                        <p:strVal val="visible"/>
                                      </p:to>
                                    </p:set>
                                    <p:animEffect transition="in" filter="wipe(left)">
                                      <p:cBhvr>
                                        <p:cTn id="47" dur="500"/>
                                        <p:tgtEl>
                                          <p:spTgt spid="74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250825" y="254953"/>
            <a:ext cx="8066088"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主存的容量为</a:t>
            </a:r>
            <a:r>
              <a:rPr lang="en-US" altLang="zh-CN" sz="2000" dirty="0">
                <a:latin typeface="微软雅黑" panose="020B0503020204020204" pitchFamily="34" charset="-122"/>
                <a:ea typeface="微软雅黑" panose="020B0503020204020204" pitchFamily="34" charset="-122"/>
              </a:rPr>
              <a:t>8MB</a:t>
            </a:r>
            <a:r>
              <a:rPr lang="zh-CN" altLang="en-US"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8MB/4B=2</a:t>
            </a:r>
            <a:r>
              <a:rPr lang="en-US" altLang="zh-CN" sz="2000" baseline="30000" dirty="0">
                <a:latin typeface="微软雅黑" panose="020B0503020204020204" pitchFamily="34" charset="-122"/>
                <a:ea typeface="微软雅黑" panose="020B0503020204020204" pitchFamily="34" charset="-122"/>
              </a:rPr>
              <a:t>21</a:t>
            </a:r>
            <a:r>
              <a:rPr lang="zh-CN" altLang="en-US" sz="2000" dirty="0">
                <a:latin typeface="微软雅黑" panose="020B0503020204020204" pitchFamily="34" charset="-122"/>
                <a:ea typeface="微软雅黑" panose="020B0503020204020204" pitchFamily="34" charset="-122"/>
              </a:rPr>
              <a:t>字</a:t>
            </a: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zh-CN" altLang="en-US" sz="2000" dirty="0">
                <a:latin typeface="微软雅黑" panose="020B0503020204020204" pitchFamily="34" charset="-122"/>
                <a:ea typeface="微软雅黑" panose="020B0503020204020204" pitchFamily="34" charset="-122"/>
              </a:rPr>
              <a:t>    ∴主存地址共需</a:t>
            </a:r>
            <a:r>
              <a:rPr lang="en-US" altLang="zh-CN" sz="2000" dirty="0">
                <a:latin typeface="微软雅黑" panose="020B0503020204020204" pitchFamily="34" charset="-122"/>
                <a:ea typeface="微软雅黑" panose="020B0503020204020204" pitchFamily="34" charset="-122"/>
              </a:rPr>
              <a:t>21</a:t>
            </a:r>
            <a:r>
              <a:rPr lang="zh-CN" altLang="en-US" sz="2000" dirty="0">
                <a:latin typeface="微软雅黑" panose="020B0503020204020204" pitchFamily="34" charset="-122"/>
                <a:ea typeface="微软雅黑" panose="020B0503020204020204" pitchFamily="34" charset="-122"/>
              </a:rPr>
              <a:t>位</a:t>
            </a: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zh-CN" altLang="en-US" sz="2000" dirty="0">
                <a:latin typeface="微软雅黑" panose="020B0503020204020204" pitchFamily="34" charset="-122"/>
                <a:ea typeface="微软雅黑" panose="020B0503020204020204" pitchFamily="34" charset="-122"/>
              </a:rPr>
              <a:t>    ∵主存地址格式中的组号、块号、块内地址的位数与</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的相同</a:t>
            </a: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zh-CN" altLang="en-US" sz="2000" dirty="0">
                <a:latin typeface="微软雅黑" panose="020B0503020204020204" pitchFamily="34" charset="-122"/>
                <a:ea typeface="微软雅黑" panose="020B0503020204020204" pitchFamily="34" charset="-122"/>
              </a:rPr>
              <a:t>    ∴区号的位数为</a:t>
            </a:r>
            <a:r>
              <a:rPr lang="en-US" altLang="zh-CN" sz="2000" dirty="0">
                <a:latin typeface="微软雅黑" panose="020B0503020204020204" pitchFamily="34" charset="-122"/>
                <a:ea typeface="微软雅黑" panose="020B0503020204020204" pitchFamily="34" charset="-122"/>
              </a:rPr>
              <a:t>21-6-2-3=10</a:t>
            </a:r>
            <a:r>
              <a:rPr lang="zh-CN" altLang="en-US" sz="2000" dirty="0">
                <a:latin typeface="微软雅黑" panose="020B0503020204020204" pitchFamily="34" charset="-122"/>
                <a:ea typeface="微软雅黑" panose="020B0503020204020204" pitchFamily="34" charset="-122"/>
              </a:rPr>
              <a:t>位</a:t>
            </a: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zh-CN" altLang="en-US" sz="2000" dirty="0">
                <a:solidFill>
                  <a:srgbClr val="000000"/>
                </a:solidFill>
                <a:latin typeface="微软雅黑" panose="020B0503020204020204" pitchFamily="34" charset="-122"/>
                <a:ea typeface="微软雅黑" panose="020B0503020204020204" pitchFamily="34" charset="-122"/>
              </a:rPr>
              <a:t>    由以上分析可知，主存地址格式为：</a:t>
            </a:r>
            <a:endParaRPr lang="zh-CN" altLang="en-US" sz="2000" dirty="0">
              <a:latin typeface="微软雅黑" panose="020B0503020204020204" pitchFamily="34" charset="-122"/>
              <a:ea typeface="微软雅黑" panose="020B0503020204020204" pitchFamily="34" charset="-122"/>
            </a:endParaRPr>
          </a:p>
        </p:txBody>
      </p:sp>
      <p:pic>
        <p:nvPicPr>
          <p:cNvPr id="737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350" y="2271078"/>
            <a:ext cx="4752975" cy="762000"/>
          </a:xfrm>
          <a:prstGeom prst="rect">
            <a:avLst/>
          </a:prstGeom>
          <a:noFill/>
          <a:extLst>
            <a:ext uri="{909E8E84-426E-40DD-AFC4-6F175D3DCCD1}">
              <a14:hiddenFill xmlns:a14="http://schemas.microsoft.com/office/drawing/2010/main">
                <a:solidFill>
                  <a:srgbClr val="FFFFFF"/>
                </a:solidFill>
              </a14:hiddenFill>
            </a:ext>
          </a:extLst>
        </p:spPr>
      </p:pic>
      <p:sp>
        <p:nvSpPr>
          <p:cNvPr id="73732" name="Rectangle 4"/>
          <p:cNvSpPr>
            <a:spLocks noChangeArrowheads="1"/>
          </p:cNvSpPr>
          <p:nvPr/>
        </p:nvSpPr>
        <p:spPr bwMode="auto">
          <a:xfrm>
            <a:off x="250825" y="3052128"/>
            <a:ext cx="8645525"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(2)∵2064/8=258</a:t>
            </a:r>
            <a:r>
              <a:rPr lang="zh-CN" altLang="en-US" sz="2000">
                <a:solidFill>
                  <a:srgbClr val="000000"/>
                </a:solidFill>
                <a:latin typeface="微软雅黑" panose="020B0503020204020204" pitchFamily="34" charset="-122"/>
                <a:ea typeface="微软雅黑" panose="020B0503020204020204" pitchFamily="34" charset="-122"/>
              </a:rPr>
              <a:t>块，</a:t>
            </a:r>
            <a:r>
              <a:rPr lang="en-US" altLang="zh-CN" sz="2000">
                <a:solidFill>
                  <a:srgbClr val="000000"/>
                </a:solidFill>
                <a:latin typeface="微软雅黑" panose="020B0503020204020204" pitchFamily="34" charset="-122"/>
                <a:ea typeface="微软雅黑" panose="020B0503020204020204" pitchFamily="34" charset="-122"/>
              </a:rPr>
              <a:t>Cache</a:t>
            </a:r>
            <a:r>
              <a:rPr lang="zh-CN" altLang="en-US" sz="2000">
                <a:solidFill>
                  <a:srgbClr val="000000"/>
                </a:solidFill>
                <a:latin typeface="微软雅黑" panose="020B0503020204020204" pitchFamily="34" charset="-122"/>
                <a:ea typeface="微软雅黑" panose="020B0503020204020204" pitchFamily="34" charset="-122"/>
              </a:rPr>
              <a:t>的容量只有</a:t>
            </a:r>
            <a:r>
              <a:rPr lang="en-US" altLang="zh-CN" sz="2000">
                <a:solidFill>
                  <a:srgbClr val="000000"/>
                </a:solidFill>
                <a:latin typeface="微软雅黑" panose="020B0503020204020204" pitchFamily="34" charset="-122"/>
                <a:ea typeface="微软雅黑" panose="020B0503020204020204" pitchFamily="34" charset="-122"/>
              </a:rPr>
              <a:t>256</a:t>
            </a:r>
            <a:r>
              <a:rPr lang="zh-CN" altLang="en-US" sz="2000">
                <a:solidFill>
                  <a:srgbClr val="000000"/>
                </a:solidFill>
                <a:latin typeface="微软雅黑" panose="020B0503020204020204" pitchFamily="34" charset="-122"/>
                <a:ea typeface="微软雅黑" panose="020B0503020204020204" pitchFamily="34" charset="-122"/>
              </a:rPr>
              <a:t>块</a:t>
            </a:r>
            <a:endParaRPr lang="zh-CN" altLang="en-US" sz="2000">
              <a:latin typeface="微软雅黑" panose="020B0503020204020204" pitchFamily="34" charset="-122"/>
              <a:ea typeface="微软雅黑" panose="020B0503020204020204" pitchFamily="34" charset="-122"/>
            </a:endParaRPr>
          </a:p>
          <a:p>
            <a:pPr eaLnBrk="0" hangingPunct="0">
              <a:lnSpc>
                <a:spcPct val="125000"/>
              </a:lnSpc>
            </a:pPr>
            <a:r>
              <a:rPr lang="zh-CN" altLang="en-US" sz="2000">
                <a:solidFill>
                  <a:srgbClr val="000000"/>
                </a:solidFill>
                <a:latin typeface="微软雅黑" panose="020B0503020204020204" pitchFamily="34" charset="-122"/>
                <a:ea typeface="微软雅黑" panose="020B0503020204020204" pitchFamily="34" charset="-122"/>
              </a:rPr>
              <a:t>     ∴在采用组相联时会出现块的替换，替换算法采用题目给出的</a:t>
            </a:r>
            <a:r>
              <a:rPr lang="en-US" altLang="zh-CN" sz="2000">
                <a:solidFill>
                  <a:srgbClr val="000000"/>
                </a:solidFill>
                <a:latin typeface="微软雅黑" panose="020B0503020204020204" pitchFamily="34" charset="-122"/>
                <a:ea typeface="微软雅黑" panose="020B0503020204020204" pitchFamily="34" charset="-122"/>
              </a:rPr>
              <a:t>LRU</a:t>
            </a:r>
            <a:r>
              <a:rPr lang="zh-CN" altLang="en-US" sz="2000">
                <a:solidFill>
                  <a:srgbClr val="000000"/>
                </a:solidFill>
                <a:latin typeface="微软雅黑" panose="020B0503020204020204" pitchFamily="34" charset="-122"/>
                <a:ea typeface="微软雅黑" panose="020B0503020204020204" pitchFamily="34" charset="-122"/>
              </a:rPr>
              <a:t>算法，并且只发生在第</a:t>
            </a:r>
            <a:r>
              <a:rPr lang="en-US" altLang="zh-CN" sz="2000">
                <a:solidFill>
                  <a:srgbClr val="000000"/>
                </a:solidFill>
                <a:latin typeface="微软雅黑" panose="020B0503020204020204" pitchFamily="34" charset="-122"/>
                <a:ea typeface="微软雅黑" panose="020B0503020204020204" pitchFamily="34" charset="-122"/>
              </a:rPr>
              <a:t>0</a:t>
            </a:r>
            <a:r>
              <a:rPr lang="zh-CN" altLang="en-US" sz="2000">
                <a:solidFill>
                  <a:srgbClr val="000000"/>
                </a:solidFill>
                <a:latin typeface="微软雅黑" panose="020B0503020204020204" pitchFamily="34" charset="-122"/>
                <a:ea typeface="微软雅黑" panose="020B0503020204020204" pitchFamily="34" charset="-122"/>
              </a:rPr>
              <a:t>组，块的替换过程如下：</a:t>
            </a:r>
            <a:endParaRPr lang="zh-CN" altLang="en-US" sz="2000">
              <a:latin typeface="微软雅黑" panose="020B0503020204020204" pitchFamily="34" charset="-122"/>
              <a:ea typeface="微软雅黑" panose="020B0503020204020204" pitchFamily="34" charset="-122"/>
            </a:endParaRPr>
          </a:p>
        </p:txBody>
      </p:sp>
      <p:pic>
        <p:nvPicPr>
          <p:cNvPr id="73733" name="Picture 5"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100" y="4287203"/>
            <a:ext cx="6254750" cy="1944688"/>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BB1484D3-4FBA-40F3-A385-1724EE232A00}"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wipe(left)">
                                      <p:cBhvr>
                                        <p:cTn id="12" dur="500"/>
                                        <p:tgtEl>
                                          <p:spTgt spid="7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wipe(left)">
                                      <p:cBhvr>
                                        <p:cTn id="17" dur="500"/>
                                        <p:tgtEl>
                                          <p:spTgt spid="73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wipe(left)">
                                      <p:cBhvr>
                                        <p:cTn id="22" dur="500"/>
                                        <p:tgtEl>
                                          <p:spTgt spid="73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3731">
                                            <p:txEl>
                                              <p:pRg st="4" end="4"/>
                                            </p:txEl>
                                          </p:spTgt>
                                        </p:tgtEl>
                                        <p:attrNameLst>
                                          <p:attrName>style.visibility</p:attrName>
                                        </p:attrNameLst>
                                      </p:cBhvr>
                                      <p:to>
                                        <p:strVal val="visible"/>
                                      </p:to>
                                    </p:set>
                                    <p:animEffect transition="in" filter="wipe(left)">
                                      <p:cBhvr>
                                        <p:cTn id="27" dur="500"/>
                                        <p:tgtEl>
                                          <p:spTgt spid="737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3730"/>
                                        </p:tgtEl>
                                        <p:attrNameLst>
                                          <p:attrName>style.visibility</p:attrName>
                                        </p:attrNameLst>
                                      </p:cBhvr>
                                      <p:to>
                                        <p:strVal val="visible"/>
                                      </p:to>
                                    </p:set>
                                    <p:animEffect transition="in" filter="wipe(left)">
                                      <p:cBhvr>
                                        <p:cTn id="32" dur="500"/>
                                        <p:tgtEl>
                                          <p:spTgt spid="737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3732">
                                            <p:txEl>
                                              <p:pRg st="0" end="0"/>
                                            </p:txEl>
                                          </p:spTgt>
                                        </p:tgtEl>
                                        <p:attrNameLst>
                                          <p:attrName>style.visibility</p:attrName>
                                        </p:attrNameLst>
                                      </p:cBhvr>
                                      <p:to>
                                        <p:strVal val="visible"/>
                                      </p:to>
                                    </p:set>
                                    <p:animEffect transition="in" filter="wipe(left)">
                                      <p:cBhvr>
                                        <p:cTn id="37" dur="500"/>
                                        <p:tgtEl>
                                          <p:spTgt spid="7373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3732">
                                            <p:txEl>
                                              <p:pRg st="1" end="1"/>
                                            </p:txEl>
                                          </p:spTgt>
                                        </p:tgtEl>
                                        <p:attrNameLst>
                                          <p:attrName>style.visibility</p:attrName>
                                        </p:attrNameLst>
                                      </p:cBhvr>
                                      <p:to>
                                        <p:strVal val="visible"/>
                                      </p:to>
                                    </p:set>
                                    <p:animEffect transition="in" filter="wipe(up)">
                                      <p:cBhvr>
                                        <p:cTn id="42" dur="500"/>
                                        <p:tgtEl>
                                          <p:spTgt spid="7373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73733"/>
                                        </p:tgtEl>
                                        <p:attrNameLst>
                                          <p:attrName>style.visibility</p:attrName>
                                        </p:attrNameLst>
                                      </p:cBhvr>
                                      <p:to>
                                        <p:strVal val="visible"/>
                                      </p:to>
                                    </p:set>
                                    <p:animEffect transition="in" filter="blinds(vertical)">
                                      <p:cBhvr>
                                        <p:cTn id="47"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836613"/>
            <a:ext cx="5113338" cy="768350"/>
          </a:xfrm>
          <a:prstGeom prst="rect">
            <a:avLst/>
          </a:prstGeom>
          <a:noFill/>
          <a:extLst>
            <a:ext uri="{909E8E84-426E-40DD-AFC4-6F175D3DCCD1}">
              <a14:hiddenFill xmlns:a14="http://schemas.microsoft.com/office/drawing/2010/main">
                <a:solidFill>
                  <a:srgbClr val="FFFFFF"/>
                </a:solidFill>
              </a14:hiddenFill>
            </a:ext>
          </a:extLst>
        </p:spPr>
      </p:pic>
      <p:sp>
        <p:nvSpPr>
          <p:cNvPr id="72708" name="Rectangle 4"/>
          <p:cNvSpPr>
            <a:spLocks noChangeArrowheads="1"/>
          </p:cNvSpPr>
          <p:nvPr/>
        </p:nvSpPr>
        <p:spPr bwMode="auto">
          <a:xfrm>
            <a:off x="395288" y="1781376"/>
            <a:ext cx="7303153" cy="198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利用</a:t>
            </a:r>
            <a:r>
              <a:rPr lang="en-US" altLang="zh-CN" sz="2000">
                <a:solidFill>
                  <a:srgbClr val="000000"/>
                </a:solidFill>
                <a:latin typeface="微软雅黑" panose="020B0503020204020204" pitchFamily="34" charset="-122"/>
                <a:ea typeface="微软雅黑" panose="020B0503020204020204" pitchFamily="34" charset="-122"/>
              </a:rPr>
              <a:t>Cache</a:t>
            </a:r>
            <a:r>
              <a:rPr lang="zh-CN" altLang="en-US" sz="2000">
                <a:solidFill>
                  <a:srgbClr val="000000"/>
                </a:solidFill>
                <a:latin typeface="微软雅黑" panose="020B0503020204020204" pitchFamily="34" charset="-122"/>
                <a:ea typeface="微软雅黑" panose="020B0503020204020204" pitchFamily="34" charset="-122"/>
              </a:rPr>
              <a:t>后的等效访问时间为：</a:t>
            </a:r>
            <a:endParaRPr lang="zh-CN" altLang="en-US" sz="200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r>
              <a:rPr lang="zh-CN" altLang="en-US" sz="2000">
                <a:solidFill>
                  <a:srgbClr val="000000"/>
                </a:solidFill>
                <a:latin typeface="微软雅黑" panose="020B0503020204020204" pitchFamily="34" charset="-122"/>
                <a:ea typeface="微软雅黑" panose="020B0503020204020204" pitchFamily="34" charset="-122"/>
              </a:rPr>
              <a:t>    </a:t>
            </a:r>
            <a:r>
              <a:rPr lang="en-US" altLang="zh-CN" sz="2000">
                <a:solidFill>
                  <a:srgbClr val="000000"/>
                </a:solidFill>
                <a:latin typeface="微软雅黑" panose="020B0503020204020204" pitchFamily="34" charset="-122"/>
                <a:ea typeface="微软雅黑" panose="020B0503020204020204" pitchFamily="34" charset="-122"/>
              </a:rPr>
              <a:t>T</a:t>
            </a:r>
            <a:r>
              <a:rPr lang="en-US" altLang="zh-CN" sz="2000" baseline="-30000">
                <a:solidFill>
                  <a:srgbClr val="000000"/>
                </a:solidFill>
                <a:latin typeface="微软雅黑" panose="020B0503020204020204" pitchFamily="34" charset="-122"/>
                <a:ea typeface="微软雅黑" panose="020B0503020204020204" pitchFamily="34" charset="-122"/>
              </a:rPr>
              <a:t>a</a:t>
            </a:r>
            <a:r>
              <a:rPr lang="en-US" altLang="zh-CN" sz="2000">
                <a:solidFill>
                  <a:srgbClr val="000000"/>
                </a:solidFill>
                <a:latin typeface="微软雅黑" panose="020B0503020204020204" pitchFamily="34" charset="-122"/>
                <a:ea typeface="微软雅黑" panose="020B0503020204020204" pitchFamily="34" charset="-122"/>
              </a:rPr>
              <a:t>=HT</a:t>
            </a:r>
            <a:r>
              <a:rPr lang="en-US" altLang="zh-CN" sz="2000" baseline="-30000">
                <a:solidFill>
                  <a:srgbClr val="000000"/>
                </a:solidFill>
                <a:latin typeface="微软雅黑" panose="020B0503020204020204" pitchFamily="34" charset="-122"/>
                <a:ea typeface="微软雅黑" panose="020B0503020204020204" pitchFamily="34" charset="-122"/>
              </a:rPr>
              <a:t>c</a:t>
            </a: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1-H</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T</a:t>
            </a:r>
            <a:r>
              <a:rPr lang="en-US" altLang="zh-CN" sz="2000" baseline="-30000">
                <a:solidFill>
                  <a:srgbClr val="000000"/>
                </a:solidFill>
                <a:latin typeface="微软雅黑" panose="020B0503020204020204" pitchFamily="34" charset="-122"/>
                <a:ea typeface="微软雅黑" panose="020B0503020204020204" pitchFamily="34" charset="-122"/>
              </a:rPr>
              <a:t>m</a:t>
            </a: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（其中</a:t>
            </a:r>
            <a:r>
              <a:rPr lang="en-US" altLang="zh-CN" sz="2000">
                <a:solidFill>
                  <a:srgbClr val="000000"/>
                </a:solidFill>
                <a:latin typeface="微软雅黑" panose="020B0503020204020204" pitchFamily="34" charset="-122"/>
                <a:ea typeface="微软雅黑" panose="020B0503020204020204" pitchFamily="34" charset="-122"/>
              </a:rPr>
              <a:t>T</a:t>
            </a:r>
            <a:r>
              <a:rPr lang="en-US" altLang="zh-CN" sz="2000" baseline="-30000">
                <a:solidFill>
                  <a:srgbClr val="000000"/>
                </a:solidFill>
                <a:latin typeface="微软雅黑" panose="020B0503020204020204" pitchFamily="34" charset="-122"/>
                <a:ea typeface="微软雅黑" panose="020B0503020204020204" pitchFamily="34" charset="-122"/>
              </a:rPr>
              <a:t>m</a:t>
            </a:r>
            <a:r>
              <a:rPr lang="en-US" altLang="zh-CN" sz="2000">
                <a:solidFill>
                  <a:srgbClr val="000000"/>
                </a:solidFill>
                <a:latin typeface="微软雅黑" panose="020B0503020204020204" pitchFamily="34" charset="-122"/>
                <a:ea typeface="微软雅黑" panose="020B0503020204020204" pitchFamily="34" charset="-122"/>
              </a:rPr>
              <a:t>=10T</a:t>
            </a:r>
            <a:r>
              <a:rPr lang="en-US" altLang="zh-CN" sz="2000" baseline="-30000">
                <a:solidFill>
                  <a:srgbClr val="000000"/>
                </a:solidFill>
                <a:latin typeface="微软雅黑" panose="020B0503020204020204" pitchFamily="34" charset="-122"/>
                <a:ea typeface="微软雅黑" panose="020B0503020204020204" pitchFamily="34" charset="-122"/>
              </a:rPr>
              <a:t>c</a:t>
            </a:r>
            <a:r>
              <a:rPr lang="zh-CN" altLang="en-US" sz="2000">
                <a:solidFill>
                  <a:srgbClr val="000000"/>
                </a:solidFill>
                <a:latin typeface="微软雅黑" panose="020B0503020204020204" pitchFamily="34" charset="-122"/>
                <a:ea typeface="微软雅黑" panose="020B0503020204020204" pitchFamily="34" charset="-122"/>
              </a:rPr>
              <a:t>）</a:t>
            </a:r>
            <a:endParaRPr lang="zh-CN" altLang="en-US" sz="200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r>
              <a:rPr lang="zh-CN" altLang="en-US" sz="2000">
                <a:solidFill>
                  <a:srgbClr val="000000"/>
                </a:solidFill>
                <a:latin typeface="微软雅黑" panose="020B0503020204020204" pitchFamily="34" charset="-122"/>
                <a:ea typeface="微软雅黑" panose="020B0503020204020204" pitchFamily="34" charset="-122"/>
              </a:rPr>
              <a:t>      </a:t>
            </a:r>
            <a:r>
              <a:rPr lang="en-US" altLang="zh-CN" sz="2000">
                <a:solidFill>
                  <a:srgbClr val="000000"/>
                </a:solidFill>
                <a:latin typeface="微软雅黑" panose="020B0503020204020204" pitchFamily="34" charset="-122"/>
                <a:ea typeface="微软雅黑" panose="020B0503020204020204" pitchFamily="34" charset="-122"/>
              </a:rPr>
              <a:t>=0.098488T</a:t>
            </a:r>
            <a:r>
              <a:rPr lang="en-US" altLang="zh-CN" sz="2000" baseline="-30000">
                <a:solidFill>
                  <a:srgbClr val="000000"/>
                </a:solidFill>
                <a:latin typeface="微软雅黑" panose="020B0503020204020204" pitchFamily="34" charset="-122"/>
                <a:ea typeface="微软雅黑" panose="020B0503020204020204" pitchFamily="34" charset="-122"/>
              </a:rPr>
              <a:t>m</a:t>
            </a:r>
            <a:r>
              <a:rPr lang="en-US" altLang="zh-CN" sz="2000">
                <a:solidFill>
                  <a:srgbClr val="000000"/>
                </a:solidFill>
                <a:latin typeface="微软雅黑" panose="020B0503020204020204" pitchFamily="34" charset="-122"/>
                <a:ea typeface="微软雅黑" panose="020B0503020204020204" pitchFamily="34" charset="-122"/>
              </a:rPr>
              <a:t>+0.01512T</a:t>
            </a:r>
            <a:r>
              <a:rPr lang="en-US" altLang="zh-CN" sz="2000" baseline="-30000">
                <a:solidFill>
                  <a:srgbClr val="000000"/>
                </a:solidFill>
                <a:latin typeface="微软雅黑" panose="020B0503020204020204" pitchFamily="34" charset="-122"/>
                <a:ea typeface="微软雅黑" panose="020B0503020204020204" pitchFamily="34" charset="-122"/>
              </a:rPr>
              <a:t>m</a:t>
            </a:r>
            <a:endParaRPr lang="en-US" altLang="zh-CN" sz="200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=0.113608T</a:t>
            </a:r>
            <a:r>
              <a:rPr lang="en-US" altLang="zh-CN" sz="2000" baseline="-30000">
                <a:solidFill>
                  <a:srgbClr val="000000"/>
                </a:solidFill>
                <a:latin typeface="微软雅黑" panose="020B0503020204020204" pitchFamily="34" charset="-122"/>
                <a:ea typeface="微软雅黑" panose="020B0503020204020204" pitchFamily="34" charset="-122"/>
              </a:rPr>
              <a:t>m</a:t>
            </a:r>
            <a:endParaRPr lang="en-US" altLang="zh-CN" sz="200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利用</a:t>
            </a:r>
            <a:r>
              <a:rPr lang="en-US" altLang="zh-CN" sz="2000">
                <a:solidFill>
                  <a:srgbClr val="000000"/>
                </a:solidFill>
                <a:latin typeface="微软雅黑" panose="020B0503020204020204" pitchFamily="34" charset="-122"/>
                <a:ea typeface="微软雅黑" panose="020B0503020204020204" pitchFamily="34" charset="-122"/>
              </a:rPr>
              <a:t>Cache</a:t>
            </a:r>
            <a:r>
              <a:rPr lang="zh-CN" altLang="en-US" sz="2000">
                <a:solidFill>
                  <a:srgbClr val="000000"/>
                </a:solidFill>
                <a:latin typeface="微软雅黑" panose="020B0503020204020204" pitchFamily="34" charset="-122"/>
                <a:ea typeface="微软雅黑" panose="020B0503020204020204" pitchFamily="34" charset="-122"/>
              </a:rPr>
              <a:t>后的速度提高了</a:t>
            </a:r>
            <a:r>
              <a:rPr lang="en-US" altLang="zh-CN" sz="2000">
                <a:solidFill>
                  <a:srgbClr val="000000"/>
                </a:solidFill>
                <a:latin typeface="微软雅黑" panose="020B0503020204020204" pitchFamily="34" charset="-122"/>
                <a:ea typeface="微软雅黑" panose="020B0503020204020204" pitchFamily="34" charset="-122"/>
              </a:rPr>
              <a:t>T</a:t>
            </a:r>
            <a:r>
              <a:rPr lang="en-US" altLang="zh-CN" sz="2000" baseline="-30000">
                <a:solidFill>
                  <a:srgbClr val="000000"/>
                </a:solidFill>
                <a:latin typeface="微软雅黑" panose="020B0503020204020204" pitchFamily="34" charset="-122"/>
                <a:ea typeface="微软雅黑" panose="020B0503020204020204" pitchFamily="34" charset="-122"/>
              </a:rPr>
              <a:t>m</a:t>
            </a:r>
            <a:r>
              <a:rPr lang="en-US" altLang="zh-CN" sz="2000">
                <a:solidFill>
                  <a:srgbClr val="000000"/>
                </a:solidFill>
                <a:latin typeface="微软雅黑" panose="020B0503020204020204" pitchFamily="34" charset="-122"/>
                <a:ea typeface="微软雅黑" panose="020B0503020204020204" pitchFamily="34" charset="-122"/>
              </a:rPr>
              <a:t>/T</a:t>
            </a:r>
            <a:r>
              <a:rPr lang="en-US" altLang="zh-CN" sz="2000" baseline="-30000">
                <a:solidFill>
                  <a:srgbClr val="000000"/>
                </a:solidFill>
                <a:latin typeface="微软雅黑" panose="020B0503020204020204" pitchFamily="34" charset="-122"/>
                <a:ea typeface="微软雅黑" panose="020B0503020204020204" pitchFamily="34" charset="-122"/>
              </a:rPr>
              <a:t>a</a:t>
            </a:r>
            <a:r>
              <a:rPr lang="en-US" altLang="zh-CN" sz="2000">
                <a:solidFill>
                  <a:srgbClr val="000000"/>
                </a:solidFill>
                <a:latin typeface="微软雅黑" panose="020B0503020204020204" pitchFamily="34" charset="-122"/>
                <a:ea typeface="微软雅黑" panose="020B0503020204020204" pitchFamily="34" charset="-122"/>
              </a:rPr>
              <a:t>-1=1/0.113608-1≈7.8</a:t>
            </a:r>
            <a:r>
              <a:rPr lang="zh-CN" altLang="en-US" sz="2000">
                <a:solidFill>
                  <a:srgbClr val="000000"/>
                </a:solidFill>
                <a:latin typeface="微软雅黑" panose="020B0503020204020204" pitchFamily="34" charset="-122"/>
                <a:ea typeface="微软雅黑" panose="020B0503020204020204" pitchFamily="34" charset="-122"/>
              </a:rPr>
              <a:t>倍。</a:t>
            </a:r>
            <a:endParaRPr lang="zh-CN" altLang="en-US"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30627A87-5E18-4D5D-ABF8-C41338250BA1}"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wipe(left)">
                                      <p:cBhvr>
                                        <p:cTn id="7" dur="500"/>
                                        <p:tgtEl>
                                          <p:spTgt spid="727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708">
                                            <p:txEl>
                                              <p:pRg st="0" end="0"/>
                                            </p:txEl>
                                          </p:spTgt>
                                        </p:tgtEl>
                                        <p:attrNameLst>
                                          <p:attrName>style.visibility</p:attrName>
                                        </p:attrNameLst>
                                      </p:cBhvr>
                                      <p:to>
                                        <p:strVal val="visible"/>
                                      </p:to>
                                    </p:set>
                                    <p:animEffect transition="in" filter="wipe(left)">
                                      <p:cBhvr>
                                        <p:cTn id="12" dur="500"/>
                                        <p:tgtEl>
                                          <p:spTgt spid="727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708">
                                            <p:txEl>
                                              <p:pRg st="1" end="1"/>
                                            </p:txEl>
                                          </p:spTgt>
                                        </p:tgtEl>
                                        <p:attrNameLst>
                                          <p:attrName>style.visibility</p:attrName>
                                        </p:attrNameLst>
                                      </p:cBhvr>
                                      <p:to>
                                        <p:strVal val="visible"/>
                                      </p:to>
                                    </p:set>
                                    <p:animEffect transition="in" filter="wipe(left)">
                                      <p:cBhvr>
                                        <p:cTn id="17" dur="500"/>
                                        <p:tgtEl>
                                          <p:spTgt spid="727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708">
                                            <p:txEl>
                                              <p:pRg st="2" end="2"/>
                                            </p:txEl>
                                          </p:spTgt>
                                        </p:tgtEl>
                                        <p:attrNameLst>
                                          <p:attrName>style.visibility</p:attrName>
                                        </p:attrNameLst>
                                      </p:cBhvr>
                                      <p:to>
                                        <p:strVal val="visible"/>
                                      </p:to>
                                    </p:set>
                                    <p:animEffect transition="in" filter="wipe(left)">
                                      <p:cBhvr>
                                        <p:cTn id="22" dur="500"/>
                                        <p:tgtEl>
                                          <p:spTgt spid="7270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2708">
                                            <p:txEl>
                                              <p:pRg st="3" end="3"/>
                                            </p:txEl>
                                          </p:spTgt>
                                        </p:tgtEl>
                                        <p:attrNameLst>
                                          <p:attrName>style.visibility</p:attrName>
                                        </p:attrNameLst>
                                      </p:cBhvr>
                                      <p:to>
                                        <p:strVal val="visible"/>
                                      </p:to>
                                    </p:set>
                                    <p:animEffect transition="in" filter="wipe(left)">
                                      <p:cBhvr>
                                        <p:cTn id="27" dur="500"/>
                                        <p:tgtEl>
                                          <p:spTgt spid="7270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2708">
                                            <p:txEl>
                                              <p:pRg st="4" end="4"/>
                                            </p:txEl>
                                          </p:spTgt>
                                        </p:tgtEl>
                                        <p:attrNameLst>
                                          <p:attrName>style.visibility</p:attrName>
                                        </p:attrNameLst>
                                      </p:cBhvr>
                                      <p:to>
                                        <p:strVal val="visible"/>
                                      </p:to>
                                    </p:set>
                                    <p:animEffect transition="in" filter="wipe(left)">
                                      <p:cBhvr>
                                        <p:cTn id="32" dur="500"/>
                                        <p:tgtEl>
                                          <p:spTgt spid="727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0481"/>
          <p:cNvSpPr>
            <a:spLocks noChangeArrowheads="1"/>
          </p:cNvSpPr>
          <p:nvPr/>
        </p:nvSpPr>
        <p:spPr bwMode="auto">
          <a:xfrm>
            <a:off x="628650" y="1363487"/>
            <a:ext cx="7065691"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190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例</a:t>
            </a:r>
            <a:r>
              <a:rPr lang="en-US" altLang="zh-CN" sz="2000" b="1" dirty="0">
                <a:solidFill>
                  <a:srgbClr val="000000"/>
                </a:solidFill>
                <a:latin typeface="微软雅黑" panose="020B0503020204020204" pitchFamily="34" charset="-122"/>
                <a:ea typeface="微软雅黑" panose="020B0503020204020204" pitchFamily="34" charset="-122"/>
              </a:rPr>
              <a:t>1.1] </a:t>
            </a:r>
            <a:r>
              <a:rPr lang="zh-CN" altLang="en-US" sz="2000" dirty="0">
                <a:solidFill>
                  <a:srgbClr val="000000"/>
                </a:solidFill>
                <a:latin typeface="微软雅黑" panose="020B0503020204020204" pitchFamily="34" charset="-122"/>
                <a:ea typeface="微软雅黑" panose="020B0503020204020204" pitchFamily="34" charset="-122"/>
              </a:rPr>
              <a:t>已知</a:t>
            </a:r>
            <a:r>
              <a:rPr lang="en-US" altLang="zh-CN" sz="2000" dirty="0">
                <a:solidFill>
                  <a:srgbClr val="000000"/>
                </a:solidFill>
                <a:latin typeface="微软雅黑" panose="020B0503020204020204" pitchFamily="34" charset="-122"/>
                <a:ea typeface="微软雅黑" panose="020B0503020204020204" pitchFamily="34" charset="-122"/>
              </a:rPr>
              <a:t>Pentium II</a:t>
            </a:r>
            <a:r>
              <a:rPr lang="zh-CN" altLang="en-US" sz="2000" dirty="0">
                <a:solidFill>
                  <a:srgbClr val="000000"/>
                </a:solidFill>
                <a:latin typeface="微软雅黑" panose="020B0503020204020204" pitchFamily="34" charset="-122"/>
                <a:ea typeface="微软雅黑" panose="020B0503020204020204" pitchFamily="34" charset="-122"/>
              </a:rPr>
              <a:t>处理机的</a:t>
            </a:r>
            <a:r>
              <a:rPr lang="en-US" altLang="zh-CN" sz="2000" dirty="0">
                <a:solidFill>
                  <a:srgbClr val="000000"/>
                </a:solidFill>
                <a:latin typeface="微软雅黑" panose="020B0503020204020204" pitchFamily="34" charset="-122"/>
                <a:ea typeface="微软雅黑" panose="020B0503020204020204" pitchFamily="34" charset="-122"/>
              </a:rPr>
              <a:t>CPI=0.5</a:t>
            </a:r>
            <a:r>
              <a:rPr lang="zh-CN" altLang="en-US" sz="2000" dirty="0">
                <a:solidFill>
                  <a:srgbClr val="000000"/>
                </a:solidFill>
                <a:latin typeface="微软雅黑" panose="020B0503020204020204" pitchFamily="34" charset="-122"/>
                <a:ea typeface="微软雅黑" panose="020B0503020204020204" pitchFamily="34" charset="-122"/>
              </a:rPr>
              <a:t>，试计算</a:t>
            </a:r>
            <a:r>
              <a:rPr lang="en-US" altLang="zh-CN" sz="2000" dirty="0">
                <a:solidFill>
                  <a:srgbClr val="000000"/>
                </a:solidFill>
                <a:latin typeface="微软雅黑" panose="020B0503020204020204" pitchFamily="34" charset="-122"/>
                <a:ea typeface="微软雅黑" panose="020B0503020204020204" pitchFamily="34" charset="-122"/>
              </a:rPr>
              <a:t>Pentium II 450</a:t>
            </a:r>
            <a:r>
              <a:rPr lang="zh-CN" altLang="en-US" sz="2000" dirty="0">
                <a:solidFill>
                  <a:srgbClr val="000000"/>
                </a:solidFill>
                <a:latin typeface="微软雅黑" panose="020B0503020204020204" pitchFamily="34" charset="-122"/>
                <a:ea typeface="微软雅黑" panose="020B0503020204020204" pitchFamily="34" charset="-122"/>
              </a:rPr>
              <a:t>处理机的运算速度。</a:t>
            </a: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解：由于</a:t>
            </a:r>
            <a:r>
              <a:rPr lang="en-US" altLang="zh-CN" sz="2000" dirty="0" err="1">
                <a:solidFill>
                  <a:srgbClr val="000000"/>
                </a:solidFill>
                <a:latin typeface="微软雅黑" panose="020B0503020204020204" pitchFamily="34" charset="-122"/>
                <a:ea typeface="微软雅黑" panose="020B0503020204020204" pitchFamily="34" charset="-122"/>
              </a:rPr>
              <a:t>PentiumII</a:t>
            </a:r>
            <a:r>
              <a:rPr lang="en-US" altLang="zh-CN" sz="2000" dirty="0">
                <a:solidFill>
                  <a:srgbClr val="000000"/>
                </a:solidFill>
                <a:latin typeface="微软雅黑" panose="020B0503020204020204" pitchFamily="34" charset="-122"/>
                <a:ea typeface="微软雅黑" panose="020B0503020204020204" pitchFamily="34" charset="-122"/>
              </a:rPr>
              <a:t> 450</a:t>
            </a:r>
            <a:r>
              <a:rPr lang="zh-CN" altLang="en-US" sz="2000" dirty="0">
                <a:solidFill>
                  <a:srgbClr val="000000"/>
                </a:solidFill>
                <a:latin typeface="微软雅黑" panose="020B0503020204020204" pitchFamily="34" charset="-122"/>
                <a:ea typeface="微软雅黑" panose="020B0503020204020204" pitchFamily="34" charset="-122"/>
              </a:rPr>
              <a:t>处理机</a:t>
            </a:r>
            <a:r>
              <a:rPr lang="en-US" altLang="zh-CN" sz="2000" dirty="0">
                <a:solidFill>
                  <a:srgbClr val="000000"/>
                </a:solidFill>
                <a:latin typeface="微软雅黑" panose="020B0503020204020204" pitchFamily="34" charset="-122"/>
                <a:ea typeface="微软雅黑" panose="020B0503020204020204" pitchFamily="34" charset="-122"/>
              </a:rPr>
              <a:t>f</a:t>
            </a:r>
            <a:r>
              <a:rPr lang="en-US" altLang="zh-CN" sz="2000" baseline="-25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450MHz</a:t>
            </a:r>
            <a:r>
              <a:rPr lang="zh-CN" altLang="en-US" sz="2000" dirty="0">
                <a:solidFill>
                  <a:srgbClr val="000000"/>
                </a:solidFill>
                <a:latin typeface="微软雅黑" panose="020B0503020204020204" pitchFamily="34" charset="-122"/>
                <a:ea typeface="微软雅黑" panose="020B0503020204020204" pitchFamily="34" charset="-122"/>
              </a:rPr>
              <a:t>，因此：</a:t>
            </a:r>
            <a:endParaRPr lang="zh-CN" altLang="en-US" sz="2000" dirty="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en-US" altLang="zh-CN" sz="2000" dirty="0">
                <a:solidFill>
                  <a:srgbClr val="000000"/>
                </a:solidFill>
                <a:latin typeface="微软雅黑" panose="020B0503020204020204" pitchFamily="34" charset="-122"/>
                <a:ea typeface="微软雅黑" panose="020B0503020204020204" pitchFamily="34" charset="-122"/>
              </a:rPr>
              <a:t>   </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endParaRPr lang="en-US" altLang="zh-CN" sz="2000" dirty="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endParaRPr lang="en-US" altLang="zh-CN" sz="2000" dirty="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r>
              <a:rPr lang="en-US" altLang="zh-CN" sz="2000" dirty="0">
                <a:solidFill>
                  <a:srgbClr val="000000"/>
                </a:solidFill>
                <a:latin typeface="微软雅黑" panose="020B0503020204020204" pitchFamily="34" charset="-122"/>
                <a:ea typeface="微软雅黑" panose="020B0503020204020204" pitchFamily="34" charset="-122"/>
              </a:rPr>
              <a:t>                                                                                       </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即</a:t>
            </a:r>
            <a:r>
              <a:rPr lang="en-US" altLang="zh-CN" sz="2000" dirty="0" err="1">
                <a:solidFill>
                  <a:srgbClr val="000000"/>
                </a:solidFill>
                <a:latin typeface="微软雅黑" panose="020B0503020204020204" pitchFamily="34" charset="-122"/>
                <a:ea typeface="微软雅黑" panose="020B0503020204020204" pitchFamily="34" charset="-122"/>
              </a:rPr>
              <a:t>PentiumII</a:t>
            </a:r>
            <a:r>
              <a:rPr lang="en-US" altLang="zh-CN" sz="2000" dirty="0">
                <a:solidFill>
                  <a:srgbClr val="000000"/>
                </a:solidFill>
                <a:latin typeface="微软雅黑" panose="020B0503020204020204" pitchFamily="34" charset="-122"/>
                <a:ea typeface="微软雅黑" panose="020B0503020204020204" pitchFamily="34" charset="-122"/>
              </a:rPr>
              <a:t> 450</a:t>
            </a:r>
            <a:r>
              <a:rPr lang="zh-CN" altLang="en-US" sz="2000" dirty="0">
                <a:solidFill>
                  <a:srgbClr val="000000"/>
                </a:solidFill>
                <a:latin typeface="微软雅黑" panose="020B0503020204020204" pitchFamily="34" charset="-122"/>
                <a:ea typeface="微软雅黑" panose="020B0503020204020204" pitchFamily="34" charset="-122"/>
              </a:rPr>
              <a:t>处理机的运算速度为</a:t>
            </a:r>
            <a:r>
              <a:rPr lang="en-US" altLang="zh-CN" sz="2000" dirty="0">
                <a:solidFill>
                  <a:srgbClr val="000000"/>
                </a:solidFill>
                <a:latin typeface="微软雅黑" panose="020B0503020204020204" pitchFamily="34" charset="-122"/>
                <a:ea typeface="微软雅黑" panose="020B0503020204020204" pitchFamily="34" charset="-122"/>
              </a:rPr>
              <a:t>900MIPS</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20483" name="图片 20482"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4618" y="2795615"/>
            <a:ext cx="511333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C0FC6347-F4A3-43A0-93D1-B5805BFF6FA3}"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box(in)">
                                      <p:cBhvr>
                                        <p:cTn id="7" dur="500"/>
                                        <p:tgtEl>
                                          <p:spTgt spid="20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wipe(left)">
                                      <p:cBhvr>
                                        <p:cTn id="12" dur="500"/>
                                        <p:tgtEl>
                                          <p:spTgt spid="204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83"/>
                                        </p:tgtEl>
                                        <p:attrNameLst>
                                          <p:attrName>style.visibility</p:attrName>
                                        </p:attrNameLst>
                                      </p:cBhvr>
                                      <p:to>
                                        <p:strVal val="visible"/>
                                      </p:to>
                                    </p:set>
                                    <p:animEffect transition="in" filter="wipe(left)">
                                      <p:cBhvr>
                                        <p:cTn id="17" dur="500"/>
                                        <p:tgtEl>
                                          <p:spTgt spid="204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482">
                                            <p:txEl>
                                              <p:pRg st="7" end="7"/>
                                            </p:txEl>
                                          </p:spTgt>
                                        </p:tgtEl>
                                        <p:attrNameLst>
                                          <p:attrName>style.visibility</p:attrName>
                                        </p:attrNameLst>
                                      </p:cBhvr>
                                      <p:to>
                                        <p:strVal val="visible"/>
                                      </p:to>
                                    </p:set>
                                    <p:animEffect transition="in" filter="wipe(left)">
                                      <p:cBhvr>
                                        <p:cTn id="22" dur="500"/>
                                        <p:tgtEl>
                                          <p:spTgt spid="204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6" name="Text Box 4"/>
          <p:cNvSpPr txBox="1">
            <a:spLocks noChangeArrowheads="1"/>
          </p:cNvSpPr>
          <p:nvPr/>
        </p:nvSpPr>
        <p:spPr bwMode="auto">
          <a:xfrm>
            <a:off x="323850" y="476250"/>
            <a:ext cx="8424863"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rgbClr val="0000FF"/>
                </a:solidFill>
                <a:latin typeface="Times New Roman" panose="02020603050405020304" pitchFamily="18" charset="0"/>
                <a:ea typeface="楷体_GB2312" pitchFamily="49" charset="-122"/>
              </a:rPr>
              <a:t>【</a:t>
            </a:r>
            <a:r>
              <a:rPr lang="zh-CN" altLang="en-US" sz="2000" b="1" dirty="0">
                <a:solidFill>
                  <a:srgbClr val="0000FF"/>
                </a:solidFill>
                <a:latin typeface="Times New Roman" panose="02020603050405020304" pitchFamily="18" charset="0"/>
                <a:ea typeface="楷体_GB2312" pitchFamily="49" charset="-122"/>
              </a:rPr>
              <a:t>例</a:t>
            </a:r>
            <a:r>
              <a:rPr lang="en-US" altLang="zh-CN" sz="2000" b="1" dirty="0">
                <a:solidFill>
                  <a:srgbClr val="0000FF"/>
                </a:solidFill>
                <a:latin typeface="Times New Roman" panose="02020603050405020304" pitchFamily="18" charset="0"/>
                <a:ea typeface="楷体_GB2312" pitchFamily="49" charset="-122"/>
              </a:rPr>
              <a:t>】</a:t>
            </a:r>
            <a:r>
              <a:rPr lang="en-US" altLang="zh-CN" sz="2000" dirty="0">
                <a:latin typeface="Times New Roman" panose="02020603050405020304" pitchFamily="18" charset="0"/>
                <a:ea typeface="楷体_GB2312" pitchFamily="49" charset="-122"/>
              </a:rPr>
              <a:t>  </a:t>
            </a:r>
            <a:r>
              <a:rPr lang="zh-CN" altLang="en-US" sz="2000" dirty="0">
                <a:latin typeface="Times New Roman" panose="02020603050405020304" pitchFamily="18" charset="0"/>
                <a:ea typeface="楷体_GB2312" pitchFamily="49" charset="-122"/>
              </a:rPr>
              <a:t>指令流水线有取指（</a:t>
            </a:r>
            <a:r>
              <a:rPr lang="en-US" altLang="zh-CN" sz="2000" dirty="0">
                <a:latin typeface="Times New Roman" panose="02020603050405020304" pitchFamily="18" charset="0"/>
                <a:ea typeface="楷体_GB2312" pitchFamily="49" charset="-122"/>
              </a:rPr>
              <a:t>IF</a:t>
            </a:r>
            <a:r>
              <a:rPr lang="zh-CN" altLang="en-US" sz="2000" dirty="0">
                <a:latin typeface="Times New Roman" panose="02020603050405020304" pitchFamily="18" charset="0"/>
                <a:ea typeface="楷体_GB2312" pitchFamily="49" charset="-122"/>
              </a:rPr>
              <a:t>）、译码（</a:t>
            </a:r>
            <a:r>
              <a:rPr lang="en-US" altLang="zh-CN" sz="2000" dirty="0">
                <a:latin typeface="Times New Roman" panose="02020603050405020304" pitchFamily="18" charset="0"/>
                <a:ea typeface="楷体_GB2312" pitchFamily="49" charset="-122"/>
              </a:rPr>
              <a:t>ID</a:t>
            </a:r>
            <a:r>
              <a:rPr lang="zh-CN" altLang="en-US" sz="2000" dirty="0">
                <a:latin typeface="Times New Roman" panose="02020603050405020304" pitchFamily="18" charset="0"/>
                <a:ea typeface="楷体_GB2312" pitchFamily="49" charset="-122"/>
              </a:rPr>
              <a:t>）、执行（</a:t>
            </a:r>
            <a:r>
              <a:rPr lang="en-US" altLang="zh-CN" sz="2000" dirty="0">
                <a:latin typeface="Times New Roman" panose="02020603050405020304" pitchFamily="18" charset="0"/>
                <a:ea typeface="楷体_GB2312" pitchFamily="49" charset="-122"/>
              </a:rPr>
              <a:t>EX</a:t>
            </a:r>
            <a:r>
              <a:rPr lang="zh-CN" altLang="en-US" sz="2000" dirty="0">
                <a:latin typeface="Times New Roman" panose="02020603050405020304" pitchFamily="18" charset="0"/>
                <a:ea typeface="楷体_GB2312" pitchFamily="49" charset="-122"/>
              </a:rPr>
              <a:t>）、访存（</a:t>
            </a:r>
            <a:r>
              <a:rPr lang="en-US" altLang="zh-CN" sz="2000" dirty="0">
                <a:latin typeface="Times New Roman" panose="02020603050405020304" pitchFamily="18" charset="0"/>
                <a:ea typeface="楷体_GB2312" pitchFamily="49" charset="-122"/>
              </a:rPr>
              <a:t>MEM</a:t>
            </a:r>
            <a:r>
              <a:rPr lang="zh-CN" altLang="en-US" sz="2000" dirty="0">
                <a:latin typeface="Times New Roman" panose="02020603050405020304" pitchFamily="18" charset="0"/>
                <a:ea typeface="楷体_GB2312" pitchFamily="49" charset="-122"/>
              </a:rPr>
              <a:t>）、写回寄存器（</a:t>
            </a:r>
            <a:r>
              <a:rPr lang="en-US" altLang="zh-CN" sz="2000" dirty="0">
                <a:latin typeface="Times New Roman" panose="02020603050405020304" pitchFamily="18" charset="0"/>
                <a:ea typeface="楷体_GB2312" pitchFamily="49" charset="-122"/>
              </a:rPr>
              <a:t>WB</a:t>
            </a:r>
            <a:r>
              <a:rPr lang="zh-CN" altLang="en-US" sz="2000" dirty="0">
                <a:latin typeface="Times New Roman" panose="02020603050405020304" pitchFamily="18" charset="0"/>
                <a:ea typeface="楷体_GB2312" pitchFamily="49" charset="-122"/>
              </a:rPr>
              <a:t>）五个过程段，共有</a:t>
            </a:r>
            <a:r>
              <a:rPr lang="en-US" altLang="zh-CN" sz="2000" dirty="0">
                <a:latin typeface="Times New Roman" panose="02020603050405020304" pitchFamily="18" charset="0"/>
                <a:ea typeface="楷体_GB2312" pitchFamily="49" charset="-122"/>
              </a:rPr>
              <a:t>15</a:t>
            </a:r>
            <a:r>
              <a:rPr lang="zh-CN" altLang="en-US" sz="2000" dirty="0">
                <a:latin typeface="Times New Roman" panose="02020603050405020304" pitchFamily="18" charset="0"/>
                <a:ea typeface="楷体_GB2312" pitchFamily="49" charset="-122"/>
              </a:rPr>
              <a:t>条指令连续输入此流水线。</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(1)</a:t>
            </a:r>
            <a:r>
              <a:rPr lang="zh-CN" altLang="en-US" sz="2000" dirty="0">
                <a:latin typeface="Times New Roman" panose="02020603050405020304" pitchFamily="18" charset="0"/>
                <a:ea typeface="楷体_GB2312" pitchFamily="49" charset="-122"/>
              </a:rPr>
              <a:t>画出流水处理的时空图，假设时钟周期为</a:t>
            </a:r>
            <a:r>
              <a:rPr lang="en-US" altLang="zh-CN" sz="2000" dirty="0">
                <a:latin typeface="Times New Roman" panose="02020603050405020304" pitchFamily="18" charset="0"/>
                <a:ea typeface="楷体_GB2312" pitchFamily="49" charset="-122"/>
              </a:rPr>
              <a:t>20ns</a:t>
            </a:r>
            <a:r>
              <a:rPr lang="zh-CN" altLang="en-US" sz="2000" dirty="0">
                <a:latin typeface="Times New Roman" panose="02020603050405020304" pitchFamily="18" charset="0"/>
                <a:ea typeface="楷体_GB2312" pitchFamily="49" charset="-122"/>
              </a:rPr>
              <a:t>；</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(2)</a:t>
            </a:r>
            <a:r>
              <a:rPr lang="zh-CN" altLang="en-US" sz="2000" dirty="0">
                <a:latin typeface="Times New Roman" panose="02020603050405020304" pitchFamily="18" charset="0"/>
                <a:ea typeface="楷体_GB2312" pitchFamily="49" charset="-122"/>
              </a:rPr>
              <a:t>求流水线的实际吞吐率（单位时间里执行完毕的指令数）；</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(3)</a:t>
            </a:r>
            <a:r>
              <a:rPr lang="zh-CN" altLang="en-US" sz="2000" dirty="0">
                <a:latin typeface="Times New Roman" panose="02020603050405020304" pitchFamily="18" charset="0"/>
                <a:ea typeface="楷体_GB2312" pitchFamily="49" charset="-122"/>
              </a:rPr>
              <a:t>求流水线的加速比；</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(4)</a:t>
            </a:r>
            <a:r>
              <a:rPr lang="zh-CN" altLang="en-US" sz="2000" dirty="0">
                <a:latin typeface="Times New Roman" panose="02020603050405020304" pitchFamily="18" charset="0"/>
                <a:ea typeface="楷体_GB2312" pitchFamily="49" charset="-122"/>
              </a:rPr>
              <a:t>求流水线的效率。</a:t>
            </a:r>
            <a:r>
              <a:rPr lang="zh-CN" altLang="en-US" dirty="0"/>
              <a:t> </a:t>
            </a:r>
            <a:endParaRPr lang="zh-CN" altLang="en-US" dirty="0"/>
          </a:p>
          <a:p>
            <a:r>
              <a:rPr lang="en-US" altLang="zh-CN" sz="2000" b="1" dirty="0">
                <a:solidFill>
                  <a:srgbClr val="0000FF"/>
                </a:solidFill>
                <a:latin typeface="楷体_GB2312" pitchFamily="49" charset="-122"/>
                <a:ea typeface="楷体_GB2312" pitchFamily="49" charset="-122"/>
              </a:rPr>
              <a:t>【</a:t>
            </a:r>
            <a:r>
              <a:rPr lang="zh-CN" altLang="en-US" sz="2000" b="1" dirty="0">
                <a:solidFill>
                  <a:srgbClr val="0000FF"/>
                </a:solidFill>
                <a:latin typeface="楷体_GB2312" pitchFamily="49" charset="-122"/>
                <a:ea typeface="楷体_GB2312" pitchFamily="49" charset="-122"/>
              </a:rPr>
              <a:t>解</a:t>
            </a:r>
            <a:r>
              <a:rPr lang="en-US" altLang="zh-CN" sz="2000" b="1" dirty="0">
                <a:solidFill>
                  <a:srgbClr val="0000FF"/>
                </a:solidFill>
                <a:latin typeface="楷体_GB2312" pitchFamily="49" charset="-122"/>
                <a:ea typeface="楷体_GB2312" pitchFamily="49" charset="-122"/>
              </a:rPr>
              <a:t>】</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指令流水处理的时空图如图所示。</a:t>
            </a:r>
            <a:r>
              <a:rPr lang="zh-CN" altLang="en-US" dirty="0"/>
              <a:t> </a:t>
            </a:r>
            <a:endParaRPr lang="zh-CN" altLang="en-US" dirty="0"/>
          </a:p>
        </p:txBody>
      </p:sp>
      <p:sp>
        <p:nvSpPr>
          <p:cNvPr id="458849" name="Line 97"/>
          <p:cNvSpPr>
            <a:spLocks noChangeShapeType="1"/>
          </p:cNvSpPr>
          <p:nvPr/>
        </p:nvSpPr>
        <p:spPr bwMode="auto">
          <a:xfrm>
            <a:off x="1403350" y="5518150"/>
            <a:ext cx="68405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8850" name="Line 98"/>
          <p:cNvSpPr>
            <a:spLocks noChangeShapeType="1"/>
          </p:cNvSpPr>
          <p:nvPr/>
        </p:nvSpPr>
        <p:spPr bwMode="auto">
          <a:xfrm flipV="1">
            <a:off x="1403350" y="2997200"/>
            <a:ext cx="0" cy="25209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8851" name="Text Box 99"/>
          <p:cNvSpPr txBox="1">
            <a:spLocks noChangeArrowheads="1"/>
          </p:cNvSpPr>
          <p:nvPr/>
        </p:nvSpPr>
        <p:spPr bwMode="auto">
          <a:xfrm>
            <a:off x="611188" y="2997200"/>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ea typeface="楷体_GB2312" pitchFamily="49" charset="-122"/>
              </a:rPr>
              <a:t>空间</a:t>
            </a:r>
            <a:endParaRPr lang="zh-CN" altLang="en-US" sz="1600" b="1">
              <a:ea typeface="楷体_GB2312" pitchFamily="49" charset="-122"/>
            </a:endParaRPr>
          </a:p>
        </p:txBody>
      </p:sp>
      <p:sp>
        <p:nvSpPr>
          <p:cNvPr id="458852" name="Text Box 100"/>
          <p:cNvSpPr txBox="1">
            <a:spLocks noChangeArrowheads="1"/>
          </p:cNvSpPr>
          <p:nvPr/>
        </p:nvSpPr>
        <p:spPr bwMode="auto">
          <a:xfrm>
            <a:off x="8027988" y="5661025"/>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ea typeface="楷体_GB2312" pitchFamily="49" charset="-122"/>
              </a:rPr>
              <a:t>时间</a:t>
            </a:r>
            <a:endParaRPr lang="zh-CN" altLang="en-US" sz="1600" b="1">
              <a:ea typeface="楷体_GB2312" pitchFamily="49" charset="-122"/>
            </a:endParaRPr>
          </a:p>
        </p:txBody>
      </p:sp>
      <p:sp>
        <p:nvSpPr>
          <p:cNvPr id="458853" name="Text Box 101"/>
          <p:cNvSpPr txBox="1">
            <a:spLocks noChangeArrowheads="1"/>
          </p:cNvSpPr>
          <p:nvPr/>
        </p:nvSpPr>
        <p:spPr bwMode="auto">
          <a:xfrm>
            <a:off x="900113" y="5157788"/>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IF</a:t>
            </a:r>
            <a:endParaRPr lang="en-US" altLang="zh-CN" sz="1600" b="1">
              <a:ea typeface="楷体_GB2312" pitchFamily="49" charset="-122"/>
            </a:endParaRPr>
          </a:p>
        </p:txBody>
      </p:sp>
      <p:sp>
        <p:nvSpPr>
          <p:cNvPr id="458854" name="Text Box 102"/>
          <p:cNvSpPr txBox="1">
            <a:spLocks noChangeArrowheads="1"/>
          </p:cNvSpPr>
          <p:nvPr/>
        </p:nvSpPr>
        <p:spPr bwMode="auto">
          <a:xfrm>
            <a:off x="900113" y="4797425"/>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ID</a:t>
            </a:r>
            <a:endParaRPr lang="en-US" altLang="zh-CN" sz="1600" b="1">
              <a:ea typeface="楷体_GB2312" pitchFamily="49" charset="-122"/>
            </a:endParaRPr>
          </a:p>
        </p:txBody>
      </p:sp>
      <p:sp>
        <p:nvSpPr>
          <p:cNvPr id="458855" name="Text Box 103"/>
          <p:cNvSpPr txBox="1">
            <a:spLocks noChangeArrowheads="1"/>
          </p:cNvSpPr>
          <p:nvPr/>
        </p:nvSpPr>
        <p:spPr bwMode="auto">
          <a:xfrm>
            <a:off x="900113" y="4437063"/>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EX</a:t>
            </a:r>
            <a:endParaRPr lang="en-US" altLang="zh-CN" sz="1600" b="1">
              <a:ea typeface="楷体_GB2312" pitchFamily="49" charset="-122"/>
            </a:endParaRPr>
          </a:p>
        </p:txBody>
      </p:sp>
      <p:sp>
        <p:nvSpPr>
          <p:cNvPr id="458856" name="Text Box 104"/>
          <p:cNvSpPr txBox="1">
            <a:spLocks noChangeArrowheads="1"/>
          </p:cNvSpPr>
          <p:nvPr/>
        </p:nvSpPr>
        <p:spPr bwMode="auto">
          <a:xfrm>
            <a:off x="684213" y="4076700"/>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MEM</a:t>
            </a:r>
            <a:endParaRPr lang="en-US" altLang="zh-CN" sz="1600" b="1">
              <a:ea typeface="楷体_GB2312" pitchFamily="49" charset="-122"/>
            </a:endParaRPr>
          </a:p>
        </p:txBody>
      </p:sp>
      <p:sp>
        <p:nvSpPr>
          <p:cNvPr id="458857" name="Text Box 105"/>
          <p:cNvSpPr txBox="1">
            <a:spLocks noChangeArrowheads="1"/>
          </p:cNvSpPr>
          <p:nvPr/>
        </p:nvSpPr>
        <p:spPr bwMode="auto">
          <a:xfrm>
            <a:off x="827088" y="3717925"/>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WB</a:t>
            </a:r>
            <a:endParaRPr lang="en-US" altLang="zh-CN" sz="1600" b="1">
              <a:ea typeface="楷体_GB2312" pitchFamily="49" charset="-122"/>
            </a:endParaRPr>
          </a:p>
        </p:txBody>
      </p:sp>
      <p:grpSp>
        <p:nvGrpSpPr>
          <p:cNvPr id="458923" name="Group 171"/>
          <p:cNvGrpSpPr/>
          <p:nvPr/>
        </p:nvGrpSpPr>
        <p:grpSpPr bwMode="auto">
          <a:xfrm>
            <a:off x="1403350" y="5157788"/>
            <a:ext cx="4319588" cy="360362"/>
            <a:chOff x="1701" y="2704"/>
            <a:chExt cx="2721" cy="227"/>
          </a:xfrm>
        </p:grpSpPr>
        <p:sp>
          <p:nvSpPr>
            <p:cNvPr id="458907" name="Rectangle 155"/>
            <p:cNvSpPr>
              <a:spLocks noChangeArrowheads="1"/>
            </p:cNvSpPr>
            <p:nvPr/>
          </p:nvSpPr>
          <p:spPr bwMode="auto">
            <a:xfrm>
              <a:off x="170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08" name="Rectangle 156"/>
            <p:cNvSpPr>
              <a:spLocks noChangeArrowheads="1"/>
            </p:cNvSpPr>
            <p:nvPr/>
          </p:nvSpPr>
          <p:spPr bwMode="auto">
            <a:xfrm>
              <a:off x="188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09" name="Rectangle 157"/>
            <p:cNvSpPr>
              <a:spLocks noChangeArrowheads="1"/>
            </p:cNvSpPr>
            <p:nvPr/>
          </p:nvSpPr>
          <p:spPr bwMode="auto">
            <a:xfrm>
              <a:off x="2064"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0" name="Rectangle 158"/>
            <p:cNvSpPr>
              <a:spLocks noChangeArrowheads="1"/>
            </p:cNvSpPr>
            <p:nvPr/>
          </p:nvSpPr>
          <p:spPr bwMode="auto">
            <a:xfrm>
              <a:off x="224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1" name="Rectangle 159"/>
            <p:cNvSpPr>
              <a:spLocks noChangeArrowheads="1"/>
            </p:cNvSpPr>
            <p:nvPr/>
          </p:nvSpPr>
          <p:spPr bwMode="auto">
            <a:xfrm>
              <a:off x="242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3" name="Rectangle 161"/>
            <p:cNvSpPr>
              <a:spLocks noChangeArrowheads="1"/>
            </p:cNvSpPr>
            <p:nvPr/>
          </p:nvSpPr>
          <p:spPr bwMode="auto">
            <a:xfrm>
              <a:off x="260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4" name="Rectangle 162"/>
            <p:cNvSpPr>
              <a:spLocks noChangeArrowheads="1"/>
            </p:cNvSpPr>
            <p:nvPr/>
          </p:nvSpPr>
          <p:spPr bwMode="auto">
            <a:xfrm>
              <a:off x="278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5" name="Rectangle 163"/>
            <p:cNvSpPr>
              <a:spLocks noChangeArrowheads="1"/>
            </p:cNvSpPr>
            <p:nvPr/>
          </p:nvSpPr>
          <p:spPr bwMode="auto">
            <a:xfrm>
              <a:off x="297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6" name="Rectangle 164"/>
            <p:cNvSpPr>
              <a:spLocks noChangeArrowheads="1"/>
            </p:cNvSpPr>
            <p:nvPr/>
          </p:nvSpPr>
          <p:spPr bwMode="auto">
            <a:xfrm>
              <a:off x="315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7" name="Rectangle 165"/>
            <p:cNvSpPr>
              <a:spLocks noChangeArrowheads="1"/>
            </p:cNvSpPr>
            <p:nvPr/>
          </p:nvSpPr>
          <p:spPr bwMode="auto">
            <a:xfrm>
              <a:off x="3333"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8" name="Rectangle 166"/>
            <p:cNvSpPr>
              <a:spLocks noChangeArrowheads="1"/>
            </p:cNvSpPr>
            <p:nvPr/>
          </p:nvSpPr>
          <p:spPr bwMode="auto">
            <a:xfrm>
              <a:off x="351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9" name="Rectangle 167"/>
            <p:cNvSpPr>
              <a:spLocks noChangeArrowheads="1"/>
            </p:cNvSpPr>
            <p:nvPr/>
          </p:nvSpPr>
          <p:spPr bwMode="auto">
            <a:xfrm>
              <a:off x="369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0" name="Rectangle 168"/>
            <p:cNvSpPr>
              <a:spLocks noChangeArrowheads="1"/>
            </p:cNvSpPr>
            <p:nvPr/>
          </p:nvSpPr>
          <p:spPr bwMode="auto">
            <a:xfrm>
              <a:off x="387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1" name="Rectangle 169"/>
            <p:cNvSpPr>
              <a:spLocks noChangeArrowheads="1"/>
            </p:cNvSpPr>
            <p:nvPr/>
          </p:nvSpPr>
          <p:spPr bwMode="auto">
            <a:xfrm>
              <a:off x="405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2" name="Rectangle 170"/>
            <p:cNvSpPr>
              <a:spLocks noChangeArrowheads="1"/>
            </p:cNvSpPr>
            <p:nvPr/>
          </p:nvSpPr>
          <p:spPr bwMode="auto">
            <a:xfrm>
              <a:off x="4240"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8924" name="Group 172"/>
          <p:cNvGrpSpPr/>
          <p:nvPr/>
        </p:nvGrpSpPr>
        <p:grpSpPr bwMode="auto">
          <a:xfrm>
            <a:off x="1692275" y="4797425"/>
            <a:ext cx="4319588" cy="360363"/>
            <a:chOff x="1701" y="2704"/>
            <a:chExt cx="2721" cy="227"/>
          </a:xfrm>
        </p:grpSpPr>
        <p:sp>
          <p:nvSpPr>
            <p:cNvPr id="458925" name="Rectangle 173"/>
            <p:cNvSpPr>
              <a:spLocks noChangeArrowheads="1"/>
            </p:cNvSpPr>
            <p:nvPr/>
          </p:nvSpPr>
          <p:spPr bwMode="auto">
            <a:xfrm>
              <a:off x="170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6" name="Rectangle 174"/>
            <p:cNvSpPr>
              <a:spLocks noChangeArrowheads="1"/>
            </p:cNvSpPr>
            <p:nvPr/>
          </p:nvSpPr>
          <p:spPr bwMode="auto">
            <a:xfrm>
              <a:off x="188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7" name="Rectangle 175"/>
            <p:cNvSpPr>
              <a:spLocks noChangeArrowheads="1"/>
            </p:cNvSpPr>
            <p:nvPr/>
          </p:nvSpPr>
          <p:spPr bwMode="auto">
            <a:xfrm>
              <a:off x="2064"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8" name="Rectangle 176"/>
            <p:cNvSpPr>
              <a:spLocks noChangeArrowheads="1"/>
            </p:cNvSpPr>
            <p:nvPr/>
          </p:nvSpPr>
          <p:spPr bwMode="auto">
            <a:xfrm>
              <a:off x="224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9" name="Rectangle 177"/>
            <p:cNvSpPr>
              <a:spLocks noChangeArrowheads="1"/>
            </p:cNvSpPr>
            <p:nvPr/>
          </p:nvSpPr>
          <p:spPr bwMode="auto">
            <a:xfrm>
              <a:off x="242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0" name="Rectangle 178"/>
            <p:cNvSpPr>
              <a:spLocks noChangeArrowheads="1"/>
            </p:cNvSpPr>
            <p:nvPr/>
          </p:nvSpPr>
          <p:spPr bwMode="auto">
            <a:xfrm>
              <a:off x="260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1" name="Rectangle 179"/>
            <p:cNvSpPr>
              <a:spLocks noChangeArrowheads="1"/>
            </p:cNvSpPr>
            <p:nvPr/>
          </p:nvSpPr>
          <p:spPr bwMode="auto">
            <a:xfrm>
              <a:off x="278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2" name="Rectangle 180"/>
            <p:cNvSpPr>
              <a:spLocks noChangeArrowheads="1"/>
            </p:cNvSpPr>
            <p:nvPr/>
          </p:nvSpPr>
          <p:spPr bwMode="auto">
            <a:xfrm>
              <a:off x="297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3" name="Rectangle 181"/>
            <p:cNvSpPr>
              <a:spLocks noChangeArrowheads="1"/>
            </p:cNvSpPr>
            <p:nvPr/>
          </p:nvSpPr>
          <p:spPr bwMode="auto">
            <a:xfrm>
              <a:off x="315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4" name="Rectangle 182"/>
            <p:cNvSpPr>
              <a:spLocks noChangeArrowheads="1"/>
            </p:cNvSpPr>
            <p:nvPr/>
          </p:nvSpPr>
          <p:spPr bwMode="auto">
            <a:xfrm>
              <a:off x="3333"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5" name="Rectangle 183"/>
            <p:cNvSpPr>
              <a:spLocks noChangeArrowheads="1"/>
            </p:cNvSpPr>
            <p:nvPr/>
          </p:nvSpPr>
          <p:spPr bwMode="auto">
            <a:xfrm>
              <a:off x="351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6" name="Rectangle 184"/>
            <p:cNvSpPr>
              <a:spLocks noChangeArrowheads="1"/>
            </p:cNvSpPr>
            <p:nvPr/>
          </p:nvSpPr>
          <p:spPr bwMode="auto">
            <a:xfrm>
              <a:off x="369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7" name="Rectangle 185"/>
            <p:cNvSpPr>
              <a:spLocks noChangeArrowheads="1"/>
            </p:cNvSpPr>
            <p:nvPr/>
          </p:nvSpPr>
          <p:spPr bwMode="auto">
            <a:xfrm>
              <a:off x="387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8" name="Rectangle 186"/>
            <p:cNvSpPr>
              <a:spLocks noChangeArrowheads="1"/>
            </p:cNvSpPr>
            <p:nvPr/>
          </p:nvSpPr>
          <p:spPr bwMode="auto">
            <a:xfrm>
              <a:off x="405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9" name="Rectangle 187"/>
            <p:cNvSpPr>
              <a:spLocks noChangeArrowheads="1"/>
            </p:cNvSpPr>
            <p:nvPr/>
          </p:nvSpPr>
          <p:spPr bwMode="auto">
            <a:xfrm>
              <a:off x="4240"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8940" name="Group 188"/>
          <p:cNvGrpSpPr/>
          <p:nvPr/>
        </p:nvGrpSpPr>
        <p:grpSpPr bwMode="auto">
          <a:xfrm>
            <a:off x="1979613" y="4437063"/>
            <a:ext cx="4319587" cy="360362"/>
            <a:chOff x="1701" y="2704"/>
            <a:chExt cx="2721" cy="227"/>
          </a:xfrm>
        </p:grpSpPr>
        <p:sp>
          <p:nvSpPr>
            <p:cNvPr id="458941" name="Rectangle 189"/>
            <p:cNvSpPr>
              <a:spLocks noChangeArrowheads="1"/>
            </p:cNvSpPr>
            <p:nvPr/>
          </p:nvSpPr>
          <p:spPr bwMode="auto">
            <a:xfrm>
              <a:off x="170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2" name="Rectangle 190"/>
            <p:cNvSpPr>
              <a:spLocks noChangeArrowheads="1"/>
            </p:cNvSpPr>
            <p:nvPr/>
          </p:nvSpPr>
          <p:spPr bwMode="auto">
            <a:xfrm>
              <a:off x="188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3" name="Rectangle 191"/>
            <p:cNvSpPr>
              <a:spLocks noChangeArrowheads="1"/>
            </p:cNvSpPr>
            <p:nvPr/>
          </p:nvSpPr>
          <p:spPr bwMode="auto">
            <a:xfrm>
              <a:off x="2064"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4" name="Rectangle 192"/>
            <p:cNvSpPr>
              <a:spLocks noChangeArrowheads="1"/>
            </p:cNvSpPr>
            <p:nvPr/>
          </p:nvSpPr>
          <p:spPr bwMode="auto">
            <a:xfrm>
              <a:off x="224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5" name="Rectangle 193"/>
            <p:cNvSpPr>
              <a:spLocks noChangeArrowheads="1"/>
            </p:cNvSpPr>
            <p:nvPr/>
          </p:nvSpPr>
          <p:spPr bwMode="auto">
            <a:xfrm>
              <a:off x="242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6" name="Rectangle 194"/>
            <p:cNvSpPr>
              <a:spLocks noChangeArrowheads="1"/>
            </p:cNvSpPr>
            <p:nvPr/>
          </p:nvSpPr>
          <p:spPr bwMode="auto">
            <a:xfrm>
              <a:off x="260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7" name="Rectangle 195"/>
            <p:cNvSpPr>
              <a:spLocks noChangeArrowheads="1"/>
            </p:cNvSpPr>
            <p:nvPr/>
          </p:nvSpPr>
          <p:spPr bwMode="auto">
            <a:xfrm>
              <a:off x="278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8" name="Rectangle 196"/>
            <p:cNvSpPr>
              <a:spLocks noChangeArrowheads="1"/>
            </p:cNvSpPr>
            <p:nvPr/>
          </p:nvSpPr>
          <p:spPr bwMode="auto">
            <a:xfrm>
              <a:off x="297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9" name="Rectangle 197"/>
            <p:cNvSpPr>
              <a:spLocks noChangeArrowheads="1"/>
            </p:cNvSpPr>
            <p:nvPr/>
          </p:nvSpPr>
          <p:spPr bwMode="auto">
            <a:xfrm>
              <a:off x="315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0" name="Rectangle 198"/>
            <p:cNvSpPr>
              <a:spLocks noChangeArrowheads="1"/>
            </p:cNvSpPr>
            <p:nvPr/>
          </p:nvSpPr>
          <p:spPr bwMode="auto">
            <a:xfrm>
              <a:off x="3333"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1" name="Rectangle 199"/>
            <p:cNvSpPr>
              <a:spLocks noChangeArrowheads="1"/>
            </p:cNvSpPr>
            <p:nvPr/>
          </p:nvSpPr>
          <p:spPr bwMode="auto">
            <a:xfrm>
              <a:off x="351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2" name="Rectangle 200"/>
            <p:cNvSpPr>
              <a:spLocks noChangeArrowheads="1"/>
            </p:cNvSpPr>
            <p:nvPr/>
          </p:nvSpPr>
          <p:spPr bwMode="auto">
            <a:xfrm>
              <a:off x="369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3" name="Rectangle 201"/>
            <p:cNvSpPr>
              <a:spLocks noChangeArrowheads="1"/>
            </p:cNvSpPr>
            <p:nvPr/>
          </p:nvSpPr>
          <p:spPr bwMode="auto">
            <a:xfrm>
              <a:off x="387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4" name="Rectangle 202"/>
            <p:cNvSpPr>
              <a:spLocks noChangeArrowheads="1"/>
            </p:cNvSpPr>
            <p:nvPr/>
          </p:nvSpPr>
          <p:spPr bwMode="auto">
            <a:xfrm>
              <a:off x="405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5" name="Rectangle 203"/>
            <p:cNvSpPr>
              <a:spLocks noChangeArrowheads="1"/>
            </p:cNvSpPr>
            <p:nvPr/>
          </p:nvSpPr>
          <p:spPr bwMode="auto">
            <a:xfrm>
              <a:off x="4240"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8956" name="Group 204"/>
          <p:cNvGrpSpPr/>
          <p:nvPr/>
        </p:nvGrpSpPr>
        <p:grpSpPr bwMode="auto">
          <a:xfrm>
            <a:off x="2266950" y="4076700"/>
            <a:ext cx="4319588" cy="360363"/>
            <a:chOff x="1701" y="2704"/>
            <a:chExt cx="2721" cy="227"/>
          </a:xfrm>
        </p:grpSpPr>
        <p:sp>
          <p:nvSpPr>
            <p:cNvPr id="458957" name="Rectangle 205"/>
            <p:cNvSpPr>
              <a:spLocks noChangeArrowheads="1"/>
            </p:cNvSpPr>
            <p:nvPr/>
          </p:nvSpPr>
          <p:spPr bwMode="auto">
            <a:xfrm>
              <a:off x="170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8" name="Rectangle 206"/>
            <p:cNvSpPr>
              <a:spLocks noChangeArrowheads="1"/>
            </p:cNvSpPr>
            <p:nvPr/>
          </p:nvSpPr>
          <p:spPr bwMode="auto">
            <a:xfrm>
              <a:off x="188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9" name="Rectangle 207"/>
            <p:cNvSpPr>
              <a:spLocks noChangeArrowheads="1"/>
            </p:cNvSpPr>
            <p:nvPr/>
          </p:nvSpPr>
          <p:spPr bwMode="auto">
            <a:xfrm>
              <a:off x="2064"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0" name="Rectangle 208"/>
            <p:cNvSpPr>
              <a:spLocks noChangeArrowheads="1"/>
            </p:cNvSpPr>
            <p:nvPr/>
          </p:nvSpPr>
          <p:spPr bwMode="auto">
            <a:xfrm>
              <a:off x="224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1" name="Rectangle 209"/>
            <p:cNvSpPr>
              <a:spLocks noChangeArrowheads="1"/>
            </p:cNvSpPr>
            <p:nvPr/>
          </p:nvSpPr>
          <p:spPr bwMode="auto">
            <a:xfrm>
              <a:off x="242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2" name="Rectangle 210"/>
            <p:cNvSpPr>
              <a:spLocks noChangeArrowheads="1"/>
            </p:cNvSpPr>
            <p:nvPr/>
          </p:nvSpPr>
          <p:spPr bwMode="auto">
            <a:xfrm>
              <a:off x="260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3" name="Rectangle 211"/>
            <p:cNvSpPr>
              <a:spLocks noChangeArrowheads="1"/>
            </p:cNvSpPr>
            <p:nvPr/>
          </p:nvSpPr>
          <p:spPr bwMode="auto">
            <a:xfrm>
              <a:off x="278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4" name="Rectangle 212"/>
            <p:cNvSpPr>
              <a:spLocks noChangeArrowheads="1"/>
            </p:cNvSpPr>
            <p:nvPr/>
          </p:nvSpPr>
          <p:spPr bwMode="auto">
            <a:xfrm>
              <a:off x="297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5" name="Rectangle 213"/>
            <p:cNvSpPr>
              <a:spLocks noChangeArrowheads="1"/>
            </p:cNvSpPr>
            <p:nvPr/>
          </p:nvSpPr>
          <p:spPr bwMode="auto">
            <a:xfrm>
              <a:off x="315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6" name="Rectangle 214"/>
            <p:cNvSpPr>
              <a:spLocks noChangeArrowheads="1"/>
            </p:cNvSpPr>
            <p:nvPr/>
          </p:nvSpPr>
          <p:spPr bwMode="auto">
            <a:xfrm>
              <a:off x="3333"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7" name="Rectangle 215"/>
            <p:cNvSpPr>
              <a:spLocks noChangeArrowheads="1"/>
            </p:cNvSpPr>
            <p:nvPr/>
          </p:nvSpPr>
          <p:spPr bwMode="auto">
            <a:xfrm>
              <a:off x="351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8" name="Rectangle 216"/>
            <p:cNvSpPr>
              <a:spLocks noChangeArrowheads="1"/>
            </p:cNvSpPr>
            <p:nvPr/>
          </p:nvSpPr>
          <p:spPr bwMode="auto">
            <a:xfrm>
              <a:off x="369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9" name="Rectangle 217"/>
            <p:cNvSpPr>
              <a:spLocks noChangeArrowheads="1"/>
            </p:cNvSpPr>
            <p:nvPr/>
          </p:nvSpPr>
          <p:spPr bwMode="auto">
            <a:xfrm>
              <a:off x="387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0" name="Rectangle 218"/>
            <p:cNvSpPr>
              <a:spLocks noChangeArrowheads="1"/>
            </p:cNvSpPr>
            <p:nvPr/>
          </p:nvSpPr>
          <p:spPr bwMode="auto">
            <a:xfrm>
              <a:off x="405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1" name="Rectangle 219"/>
            <p:cNvSpPr>
              <a:spLocks noChangeArrowheads="1"/>
            </p:cNvSpPr>
            <p:nvPr/>
          </p:nvSpPr>
          <p:spPr bwMode="auto">
            <a:xfrm>
              <a:off x="4240"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8972" name="Group 220"/>
          <p:cNvGrpSpPr/>
          <p:nvPr/>
        </p:nvGrpSpPr>
        <p:grpSpPr bwMode="auto">
          <a:xfrm>
            <a:off x="2555875" y="3717925"/>
            <a:ext cx="4319588" cy="360363"/>
            <a:chOff x="1701" y="2704"/>
            <a:chExt cx="2721" cy="227"/>
          </a:xfrm>
        </p:grpSpPr>
        <p:sp>
          <p:nvSpPr>
            <p:cNvPr id="458973" name="Rectangle 221"/>
            <p:cNvSpPr>
              <a:spLocks noChangeArrowheads="1"/>
            </p:cNvSpPr>
            <p:nvPr/>
          </p:nvSpPr>
          <p:spPr bwMode="auto">
            <a:xfrm>
              <a:off x="170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4" name="Rectangle 222"/>
            <p:cNvSpPr>
              <a:spLocks noChangeArrowheads="1"/>
            </p:cNvSpPr>
            <p:nvPr/>
          </p:nvSpPr>
          <p:spPr bwMode="auto">
            <a:xfrm>
              <a:off x="188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5" name="Rectangle 223"/>
            <p:cNvSpPr>
              <a:spLocks noChangeArrowheads="1"/>
            </p:cNvSpPr>
            <p:nvPr/>
          </p:nvSpPr>
          <p:spPr bwMode="auto">
            <a:xfrm>
              <a:off x="2064"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6" name="Rectangle 224"/>
            <p:cNvSpPr>
              <a:spLocks noChangeArrowheads="1"/>
            </p:cNvSpPr>
            <p:nvPr/>
          </p:nvSpPr>
          <p:spPr bwMode="auto">
            <a:xfrm>
              <a:off x="224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7" name="Rectangle 225"/>
            <p:cNvSpPr>
              <a:spLocks noChangeArrowheads="1"/>
            </p:cNvSpPr>
            <p:nvPr/>
          </p:nvSpPr>
          <p:spPr bwMode="auto">
            <a:xfrm>
              <a:off x="242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8" name="Rectangle 226"/>
            <p:cNvSpPr>
              <a:spLocks noChangeArrowheads="1"/>
            </p:cNvSpPr>
            <p:nvPr/>
          </p:nvSpPr>
          <p:spPr bwMode="auto">
            <a:xfrm>
              <a:off x="260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9" name="Rectangle 227"/>
            <p:cNvSpPr>
              <a:spLocks noChangeArrowheads="1"/>
            </p:cNvSpPr>
            <p:nvPr/>
          </p:nvSpPr>
          <p:spPr bwMode="auto">
            <a:xfrm>
              <a:off x="278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0" name="Rectangle 228"/>
            <p:cNvSpPr>
              <a:spLocks noChangeArrowheads="1"/>
            </p:cNvSpPr>
            <p:nvPr/>
          </p:nvSpPr>
          <p:spPr bwMode="auto">
            <a:xfrm>
              <a:off x="297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1" name="Rectangle 229"/>
            <p:cNvSpPr>
              <a:spLocks noChangeArrowheads="1"/>
            </p:cNvSpPr>
            <p:nvPr/>
          </p:nvSpPr>
          <p:spPr bwMode="auto">
            <a:xfrm>
              <a:off x="315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2" name="Rectangle 230"/>
            <p:cNvSpPr>
              <a:spLocks noChangeArrowheads="1"/>
            </p:cNvSpPr>
            <p:nvPr/>
          </p:nvSpPr>
          <p:spPr bwMode="auto">
            <a:xfrm>
              <a:off x="3333"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3" name="Rectangle 231"/>
            <p:cNvSpPr>
              <a:spLocks noChangeArrowheads="1"/>
            </p:cNvSpPr>
            <p:nvPr/>
          </p:nvSpPr>
          <p:spPr bwMode="auto">
            <a:xfrm>
              <a:off x="351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4" name="Rectangle 232"/>
            <p:cNvSpPr>
              <a:spLocks noChangeArrowheads="1"/>
            </p:cNvSpPr>
            <p:nvPr/>
          </p:nvSpPr>
          <p:spPr bwMode="auto">
            <a:xfrm>
              <a:off x="369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5" name="Rectangle 233"/>
            <p:cNvSpPr>
              <a:spLocks noChangeArrowheads="1"/>
            </p:cNvSpPr>
            <p:nvPr/>
          </p:nvSpPr>
          <p:spPr bwMode="auto">
            <a:xfrm>
              <a:off x="387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6" name="Rectangle 234"/>
            <p:cNvSpPr>
              <a:spLocks noChangeArrowheads="1"/>
            </p:cNvSpPr>
            <p:nvPr/>
          </p:nvSpPr>
          <p:spPr bwMode="auto">
            <a:xfrm>
              <a:off x="405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7" name="Rectangle 235"/>
            <p:cNvSpPr>
              <a:spLocks noChangeArrowheads="1"/>
            </p:cNvSpPr>
            <p:nvPr/>
          </p:nvSpPr>
          <p:spPr bwMode="auto">
            <a:xfrm>
              <a:off x="4240"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8988" name="Line 236"/>
          <p:cNvSpPr>
            <a:spLocks noChangeShapeType="1"/>
          </p:cNvSpPr>
          <p:nvPr/>
        </p:nvSpPr>
        <p:spPr bwMode="auto">
          <a:xfrm>
            <a:off x="6875463" y="4076700"/>
            <a:ext cx="0" cy="1441450"/>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8989" name="Text Box 237"/>
          <p:cNvSpPr txBox="1">
            <a:spLocks noChangeArrowheads="1"/>
          </p:cNvSpPr>
          <p:nvPr/>
        </p:nvSpPr>
        <p:spPr bwMode="auto">
          <a:xfrm>
            <a:off x="6588125" y="5589588"/>
            <a:ext cx="935038"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 19</a:t>
            </a:r>
            <a:endParaRPr lang="en-US" altLang="zh-CN" sz="1600" b="1">
              <a:ea typeface="楷体_GB2312" pitchFamily="49" charset="-122"/>
            </a:endParaRPr>
          </a:p>
          <a:p>
            <a:pPr>
              <a:spcBef>
                <a:spcPct val="50000"/>
              </a:spcBef>
            </a:pPr>
            <a:r>
              <a:rPr lang="en-US" altLang="zh-CN" sz="1600" b="1">
                <a:solidFill>
                  <a:srgbClr val="0000FF"/>
                </a:solidFill>
                <a:ea typeface="楷体_GB2312" pitchFamily="49" charset="-122"/>
              </a:rPr>
              <a:t>380ns</a:t>
            </a:r>
            <a:endParaRPr lang="en-US" altLang="zh-CN" sz="1600" b="1">
              <a:solidFill>
                <a:srgbClr val="0000FF"/>
              </a:solidFill>
              <a:ea typeface="楷体_GB2312" pitchFamily="49" charset="-122"/>
            </a:endParaRPr>
          </a:p>
        </p:txBody>
      </p:sp>
      <p:sp>
        <p:nvSpPr>
          <p:cNvPr id="458990" name="Text Box 238"/>
          <p:cNvSpPr txBox="1">
            <a:spLocks noChangeArrowheads="1"/>
          </p:cNvSpPr>
          <p:nvPr/>
        </p:nvSpPr>
        <p:spPr bwMode="auto">
          <a:xfrm>
            <a:off x="1187450" y="5589588"/>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 0</a:t>
            </a:r>
            <a:endParaRPr lang="en-US" altLang="zh-CN" sz="1600" b="1">
              <a:ea typeface="楷体_GB2312" pitchFamily="49" charset="-122"/>
            </a:endParaRPr>
          </a:p>
        </p:txBody>
      </p:sp>
      <p:sp>
        <p:nvSpPr>
          <p:cNvPr id="458991" name="Text Box 239"/>
          <p:cNvSpPr txBox="1">
            <a:spLocks noChangeArrowheads="1"/>
          </p:cNvSpPr>
          <p:nvPr/>
        </p:nvSpPr>
        <p:spPr bwMode="auto">
          <a:xfrm>
            <a:off x="2627313" y="5589588"/>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 5</a:t>
            </a:r>
            <a:endParaRPr lang="en-US" altLang="zh-CN" sz="1600" b="1">
              <a:ea typeface="楷体_GB2312" pitchFamily="49" charset="-122"/>
            </a:endParaRPr>
          </a:p>
        </p:txBody>
      </p:sp>
      <p:sp>
        <p:nvSpPr>
          <p:cNvPr id="458992" name="Text Box 240"/>
          <p:cNvSpPr txBox="1">
            <a:spLocks noChangeArrowheads="1"/>
          </p:cNvSpPr>
          <p:nvPr/>
        </p:nvSpPr>
        <p:spPr bwMode="auto">
          <a:xfrm>
            <a:off x="4067175" y="5589588"/>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 10</a:t>
            </a:r>
            <a:endParaRPr lang="en-US" altLang="zh-CN" sz="1600" b="1">
              <a:ea typeface="楷体_GB2312" pitchFamily="49" charset="-122"/>
            </a:endParaRPr>
          </a:p>
        </p:txBody>
      </p:sp>
      <p:sp>
        <p:nvSpPr>
          <p:cNvPr id="458993" name="Text Box 241"/>
          <p:cNvSpPr txBox="1">
            <a:spLocks noChangeArrowheads="1"/>
          </p:cNvSpPr>
          <p:nvPr/>
        </p:nvSpPr>
        <p:spPr bwMode="auto">
          <a:xfrm>
            <a:off x="5435600" y="5589588"/>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 15</a:t>
            </a:r>
            <a:endParaRPr lang="en-US" altLang="zh-CN" sz="1600" b="1">
              <a:ea typeface="楷体_GB2312" pitchFamily="49" charset="-122"/>
            </a:endParaRPr>
          </a:p>
        </p:txBody>
      </p:sp>
      <p:sp>
        <p:nvSpPr>
          <p:cNvPr id="2" name="日期占位符 1"/>
          <p:cNvSpPr>
            <a:spLocks noGrp="1"/>
          </p:cNvSpPr>
          <p:nvPr>
            <p:ph type="dt" sz="half" idx="10"/>
          </p:nvPr>
        </p:nvSpPr>
        <p:spPr/>
        <p:txBody>
          <a:bodyPr/>
          <a:p>
            <a:fld id="{B04D8A11-3C88-4F13-B14C-47B13A9D4FA7}" type="datetime2">
              <a:rPr lang="zh-CN" altLang="en-US" smtClean="0"/>
            </a:fld>
            <a:endParaRPr lang="zh-CN" altLang="en-US"/>
          </a:p>
        </p:txBody>
      </p:sp>
      <p:sp>
        <p:nvSpPr>
          <p:cNvPr id="3" name="灯片编号占位符 2"/>
          <p:cNvSpPr>
            <a:spLocks noGrp="1"/>
          </p:cNvSpPr>
          <p:nvPr>
            <p:ph type="sldNum" sz="quarter" idx="12"/>
          </p:nvPr>
        </p:nvSpPr>
        <p:spPr/>
        <p:txBody>
          <a:bodyPr/>
          <a:p>
            <a:fld id="{660EF206-E928-4BE4-B858-0D7A072F16BE}" type="slidenum">
              <a:rPr lang="zh-CN" altLang="en-US" smtClean="0"/>
            </a:fld>
            <a:endParaRPr lang="zh-CN" altLang="en-US"/>
          </a:p>
        </p:txBody>
      </p:sp>
      <p:sp>
        <p:nvSpPr>
          <p:cNvPr id="4" name="页脚占位符 3"/>
          <p:cNvSpPr>
            <a:spLocks noGrp="1"/>
          </p:cNvSpPr>
          <p:nvPr>
            <p:ph type="ftr" sz="quarter" idx="11"/>
          </p:nvPr>
        </p:nvSpPr>
        <p:spPr/>
        <p:txBody>
          <a:bodyPr/>
          <a:p>
            <a:r>
              <a:rPr lang="zh-CN" altLang="en-US"/>
              <a:t>桂林电子科技大学  计算机与信息安全学院  《计算机系统结构》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458756">
                                            <p:txEl>
                                              <p:pRg st="0" end="0"/>
                                            </p:txEl>
                                          </p:spTgt>
                                        </p:tgtEl>
                                        <p:attrNameLst>
                                          <p:attrName>style.visibility</p:attrName>
                                        </p:attrNameLst>
                                      </p:cBhvr>
                                      <p:to>
                                        <p:strVal val="visible"/>
                                      </p:to>
                                    </p:set>
                                    <p:animEffect transition="in" filter="box(in)">
                                      <p:cBhvr>
                                        <p:cTn id="7" dur="500"/>
                                        <p:tgtEl>
                                          <p:spTgt spid="45875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58756">
                                            <p:txEl>
                                              <p:pRg st="1" end="1"/>
                                            </p:txEl>
                                          </p:spTgt>
                                        </p:tgtEl>
                                        <p:attrNameLst>
                                          <p:attrName>style.visibility</p:attrName>
                                        </p:attrNameLst>
                                      </p:cBhvr>
                                      <p:to>
                                        <p:strVal val="visible"/>
                                      </p:to>
                                    </p:set>
                                    <p:animEffect transition="in" filter="box(in)">
                                      <p:cBhvr>
                                        <p:cTn id="10" dur="500"/>
                                        <p:tgtEl>
                                          <p:spTgt spid="458756">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58756">
                                            <p:txEl>
                                              <p:pRg st="2" end="2"/>
                                            </p:txEl>
                                          </p:spTgt>
                                        </p:tgtEl>
                                        <p:attrNameLst>
                                          <p:attrName>style.visibility</p:attrName>
                                        </p:attrNameLst>
                                      </p:cBhvr>
                                      <p:to>
                                        <p:strVal val="visible"/>
                                      </p:to>
                                    </p:set>
                                    <p:animEffect transition="in" filter="box(in)">
                                      <p:cBhvr>
                                        <p:cTn id="13" dur="500"/>
                                        <p:tgtEl>
                                          <p:spTgt spid="458756">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58756">
                                            <p:txEl>
                                              <p:pRg st="3" end="3"/>
                                            </p:txEl>
                                          </p:spTgt>
                                        </p:tgtEl>
                                        <p:attrNameLst>
                                          <p:attrName>style.visibility</p:attrName>
                                        </p:attrNameLst>
                                      </p:cBhvr>
                                      <p:to>
                                        <p:strVal val="visible"/>
                                      </p:to>
                                    </p:set>
                                    <p:animEffect transition="in" filter="box(in)">
                                      <p:cBhvr>
                                        <p:cTn id="16" dur="500"/>
                                        <p:tgtEl>
                                          <p:spTgt spid="458756">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58756">
                                            <p:txEl>
                                              <p:pRg st="4" end="4"/>
                                            </p:txEl>
                                          </p:spTgt>
                                        </p:tgtEl>
                                        <p:attrNameLst>
                                          <p:attrName>style.visibility</p:attrName>
                                        </p:attrNameLst>
                                      </p:cBhvr>
                                      <p:to>
                                        <p:strVal val="visible"/>
                                      </p:to>
                                    </p:set>
                                    <p:animEffect transition="in" filter="box(in)">
                                      <p:cBhvr>
                                        <p:cTn id="19" dur="500"/>
                                        <p:tgtEl>
                                          <p:spTgt spid="45875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458756">
                                            <p:txEl>
                                              <p:pRg st="5" end="5"/>
                                            </p:txEl>
                                          </p:spTgt>
                                        </p:tgtEl>
                                        <p:attrNameLst>
                                          <p:attrName>style.visibility</p:attrName>
                                        </p:attrNameLst>
                                      </p:cBhvr>
                                      <p:to>
                                        <p:strVal val="visible"/>
                                      </p:to>
                                    </p:set>
                                    <p:animEffect transition="in" filter="box(in)">
                                      <p:cBhvr>
                                        <p:cTn id="24" dur="500"/>
                                        <p:tgtEl>
                                          <p:spTgt spid="45875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58849"/>
                                        </p:tgtEl>
                                        <p:attrNameLst>
                                          <p:attrName>style.visibility</p:attrName>
                                        </p:attrNameLst>
                                      </p:cBhvr>
                                      <p:to>
                                        <p:strVal val="visible"/>
                                      </p:to>
                                    </p:set>
                                    <p:animEffect transition="in" filter="wipe(down)">
                                      <p:cBhvr>
                                        <p:cTn id="29" dur="500"/>
                                        <p:tgtEl>
                                          <p:spTgt spid="45884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58850"/>
                                        </p:tgtEl>
                                        <p:attrNameLst>
                                          <p:attrName>style.visibility</p:attrName>
                                        </p:attrNameLst>
                                      </p:cBhvr>
                                      <p:to>
                                        <p:strVal val="visible"/>
                                      </p:to>
                                    </p:set>
                                    <p:animEffect transition="in" filter="wipe(down)">
                                      <p:cBhvr>
                                        <p:cTn id="32" dur="500"/>
                                        <p:tgtEl>
                                          <p:spTgt spid="45885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58851"/>
                                        </p:tgtEl>
                                        <p:attrNameLst>
                                          <p:attrName>style.visibility</p:attrName>
                                        </p:attrNameLst>
                                      </p:cBhvr>
                                      <p:to>
                                        <p:strVal val="visible"/>
                                      </p:to>
                                    </p:set>
                                    <p:animEffect transition="in" filter="wipe(down)">
                                      <p:cBhvr>
                                        <p:cTn id="35" dur="500"/>
                                        <p:tgtEl>
                                          <p:spTgt spid="45885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58852"/>
                                        </p:tgtEl>
                                        <p:attrNameLst>
                                          <p:attrName>style.visibility</p:attrName>
                                        </p:attrNameLst>
                                      </p:cBhvr>
                                      <p:to>
                                        <p:strVal val="visible"/>
                                      </p:to>
                                    </p:set>
                                    <p:animEffect transition="in" filter="wipe(down)">
                                      <p:cBhvr>
                                        <p:cTn id="38" dur="500"/>
                                        <p:tgtEl>
                                          <p:spTgt spid="45885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58853"/>
                                        </p:tgtEl>
                                        <p:attrNameLst>
                                          <p:attrName>style.visibility</p:attrName>
                                        </p:attrNameLst>
                                      </p:cBhvr>
                                      <p:to>
                                        <p:strVal val="visible"/>
                                      </p:to>
                                    </p:set>
                                    <p:animEffect transition="in" filter="wipe(down)">
                                      <p:cBhvr>
                                        <p:cTn id="43" dur="500"/>
                                        <p:tgtEl>
                                          <p:spTgt spid="45885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58854"/>
                                        </p:tgtEl>
                                        <p:attrNameLst>
                                          <p:attrName>style.visibility</p:attrName>
                                        </p:attrNameLst>
                                      </p:cBhvr>
                                      <p:to>
                                        <p:strVal val="visible"/>
                                      </p:to>
                                    </p:set>
                                    <p:animEffect transition="in" filter="wipe(down)">
                                      <p:cBhvr>
                                        <p:cTn id="46" dur="500"/>
                                        <p:tgtEl>
                                          <p:spTgt spid="45885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58855"/>
                                        </p:tgtEl>
                                        <p:attrNameLst>
                                          <p:attrName>style.visibility</p:attrName>
                                        </p:attrNameLst>
                                      </p:cBhvr>
                                      <p:to>
                                        <p:strVal val="visible"/>
                                      </p:to>
                                    </p:set>
                                    <p:animEffect transition="in" filter="wipe(down)">
                                      <p:cBhvr>
                                        <p:cTn id="49" dur="500"/>
                                        <p:tgtEl>
                                          <p:spTgt spid="45885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58856"/>
                                        </p:tgtEl>
                                        <p:attrNameLst>
                                          <p:attrName>style.visibility</p:attrName>
                                        </p:attrNameLst>
                                      </p:cBhvr>
                                      <p:to>
                                        <p:strVal val="visible"/>
                                      </p:to>
                                    </p:set>
                                    <p:animEffect transition="in" filter="wipe(down)">
                                      <p:cBhvr>
                                        <p:cTn id="52" dur="500"/>
                                        <p:tgtEl>
                                          <p:spTgt spid="45885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58857"/>
                                        </p:tgtEl>
                                        <p:attrNameLst>
                                          <p:attrName>style.visibility</p:attrName>
                                        </p:attrNameLst>
                                      </p:cBhvr>
                                      <p:to>
                                        <p:strVal val="visible"/>
                                      </p:to>
                                    </p:set>
                                    <p:animEffect transition="in" filter="wipe(down)">
                                      <p:cBhvr>
                                        <p:cTn id="55" dur="500"/>
                                        <p:tgtEl>
                                          <p:spTgt spid="458857"/>
                                        </p:tgtEl>
                                      </p:cBhvr>
                                    </p:animEffec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458990"/>
                                        </p:tgtEl>
                                        <p:attrNameLst>
                                          <p:attrName>style.visibility</p:attrName>
                                        </p:attrNameLst>
                                      </p:cBhvr>
                                      <p:to>
                                        <p:strVal val="visible"/>
                                      </p:to>
                                    </p:set>
                                    <p:animEffect transition="in" filter="wipe(down)">
                                      <p:cBhvr>
                                        <p:cTn id="59" dur="500"/>
                                        <p:tgtEl>
                                          <p:spTgt spid="45899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8991"/>
                                        </p:tgtEl>
                                        <p:attrNameLst>
                                          <p:attrName>style.visibility</p:attrName>
                                        </p:attrNameLst>
                                      </p:cBhvr>
                                      <p:to>
                                        <p:strVal val="visible"/>
                                      </p:to>
                                    </p:set>
                                    <p:animEffect transition="in" filter="wipe(down)">
                                      <p:cBhvr>
                                        <p:cTn id="62" dur="500"/>
                                        <p:tgtEl>
                                          <p:spTgt spid="458991"/>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58992"/>
                                        </p:tgtEl>
                                        <p:attrNameLst>
                                          <p:attrName>style.visibility</p:attrName>
                                        </p:attrNameLst>
                                      </p:cBhvr>
                                      <p:to>
                                        <p:strVal val="visible"/>
                                      </p:to>
                                    </p:set>
                                    <p:animEffect transition="in" filter="wipe(down)">
                                      <p:cBhvr>
                                        <p:cTn id="65" dur="500"/>
                                        <p:tgtEl>
                                          <p:spTgt spid="45899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458993"/>
                                        </p:tgtEl>
                                        <p:attrNameLst>
                                          <p:attrName>style.visibility</p:attrName>
                                        </p:attrNameLst>
                                      </p:cBhvr>
                                      <p:to>
                                        <p:strVal val="visible"/>
                                      </p:to>
                                    </p:set>
                                    <p:animEffect transition="in" filter="wipe(down)">
                                      <p:cBhvr>
                                        <p:cTn id="68" dur="500"/>
                                        <p:tgtEl>
                                          <p:spTgt spid="45899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58923"/>
                                        </p:tgtEl>
                                        <p:attrNameLst>
                                          <p:attrName>style.visibility</p:attrName>
                                        </p:attrNameLst>
                                      </p:cBhvr>
                                      <p:to>
                                        <p:strVal val="visible"/>
                                      </p:to>
                                    </p:set>
                                    <p:animEffect transition="in" filter="wipe(down)">
                                      <p:cBhvr>
                                        <p:cTn id="73" dur="500"/>
                                        <p:tgtEl>
                                          <p:spTgt spid="458923"/>
                                        </p:tgtEl>
                                      </p:cBhvr>
                                    </p:animEffect>
                                  </p:childTnLst>
                                </p:cTn>
                              </p:par>
                              <p:par>
                                <p:cTn id="74" presetID="22" presetClass="entr" presetSubtype="4" fill="hold" nodeType="withEffect">
                                  <p:stCondLst>
                                    <p:cond delay="0"/>
                                  </p:stCondLst>
                                  <p:childTnLst>
                                    <p:set>
                                      <p:cBhvr>
                                        <p:cTn id="75" dur="1" fill="hold">
                                          <p:stCondLst>
                                            <p:cond delay="0"/>
                                          </p:stCondLst>
                                        </p:cTn>
                                        <p:tgtEl>
                                          <p:spTgt spid="458924"/>
                                        </p:tgtEl>
                                        <p:attrNameLst>
                                          <p:attrName>style.visibility</p:attrName>
                                        </p:attrNameLst>
                                      </p:cBhvr>
                                      <p:to>
                                        <p:strVal val="visible"/>
                                      </p:to>
                                    </p:set>
                                    <p:animEffect transition="in" filter="wipe(down)">
                                      <p:cBhvr>
                                        <p:cTn id="76" dur="500"/>
                                        <p:tgtEl>
                                          <p:spTgt spid="458924"/>
                                        </p:tgtEl>
                                      </p:cBhvr>
                                    </p:animEffect>
                                  </p:childTnLst>
                                </p:cTn>
                              </p:par>
                              <p:par>
                                <p:cTn id="77" presetID="22" presetClass="entr" presetSubtype="4" fill="hold" nodeType="withEffect">
                                  <p:stCondLst>
                                    <p:cond delay="0"/>
                                  </p:stCondLst>
                                  <p:childTnLst>
                                    <p:set>
                                      <p:cBhvr>
                                        <p:cTn id="78" dur="1" fill="hold">
                                          <p:stCondLst>
                                            <p:cond delay="0"/>
                                          </p:stCondLst>
                                        </p:cTn>
                                        <p:tgtEl>
                                          <p:spTgt spid="458940"/>
                                        </p:tgtEl>
                                        <p:attrNameLst>
                                          <p:attrName>style.visibility</p:attrName>
                                        </p:attrNameLst>
                                      </p:cBhvr>
                                      <p:to>
                                        <p:strVal val="visible"/>
                                      </p:to>
                                    </p:set>
                                    <p:animEffect transition="in" filter="wipe(down)">
                                      <p:cBhvr>
                                        <p:cTn id="79" dur="500"/>
                                        <p:tgtEl>
                                          <p:spTgt spid="458940"/>
                                        </p:tgtEl>
                                      </p:cBhvr>
                                    </p:animEffect>
                                  </p:childTnLst>
                                </p:cTn>
                              </p:par>
                              <p:par>
                                <p:cTn id="80" presetID="22" presetClass="entr" presetSubtype="4" fill="hold" nodeType="withEffect">
                                  <p:stCondLst>
                                    <p:cond delay="0"/>
                                  </p:stCondLst>
                                  <p:childTnLst>
                                    <p:set>
                                      <p:cBhvr>
                                        <p:cTn id="81" dur="1" fill="hold">
                                          <p:stCondLst>
                                            <p:cond delay="0"/>
                                          </p:stCondLst>
                                        </p:cTn>
                                        <p:tgtEl>
                                          <p:spTgt spid="458956"/>
                                        </p:tgtEl>
                                        <p:attrNameLst>
                                          <p:attrName>style.visibility</p:attrName>
                                        </p:attrNameLst>
                                      </p:cBhvr>
                                      <p:to>
                                        <p:strVal val="visible"/>
                                      </p:to>
                                    </p:set>
                                    <p:animEffect transition="in" filter="wipe(down)">
                                      <p:cBhvr>
                                        <p:cTn id="82" dur="500"/>
                                        <p:tgtEl>
                                          <p:spTgt spid="458956"/>
                                        </p:tgtEl>
                                      </p:cBhvr>
                                    </p:animEffect>
                                  </p:childTnLst>
                                </p:cTn>
                              </p:par>
                              <p:par>
                                <p:cTn id="83" presetID="22" presetClass="entr" presetSubtype="4" fill="hold" nodeType="withEffect">
                                  <p:stCondLst>
                                    <p:cond delay="0"/>
                                  </p:stCondLst>
                                  <p:childTnLst>
                                    <p:set>
                                      <p:cBhvr>
                                        <p:cTn id="84" dur="1" fill="hold">
                                          <p:stCondLst>
                                            <p:cond delay="0"/>
                                          </p:stCondLst>
                                        </p:cTn>
                                        <p:tgtEl>
                                          <p:spTgt spid="458972"/>
                                        </p:tgtEl>
                                        <p:attrNameLst>
                                          <p:attrName>style.visibility</p:attrName>
                                        </p:attrNameLst>
                                      </p:cBhvr>
                                      <p:to>
                                        <p:strVal val="visible"/>
                                      </p:to>
                                    </p:set>
                                    <p:animEffect transition="in" filter="wipe(down)">
                                      <p:cBhvr>
                                        <p:cTn id="85" dur="500"/>
                                        <p:tgtEl>
                                          <p:spTgt spid="458972"/>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458988"/>
                                        </p:tgtEl>
                                        <p:attrNameLst>
                                          <p:attrName>style.visibility</p:attrName>
                                        </p:attrNameLst>
                                      </p:cBhvr>
                                      <p:to>
                                        <p:strVal val="visible"/>
                                      </p:to>
                                    </p:set>
                                    <p:animEffect transition="in" filter="blinds(horizontal)">
                                      <p:cBhvr>
                                        <p:cTn id="90" dur="500"/>
                                        <p:tgtEl>
                                          <p:spTgt spid="458988"/>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458989"/>
                                        </p:tgtEl>
                                        <p:attrNameLst>
                                          <p:attrName>style.visibility</p:attrName>
                                        </p:attrNameLst>
                                      </p:cBhvr>
                                      <p:to>
                                        <p:strVal val="visible"/>
                                      </p:to>
                                    </p:set>
                                    <p:animEffect transition="in" filter="wipe(down)">
                                      <p:cBhvr>
                                        <p:cTn id="93" dur="500"/>
                                        <p:tgtEl>
                                          <p:spTgt spid="458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849" grpId="0" animBg="1"/>
      <p:bldP spid="458850" grpId="0" animBg="1"/>
      <p:bldP spid="458851" grpId="0"/>
      <p:bldP spid="458852" grpId="0"/>
      <p:bldP spid="458853" grpId="0"/>
      <p:bldP spid="458854" grpId="0"/>
      <p:bldP spid="458855" grpId="0"/>
      <p:bldP spid="458856" grpId="0"/>
      <p:bldP spid="458857" grpId="0"/>
      <p:bldP spid="458988" grpId="0" animBg="1"/>
      <p:bldP spid="458989" grpId="0"/>
      <p:bldP spid="458990" grpId="0"/>
      <p:bldP spid="458991" grpId="0"/>
      <p:bldP spid="458992" grpId="0"/>
      <p:bldP spid="45899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Text Box 4"/>
          <p:cNvSpPr txBox="1">
            <a:spLocks noChangeArrowheads="1"/>
          </p:cNvSpPr>
          <p:nvPr/>
        </p:nvSpPr>
        <p:spPr bwMode="auto">
          <a:xfrm>
            <a:off x="468313" y="836613"/>
            <a:ext cx="7056437" cy="295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20000"/>
              </a:spcBef>
            </a:pPr>
            <a:r>
              <a:rPr lang="en-US" altLang="zh-CN"/>
              <a:t>    </a:t>
            </a:r>
            <a:r>
              <a:rPr lang="en-US" altLang="zh-CN" sz="2000">
                <a:latin typeface="Times New Roman" panose="02020603050405020304" pitchFamily="18" charset="0"/>
                <a:ea typeface="楷体_GB2312" pitchFamily="49" charset="-122"/>
              </a:rPr>
              <a:t>(2)</a:t>
            </a:r>
            <a:r>
              <a:rPr lang="zh-CN" altLang="en-US" sz="2000">
                <a:latin typeface="Times New Roman" panose="02020603050405020304" pitchFamily="18" charset="0"/>
                <a:ea typeface="楷体_GB2312" pitchFamily="49" charset="-122"/>
              </a:rPr>
              <a:t>流水线的实际吞吐率为：</a:t>
            </a:r>
            <a:endParaRPr lang="zh-CN" altLang="en-US" sz="2000">
              <a:latin typeface="Times New Roman" panose="02020603050405020304" pitchFamily="18" charset="0"/>
              <a:ea typeface="楷体_GB2312" pitchFamily="49" charset="-122"/>
            </a:endParaRPr>
          </a:p>
          <a:p>
            <a:pPr>
              <a:lnSpc>
                <a:spcPct val="140000"/>
              </a:lnSpc>
              <a:spcBef>
                <a:spcPct val="20000"/>
              </a:spcBef>
            </a:pPr>
            <a:r>
              <a:rPr lang="zh-CN" altLang="en-US" sz="200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TP=15/(19×20×10</a:t>
            </a:r>
            <a:r>
              <a:rPr lang="en-US" altLang="zh-CN" sz="2000" baseline="30000">
                <a:latin typeface="Times New Roman" panose="02020603050405020304" pitchFamily="18" charset="0"/>
                <a:ea typeface="楷体_GB2312" pitchFamily="49" charset="-122"/>
              </a:rPr>
              <a:t>-9</a:t>
            </a:r>
            <a:r>
              <a:rPr lang="en-US" altLang="zh-CN" sz="2000">
                <a:latin typeface="Times New Roman" panose="02020603050405020304" pitchFamily="18" charset="0"/>
                <a:ea typeface="楷体_GB2312" pitchFamily="49" charset="-122"/>
              </a:rPr>
              <a:t>×10</a:t>
            </a:r>
            <a:r>
              <a:rPr lang="en-US" altLang="zh-CN" sz="2000" baseline="30000">
                <a:latin typeface="Times New Roman" panose="02020603050405020304" pitchFamily="18" charset="0"/>
                <a:ea typeface="楷体_GB2312" pitchFamily="49" charset="-122"/>
              </a:rPr>
              <a:t>6</a:t>
            </a:r>
            <a:r>
              <a:rPr lang="en-US" altLang="zh-CN" sz="2000">
                <a:latin typeface="Times New Roman" panose="02020603050405020304" pitchFamily="18" charset="0"/>
                <a:ea typeface="楷体_GB2312" pitchFamily="49" charset="-122"/>
              </a:rPr>
              <a:t>)≈39.47MIPS</a:t>
            </a:r>
            <a:endParaRPr lang="en-US" altLang="zh-CN" sz="2000">
              <a:latin typeface="Times New Roman" panose="02020603050405020304" pitchFamily="18" charset="0"/>
              <a:ea typeface="楷体_GB2312" pitchFamily="49" charset="-122"/>
            </a:endParaRPr>
          </a:p>
          <a:p>
            <a:pPr>
              <a:lnSpc>
                <a:spcPct val="140000"/>
              </a:lnSpc>
              <a:spcBef>
                <a:spcPct val="20000"/>
              </a:spcBef>
            </a:pPr>
            <a:r>
              <a:rPr lang="en-US" altLang="zh-CN" sz="2000">
                <a:latin typeface="Times New Roman" panose="02020603050405020304" pitchFamily="18" charset="0"/>
                <a:ea typeface="楷体_GB2312" pitchFamily="49" charset="-122"/>
              </a:rPr>
              <a:t>    (3)</a:t>
            </a:r>
            <a:r>
              <a:rPr lang="zh-CN" altLang="en-US" sz="2000">
                <a:latin typeface="Times New Roman" panose="02020603050405020304" pitchFamily="18" charset="0"/>
                <a:ea typeface="楷体_GB2312" pitchFamily="49" charset="-122"/>
              </a:rPr>
              <a:t>流水线的加速比为：</a:t>
            </a:r>
            <a:endParaRPr lang="zh-CN" altLang="en-US" sz="2000">
              <a:latin typeface="Times New Roman" panose="02020603050405020304" pitchFamily="18" charset="0"/>
              <a:ea typeface="楷体_GB2312" pitchFamily="49" charset="-122"/>
            </a:endParaRPr>
          </a:p>
          <a:p>
            <a:pPr>
              <a:lnSpc>
                <a:spcPct val="140000"/>
              </a:lnSpc>
              <a:spcBef>
                <a:spcPct val="20000"/>
              </a:spcBef>
            </a:pPr>
            <a:r>
              <a:rPr lang="zh-CN" altLang="en-US" sz="200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Sp=15×5×20/(19×20)≈3.95</a:t>
            </a:r>
            <a:endParaRPr lang="en-US" altLang="zh-CN" sz="2000">
              <a:latin typeface="Times New Roman" panose="02020603050405020304" pitchFamily="18" charset="0"/>
              <a:ea typeface="楷体_GB2312" pitchFamily="49" charset="-122"/>
            </a:endParaRPr>
          </a:p>
          <a:p>
            <a:pPr>
              <a:lnSpc>
                <a:spcPct val="140000"/>
              </a:lnSpc>
              <a:spcBef>
                <a:spcPct val="20000"/>
              </a:spcBef>
            </a:pPr>
            <a:r>
              <a:rPr lang="en-US" altLang="zh-CN" sz="2000">
                <a:latin typeface="Times New Roman" panose="02020603050405020304" pitchFamily="18" charset="0"/>
                <a:ea typeface="楷体_GB2312" pitchFamily="49" charset="-122"/>
              </a:rPr>
              <a:t>    (4)</a:t>
            </a:r>
            <a:r>
              <a:rPr lang="zh-CN" altLang="en-US" sz="2000">
                <a:latin typeface="Times New Roman" panose="02020603050405020304" pitchFamily="18" charset="0"/>
                <a:ea typeface="楷体_GB2312" pitchFamily="49" charset="-122"/>
              </a:rPr>
              <a:t>流水线的效率为：</a:t>
            </a:r>
            <a:endParaRPr lang="zh-CN" altLang="en-US" sz="2000">
              <a:latin typeface="Times New Roman" panose="02020603050405020304" pitchFamily="18" charset="0"/>
              <a:ea typeface="楷体_GB2312" pitchFamily="49" charset="-122"/>
            </a:endParaRPr>
          </a:p>
          <a:p>
            <a:pPr>
              <a:lnSpc>
                <a:spcPct val="140000"/>
              </a:lnSpc>
              <a:spcBef>
                <a:spcPct val="20000"/>
              </a:spcBef>
            </a:pPr>
            <a:r>
              <a:rPr lang="zh-CN" altLang="en-US" sz="200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η=15×5×20/(5×19×20)≈78.9%</a:t>
            </a:r>
            <a:endParaRPr lang="en-US" altLang="zh-CN" sz="2000">
              <a:latin typeface="Times New Roman" panose="02020603050405020304" pitchFamily="18" charset="0"/>
              <a:ea typeface="楷体_GB2312" pitchFamily="49" charset="-122"/>
            </a:endParaRPr>
          </a:p>
        </p:txBody>
      </p:sp>
      <p:sp>
        <p:nvSpPr>
          <p:cNvPr id="2" name="日期占位符 1"/>
          <p:cNvSpPr>
            <a:spLocks noGrp="1"/>
          </p:cNvSpPr>
          <p:nvPr>
            <p:ph type="dt" sz="half" idx="10"/>
          </p:nvPr>
        </p:nvSpPr>
        <p:spPr/>
        <p:txBody>
          <a:bodyPr/>
          <a:p>
            <a:fld id="{B04D8A11-3C88-4F13-B14C-47B13A9D4FA7}" type="datetime2">
              <a:rPr lang="zh-CN" altLang="en-US" smtClean="0"/>
            </a:fld>
            <a:endParaRPr lang="zh-CN" altLang="en-US"/>
          </a:p>
        </p:txBody>
      </p:sp>
      <p:sp>
        <p:nvSpPr>
          <p:cNvPr id="3" name="灯片编号占位符 2"/>
          <p:cNvSpPr>
            <a:spLocks noGrp="1"/>
          </p:cNvSpPr>
          <p:nvPr>
            <p:ph type="sldNum" sz="quarter" idx="12"/>
          </p:nvPr>
        </p:nvSpPr>
        <p:spPr/>
        <p:txBody>
          <a:bodyPr/>
          <a:p>
            <a:fld id="{660EF206-E928-4BE4-B858-0D7A072F16BE}" type="slidenum">
              <a:rPr lang="zh-CN" altLang="en-US" smtClean="0"/>
            </a:fld>
            <a:endParaRPr lang="zh-CN" altLang="en-US"/>
          </a:p>
        </p:txBody>
      </p:sp>
      <p:sp>
        <p:nvSpPr>
          <p:cNvPr id="4" name="页脚占位符 3"/>
          <p:cNvSpPr>
            <a:spLocks noGrp="1"/>
          </p:cNvSpPr>
          <p:nvPr>
            <p:ph type="ftr" sz="quarter" idx="11"/>
          </p:nvPr>
        </p:nvSpPr>
        <p:spPr/>
        <p:txBody>
          <a:bodyPr/>
          <a:p>
            <a:r>
              <a:rPr lang="zh-CN" altLang="en-US"/>
              <a:t>桂林电子科技大学  计算机与信息安全学院  《计算机系统结构》</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2707" y="284991"/>
            <a:ext cx="901700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解：从时空图上可以看出，从任务开始到结束，共需</a:t>
            </a:r>
            <a:r>
              <a:rPr lang="en-US" altLang="zh-CN" sz="2000" dirty="0">
                <a:latin typeface="微软雅黑" panose="020B0503020204020204" pitchFamily="34" charset="-122"/>
                <a:ea typeface="微软雅黑" panose="020B0503020204020204" pitchFamily="34" charset="-122"/>
              </a:rPr>
              <a:t>15Δt</a:t>
            </a:r>
            <a:r>
              <a:rPr lang="zh-CN" altLang="en-US" sz="2000" dirty="0">
                <a:latin typeface="微软雅黑" panose="020B0503020204020204" pitchFamily="34" charset="-122"/>
                <a:ea typeface="微软雅黑" panose="020B0503020204020204" pitchFamily="34" charset="-122"/>
              </a:rPr>
              <a:t>，而顺序完        成</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个任务需要的时间为</a:t>
            </a:r>
            <a:r>
              <a:rPr lang="en-US" altLang="zh-CN" sz="2000" dirty="0">
                <a:latin typeface="微软雅黑" panose="020B0503020204020204" pitchFamily="34" charset="-122"/>
                <a:ea typeface="微软雅黑" panose="020B0503020204020204" pitchFamily="34" charset="-122"/>
              </a:rPr>
              <a:t>7×4Δt=28Δt</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因此，该流水线的实际吞吐率为：</a:t>
            </a:r>
            <a:r>
              <a:rPr lang="en-US" altLang="zh-CN" sz="2000" dirty="0">
                <a:latin typeface="微软雅黑" panose="020B0503020204020204" pitchFamily="34" charset="-122"/>
                <a:ea typeface="微软雅黑" panose="020B0503020204020204" pitchFamily="34" charset="-122"/>
              </a:rPr>
              <a:t>TP=7/(15Δt)</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加速比为：</a:t>
            </a:r>
            <a:r>
              <a:rPr lang="en-US" altLang="zh-CN" sz="2000" dirty="0" err="1">
                <a:latin typeface="微软雅黑" panose="020B0503020204020204" pitchFamily="34" charset="-122"/>
                <a:ea typeface="微软雅黑" panose="020B0503020204020204" pitchFamily="34" charset="-122"/>
              </a:rPr>
              <a:t>Sp</a:t>
            </a:r>
            <a:r>
              <a:rPr lang="en-US" altLang="zh-CN" sz="2000" dirty="0">
                <a:latin typeface="微软雅黑" panose="020B0503020204020204" pitchFamily="34" charset="-122"/>
                <a:ea typeface="微软雅黑" panose="020B0503020204020204" pitchFamily="34" charset="-122"/>
              </a:rPr>
              <a:t>=28Δt/(15Δt)≈1.87</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效率为：</a:t>
            </a:r>
            <a:r>
              <a:rPr lang="en-US" altLang="zh-CN" sz="2000" dirty="0">
                <a:latin typeface="微软雅黑" panose="020B0503020204020204" pitchFamily="34" charset="-122"/>
                <a:ea typeface="微软雅黑" panose="020B0503020204020204" pitchFamily="34" charset="-122"/>
              </a:rPr>
              <a:t>η=28Δt/(4×15Δt)≈46.7%</a:t>
            </a:r>
            <a:endParaRPr lang="en-US" altLang="zh-CN" sz="2000" dirty="0">
              <a:latin typeface="微软雅黑" panose="020B0503020204020204" pitchFamily="34" charset="-122"/>
              <a:ea typeface="微软雅黑" panose="020B0503020204020204" pitchFamily="34" charset="-122"/>
            </a:endParaRPr>
          </a:p>
        </p:txBody>
      </p:sp>
      <p:pic>
        <p:nvPicPr>
          <p:cNvPr id="12292" name="Picture 4" descr="4">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653" y="2282065"/>
            <a:ext cx="6335713" cy="4032250"/>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203443EB-842C-49C3-B887-BD37790694AF}" type="datetime2">
              <a:rPr lang="zh-CN" altLang="en-US" smtClean="0"/>
            </a:fld>
            <a:endParaRPr lang="zh-CN" altLang="en-US" dirty="0"/>
          </a:p>
        </p:txBody>
      </p:sp>
      <p:sp>
        <p:nvSpPr>
          <p:cNvPr id="3" name="页脚占位符 2"/>
          <p:cNvSpPr>
            <a:spLocks noGrp="1"/>
          </p:cNvSpPr>
          <p:nvPr>
            <p:ph type="ftr" sz="quarter" idx="11"/>
          </p:nvPr>
        </p:nvSpPr>
        <p:spPr>
          <a:xfrm>
            <a:off x="2514600" y="6356351"/>
            <a:ext cx="4388476" cy="365125"/>
          </a:xfrm>
        </p:spPr>
        <p:txBody>
          <a:bodyPr/>
          <a:lstStyle/>
          <a:p>
            <a:r>
              <a:rPr lang="zh-CN" altLang="en-US" dirty="0"/>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circle(out)">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fade">
                                      <p:cBhvr>
                                        <p:cTn id="1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057400" y="114157"/>
            <a:ext cx="425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dirty="0">
                <a:latin typeface="微软雅黑" panose="020B0503020204020204" pitchFamily="34" charset="-122"/>
                <a:ea typeface="微软雅黑" panose="020B0503020204020204" pitchFamily="34" charset="-122"/>
              </a:rPr>
              <a:t>4.4</a:t>
            </a:r>
            <a:r>
              <a:rPr lang="en-US" altLang="zh-CN" sz="2400" b="1" dirty="0">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线性流水线性能分析举例</a:t>
            </a:r>
            <a:endParaRPr lang="zh-CN" altLang="en-US" sz="2400" b="1" dirty="0">
              <a:latin typeface="微软雅黑" panose="020B0503020204020204" pitchFamily="34" charset="-122"/>
              <a:ea typeface="微软雅黑" panose="020B0503020204020204" pitchFamily="34" charset="-122"/>
            </a:endParaRPr>
          </a:p>
        </p:txBody>
      </p:sp>
      <p:sp>
        <p:nvSpPr>
          <p:cNvPr id="13315" name="Rectangle 3"/>
          <p:cNvSpPr>
            <a:spLocks noChangeArrowheads="1"/>
          </p:cNvSpPr>
          <p:nvPr/>
        </p:nvSpPr>
        <p:spPr bwMode="auto">
          <a:xfrm>
            <a:off x="147638" y="571357"/>
            <a:ext cx="88487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4.2] </a:t>
            </a:r>
            <a:r>
              <a:rPr lang="zh-CN" altLang="en-US" sz="2000" dirty="0">
                <a:latin typeface="微软雅黑" panose="020B0503020204020204" pitchFamily="34" charset="-122"/>
                <a:ea typeface="微软雅黑" panose="020B0503020204020204" pitchFamily="34" charset="-122"/>
              </a:rPr>
              <a:t>用一条</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段浮点加法器流水线求</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个浮点数的和：</a:t>
            </a:r>
            <a:r>
              <a:rPr lang="en-US" altLang="zh-CN" sz="2000" dirty="0">
                <a:latin typeface="微软雅黑" panose="020B0503020204020204" pitchFamily="34" charset="-122"/>
                <a:ea typeface="微软雅黑" panose="020B0503020204020204" pitchFamily="34" charset="-122"/>
              </a:rPr>
              <a:t>Z</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。已知流水线的各段经过时间都是</a:t>
            </a:r>
            <a:r>
              <a:rPr lang="en-US" altLang="zh-CN" sz="2000" dirty="0" err="1">
                <a:latin typeface="微软雅黑" panose="020B0503020204020204" pitchFamily="34" charset="-122"/>
                <a:ea typeface="微软雅黑" panose="020B0503020204020204" pitchFamily="34" charset="-122"/>
              </a:rPr>
              <a:t>Δt</a:t>
            </a:r>
            <a:r>
              <a:rPr lang="zh-CN" altLang="en-US" sz="2000" dirty="0">
                <a:latin typeface="微软雅黑" panose="020B0503020204020204" pitchFamily="34" charset="-122"/>
                <a:ea typeface="微软雅黑" panose="020B0503020204020204" pitchFamily="34" charset="-122"/>
              </a:rPr>
              <a:t>，流水线的输出结果可以直接返回到流水线的输入端或暂存于相应的缓冲寄存器中，其延迟时间忽略不计。流水线为双输入端，如图</a:t>
            </a:r>
            <a:r>
              <a:rPr lang="en-US" altLang="zh-CN" sz="2000" dirty="0">
                <a:latin typeface="微软雅黑" panose="020B0503020204020204" pitchFamily="34" charset="-122"/>
                <a:ea typeface="微软雅黑" panose="020B0503020204020204" pitchFamily="34" charset="-122"/>
              </a:rPr>
              <a:t>4.18(a)</a:t>
            </a:r>
            <a:r>
              <a:rPr lang="zh-CN" altLang="en-US" sz="2000" dirty="0">
                <a:latin typeface="微软雅黑" panose="020B0503020204020204" pitchFamily="34" charset="-122"/>
                <a:ea typeface="微软雅黑" panose="020B0503020204020204" pitchFamily="34" charset="-122"/>
              </a:rPr>
              <a:t>所示。</a:t>
            </a:r>
            <a:r>
              <a:rPr lang="zh-CN" altLang="en-US" dirty="0">
                <a:ea typeface="微软雅黑" panose="020B0503020204020204" pitchFamily="34" charset="-122"/>
              </a:rPr>
              <a:t> </a:t>
            </a:r>
            <a:endParaRPr lang="zh-CN" altLang="en-US" dirty="0">
              <a:ea typeface="微软雅黑" panose="020B0503020204020204" pitchFamily="34" charset="-122"/>
            </a:endParaRPr>
          </a:p>
        </p:txBody>
      </p:sp>
      <p:sp>
        <p:nvSpPr>
          <p:cNvPr id="2" name="日期占位符 1"/>
          <p:cNvSpPr>
            <a:spLocks noGrp="1"/>
          </p:cNvSpPr>
          <p:nvPr>
            <p:ph type="dt" sz="half" idx="10"/>
          </p:nvPr>
        </p:nvSpPr>
        <p:spPr/>
        <p:txBody>
          <a:bodyPr/>
          <a:lstStyle/>
          <a:p>
            <a:fld id="{4DCF80AE-9919-4AED-83BF-369E5EB81EF7}" type="datetime2">
              <a:rPr lang="zh-CN" altLang="en-US" smtClean="0"/>
            </a:fld>
            <a:endParaRPr lang="zh-CN" altLang="en-US" dirty="0"/>
          </a:p>
        </p:txBody>
      </p:sp>
      <p:sp>
        <p:nvSpPr>
          <p:cNvPr id="3" name="页脚占位符 2"/>
          <p:cNvSpPr>
            <a:spLocks noGrp="1"/>
          </p:cNvSpPr>
          <p:nvPr>
            <p:ph type="ftr" sz="quarter" idx="11"/>
          </p:nvPr>
        </p:nvSpPr>
        <p:spPr>
          <a:xfrm>
            <a:off x="2405666" y="6375921"/>
            <a:ext cx="4332668" cy="365125"/>
          </a:xfrm>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pic>
        <p:nvPicPr>
          <p:cNvPr id="4097" name="图片 4096" descr="ppt/media/image24.png"/>
          <p:cNvPicPr preferRelativeResize="0"/>
          <p:nvPr/>
        </p:nvPicPr>
        <p:blipFill>
          <a:blip r:embed="rId1"/>
          <a:stretch>
            <a:fillRect/>
          </a:stretch>
        </p:blipFill>
        <p:spPr>
          <a:xfrm>
            <a:off x="147638" y="2030413"/>
            <a:ext cx="8713787" cy="4325937"/>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28588" y="546102"/>
            <a:ext cx="8907462"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b="1" dirty="0">
                <a:solidFill>
                  <a:srgbClr val="000000"/>
                </a:solidFill>
                <a:latin typeface="宋体" panose="02010600030101010101" pitchFamily="2" charset="-122"/>
              </a:rPr>
              <a:t>    [</a:t>
            </a:r>
            <a:r>
              <a:rPr lang="zh-CN" altLang="en-US" sz="2000" b="1" dirty="0">
                <a:solidFill>
                  <a:srgbClr val="000000"/>
                </a:solidFill>
                <a:latin typeface="宋体" panose="02010600030101010101" pitchFamily="2" charset="-122"/>
              </a:rPr>
              <a:t>例</a:t>
            </a:r>
            <a:r>
              <a:rPr lang="en-US" altLang="zh-CN" sz="2000" b="1" dirty="0">
                <a:solidFill>
                  <a:srgbClr val="000000"/>
                </a:solidFill>
                <a:latin typeface="宋体" panose="02010600030101010101" pitchFamily="2" charset="-122"/>
              </a:rPr>
              <a:t>4.4]</a:t>
            </a: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设一条具有</a:t>
            </a:r>
            <a:r>
              <a:rPr lang="en-US" altLang="zh-CN" sz="2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个功能段的非线性流水线的连接图和预约表分别如图</a:t>
            </a:r>
            <a:r>
              <a:rPr lang="en-US" altLang="zh-CN" sz="2000" dirty="0">
                <a:solidFill>
                  <a:srgbClr val="000000"/>
                </a:solidFill>
                <a:latin typeface="宋体" panose="02010600030101010101" pitchFamily="2" charset="-122"/>
              </a:rPr>
              <a:t>4.26</a:t>
            </a:r>
            <a:r>
              <a:rPr lang="zh-CN" altLang="en-US" sz="2000" dirty="0">
                <a:solidFill>
                  <a:srgbClr val="000000"/>
                </a:solidFill>
                <a:latin typeface="宋体" panose="02010600030101010101" pitchFamily="2" charset="-122"/>
              </a:rPr>
              <a:t>和图</a:t>
            </a:r>
            <a:r>
              <a:rPr lang="en-US" altLang="zh-CN" sz="2000" dirty="0">
                <a:solidFill>
                  <a:srgbClr val="000000"/>
                </a:solidFill>
                <a:latin typeface="宋体" panose="02010600030101010101" pitchFamily="2" charset="-122"/>
              </a:rPr>
              <a:t>4.27</a:t>
            </a:r>
            <a:r>
              <a:rPr lang="zh-CN" altLang="en-US" sz="2000" dirty="0">
                <a:solidFill>
                  <a:srgbClr val="000000"/>
                </a:solidFill>
                <a:latin typeface="宋体" panose="02010600030101010101" pitchFamily="2" charset="-122"/>
              </a:rPr>
              <a:t>所示，在连接图中，各功能段的延迟时间均为一个时钟周期。采用插入非计算延迟单元（预留算法），实现该流水线的最优调度，画出采用预留算法调度的预约表、连接图和状态转换图，并画出连续输入</a:t>
            </a:r>
            <a:r>
              <a:rPr lang="en-US" altLang="zh-CN" sz="2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个任务时的流水线时空图，计算流水线的最大吞吐率，以及当连续输入</a:t>
            </a:r>
            <a:r>
              <a:rPr lang="en-US" altLang="zh-CN" sz="2000" dirty="0">
                <a:solidFill>
                  <a:srgbClr val="000000"/>
                </a:solidFill>
                <a:latin typeface="宋体" panose="02010600030101010101" pitchFamily="2" charset="-122"/>
              </a:rPr>
              <a:t>10</a:t>
            </a:r>
            <a:r>
              <a:rPr lang="zh-CN" altLang="en-US" sz="2000" dirty="0">
                <a:solidFill>
                  <a:srgbClr val="000000"/>
                </a:solidFill>
                <a:latin typeface="宋体" panose="02010600030101010101" pitchFamily="2" charset="-122"/>
              </a:rPr>
              <a:t>个任务时流水线的实际吞吐率。</a:t>
            </a:r>
            <a:endParaRPr lang="zh-CN" altLang="en-US" sz="2000" dirty="0">
              <a:latin typeface="宋体" panose="02010600030101010101" pitchFamily="2" charset="-122"/>
            </a:endParaRPr>
          </a:p>
        </p:txBody>
      </p:sp>
      <p:pic>
        <p:nvPicPr>
          <p:cNvPr id="71683" name="Picture 3"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7" y="3224213"/>
            <a:ext cx="4906963" cy="1860550"/>
          </a:xfrm>
          <a:prstGeom prst="rect">
            <a:avLst/>
          </a:prstGeom>
          <a:noFill/>
          <a:extLst>
            <a:ext uri="{909E8E84-426E-40DD-AFC4-6F175D3DCCD1}">
              <a14:hiddenFill xmlns:a14="http://schemas.microsoft.com/office/drawing/2010/main">
                <a:solidFill>
                  <a:srgbClr val="FFFFFF"/>
                </a:solidFill>
              </a14:hiddenFill>
            </a:ext>
          </a:extLst>
        </p:spPr>
      </p:pic>
      <p:pic>
        <p:nvPicPr>
          <p:cNvPr id="71684"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2" y="3055940"/>
            <a:ext cx="3724275" cy="2028825"/>
          </a:xfrm>
          <a:prstGeom prst="rect">
            <a:avLst/>
          </a:prstGeom>
          <a:noFill/>
          <a:extLst>
            <a:ext uri="{909E8E84-426E-40DD-AFC4-6F175D3DCCD1}">
              <a14:hiddenFill xmlns:a14="http://schemas.microsoft.com/office/drawing/2010/main">
                <a:solidFill>
                  <a:srgbClr val="FFFFFF"/>
                </a:solidFill>
              </a14:hiddenFill>
            </a:ext>
          </a:extLst>
        </p:spPr>
      </p:pic>
      <p:sp>
        <p:nvSpPr>
          <p:cNvPr id="71685" name="Rectangle 5"/>
          <p:cNvSpPr>
            <a:spLocks noChangeArrowheads="1"/>
          </p:cNvSpPr>
          <p:nvPr/>
        </p:nvSpPr>
        <p:spPr bwMode="auto">
          <a:xfrm>
            <a:off x="1182688" y="5316538"/>
            <a:ext cx="302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rgbClr val="000000"/>
                </a:solidFill>
                <a:latin typeface="宋体" panose="02010600030101010101" pitchFamily="2" charset="-122"/>
              </a:rPr>
              <a:t>图</a:t>
            </a:r>
            <a:r>
              <a:rPr lang="en-US" altLang="zh-CN" sz="1600">
                <a:solidFill>
                  <a:srgbClr val="000000"/>
                </a:solidFill>
                <a:latin typeface="宋体" panose="02010600030101010101" pitchFamily="2" charset="-122"/>
              </a:rPr>
              <a:t>4.26  </a:t>
            </a:r>
            <a:r>
              <a:rPr lang="zh-CN" altLang="en-US" sz="1600">
                <a:solidFill>
                  <a:srgbClr val="000000"/>
                </a:solidFill>
                <a:latin typeface="宋体" panose="02010600030101010101" pitchFamily="2" charset="-122"/>
              </a:rPr>
              <a:t>非线性流水线的连接图</a:t>
            </a:r>
            <a:endParaRPr lang="zh-CN" altLang="en-US" sz="1600">
              <a:solidFill>
                <a:srgbClr val="000000"/>
              </a:solidFill>
              <a:latin typeface="宋体" panose="02010600030101010101" pitchFamily="2" charset="-122"/>
            </a:endParaRPr>
          </a:p>
        </p:txBody>
      </p:sp>
      <p:sp>
        <p:nvSpPr>
          <p:cNvPr id="71686" name="Rectangle 6"/>
          <p:cNvSpPr>
            <a:spLocks noChangeArrowheads="1"/>
          </p:cNvSpPr>
          <p:nvPr/>
        </p:nvSpPr>
        <p:spPr bwMode="auto">
          <a:xfrm>
            <a:off x="5257800" y="5291138"/>
            <a:ext cx="3605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 </a:t>
            </a:r>
            <a:r>
              <a:rPr lang="zh-CN" altLang="en-US" sz="1600">
                <a:solidFill>
                  <a:srgbClr val="000000"/>
                </a:solidFill>
                <a:latin typeface="宋体" panose="02010600030101010101" pitchFamily="2" charset="-122"/>
              </a:rPr>
              <a:t>图</a:t>
            </a:r>
            <a:r>
              <a:rPr lang="en-US" altLang="zh-CN" sz="1600">
                <a:solidFill>
                  <a:srgbClr val="000000"/>
                </a:solidFill>
                <a:latin typeface="宋体" panose="02010600030101010101" pitchFamily="2" charset="-122"/>
              </a:rPr>
              <a:t>4.27  </a:t>
            </a:r>
            <a:r>
              <a:rPr lang="zh-CN" altLang="en-US" sz="1600">
                <a:solidFill>
                  <a:srgbClr val="000000"/>
                </a:solidFill>
                <a:latin typeface="宋体" panose="02010600030101010101" pitchFamily="2" charset="-122"/>
              </a:rPr>
              <a:t>与图</a:t>
            </a:r>
            <a:r>
              <a:rPr lang="en-US" altLang="zh-CN" sz="1600">
                <a:solidFill>
                  <a:srgbClr val="000000"/>
                </a:solidFill>
                <a:latin typeface="宋体" panose="02010600030101010101" pitchFamily="2" charset="-122"/>
              </a:rPr>
              <a:t>4.26</a:t>
            </a:r>
            <a:r>
              <a:rPr lang="zh-CN" altLang="en-US" sz="1600">
                <a:solidFill>
                  <a:srgbClr val="000000"/>
                </a:solidFill>
                <a:latin typeface="宋体" panose="02010600030101010101" pitchFamily="2" charset="-122"/>
              </a:rPr>
              <a:t>对应的一张预约表</a:t>
            </a:r>
            <a:r>
              <a:rPr lang="zh-CN" altLang="en-US">
                <a:solidFill>
                  <a:srgbClr val="000000"/>
                </a:solidFill>
              </a:rPr>
              <a:t> </a:t>
            </a:r>
            <a:endParaRPr lang="zh-CN" altLang="en-US">
              <a:solidFill>
                <a:srgbClr val="000000"/>
              </a:solidFill>
            </a:endParaRPr>
          </a:p>
        </p:txBody>
      </p:sp>
      <p:sp>
        <p:nvSpPr>
          <p:cNvPr id="2" name="日期占位符 1"/>
          <p:cNvSpPr>
            <a:spLocks noGrp="1"/>
          </p:cNvSpPr>
          <p:nvPr>
            <p:ph type="dt" sz="half" idx="10"/>
          </p:nvPr>
        </p:nvSpPr>
        <p:spPr/>
        <p:txBody>
          <a:bodyPr/>
          <a:lstStyle/>
          <a:p>
            <a:fld id="{875C0419-CB57-403D-81AC-851C9E8216C5}" type="datetime2">
              <a:rPr lang="zh-CN" altLang="en-US" smtClean="0"/>
            </a:fld>
            <a:endParaRPr lang="zh-CN" altLang="en-US" dirty="0"/>
          </a:p>
        </p:txBody>
      </p:sp>
      <p:sp>
        <p:nvSpPr>
          <p:cNvPr id="3" name="页脚占位符 2"/>
          <p:cNvSpPr>
            <a:spLocks noGrp="1"/>
          </p:cNvSpPr>
          <p:nvPr>
            <p:ph type="ftr" sz="quarter" idx="11"/>
          </p:nvPr>
        </p:nvSpPr>
        <p:spPr>
          <a:xfrm>
            <a:off x="2514600" y="6356351"/>
            <a:ext cx="4371304" cy="365125"/>
          </a:xfrm>
        </p:spPr>
        <p:txBody>
          <a:bodyPr/>
          <a:lstStyle/>
          <a:p>
            <a:r>
              <a:rPr lang="zh-CN" altLang="en-US" dirty="0"/>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circle(in)">
                                      <p:cBhvr>
                                        <p:cTn id="7" dur="500"/>
                                        <p:tgtEl>
                                          <p:spTgt spid="71683"/>
                                        </p:tgtEl>
                                      </p:cBhvr>
                                    </p:animEffect>
                                  </p:childTnLst>
                                </p:cTn>
                              </p:par>
                              <p:par>
                                <p:cTn id="8" presetID="6" presetClass="entr" presetSubtype="16" fill="hold" nodeType="withEffect">
                                  <p:stCondLst>
                                    <p:cond delay="0"/>
                                  </p:stCondLst>
                                  <p:childTnLst>
                                    <p:set>
                                      <p:cBhvr>
                                        <p:cTn id="9" dur="1" fill="hold">
                                          <p:stCondLst>
                                            <p:cond delay="0"/>
                                          </p:stCondLst>
                                        </p:cTn>
                                        <p:tgtEl>
                                          <p:spTgt spid="71684"/>
                                        </p:tgtEl>
                                        <p:attrNameLst>
                                          <p:attrName>style.visibility</p:attrName>
                                        </p:attrNameLst>
                                      </p:cBhvr>
                                      <p:to>
                                        <p:strVal val="visible"/>
                                      </p:to>
                                    </p:set>
                                    <p:animEffect transition="in" filter="circle(in)">
                                      <p:cBhvr>
                                        <p:cTn id="10" dur="500"/>
                                        <p:tgtEl>
                                          <p:spTgt spid="7168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1685"/>
                                        </p:tgtEl>
                                        <p:attrNameLst>
                                          <p:attrName>style.visibility</p:attrName>
                                        </p:attrNameLst>
                                      </p:cBhvr>
                                      <p:to>
                                        <p:strVal val="visible"/>
                                      </p:to>
                                    </p:set>
                                    <p:animEffect transition="in" filter="circle(in)">
                                      <p:cBhvr>
                                        <p:cTn id="13" dur="500"/>
                                        <p:tgtEl>
                                          <p:spTgt spid="7168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1686"/>
                                        </p:tgtEl>
                                        <p:attrNameLst>
                                          <p:attrName>style.visibility</p:attrName>
                                        </p:attrNameLst>
                                      </p:cBhvr>
                                      <p:to>
                                        <p:strVal val="visible"/>
                                      </p:to>
                                    </p:set>
                                    <p:animEffect transition="in" filter="circle(in)">
                                      <p:cBhvr>
                                        <p:cTn id="16"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P spid="7168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206554" y="56099"/>
            <a:ext cx="88201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解：</a:t>
            </a:r>
            <a:r>
              <a:rPr lang="zh-CN" altLang="en-US" sz="2000" dirty="0">
                <a:latin typeface="宋体" panose="02010600030101010101" pitchFamily="2" charset="-122"/>
              </a:rPr>
              <a:t>从图</a:t>
            </a:r>
            <a:r>
              <a:rPr lang="en-US" altLang="zh-CN" sz="2000" dirty="0">
                <a:latin typeface="宋体" panose="02010600030101010101" pitchFamily="2" charset="-122"/>
              </a:rPr>
              <a:t>4.27</a:t>
            </a:r>
            <a:r>
              <a:rPr lang="zh-CN" altLang="en-US" sz="2000" dirty="0">
                <a:latin typeface="宋体" panose="02010600030101010101" pitchFamily="2" charset="-122"/>
              </a:rPr>
              <a:t>所示的预约表中可以看到，只有功能段</a:t>
            </a:r>
            <a:r>
              <a:rPr lang="en-US" altLang="zh-CN" sz="2000" dirty="0">
                <a:latin typeface="宋体" panose="02010600030101010101" pitchFamily="2" charset="-122"/>
              </a:rPr>
              <a:t>S</a:t>
            </a:r>
            <a:r>
              <a:rPr lang="en-US" altLang="zh-CN" sz="2000" baseline="-25000" dirty="0">
                <a:latin typeface="宋体" panose="02010600030101010101" pitchFamily="2" charset="-122"/>
              </a:rPr>
              <a:t>1</a:t>
            </a:r>
            <a:r>
              <a:rPr lang="zh-CN" altLang="en-US" sz="2000" dirty="0">
                <a:latin typeface="宋体" panose="02010600030101010101" pitchFamily="2" charset="-122"/>
              </a:rPr>
              <a:t>所对应的行中“√”最多，共有</a:t>
            </a:r>
            <a:r>
              <a:rPr lang="en-US" altLang="zh-CN" sz="2000" dirty="0">
                <a:latin typeface="宋体" panose="02010600030101010101" pitchFamily="2" charset="-122"/>
              </a:rPr>
              <a:t>3</a:t>
            </a:r>
            <a:r>
              <a:rPr lang="zh-CN" altLang="en-US" sz="2000" dirty="0">
                <a:latin typeface="宋体" panose="02010600030101010101" pitchFamily="2" charset="-122"/>
              </a:rPr>
              <a:t>个“√”。因此，功能段</a:t>
            </a:r>
            <a:r>
              <a:rPr lang="en-US" altLang="zh-CN" sz="2000" dirty="0">
                <a:latin typeface="宋体" panose="02010600030101010101" pitchFamily="2" charset="-122"/>
              </a:rPr>
              <a:t>S</a:t>
            </a:r>
            <a:r>
              <a:rPr lang="en-US" altLang="zh-CN" sz="2000" baseline="-25000" dirty="0">
                <a:latin typeface="宋体" panose="02010600030101010101" pitchFamily="2" charset="-122"/>
              </a:rPr>
              <a:t>1</a:t>
            </a:r>
            <a:r>
              <a:rPr lang="zh-CN" altLang="en-US" sz="2000" dirty="0">
                <a:latin typeface="宋体" panose="02010600030101010101" pitchFamily="2" charset="-122"/>
              </a:rPr>
              <a:t>就是整个非线性流水线的</a:t>
            </a:r>
            <a:r>
              <a:rPr lang="zh-CN" altLang="en-US" sz="2000" dirty="0">
                <a:solidFill>
                  <a:srgbClr val="000000"/>
                </a:solidFill>
                <a:latin typeface="宋体" panose="02010600030101010101" pitchFamily="2" charset="-122"/>
              </a:rPr>
              <a:t>瓶颈功能段。于是，可以确定流水线的最小平均间隔为</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个时钟周期。</a:t>
            </a:r>
            <a:endParaRPr lang="zh-CN" altLang="en-US" sz="2000" dirty="0">
              <a:solidFill>
                <a:srgbClr val="000000"/>
              </a:solidFill>
              <a:latin typeface="宋体" panose="02010600030101010101" pitchFamily="2" charset="-122"/>
            </a:endParaRPr>
          </a:p>
          <a:p>
            <a:pPr eaLnBrk="0" hangingPunct="0">
              <a:lnSpc>
                <a:spcPct val="125000"/>
              </a:lnSpc>
            </a:pPr>
            <a:r>
              <a:rPr lang="zh-CN" altLang="en-US" sz="2000" dirty="0">
                <a:solidFill>
                  <a:srgbClr val="000000"/>
                </a:solidFill>
                <a:latin typeface="宋体" panose="02010600030101010101" pitchFamily="2" charset="-122"/>
              </a:rPr>
              <a:t>    与最小平均间隔周期</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相对应的最小启动循环可能有</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个，即（</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）和（</a:t>
            </a:r>
            <a:r>
              <a:rPr lang="en-US" altLang="zh-CN" sz="2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）。其中（</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）是一种恒定循环，由于每次启动距离都相等，因此，按最小启动循环（</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）来进行流水线任务的调度，流水线的控制比较简单。这里选择最小启动循环（</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）来进行流水线任务调度。 </a:t>
            </a:r>
            <a:endParaRPr lang="zh-CN" altLang="en-US" sz="2000" dirty="0">
              <a:latin typeface="宋体" panose="02010600030101010101" pitchFamily="2" charset="-122"/>
            </a:endParaRPr>
          </a:p>
          <a:p>
            <a:pPr eaLnBrk="0" hangingPunct="0">
              <a:lnSpc>
                <a:spcPct val="125000"/>
              </a:lnSpc>
            </a:pPr>
            <a:r>
              <a:rPr lang="zh-CN" altLang="en-US" sz="2000" dirty="0">
                <a:solidFill>
                  <a:srgbClr val="000000"/>
                </a:solidFill>
                <a:latin typeface="宋体" panose="02010600030101010101" pitchFamily="2" charset="-122"/>
              </a:rPr>
              <a:t>    插入非计算延迟后的预约表如图</a:t>
            </a:r>
            <a:r>
              <a:rPr lang="en-US" altLang="zh-CN" sz="2000" dirty="0">
                <a:solidFill>
                  <a:srgbClr val="000000"/>
                </a:solidFill>
                <a:latin typeface="宋体" panose="02010600030101010101" pitchFamily="2" charset="-122"/>
              </a:rPr>
              <a:t>4.28</a:t>
            </a:r>
            <a:r>
              <a:rPr lang="zh-CN" altLang="en-US" sz="2000" dirty="0">
                <a:solidFill>
                  <a:srgbClr val="000000"/>
                </a:solidFill>
                <a:latin typeface="宋体" panose="02010600030101010101" pitchFamily="2" charset="-122"/>
              </a:rPr>
              <a:t>所示。</a:t>
            </a:r>
            <a:endParaRPr lang="zh-CN" altLang="en-US" dirty="0"/>
          </a:p>
        </p:txBody>
      </p:sp>
      <p:pic>
        <p:nvPicPr>
          <p:cNvPr id="70659" name="Picture 3"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3130817"/>
            <a:ext cx="4608512" cy="2928938"/>
          </a:xfrm>
          <a:prstGeom prst="rect">
            <a:avLst/>
          </a:prstGeom>
          <a:noFill/>
          <a:extLst>
            <a:ext uri="{909E8E84-426E-40DD-AFC4-6F175D3DCCD1}">
              <a14:hiddenFill xmlns:a14="http://schemas.microsoft.com/office/drawing/2010/main">
                <a:solidFill>
                  <a:srgbClr val="FFFFFF"/>
                </a:solidFill>
              </a14:hiddenFill>
            </a:ext>
          </a:extLst>
        </p:spPr>
      </p:pic>
      <p:sp>
        <p:nvSpPr>
          <p:cNvPr id="70660" name="Rectangle 4"/>
          <p:cNvSpPr>
            <a:spLocks noChangeArrowheads="1"/>
          </p:cNvSpPr>
          <p:nvPr/>
        </p:nvSpPr>
        <p:spPr bwMode="auto">
          <a:xfrm>
            <a:off x="2835275" y="6014109"/>
            <a:ext cx="353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rgbClr val="000000"/>
                </a:solidFill>
                <a:latin typeface="宋体" panose="02010600030101010101" pitchFamily="2" charset="-122"/>
              </a:rPr>
              <a:t>图</a:t>
            </a:r>
            <a:r>
              <a:rPr lang="en-US" altLang="zh-CN" sz="1600" dirty="0">
                <a:solidFill>
                  <a:srgbClr val="000000"/>
                </a:solidFill>
                <a:latin typeface="宋体" panose="02010600030101010101" pitchFamily="2" charset="-122"/>
              </a:rPr>
              <a:t>4.28   </a:t>
            </a:r>
            <a:r>
              <a:rPr lang="zh-CN" altLang="en-US" sz="1600" dirty="0">
                <a:solidFill>
                  <a:srgbClr val="000000"/>
                </a:solidFill>
                <a:latin typeface="宋体" panose="02010600030101010101" pitchFamily="2" charset="-122"/>
              </a:rPr>
              <a:t>插入非计算延迟后的预约表</a:t>
            </a:r>
            <a:endParaRPr lang="zh-CN" altLang="en-US" sz="1600" dirty="0">
              <a:solidFill>
                <a:srgbClr val="000000"/>
              </a:solidFill>
              <a:latin typeface="宋体" panose="02010600030101010101" pitchFamily="2" charset="-122"/>
            </a:endParaRPr>
          </a:p>
        </p:txBody>
      </p:sp>
      <p:pic>
        <p:nvPicPr>
          <p:cNvPr id="70661" name="Picture 5"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4" y="3211657"/>
            <a:ext cx="5113338" cy="2786062"/>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8C088F84-7CEC-4976-BE1A-53FBD5725A86}" type="datetime2">
              <a:rPr lang="zh-CN" altLang="en-US" smtClean="0"/>
            </a:fld>
            <a:endParaRPr lang="zh-CN" altLang="en-US" dirty="0"/>
          </a:p>
        </p:txBody>
      </p:sp>
      <p:sp>
        <p:nvSpPr>
          <p:cNvPr id="3" name="页脚占位符 2"/>
          <p:cNvSpPr>
            <a:spLocks noGrp="1"/>
          </p:cNvSpPr>
          <p:nvPr>
            <p:ph type="ftr" sz="quarter" idx="11"/>
          </p:nvPr>
        </p:nvSpPr>
        <p:spPr>
          <a:xfrm>
            <a:off x="2771775" y="6369072"/>
            <a:ext cx="4427515" cy="352404"/>
          </a:xfrm>
        </p:spPr>
        <p:txBody>
          <a:bodyPr/>
          <a:lstStyle/>
          <a:p>
            <a:r>
              <a:rPr lang="zh-CN" altLang="en-US" dirty="0"/>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
        <p:nvSpPr>
          <p:cNvPr id="5" name="文本框 4"/>
          <p:cNvSpPr txBox="1"/>
          <p:nvPr/>
        </p:nvSpPr>
        <p:spPr>
          <a:xfrm>
            <a:off x="7748789" y="3335628"/>
            <a:ext cx="916240" cy="369332"/>
          </a:xfrm>
          <a:prstGeom prst="rect">
            <a:avLst/>
          </a:prstGeom>
          <a:noFill/>
        </p:spPr>
        <p:txBody>
          <a:bodyPr wrap="square" rtlCol="0">
            <a:spAutoFit/>
          </a:bodyPr>
          <a:lstStyle/>
          <a:p>
            <a:r>
              <a:rPr lang="zh-CN" altLang="en-US" dirty="0"/>
              <a:t>图</a:t>
            </a:r>
            <a:r>
              <a:rPr lang="en-US" altLang="zh-CN" dirty="0"/>
              <a:t>4.27</a:t>
            </a:r>
            <a:endParaRPr lang="zh-CN" altLang="en-US" dirty="0"/>
          </a:p>
        </p:txBody>
      </p:sp>
      <p:sp>
        <p:nvSpPr>
          <p:cNvPr id="6" name="文本框 5"/>
          <p:cNvSpPr txBox="1"/>
          <p:nvPr/>
        </p:nvSpPr>
        <p:spPr>
          <a:xfrm>
            <a:off x="7748789" y="4378817"/>
            <a:ext cx="916240" cy="369332"/>
          </a:xfrm>
          <a:prstGeom prst="rect">
            <a:avLst/>
          </a:prstGeom>
          <a:noFill/>
        </p:spPr>
        <p:txBody>
          <a:bodyPr wrap="square" rtlCol="0">
            <a:spAutoFit/>
          </a:bodyPr>
          <a:lstStyle/>
          <a:p>
            <a:r>
              <a:rPr lang="zh-CN" altLang="en-US" dirty="0"/>
              <a:t>图</a:t>
            </a:r>
            <a:r>
              <a:rPr lang="en-US" altLang="zh-CN" dirty="0"/>
              <a:t>4.28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61"/>
                                        </p:tgtEl>
                                        <p:attrNameLst>
                                          <p:attrName>style.visibility</p:attrName>
                                        </p:attrNameLst>
                                      </p:cBhvr>
                                      <p:to>
                                        <p:strVal val="visible"/>
                                      </p:to>
                                    </p:set>
                                    <p:anim calcmode="lin" valueType="num">
                                      <p:cBhvr additive="base">
                                        <p:cTn id="7" dur="500" fill="hold"/>
                                        <p:tgtEl>
                                          <p:spTgt spid="70661"/>
                                        </p:tgtEl>
                                        <p:attrNameLst>
                                          <p:attrName>ppt_x</p:attrName>
                                        </p:attrNameLst>
                                      </p:cBhvr>
                                      <p:tavLst>
                                        <p:tav tm="0">
                                          <p:val>
                                            <p:strVal val="#ppt_x"/>
                                          </p:val>
                                        </p:tav>
                                        <p:tav tm="100000">
                                          <p:val>
                                            <p:strVal val="#ppt_x"/>
                                          </p:val>
                                        </p:tav>
                                      </p:tavLst>
                                    </p:anim>
                                    <p:anim calcmode="lin" valueType="num">
                                      <p:cBhvr additive="base">
                                        <p:cTn id="8" dur="500" fill="hold"/>
                                        <p:tgtEl>
                                          <p:spTgt spid="706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658">
                                            <p:txEl>
                                              <p:pRg st="0" end="0"/>
                                            </p:txEl>
                                          </p:spTgt>
                                        </p:tgtEl>
                                        <p:attrNameLst>
                                          <p:attrName>style.visibility</p:attrName>
                                        </p:attrNameLst>
                                      </p:cBhvr>
                                      <p:to>
                                        <p:strVal val="visible"/>
                                      </p:to>
                                    </p:set>
                                    <p:animEffect transition="in" filter="wipe(up)">
                                      <p:cBhvr>
                                        <p:cTn id="17" dur="500"/>
                                        <p:tgtEl>
                                          <p:spTgt spid="7065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658">
                                            <p:txEl>
                                              <p:pRg st="1" end="1"/>
                                            </p:txEl>
                                          </p:spTgt>
                                        </p:tgtEl>
                                        <p:attrNameLst>
                                          <p:attrName>style.visibility</p:attrName>
                                        </p:attrNameLst>
                                      </p:cBhvr>
                                      <p:to>
                                        <p:strVal val="visible"/>
                                      </p:to>
                                    </p:set>
                                    <p:animEffect transition="in" filter="wipe(up)">
                                      <p:cBhvr>
                                        <p:cTn id="22" dur="500"/>
                                        <p:tgtEl>
                                          <p:spTgt spid="7065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0658">
                                            <p:txEl>
                                              <p:pRg st="2" end="2"/>
                                            </p:txEl>
                                          </p:spTgt>
                                        </p:tgtEl>
                                        <p:attrNameLst>
                                          <p:attrName>style.visibility</p:attrName>
                                        </p:attrNameLst>
                                      </p:cBhvr>
                                      <p:to>
                                        <p:strVal val="visible"/>
                                      </p:to>
                                    </p:set>
                                    <p:animEffect transition="in" filter="wipe(up)">
                                      <p:cBhvr>
                                        <p:cTn id="27" dur="500"/>
                                        <p:tgtEl>
                                          <p:spTgt spid="7065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0659"/>
                                        </p:tgtEl>
                                        <p:attrNameLst>
                                          <p:attrName>style.visibility</p:attrName>
                                        </p:attrNameLst>
                                      </p:cBhvr>
                                      <p:to>
                                        <p:strVal val="visible"/>
                                      </p:to>
                                    </p:set>
                                    <p:anim calcmode="lin" valueType="num">
                                      <p:cBhvr additive="base">
                                        <p:cTn id="32" dur="500" fill="hold"/>
                                        <p:tgtEl>
                                          <p:spTgt spid="70659"/>
                                        </p:tgtEl>
                                        <p:attrNameLst>
                                          <p:attrName>ppt_x</p:attrName>
                                        </p:attrNameLst>
                                      </p:cBhvr>
                                      <p:tavLst>
                                        <p:tav tm="0">
                                          <p:val>
                                            <p:strVal val="#ppt_x"/>
                                          </p:val>
                                        </p:tav>
                                        <p:tav tm="100000">
                                          <p:val>
                                            <p:strVal val="#ppt_x"/>
                                          </p:val>
                                        </p:tav>
                                      </p:tavLst>
                                    </p:anim>
                                    <p:anim calcmode="lin" valueType="num">
                                      <p:cBhvr additive="base">
                                        <p:cTn id="33" dur="500" fill="hold"/>
                                        <p:tgtEl>
                                          <p:spTgt spid="7065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par>
                                <p:cTn id="38" presetID="9" presetClass="entr" presetSubtype="0" fill="hold" grpId="0" nodeType="withEffect">
                                  <p:stCondLst>
                                    <p:cond delay="0"/>
                                  </p:stCondLst>
                                  <p:childTnLst>
                                    <p:set>
                                      <p:cBhvr>
                                        <p:cTn id="39" dur="1" fill="hold">
                                          <p:stCondLst>
                                            <p:cond delay="0"/>
                                          </p:stCondLst>
                                        </p:cTn>
                                        <p:tgtEl>
                                          <p:spTgt spid="70660"/>
                                        </p:tgtEl>
                                        <p:attrNameLst>
                                          <p:attrName>style.visibility</p:attrName>
                                        </p:attrNameLst>
                                      </p:cBhvr>
                                      <p:to>
                                        <p:strVal val="visible"/>
                                      </p:to>
                                    </p:set>
                                    <p:animEffect transition="in" filter="dissolve">
                                      <p:cBhvr>
                                        <p:cTn id="40"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755651" y="144618"/>
            <a:ext cx="5013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000000"/>
                </a:solidFill>
                <a:latin typeface="宋体" panose="02010600030101010101" pitchFamily="2" charset="-122"/>
              </a:rPr>
              <a:t>插入非计算延迟后的连接图如图</a:t>
            </a:r>
            <a:r>
              <a:rPr lang="en-US" altLang="zh-CN" sz="2000" dirty="0">
                <a:solidFill>
                  <a:srgbClr val="000000"/>
                </a:solidFill>
                <a:latin typeface="宋体" panose="02010600030101010101" pitchFamily="2" charset="-122"/>
              </a:rPr>
              <a:t>4.29</a:t>
            </a:r>
            <a:r>
              <a:rPr lang="zh-CN" altLang="en-US" sz="2000" dirty="0">
                <a:solidFill>
                  <a:srgbClr val="000000"/>
                </a:solidFill>
                <a:latin typeface="宋体" panose="02010600030101010101" pitchFamily="2" charset="-122"/>
              </a:rPr>
              <a:t>所示。</a:t>
            </a:r>
            <a:endParaRPr lang="zh-CN" altLang="en-US" sz="2000" dirty="0">
              <a:latin typeface="宋体" panose="02010600030101010101" pitchFamily="2" charset="-122"/>
            </a:endParaRPr>
          </a:p>
        </p:txBody>
      </p:sp>
      <p:pic>
        <p:nvPicPr>
          <p:cNvPr id="69635" name="Picture 3"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680736"/>
            <a:ext cx="40322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9636"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944" y="3174138"/>
            <a:ext cx="5472112" cy="2828925"/>
          </a:xfrm>
          <a:prstGeom prst="rect">
            <a:avLst/>
          </a:prstGeom>
          <a:noFill/>
          <a:extLst>
            <a:ext uri="{909E8E84-426E-40DD-AFC4-6F175D3DCCD1}">
              <a14:hiddenFill xmlns:a14="http://schemas.microsoft.com/office/drawing/2010/main">
                <a:solidFill>
                  <a:srgbClr val="FFFFFF"/>
                </a:solidFill>
              </a14:hiddenFill>
            </a:ext>
          </a:extLst>
        </p:spPr>
      </p:pic>
      <p:sp>
        <p:nvSpPr>
          <p:cNvPr id="69637" name="Rectangle 5"/>
          <p:cNvSpPr>
            <a:spLocks noChangeArrowheads="1"/>
          </p:cNvSpPr>
          <p:nvPr/>
        </p:nvSpPr>
        <p:spPr bwMode="auto">
          <a:xfrm>
            <a:off x="2012950" y="5958424"/>
            <a:ext cx="4665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1600" dirty="0">
                <a:solidFill>
                  <a:srgbClr val="000000"/>
                </a:solidFill>
                <a:latin typeface="宋体" panose="02010600030101010101" pitchFamily="2" charset="-122"/>
              </a:rPr>
              <a:t>图</a:t>
            </a:r>
            <a:r>
              <a:rPr lang="en-US" altLang="zh-CN" sz="1600" dirty="0">
                <a:solidFill>
                  <a:srgbClr val="000000"/>
                </a:solidFill>
                <a:latin typeface="宋体" panose="02010600030101010101" pitchFamily="2" charset="-122"/>
              </a:rPr>
              <a:t>4.30   </a:t>
            </a:r>
            <a:r>
              <a:rPr lang="zh-CN" altLang="en-US" sz="1600" dirty="0">
                <a:solidFill>
                  <a:srgbClr val="000000"/>
                </a:solidFill>
                <a:latin typeface="宋体" panose="02010600030101010101" pitchFamily="2" charset="-122"/>
              </a:rPr>
              <a:t>插入非计算延迟后的流水线状态转换图</a:t>
            </a:r>
            <a:r>
              <a:rPr lang="zh-CN" altLang="en-US" dirty="0"/>
              <a:t> </a:t>
            </a:r>
            <a:endParaRPr lang="zh-CN" altLang="en-US" dirty="0"/>
          </a:p>
        </p:txBody>
      </p:sp>
      <p:sp>
        <p:nvSpPr>
          <p:cNvPr id="69638" name="Rectangle 6"/>
          <p:cNvSpPr>
            <a:spLocks noChangeArrowheads="1"/>
          </p:cNvSpPr>
          <p:nvPr/>
        </p:nvSpPr>
        <p:spPr bwMode="auto">
          <a:xfrm>
            <a:off x="2057400" y="2424589"/>
            <a:ext cx="465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rgbClr val="000000"/>
                </a:solidFill>
                <a:latin typeface="宋体" panose="02010600030101010101" pitchFamily="2" charset="-122"/>
              </a:rPr>
              <a:t>图</a:t>
            </a:r>
            <a:r>
              <a:rPr lang="en-US" altLang="zh-CN" sz="1600" dirty="0">
                <a:solidFill>
                  <a:srgbClr val="000000"/>
                </a:solidFill>
                <a:latin typeface="宋体" panose="02010600030101010101" pitchFamily="2" charset="-122"/>
              </a:rPr>
              <a:t>4.29  </a:t>
            </a:r>
            <a:r>
              <a:rPr lang="zh-CN" altLang="en-US" sz="1600" dirty="0">
                <a:solidFill>
                  <a:srgbClr val="000000"/>
                </a:solidFill>
                <a:latin typeface="宋体" panose="02010600030101010101" pitchFamily="2" charset="-122"/>
              </a:rPr>
              <a:t>插入非计算延迟后的非线性流水线连接图</a:t>
            </a:r>
            <a:endParaRPr lang="zh-CN" altLang="en-US" sz="1600" dirty="0">
              <a:solidFill>
                <a:srgbClr val="000000"/>
              </a:solidFill>
              <a:latin typeface="宋体" panose="02010600030101010101" pitchFamily="2" charset="-122"/>
            </a:endParaRPr>
          </a:p>
        </p:txBody>
      </p:sp>
      <p:sp>
        <p:nvSpPr>
          <p:cNvPr id="69639" name="Rectangle 7"/>
          <p:cNvSpPr>
            <a:spLocks noChangeArrowheads="1"/>
          </p:cNvSpPr>
          <p:nvPr/>
        </p:nvSpPr>
        <p:spPr bwMode="auto">
          <a:xfrm>
            <a:off x="755650" y="2777263"/>
            <a:ext cx="551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rgbClr val="000000"/>
                </a:solidFill>
                <a:latin typeface="宋体" panose="02010600030101010101" pitchFamily="2" charset="-122"/>
              </a:rPr>
              <a:t>插入非计算延迟后的状态转换图如图</a:t>
            </a:r>
            <a:r>
              <a:rPr lang="en-US" altLang="zh-CN" sz="2000" dirty="0">
                <a:solidFill>
                  <a:srgbClr val="000000"/>
                </a:solidFill>
                <a:latin typeface="宋体" panose="02010600030101010101" pitchFamily="2" charset="-122"/>
              </a:rPr>
              <a:t>4.30</a:t>
            </a:r>
            <a:r>
              <a:rPr lang="zh-CN" altLang="en-US" sz="2000" dirty="0">
                <a:solidFill>
                  <a:srgbClr val="000000"/>
                </a:solidFill>
                <a:latin typeface="宋体" panose="02010600030101010101" pitchFamily="2" charset="-122"/>
              </a:rPr>
              <a:t>所示。</a:t>
            </a:r>
            <a:endParaRPr lang="zh-CN" altLang="en-US" sz="2000" dirty="0">
              <a:solidFill>
                <a:srgbClr val="000000"/>
              </a:solidFill>
              <a:latin typeface="宋体" panose="02010600030101010101" pitchFamily="2" charset="-122"/>
            </a:endParaRPr>
          </a:p>
        </p:txBody>
      </p:sp>
      <p:sp>
        <p:nvSpPr>
          <p:cNvPr id="2" name="日期占位符 1"/>
          <p:cNvSpPr>
            <a:spLocks noGrp="1"/>
          </p:cNvSpPr>
          <p:nvPr>
            <p:ph type="dt" sz="half" idx="10"/>
          </p:nvPr>
        </p:nvSpPr>
        <p:spPr/>
        <p:txBody>
          <a:bodyPr/>
          <a:lstStyle/>
          <a:p>
            <a:fld id="{0587A298-B1AA-4039-8D63-E80D4890B684}" type="datetime2">
              <a:rPr lang="zh-CN" altLang="en-US" smtClean="0"/>
            </a:fld>
            <a:endParaRPr lang="zh-CN" altLang="en-US" dirty="0"/>
          </a:p>
        </p:txBody>
      </p:sp>
      <p:sp>
        <p:nvSpPr>
          <p:cNvPr id="3" name="页脚占位符 2"/>
          <p:cNvSpPr>
            <a:spLocks noGrp="1"/>
          </p:cNvSpPr>
          <p:nvPr>
            <p:ph type="ftr" sz="quarter" idx="11"/>
          </p:nvPr>
        </p:nvSpPr>
        <p:spPr>
          <a:xfrm>
            <a:off x="2514600" y="6356351"/>
            <a:ext cx="4414234" cy="365125"/>
          </a:xfrm>
        </p:spPr>
        <p:txBody>
          <a:bodyPr/>
          <a:lstStyle/>
          <a:p>
            <a:r>
              <a:rPr lang="zh-CN" altLang="en-US" dirty="0"/>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fade">
                                      <p:cBhvr>
                                        <p:cTn id="7" dur="500"/>
                                        <p:tgtEl>
                                          <p:spTgt spid="69634"/>
                                        </p:tgtEl>
                                      </p:cBhvr>
                                    </p:animEffect>
                                  </p:childTnLst>
                                </p:cTn>
                              </p:par>
                              <p:par>
                                <p:cTn id="8" presetID="10" presetClass="entr" presetSubtype="0" fill="hold" nodeType="withEffect">
                                  <p:stCondLst>
                                    <p:cond delay="0"/>
                                  </p:stCondLst>
                                  <p:childTnLst>
                                    <p:set>
                                      <p:cBhvr>
                                        <p:cTn id="9" dur="1" fill="hold">
                                          <p:stCondLst>
                                            <p:cond delay="0"/>
                                          </p:stCondLst>
                                        </p:cTn>
                                        <p:tgtEl>
                                          <p:spTgt spid="69635"/>
                                        </p:tgtEl>
                                        <p:attrNameLst>
                                          <p:attrName>style.visibility</p:attrName>
                                        </p:attrNameLst>
                                      </p:cBhvr>
                                      <p:to>
                                        <p:strVal val="visible"/>
                                      </p:to>
                                    </p:set>
                                    <p:animEffect transition="in" filter="fade">
                                      <p:cBhvr>
                                        <p:cTn id="10" dur="500"/>
                                        <p:tgtEl>
                                          <p:spTgt spid="696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638"/>
                                        </p:tgtEl>
                                        <p:attrNameLst>
                                          <p:attrName>style.visibility</p:attrName>
                                        </p:attrNameLst>
                                      </p:cBhvr>
                                      <p:to>
                                        <p:strVal val="visible"/>
                                      </p:to>
                                    </p:set>
                                    <p:animEffect transition="in" filter="fade">
                                      <p:cBhvr>
                                        <p:cTn id="13" dur="500"/>
                                        <p:tgtEl>
                                          <p:spTgt spid="6963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639"/>
                                        </p:tgtEl>
                                        <p:attrNameLst>
                                          <p:attrName>style.visibility</p:attrName>
                                        </p:attrNameLst>
                                      </p:cBhvr>
                                      <p:to>
                                        <p:strVal val="visible"/>
                                      </p:to>
                                    </p:set>
                                    <p:animEffect transition="in" filter="fade">
                                      <p:cBhvr>
                                        <p:cTn id="18" dur="500"/>
                                        <p:tgtEl>
                                          <p:spTgt spid="69639"/>
                                        </p:tgtEl>
                                      </p:cBhvr>
                                    </p:animEffect>
                                  </p:childTnLst>
                                </p:cTn>
                              </p:par>
                              <p:par>
                                <p:cTn id="19" presetID="10" presetClass="entr" presetSubtype="0" fill="hold" nodeType="withEffect">
                                  <p:stCondLst>
                                    <p:cond delay="0"/>
                                  </p:stCondLst>
                                  <p:childTnLst>
                                    <p:set>
                                      <p:cBhvr>
                                        <p:cTn id="20" dur="1" fill="hold">
                                          <p:stCondLst>
                                            <p:cond delay="0"/>
                                          </p:stCondLst>
                                        </p:cTn>
                                        <p:tgtEl>
                                          <p:spTgt spid="69636"/>
                                        </p:tgtEl>
                                        <p:attrNameLst>
                                          <p:attrName>style.visibility</p:attrName>
                                        </p:attrNameLst>
                                      </p:cBhvr>
                                      <p:to>
                                        <p:strVal val="visible"/>
                                      </p:to>
                                    </p:set>
                                    <p:animEffect transition="in" filter="fade">
                                      <p:cBhvr>
                                        <p:cTn id="21" dur="500"/>
                                        <p:tgtEl>
                                          <p:spTgt spid="696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9637"/>
                                        </p:tgtEl>
                                        <p:attrNameLst>
                                          <p:attrName>style.visibility</p:attrName>
                                        </p:attrNameLst>
                                      </p:cBhvr>
                                      <p:to>
                                        <p:strVal val="visible"/>
                                      </p:to>
                                    </p:set>
                                    <p:animEffect transition="in" filter="fade">
                                      <p:cBhvr>
                                        <p:cTn id="24"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7" grpId="0"/>
      <p:bldP spid="69638" grpId="0"/>
      <p:bldP spid="696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07950" y="4292602"/>
            <a:ext cx="90360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流水线的最大吞吐率为：</a:t>
            </a:r>
            <a:r>
              <a:rPr lang="en-US" altLang="zh-CN" sz="2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个任务</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个时钟周期。 </a:t>
            </a:r>
            <a:endParaRPr lang="zh-CN" altLang="en-US" sz="2000" dirty="0">
              <a:latin typeface="宋体" panose="02010600030101010101" pitchFamily="2" charset="-122"/>
            </a:endParaRPr>
          </a:p>
          <a:p>
            <a:pPr eaLnBrk="0" hangingPunct="0"/>
            <a:r>
              <a:rPr lang="zh-CN" altLang="en-US" sz="2000" dirty="0">
                <a:solidFill>
                  <a:srgbClr val="000000"/>
                </a:solidFill>
                <a:latin typeface="宋体" panose="02010600030101010101" pitchFamily="2" charset="-122"/>
              </a:rPr>
              <a:t>    采用最小启动循环（</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）的优化调度方案，当连续输入</a:t>
            </a:r>
            <a:r>
              <a:rPr lang="en-US" altLang="zh-CN" sz="2000" dirty="0">
                <a:solidFill>
                  <a:srgbClr val="000000"/>
                </a:solidFill>
                <a:latin typeface="宋体" panose="02010600030101010101" pitchFamily="2" charset="-122"/>
              </a:rPr>
              <a:t>10</a:t>
            </a:r>
            <a:r>
              <a:rPr lang="zh-CN" altLang="en-US" sz="2000" dirty="0">
                <a:solidFill>
                  <a:srgbClr val="000000"/>
                </a:solidFill>
                <a:latin typeface="宋体" panose="02010600030101010101" pitchFamily="2" charset="-122"/>
              </a:rPr>
              <a:t>个任务时，流水线的实际吞吐率为：</a:t>
            </a:r>
            <a:r>
              <a:rPr lang="en-US" altLang="zh-CN" sz="2000" dirty="0">
                <a:solidFill>
                  <a:srgbClr val="000000"/>
                </a:solidFill>
                <a:latin typeface="宋体" panose="02010600030101010101" pitchFamily="2" charset="-122"/>
              </a:rPr>
              <a:t>10</a:t>
            </a:r>
            <a:r>
              <a:rPr lang="zh-CN" altLang="en-US" sz="2000" dirty="0">
                <a:solidFill>
                  <a:srgbClr val="000000"/>
                </a:solidFill>
                <a:latin typeface="宋体" panose="02010600030101010101" pitchFamily="2" charset="-122"/>
              </a:rPr>
              <a:t>个任务</a:t>
            </a:r>
            <a:r>
              <a:rPr lang="en-US" altLang="zh-CN" sz="2000" dirty="0">
                <a:solidFill>
                  <a:srgbClr val="000000"/>
                </a:solidFill>
                <a:latin typeface="宋体" panose="02010600030101010101" pitchFamily="2" charset="-122"/>
              </a:rPr>
              <a:t>/36</a:t>
            </a:r>
            <a:r>
              <a:rPr lang="zh-CN" altLang="en-US" sz="2000" dirty="0">
                <a:solidFill>
                  <a:srgbClr val="000000"/>
                </a:solidFill>
                <a:latin typeface="宋体" panose="02010600030101010101" pitchFamily="2" charset="-122"/>
              </a:rPr>
              <a:t>时钟周期。</a:t>
            </a:r>
            <a:endParaRPr lang="zh-CN" altLang="en-US" sz="2000" dirty="0">
              <a:latin typeface="宋体" panose="02010600030101010101" pitchFamily="2" charset="-122"/>
            </a:endParaRPr>
          </a:p>
        </p:txBody>
      </p:sp>
      <p:pic>
        <p:nvPicPr>
          <p:cNvPr id="68611" name="Picture 3"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1196975"/>
            <a:ext cx="8675688" cy="2592388"/>
          </a:xfrm>
          <a:prstGeom prst="rect">
            <a:avLst/>
          </a:prstGeom>
          <a:noFill/>
          <a:extLst>
            <a:ext uri="{909E8E84-426E-40DD-AFC4-6F175D3DCCD1}">
              <a14:hiddenFill xmlns:a14="http://schemas.microsoft.com/office/drawing/2010/main">
                <a:solidFill>
                  <a:srgbClr val="FFFFFF"/>
                </a:solidFill>
              </a14:hiddenFill>
            </a:ext>
          </a:extLst>
        </p:spPr>
      </p:pic>
      <p:sp>
        <p:nvSpPr>
          <p:cNvPr id="68612" name="Rectangle 4"/>
          <p:cNvSpPr>
            <a:spLocks noChangeArrowheads="1"/>
          </p:cNvSpPr>
          <p:nvPr/>
        </p:nvSpPr>
        <p:spPr bwMode="auto">
          <a:xfrm>
            <a:off x="611188" y="655640"/>
            <a:ext cx="589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rgbClr val="000000"/>
                </a:solidFill>
                <a:latin typeface="宋体" panose="02010600030101010101" pitchFamily="2" charset="-122"/>
              </a:rPr>
              <a:t>连续输入</a:t>
            </a:r>
            <a:r>
              <a:rPr lang="en-US" altLang="zh-CN" sz="2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个任务时的流水线时空图如图</a:t>
            </a:r>
            <a:r>
              <a:rPr lang="en-US" altLang="zh-CN" sz="2000" dirty="0">
                <a:solidFill>
                  <a:srgbClr val="000000"/>
                </a:solidFill>
                <a:latin typeface="宋体" panose="02010600030101010101" pitchFamily="2" charset="-122"/>
              </a:rPr>
              <a:t>4.31</a:t>
            </a:r>
            <a:r>
              <a:rPr lang="zh-CN" altLang="en-US" sz="2000" dirty="0">
                <a:solidFill>
                  <a:srgbClr val="000000"/>
                </a:solidFill>
                <a:latin typeface="宋体" panose="02010600030101010101" pitchFamily="2" charset="-122"/>
              </a:rPr>
              <a:t>所示。</a:t>
            </a:r>
            <a:endParaRPr lang="zh-CN" altLang="en-US" sz="2000" dirty="0">
              <a:solidFill>
                <a:srgbClr val="000000"/>
              </a:solidFill>
              <a:latin typeface="宋体" panose="02010600030101010101" pitchFamily="2" charset="-122"/>
            </a:endParaRPr>
          </a:p>
        </p:txBody>
      </p:sp>
      <p:sp>
        <p:nvSpPr>
          <p:cNvPr id="68613" name="Rectangle 5"/>
          <p:cNvSpPr>
            <a:spLocks noChangeArrowheads="1"/>
          </p:cNvSpPr>
          <p:nvPr/>
        </p:nvSpPr>
        <p:spPr bwMode="auto">
          <a:xfrm>
            <a:off x="1316038" y="3860800"/>
            <a:ext cx="628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rgbClr val="000000"/>
                </a:solidFill>
                <a:latin typeface="宋体" panose="02010600030101010101" pitchFamily="2" charset="-122"/>
              </a:rPr>
              <a:t>图</a:t>
            </a:r>
            <a:r>
              <a:rPr lang="en-US" altLang="zh-CN" sz="1600" dirty="0">
                <a:solidFill>
                  <a:srgbClr val="000000"/>
                </a:solidFill>
                <a:latin typeface="宋体" panose="02010600030101010101" pitchFamily="2" charset="-122"/>
              </a:rPr>
              <a:t>4.31  </a:t>
            </a:r>
            <a:r>
              <a:rPr lang="zh-CN" altLang="en-US" sz="1600" dirty="0">
                <a:solidFill>
                  <a:srgbClr val="000000"/>
                </a:solidFill>
                <a:latin typeface="宋体" panose="02010600030101010101" pitchFamily="2" charset="-122"/>
              </a:rPr>
              <a:t>采用最小启动循环（</a:t>
            </a:r>
            <a:r>
              <a:rPr lang="en-US" altLang="zh-CN" sz="1600" dirty="0">
                <a:solidFill>
                  <a:srgbClr val="000000"/>
                </a:solidFill>
                <a:latin typeface="宋体" panose="02010600030101010101" pitchFamily="2" charset="-122"/>
              </a:rPr>
              <a:t>3</a:t>
            </a:r>
            <a:r>
              <a:rPr lang="zh-CN" altLang="en-US" sz="1600" dirty="0">
                <a:solidFill>
                  <a:srgbClr val="000000"/>
                </a:solidFill>
                <a:latin typeface="宋体" panose="02010600030101010101" pitchFamily="2" charset="-122"/>
              </a:rPr>
              <a:t>）连续输入</a:t>
            </a:r>
            <a:r>
              <a:rPr lang="en-US" altLang="zh-CN" sz="1600" dirty="0">
                <a:solidFill>
                  <a:srgbClr val="000000"/>
                </a:solidFill>
                <a:latin typeface="宋体" panose="02010600030101010101" pitchFamily="2" charset="-122"/>
              </a:rPr>
              <a:t>5</a:t>
            </a:r>
            <a:r>
              <a:rPr lang="zh-CN" altLang="en-US" sz="1600" dirty="0">
                <a:solidFill>
                  <a:srgbClr val="000000"/>
                </a:solidFill>
                <a:latin typeface="宋体" panose="02010600030101010101" pitchFamily="2" charset="-122"/>
              </a:rPr>
              <a:t>个任务时的流水线时空图</a:t>
            </a:r>
            <a:endParaRPr lang="zh-CN" altLang="en-US" sz="1600" dirty="0">
              <a:solidFill>
                <a:srgbClr val="000000"/>
              </a:solidFill>
              <a:latin typeface="宋体" panose="02010600030101010101" pitchFamily="2" charset="-122"/>
            </a:endParaRPr>
          </a:p>
        </p:txBody>
      </p:sp>
      <p:sp>
        <p:nvSpPr>
          <p:cNvPr id="2" name="日期占位符 1"/>
          <p:cNvSpPr>
            <a:spLocks noGrp="1"/>
          </p:cNvSpPr>
          <p:nvPr>
            <p:ph type="dt" sz="half" idx="10"/>
          </p:nvPr>
        </p:nvSpPr>
        <p:spPr/>
        <p:txBody>
          <a:bodyPr/>
          <a:lstStyle/>
          <a:p>
            <a:fld id="{3D4249CF-B9F4-46F6-9135-B49DFE11E781}" type="datetime2">
              <a:rPr lang="zh-CN" altLang="en-US" smtClean="0"/>
            </a:fld>
            <a:endParaRPr lang="zh-CN" altLang="en-US" dirty="0"/>
          </a:p>
        </p:txBody>
      </p:sp>
      <p:sp>
        <p:nvSpPr>
          <p:cNvPr id="3" name="页脚占位符 2"/>
          <p:cNvSpPr>
            <a:spLocks noGrp="1"/>
          </p:cNvSpPr>
          <p:nvPr>
            <p:ph type="ftr" sz="quarter" idx="11"/>
          </p:nvPr>
        </p:nvSpPr>
        <p:spPr>
          <a:xfrm>
            <a:off x="2514600" y="6356351"/>
            <a:ext cx="4414234" cy="365125"/>
          </a:xfrm>
        </p:spPr>
        <p:txBody>
          <a:bodyPr/>
          <a:lstStyle/>
          <a:p>
            <a:r>
              <a:rPr lang="zh-CN" altLang="en-US" dirty="0"/>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wipe(up)">
                                      <p:cBhvr>
                                        <p:cTn id="7" dur="500"/>
                                        <p:tgtEl>
                                          <p:spTgt spid="6861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wedge">
                                      <p:cBhvr>
                                        <p:cTn id="12" dur="500"/>
                                        <p:tgtEl>
                                          <p:spTgt spid="68611"/>
                                        </p:tgtEl>
                                      </p:cBhvr>
                                    </p:animEffect>
                                  </p:childTnLst>
                                </p:cTn>
                              </p:par>
                              <p:par>
                                <p:cTn id="13" presetID="20" presetClass="entr" presetSubtype="0" fill="hold" grpId="0" nodeType="withEffect">
                                  <p:stCondLst>
                                    <p:cond delay="0"/>
                                  </p:stCondLst>
                                  <p:childTnLst>
                                    <p:set>
                                      <p:cBhvr>
                                        <p:cTn id="14" dur="1" fill="hold">
                                          <p:stCondLst>
                                            <p:cond delay="0"/>
                                          </p:stCondLst>
                                        </p:cTn>
                                        <p:tgtEl>
                                          <p:spTgt spid="68613"/>
                                        </p:tgtEl>
                                        <p:attrNameLst>
                                          <p:attrName>style.visibility</p:attrName>
                                        </p:attrNameLst>
                                      </p:cBhvr>
                                      <p:to>
                                        <p:strVal val="visible"/>
                                      </p:to>
                                    </p:set>
                                    <p:animEffect transition="in" filter="wedge">
                                      <p:cBhvr>
                                        <p:cTn id="15" dur="500"/>
                                        <p:tgtEl>
                                          <p:spTgt spid="686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8610">
                                            <p:txEl>
                                              <p:pRg st="0" end="0"/>
                                            </p:txEl>
                                          </p:spTgt>
                                        </p:tgtEl>
                                        <p:attrNameLst>
                                          <p:attrName>style.visibility</p:attrName>
                                        </p:attrNameLst>
                                      </p:cBhvr>
                                      <p:to>
                                        <p:strVal val="visible"/>
                                      </p:to>
                                    </p:set>
                                    <p:animEffect transition="in" filter="wipe(left)">
                                      <p:cBhvr>
                                        <p:cTn id="20" dur="500"/>
                                        <p:tgtEl>
                                          <p:spTgt spid="6861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8610">
                                            <p:txEl>
                                              <p:pRg st="1" end="1"/>
                                            </p:txEl>
                                          </p:spTgt>
                                        </p:tgtEl>
                                        <p:attrNameLst>
                                          <p:attrName>style.visibility</p:attrName>
                                        </p:attrNameLst>
                                      </p:cBhvr>
                                      <p:to>
                                        <p:strVal val="visible"/>
                                      </p:to>
                                    </p:set>
                                    <p:animEffect transition="in" filter="wipe(up)">
                                      <p:cBhvr>
                                        <p:cTn id="25" dur="500"/>
                                        <p:tgtEl>
                                          <p:spTgt spid="686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686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54901" y="745733"/>
            <a:ext cx="9089099" cy="536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190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dirty="0">
                <a:latin typeface="宋体" panose="02010600030101010101" pitchFamily="2" charset="-122"/>
              </a:rPr>
              <a:t>    </a:t>
            </a:r>
            <a:r>
              <a:rPr lang="zh-CN" altLang="en-US" dirty="0">
                <a:latin typeface="宋体" panose="02010600030101010101" pitchFamily="2" charset="-122"/>
              </a:rPr>
              <a:t>超标量处理机的主要特点：</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a:t>
            </a:r>
            <a:r>
              <a:rPr lang="en-US" altLang="zh-CN" dirty="0">
                <a:latin typeface="宋体" panose="02010600030101010101" pitchFamily="2" charset="-122"/>
              </a:rPr>
              <a:t>(1)</a:t>
            </a:r>
            <a:r>
              <a:rPr lang="zh-CN" altLang="en-US" dirty="0">
                <a:latin typeface="宋体" panose="02010600030101010101" pitchFamily="2" charset="-122"/>
              </a:rPr>
              <a:t>配置有多个性能不同的处理部件，采用多条流水线并行处理；</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a:t>
            </a:r>
            <a:r>
              <a:rPr lang="en-US" altLang="zh-CN" dirty="0">
                <a:latin typeface="宋体" panose="02010600030101010101" pitchFamily="2" charset="-122"/>
              </a:rPr>
              <a:t>(2)</a:t>
            </a:r>
            <a:r>
              <a:rPr lang="zh-CN" altLang="en-US" dirty="0">
                <a:latin typeface="宋体" panose="02010600030101010101" pitchFamily="2" charset="-122"/>
              </a:rPr>
              <a:t>能同时对若干条指令进行译码，将可并行执行的指令送往不同的    执行部件，从而达到在每个时钟周期启动多条指令的目的；</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a:t>
            </a:r>
            <a:r>
              <a:rPr lang="en-US" altLang="zh-CN" dirty="0">
                <a:latin typeface="宋体" panose="02010600030101010101" pitchFamily="2" charset="-122"/>
              </a:rPr>
              <a:t>(3)</a:t>
            </a:r>
            <a:r>
              <a:rPr lang="zh-CN" altLang="en-US" dirty="0">
                <a:latin typeface="宋体" panose="02010600030101010101" pitchFamily="2" charset="-122"/>
              </a:rPr>
              <a:t>在程序运行期间由硬件（通常是状态记录部件和调度部件）完成指令调度。</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例如，时钟频率为</a:t>
            </a:r>
            <a:r>
              <a:rPr lang="en-US" altLang="zh-CN" dirty="0">
                <a:latin typeface="宋体" panose="02010600030101010101" pitchFamily="2" charset="-122"/>
              </a:rPr>
              <a:t>200MHz</a:t>
            </a:r>
            <a:r>
              <a:rPr lang="zh-CN" altLang="en-US" dirty="0">
                <a:latin typeface="宋体" panose="02010600030101010101" pitchFamily="2" charset="-122"/>
              </a:rPr>
              <a:t>的</a:t>
            </a:r>
            <a:r>
              <a:rPr lang="en-US" altLang="zh-CN" dirty="0">
                <a:latin typeface="宋体" panose="02010600030101010101" pitchFamily="2" charset="-122"/>
              </a:rPr>
              <a:t>R10000</a:t>
            </a:r>
            <a:r>
              <a:rPr lang="zh-CN" altLang="en-US" dirty="0">
                <a:latin typeface="宋体" panose="02010600030101010101" pitchFamily="2" charset="-122"/>
              </a:rPr>
              <a:t>处理器和时钟频率为</a:t>
            </a:r>
            <a:r>
              <a:rPr lang="en-US" altLang="zh-CN" dirty="0">
                <a:latin typeface="宋体" panose="02010600030101010101" pitchFamily="2" charset="-122"/>
              </a:rPr>
              <a:t>1.2GHz</a:t>
            </a:r>
            <a:r>
              <a:rPr lang="zh-CN" altLang="en-US" dirty="0">
                <a:latin typeface="宋体" panose="02010600030101010101" pitchFamily="2" charset="-122"/>
              </a:rPr>
              <a:t>的</a:t>
            </a:r>
            <a:r>
              <a:rPr lang="en-US" altLang="zh-CN" dirty="0" err="1">
                <a:latin typeface="宋体" panose="02010600030101010101" pitchFamily="2" charset="-122"/>
              </a:rPr>
              <a:t>UltraSPARC</a:t>
            </a:r>
            <a:r>
              <a:rPr lang="en-US" altLang="zh-CN" dirty="0">
                <a:latin typeface="宋体" panose="02010600030101010101" pitchFamily="2" charset="-122"/>
              </a:rPr>
              <a:t> Ⅲ</a:t>
            </a:r>
            <a:r>
              <a:rPr lang="zh-CN" altLang="en-US" dirty="0">
                <a:latin typeface="宋体" panose="02010600030101010101" pitchFamily="2" charset="-122"/>
              </a:rPr>
              <a:t>处理器，超标量发射度为</a:t>
            </a:r>
            <a:r>
              <a:rPr lang="en-US" altLang="zh-CN" dirty="0">
                <a:latin typeface="宋体" panose="02010600030101010101" pitchFamily="2" charset="-122"/>
              </a:rPr>
              <a:t>4</a:t>
            </a:r>
            <a:r>
              <a:rPr lang="zh-CN" altLang="en-US" dirty="0">
                <a:latin typeface="宋体" panose="02010600030101010101" pitchFamily="2" charset="-122"/>
              </a:rPr>
              <a:t>。大家熟悉的</a:t>
            </a:r>
            <a:r>
              <a:rPr lang="en-US" altLang="zh-CN" dirty="0">
                <a:latin typeface="宋体" panose="02010600030101010101" pitchFamily="2" charset="-122"/>
              </a:rPr>
              <a:t>Pentium</a:t>
            </a:r>
            <a:r>
              <a:rPr lang="zh-CN" altLang="en-US" dirty="0">
                <a:latin typeface="宋体" panose="02010600030101010101" pitchFamily="2" charset="-122"/>
              </a:rPr>
              <a:t>处理器的超标量发射度为</a:t>
            </a:r>
            <a:r>
              <a:rPr lang="en-US" altLang="zh-CN"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Pentium 4</a:t>
            </a:r>
            <a:r>
              <a:rPr lang="zh-CN" altLang="en-US" dirty="0">
                <a:latin typeface="宋体" panose="02010600030101010101" pitchFamily="2" charset="-122"/>
              </a:rPr>
              <a:t>处理器的超标量发射度为</a:t>
            </a:r>
            <a:r>
              <a:rPr lang="en-US" altLang="zh-CN" dirty="0">
                <a:latin typeface="宋体" panose="02010600030101010101" pitchFamily="2" charset="-122"/>
              </a:rPr>
              <a:t>3</a:t>
            </a:r>
            <a:r>
              <a:rPr lang="zh-CN" altLang="en-US" dirty="0">
                <a:latin typeface="宋体" panose="02010600030101010101" pitchFamily="2" charset="-122"/>
              </a:rPr>
              <a:t>。 　</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a:t>
            </a:r>
            <a:r>
              <a:rPr lang="en-US" altLang="zh-CN" b="1" dirty="0">
                <a:latin typeface="宋体" panose="02010600030101010101" pitchFamily="2" charset="-122"/>
              </a:rPr>
              <a:t>2.</a:t>
            </a:r>
            <a:r>
              <a:rPr lang="zh-CN" altLang="en-US" b="1" dirty="0">
                <a:latin typeface="宋体" panose="02010600030101010101" pitchFamily="2" charset="-122"/>
              </a:rPr>
              <a:t>超标量流水线的调度</a:t>
            </a:r>
            <a:endParaRPr lang="zh-CN" altLang="en-US" b="1" dirty="0">
              <a:latin typeface="宋体" panose="02010600030101010101" pitchFamily="2" charset="-122"/>
            </a:endParaRPr>
          </a:p>
          <a:p>
            <a:pPr>
              <a:lnSpc>
                <a:spcPct val="120000"/>
              </a:lnSpc>
            </a:pPr>
            <a:r>
              <a:rPr lang="zh-CN" altLang="en-US" dirty="0">
                <a:latin typeface="宋体" panose="02010600030101010101" pitchFamily="2" charset="-122"/>
              </a:rPr>
              <a:t>    顺序发射</a:t>
            </a:r>
            <a:r>
              <a:rPr lang="en-US" altLang="zh-CN" dirty="0">
                <a:latin typeface="宋体" panose="02010600030101010101" pitchFamily="2" charset="-122"/>
              </a:rPr>
              <a:t>----</a:t>
            </a:r>
            <a:r>
              <a:rPr lang="zh-CN" altLang="en-US" dirty="0">
                <a:latin typeface="宋体" panose="02010600030101010101" pitchFamily="2" charset="-122"/>
              </a:rPr>
              <a:t>指令的发射顺序是按照程序中的指令排列顺序进行的。</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乱序发射</a:t>
            </a:r>
            <a:r>
              <a:rPr lang="en-US" altLang="zh-CN" dirty="0">
                <a:latin typeface="宋体" panose="02010600030101010101" pitchFamily="2" charset="-122"/>
              </a:rPr>
              <a:t>----</a:t>
            </a:r>
            <a:r>
              <a:rPr lang="zh-CN" altLang="en-US" dirty="0">
                <a:latin typeface="宋体" panose="02010600030101010101" pitchFamily="2" charset="-122"/>
              </a:rPr>
              <a:t>指令的发射顺序不是按照程序中的指令排列顺序进行的。</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顺序完成</a:t>
            </a:r>
            <a:r>
              <a:rPr lang="en-US" altLang="zh-CN" dirty="0">
                <a:latin typeface="宋体" panose="02010600030101010101" pitchFamily="2" charset="-122"/>
              </a:rPr>
              <a:t>----</a:t>
            </a:r>
            <a:r>
              <a:rPr lang="zh-CN" altLang="en-US" dirty="0">
                <a:latin typeface="宋体" panose="02010600030101010101" pitchFamily="2" charset="-122"/>
              </a:rPr>
              <a:t>指令的完成顺序与程序中的指令排列顺序相同。</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乱序完成</a:t>
            </a:r>
            <a:r>
              <a:rPr lang="en-US" altLang="zh-CN" dirty="0">
                <a:latin typeface="宋体" panose="02010600030101010101" pitchFamily="2" charset="-122"/>
              </a:rPr>
              <a:t>----</a:t>
            </a:r>
            <a:r>
              <a:rPr lang="zh-CN" altLang="en-US" dirty="0">
                <a:latin typeface="宋体" panose="02010600030101010101" pitchFamily="2" charset="-122"/>
              </a:rPr>
              <a:t>指令的完成顺序与程序中的指令排列顺序不相同。</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根据超标量处理机中多条流水线指令发射顺序和完成顺序的不同组合，多条流水线的调度主要有三种方法：</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顺序发射顺序完成、顺序发射乱序完成和乱序发射乱序完成。</a:t>
            </a:r>
            <a:endParaRPr lang="zh-CN" altLang="en-US" dirty="0">
              <a:latin typeface="宋体" panose="02010600030101010101" pitchFamily="2" charset="-122"/>
            </a:endParaRPr>
          </a:p>
        </p:txBody>
      </p:sp>
      <p:sp>
        <p:nvSpPr>
          <p:cNvPr id="2" name="日期占位符 1"/>
          <p:cNvSpPr>
            <a:spLocks noGrp="1"/>
          </p:cNvSpPr>
          <p:nvPr>
            <p:ph type="dt" sz="half" idx="2"/>
          </p:nvPr>
        </p:nvSpPr>
        <p:spPr/>
        <p:txBody>
          <a:bodyPr/>
          <a:lstStyle/>
          <a:p>
            <a:fld id="{56DE017B-95BA-4F1B-A0EC-958D48304E56}"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fade">
                                      <p:cBhvr>
                                        <p:cTn id="7" dur="500"/>
                                        <p:tgtEl>
                                          <p:spTgt spid="563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322">
                                            <p:txEl>
                                              <p:pRg st="1" end="1"/>
                                            </p:txEl>
                                          </p:spTgt>
                                        </p:tgtEl>
                                        <p:attrNameLst>
                                          <p:attrName>style.visibility</p:attrName>
                                        </p:attrNameLst>
                                      </p:cBhvr>
                                      <p:to>
                                        <p:strVal val="visible"/>
                                      </p:to>
                                    </p:set>
                                    <p:animEffect transition="in" filter="fade">
                                      <p:cBhvr>
                                        <p:cTn id="10" dur="500"/>
                                        <p:tgtEl>
                                          <p:spTgt spid="563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6322">
                                            <p:txEl>
                                              <p:pRg st="2" end="2"/>
                                            </p:txEl>
                                          </p:spTgt>
                                        </p:tgtEl>
                                        <p:attrNameLst>
                                          <p:attrName>style.visibility</p:attrName>
                                        </p:attrNameLst>
                                      </p:cBhvr>
                                      <p:to>
                                        <p:strVal val="visible"/>
                                      </p:to>
                                    </p:set>
                                    <p:animEffect transition="in" filter="fade">
                                      <p:cBhvr>
                                        <p:cTn id="13" dur="500"/>
                                        <p:tgtEl>
                                          <p:spTgt spid="563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6322">
                                            <p:txEl>
                                              <p:pRg st="3" end="3"/>
                                            </p:txEl>
                                          </p:spTgt>
                                        </p:tgtEl>
                                        <p:attrNameLst>
                                          <p:attrName>style.visibility</p:attrName>
                                        </p:attrNameLst>
                                      </p:cBhvr>
                                      <p:to>
                                        <p:strVal val="visible"/>
                                      </p:to>
                                    </p:set>
                                    <p:animEffect transition="in" filter="fade">
                                      <p:cBhvr>
                                        <p:cTn id="16" dur="500"/>
                                        <p:tgtEl>
                                          <p:spTgt spid="5632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6322">
                                            <p:txEl>
                                              <p:pRg st="4" end="4"/>
                                            </p:txEl>
                                          </p:spTgt>
                                        </p:tgtEl>
                                        <p:attrNameLst>
                                          <p:attrName>style.visibility</p:attrName>
                                        </p:attrNameLst>
                                      </p:cBhvr>
                                      <p:to>
                                        <p:strVal val="visible"/>
                                      </p:to>
                                    </p:set>
                                    <p:animEffect transition="in" filter="fade">
                                      <p:cBhvr>
                                        <p:cTn id="21" dur="500"/>
                                        <p:tgtEl>
                                          <p:spTgt spid="5632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6322">
                                            <p:txEl>
                                              <p:pRg st="5" end="5"/>
                                            </p:txEl>
                                          </p:spTgt>
                                        </p:tgtEl>
                                        <p:attrNameLst>
                                          <p:attrName>style.visibility</p:attrName>
                                        </p:attrNameLst>
                                      </p:cBhvr>
                                      <p:to>
                                        <p:strVal val="visible"/>
                                      </p:to>
                                    </p:set>
                                    <p:anim calcmode="lin" valueType="num">
                                      <p:cBhvr additive="base">
                                        <p:cTn id="26" dur="500" fill="hold"/>
                                        <p:tgtEl>
                                          <p:spTgt spid="56322">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6322">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6322">
                                            <p:txEl>
                                              <p:pRg st="6" end="6"/>
                                            </p:txEl>
                                          </p:spTgt>
                                        </p:tgtEl>
                                        <p:attrNameLst>
                                          <p:attrName>style.visibility</p:attrName>
                                        </p:attrNameLst>
                                      </p:cBhvr>
                                      <p:to>
                                        <p:strVal val="visible"/>
                                      </p:to>
                                    </p:set>
                                    <p:anim calcmode="lin" valueType="num">
                                      <p:cBhvr additive="base">
                                        <p:cTn id="30" dur="500" fill="hold"/>
                                        <p:tgtEl>
                                          <p:spTgt spid="56322">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6322">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6322">
                                            <p:txEl>
                                              <p:pRg st="7" end="7"/>
                                            </p:txEl>
                                          </p:spTgt>
                                        </p:tgtEl>
                                        <p:attrNameLst>
                                          <p:attrName>style.visibility</p:attrName>
                                        </p:attrNameLst>
                                      </p:cBhvr>
                                      <p:to>
                                        <p:strVal val="visible"/>
                                      </p:to>
                                    </p:set>
                                    <p:anim calcmode="lin" valueType="num">
                                      <p:cBhvr additive="base">
                                        <p:cTn id="34" dur="500" fill="hold"/>
                                        <p:tgtEl>
                                          <p:spTgt spid="56322">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6322">
                                            <p:txEl>
                                              <p:pRg st="7" end="7"/>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56322">
                                            <p:txEl>
                                              <p:pRg st="8" end="8"/>
                                            </p:txEl>
                                          </p:spTgt>
                                        </p:tgtEl>
                                        <p:attrNameLst>
                                          <p:attrName>style.visibility</p:attrName>
                                        </p:attrNameLst>
                                      </p:cBhvr>
                                      <p:to>
                                        <p:strVal val="visible"/>
                                      </p:to>
                                    </p:set>
                                    <p:anim calcmode="lin" valueType="num">
                                      <p:cBhvr additive="base">
                                        <p:cTn id="38" dur="500" fill="hold"/>
                                        <p:tgtEl>
                                          <p:spTgt spid="56322">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6322">
                                            <p:txEl>
                                              <p:pRg st="8" end="8"/>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56322">
                                            <p:txEl>
                                              <p:pRg st="9" end="9"/>
                                            </p:txEl>
                                          </p:spTgt>
                                        </p:tgtEl>
                                        <p:attrNameLst>
                                          <p:attrName>style.visibility</p:attrName>
                                        </p:attrNameLst>
                                      </p:cBhvr>
                                      <p:to>
                                        <p:strVal val="visible"/>
                                      </p:to>
                                    </p:set>
                                    <p:anim calcmode="lin" valueType="num">
                                      <p:cBhvr additive="base">
                                        <p:cTn id="42" dur="500" fill="hold"/>
                                        <p:tgtEl>
                                          <p:spTgt spid="56322">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6322">
                                            <p:txEl>
                                              <p:pRg st="9" end="9"/>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56322">
                                            <p:txEl>
                                              <p:pRg st="10" end="10"/>
                                            </p:txEl>
                                          </p:spTgt>
                                        </p:tgtEl>
                                        <p:attrNameLst>
                                          <p:attrName>style.visibility</p:attrName>
                                        </p:attrNameLst>
                                      </p:cBhvr>
                                      <p:to>
                                        <p:strVal val="visible"/>
                                      </p:to>
                                    </p:set>
                                    <p:anim calcmode="lin" valueType="num">
                                      <p:cBhvr additive="base">
                                        <p:cTn id="46" dur="500" fill="hold"/>
                                        <p:tgtEl>
                                          <p:spTgt spid="56322">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6322">
                                            <p:txEl>
                                              <p:pRg st="10" end="10"/>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56322">
                                            <p:txEl>
                                              <p:pRg st="11" end="11"/>
                                            </p:txEl>
                                          </p:spTgt>
                                        </p:tgtEl>
                                        <p:attrNameLst>
                                          <p:attrName>style.visibility</p:attrName>
                                        </p:attrNameLst>
                                      </p:cBhvr>
                                      <p:to>
                                        <p:strVal val="visible"/>
                                      </p:to>
                                    </p:set>
                                    <p:anim calcmode="lin" valueType="num">
                                      <p:cBhvr additive="base">
                                        <p:cTn id="50" dur="500" fill="hold"/>
                                        <p:tgtEl>
                                          <p:spTgt spid="56322">
                                            <p:txEl>
                                              <p:pRg st="11" end="1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632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205581" y="715962"/>
            <a:ext cx="8732837"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dirty="0">
                <a:solidFill>
                  <a:srgbClr val="000000"/>
                </a:solidFill>
                <a:latin typeface="宋体" panose="02010600030101010101" pitchFamily="2" charset="-122"/>
              </a:rPr>
              <a:t>    </a:t>
            </a:r>
            <a:r>
              <a:rPr lang="en-US" altLang="zh-CN" sz="2000" b="1" dirty="0">
                <a:solidFill>
                  <a:srgbClr val="000000"/>
                </a:solidFill>
                <a:latin typeface="宋体" panose="02010600030101010101" pitchFamily="2" charset="-122"/>
              </a:rPr>
              <a:t>[</a:t>
            </a:r>
            <a:r>
              <a:rPr lang="zh-CN" altLang="en-US" sz="2000" b="1" dirty="0">
                <a:solidFill>
                  <a:srgbClr val="000000"/>
                </a:solidFill>
                <a:latin typeface="宋体" panose="02010600030101010101" pitchFamily="2" charset="-122"/>
              </a:rPr>
              <a:t>例</a:t>
            </a:r>
            <a:r>
              <a:rPr lang="en-US" altLang="zh-CN" sz="2000" b="1" dirty="0">
                <a:solidFill>
                  <a:srgbClr val="000000"/>
                </a:solidFill>
                <a:latin typeface="宋体" panose="02010600030101010101" pitchFamily="2" charset="-122"/>
              </a:rPr>
              <a:t>4.5]</a:t>
            </a: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设一台双发射超标量处理机的多流水线结构如图</a:t>
            </a:r>
            <a:r>
              <a:rPr lang="en-US" altLang="zh-CN" sz="2000" dirty="0">
                <a:solidFill>
                  <a:srgbClr val="000000"/>
                </a:solidFill>
                <a:latin typeface="宋体" panose="02010600030101010101" pitchFamily="2" charset="-122"/>
              </a:rPr>
              <a:t>4.39</a:t>
            </a:r>
            <a:r>
              <a:rPr lang="zh-CN" altLang="en-US" sz="2000" dirty="0">
                <a:solidFill>
                  <a:srgbClr val="000000"/>
                </a:solidFill>
                <a:latin typeface="宋体" panose="02010600030101010101" pitchFamily="2" charset="-122"/>
              </a:rPr>
              <a:t>所示，  所有指令都要经过“取指令”、“译码”、“执行”和“写结果”</a:t>
            </a:r>
            <a:r>
              <a:rPr lang="en-US" altLang="zh-CN" sz="2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个阶段，其中，“取指令”、“译码”和“写结果”三个阶段各为一个流水段，其延迟时间均为</a:t>
            </a:r>
            <a:r>
              <a:rPr lang="en-US" altLang="zh-CN" sz="2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个时钟周期。在“执行”阶段，</a:t>
            </a:r>
            <a:r>
              <a:rPr lang="en-US" altLang="zh-CN" sz="2000" dirty="0">
                <a:solidFill>
                  <a:srgbClr val="000000"/>
                </a:solidFill>
                <a:latin typeface="宋体" panose="02010600030101010101" pitchFamily="2" charset="-122"/>
              </a:rPr>
              <a:t>LOAD</a:t>
            </a:r>
            <a:r>
              <a:rPr lang="zh-CN" altLang="en-US" sz="2000" dirty="0">
                <a:solidFill>
                  <a:srgbClr val="000000"/>
                </a:solidFill>
                <a:latin typeface="宋体" panose="02010600030101010101" pitchFamily="2" charset="-122"/>
              </a:rPr>
              <a:t>操作和</a:t>
            </a:r>
            <a:r>
              <a:rPr lang="en-US" altLang="zh-CN" sz="2000" dirty="0">
                <a:solidFill>
                  <a:srgbClr val="000000"/>
                </a:solidFill>
                <a:latin typeface="宋体" panose="02010600030101010101" pitchFamily="2" charset="-122"/>
              </a:rPr>
              <a:t>AND</a:t>
            </a:r>
            <a:r>
              <a:rPr lang="zh-CN" altLang="en-US" sz="2000" dirty="0">
                <a:solidFill>
                  <a:srgbClr val="000000"/>
                </a:solidFill>
                <a:latin typeface="宋体" panose="02010600030101010101" pitchFamily="2" charset="-122"/>
              </a:rPr>
              <a:t>操作各需要延迟</a:t>
            </a:r>
            <a:r>
              <a:rPr lang="en-US" altLang="zh-CN" sz="2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个时钟周期，</a:t>
            </a:r>
            <a:r>
              <a:rPr lang="en-US" altLang="zh-CN" sz="2000" dirty="0">
                <a:solidFill>
                  <a:srgbClr val="000000"/>
                </a:solidFill>
                <a:latin typeface="宋体" panose="02010600030101010101" pitchFamily="2" charset="-122"/>
              </a:rPr>
              <a:t>ADD</a:t>
            </a:r>
            <a:r>
              <a:rPr lang="zh-CN" altLang="en-US" sz="2000" dirty="0">
                <a:solidFill>
                  <a:srgbClr val="000000"/>
                </a:solidFill>
                <a:latin typeface="宋体" panose="02010600030101010101" pitchFamily="2" charset="-122"/>
              </a:rPr>
              <a:t>操作需要延迟</a:t>
            </a:r>
            <a:r>
              <a:rPr lang="en-US" altLang="zh-CN" sz="2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个时钟周期，</a:t>
            </a:r>
            <a:r>
              <a:rPr lang="en-US" altLang="zh-CN" sz="2000" dirty="0">
                <a:solidFill>
                  <a:srgbClr val="000000"/>
                </a:solidFill>
                <a:latin typeface="宋体" panose="02010600030101010101" pitchFamily="2" charset="-122"/>
              </a:rPr>
              <a:t>MUL</a:t>
            </a:r>
            <a:r>
              <a:rPr lang="zh-CN" altLang="en-US" sz="2000" dirty="0">
                <a:solidFill>
                  <a:srgbClr val="000000"/>
                </a:solidFill>
                <a:latin typeface="宋体" panose="02010600030101010101" pitchFamily="2" charset="-122"/>
              </a:rPr>
              <a:t>操作需要延迟</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个时钟周期，</a:t>
            </a:r>
            <a:r>
              <a:rPr lang="en-US" altLang="zh-CN" sz="2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种操作部件各设置一个。</a:t>
            </a:r>
            <a:r>
              <a:rPr lang="en-US" altLang="zh-CN" sz="2000" dirty="0">
                <a:solidFill>
                  <a:srgbClr val="000000"/>
                </a:solidFill>
                <a:latin typeface="宋体" panose="02010600030101010101" pitchFamily="2" charset="-122"/>
              </a:rPr>
              <a:t>ADD</a:t>
            </a:r>
            <a:r>
              <a:rPr lang="zh-CN" altLang="en-US" sz="2000" dirty="0">
                <a:solidFill>
                  <a:srgbClr val="000000"/>
                </a:solidFill>
                <a:latin typeface="宋体" panose="02010600030101010101" pitchFamily="2" charset="-122"/>
              </a:rPr>
              <a:t>部件和</a:t>
            </a:r>
            <a:r>
              <a:rPr lang="en-US" altLang="zh-CN" sz="2000" dirty="0">
                <a:solidFill>
                  <a:srgbClr val="000000"/>
                </a:solidFill>
                <a:latin typeface="宋体" panose="02010600030101010101" pitchFamily="2" charset="-122"/>
              </a:rPr>
              <a:t>MUL</a:t>
            </a:r>
            <a:r>
              <a:rPr lang="zh-CN" altLang="en-US" sz="2000" dirty="0">
                <a:solidFill>
                  <a:srgbClr val="000000"/>
                </a:solidFill>
                <a:latin typeface="宋体" panose="02010600030101010101" pitchFamily="2" charset="-122"/>
              </a:rPr>
              <a:t>部件都采用流水线结构，每一级流水线的延迟时间都为</a:t>
            </a:r>
            <a:r>
              <a:rPr lang="en-US" altLang="zh-CN" sz="2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个时钟周期。若每个时钟周期为</a:t>
            </a:r>
            <a:r>
              <a:rPr lang="en-US" altLang="zh-CN" sz="2000" dirty="0">
                <a:solidFill>
                  <a:srgbClr val="000000"/>
                </a:solidFill>
                <a:latin typeface="宋体" panose="02010600030101010101" pitchFamily="2" charset="-122"/>
              </a:rPr>
              <a:t>10ns</a:t>
            </a:r>
            <a:r>
              <a:rPr lang="zh-CN" altLang="en-US" sz="2000" dirty="0">
                <a:solidFill>
                  <a:srgbClr val="000000"/>
                </a:solidFill>
                <a:latin typeface="宋体" panose="02010600030101010101" pitchFamily="2" charset="-122"/>
              </a:rPr>
              <a:t>，在这台超标量处理机上运行下面一段程序：</a:t>
            </a:r>
            <a:endParaRPr lang="zh-CN" altLang="en-US" sz="2000" dirty="0">
              <a:latin typeface="宋体" panose="02010600030101010101" pitchFamily="2" charset="-122"/>
            </a:endParaRPr>
          </a:p>
          <a:p>
            <a:pPr eaLnBrk="0" hangingPunct="0">
              <a:lnSpc>
                <a:spcPct val="125000"/>
              </a:lnSpc>
            </a:pPr>
            <a:r>
              <a:rPr lang="zh-CN" altLang="en-US" sz="2000" dirty="0">
                <a:solidFill>
                  <a:srgbClr val="000000"/>
                </a:solidFill>
                <a:latin typeface="宋体" panose="02010600030101010101" pitchFamily="2" charset="-122"/>
              </a:rPr>
              <a:t>        </a:t>
            </a:r>
            <a:r>
              <a:rPr lang="en-US" altLang="zh-CN" sz="2000" dirty="0">
                <a:solidFill>
                  <a:srgbClr val="000000"/>
                </a:solidFill>
                <a:latin typeface="宋体" panose="02010600030101010101" pitchFamily="2" charset="-122"/>
              </a:rPr>
              <a:t>I</a:t>
            </a:r>
            <a:r>
              <a:rPr lang="en-US" altLang="zh-CN" sz="2000" baseline="-30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R0</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        /R0←</a:t>
            </a:r>
            <a:r>
              <a:rPr lang="zh-CN" altLang="en-US" sz="2000" dirty="0">
                <a:solidFill>
                  <a:srgbClr val="000000"/>
                </a:solidFill>
                <a:latin typeface="宋体" panose="02010600030101010101" pitchFamily="2" charset="-122"/>
              </a:rPr>
              <a:t>主存（</a:t>
            </a:r>
            <a:r>
              <a:rPr lang="en-US" altLang="zh-CN" sz="2000" dirty="0">
                <a:solidFill>
                  <a:srgbClr val="000000"/>
                </a:solidFill>
                <a:latin typeface="宋体" panose="02010600030101010101" pitchFamily="2" charset="-122"/>
              </a:rPr>
              <a:t>A</a:t>
            </a:r>
            <a:r>
              <a:rPr lang="zh-CN" altLang="en-US" sz="2000" dirty="0">
                <a:solidFill>
                  <a:srgbClr val="000000"/>
                </a:solidFill>
                <a:latin typeface="宋体" panose="02010600030101010101" pitchFamily="2" charset="-122"/>
              </a:rPr>
              <a:t>）单元</a:t>
            </a:r>
            <a:r>
              <a:rPr lang="en-US" altLang="zh-CN" sz="2000" dirty="0">
                <a:solidFill>
                  <a:srgbClr val="000000"/>
                </a:solidFill>
                <a:latin typeface="宋体" panose="02010600030101010101" pitchFamily="2" charset="-122"/>
              </a:rPr>
              <a:t>/</a:t>
            </a:r>
            <a:endParaRPr lang="en-US" altLang="zh-CN" sz="2000" dirty="0">
              <a:latin typeface="宋体" panose="02010600030101010101" pitchFamily="2" charset="-122"/>
            </a:endParaRPr>
          </a:p>
          <a:p>
            <a:pPr eaLnBrk="0" hangingPunct="0">
              <a:lnSpc>
                <a:spcPct val="125000"/>
              </a:lnSpc>
            </a:pPr>
            <a:r>
              <a:rPr lang="en-US" altLang="zh-CN" sz="2000" dirty="0">
                <a:solidFill>
                  <a:srgbClr val="000000"/>
                </a:solidFill>
                <a:latin typeface="宋体" panose="02010600030101010101" pitchFamily="2" charset="-122"/>
              </a:rPr>
              <a:t>        I</a:t>
            </a:r>
            <a:r>
              <a:rPr lang="en-US" altLang="zh-CN" sz="2000" baseline="-30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R0        /R1←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R0</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endParaRPr lang="en-US" altLang="zh-CN" sz="2000" dirty="0">
              <a:latin typeface="宋体" panose="02010600030101010101" pitchFamily="2" charset="-122"/>
            </a:endParaRPr>
          </a:p>
          <a:p>
            <a:pPr eaLnBrk="0" hangingPunct="0">
              <a:lnSpc>
                <a:spcPct val="125000"/>
              </a:lnSpc>
            </a:pPr>
            <a:r>
              <a:rPr lang="en-US" altLang="zh-CN" sz="2000" dirty="0">
                <a:solidFill>
                  <a:srgbClr val="000000"/>
                </a:solidFill>
                <a:latin typeface="宋体" panose="02010600030101010101" pitchFamily="2" charset="-122"/>
              </a:rPr>
              <a:t>        I</a:t>
            </a:r>
            <a:r>
              <a:rPr lang="en-US" altLang="zh-CN" sz="2000" baseline="-30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B        /R2←</a:t>
            </a:r>
            <a:r>
              <a:rPr lang="zh-CN" altLang="en-US" sz="2000" dirty="0">
                <a:solidFill>
                  <a:srgbClr val="000000"/>
                </a:solidFill>
                <a:latin typeface="宋体" panose="02010600030101010101" pitchFamily="2" charset="-122"/>
              </a:rPr>
              <a:t>主存（</a:t>
            </a:r>
            <a:r>
              <a:rPr lang="en-US" altLang="zh-CN" sz="2000" dirty="0">
                <a:solidFill>
                  <a:srgbClr val="000000"/>
                </a:solidFill>
                <a:latin typeface="宋体" panose="02010600030101010101" pitchFamily="2" charset="-122"/>
              </a:rPr>
              <a:t>B</a:t>
            </a:r>
            <a:r>
              <a:rPr lang="zh-CN" altLang="en-US" sz="2000" dirty="0">
                <a:solidFill>
                  <a:srgbClr val="000000"/>
                </a:solidFill>
                <a:latin typeface="宋体" panose="02010600030101010101" pitchFamily="2" charset="-122"/>
              </a:rPr>
              <a:t>）单元</a:t>
            </a:r>
            <a:r>
              <a:rPr lang="en-US" altLang="zh-CN" sz="2000" dirty="0">
                <a:solidFill>
                  <a:srgbClr val="000000"/>
                </a:solidFill>
                <a:latin typeface="宋体" panose="02010600030101010101" pitchFamily="2" charset="-122"/>
              </a:rPr>
              <a:t>/</a:t>
            </a:r>
            <a:endParaRPr lang="en-US" altLang="zh-CN" sz="2000" dirty="0">
              <a:latin typeface="宋体" panose="02010600030101010101" pitchFamily="2" charset="-122"/>
            </a:endParaRPr>
          </a:p>
          <a:p>
            <a:pPr eaLnBrk="0" hangingPunct="0">
              <a:lnSpc>
                <a:spcPct val="125000"/>
              </a:lnSpc>
            </a:pPr>
            <a:r>
              <a:rPr lang="en-US" altLang="zh-CN" sz="2000" dirty="0">
                <a:solidFill>
                  <a:srgbClr val="000000"/>
                </a:solidFill>
                <a:latin typeface="宋体" panose="02010600030101010101" pitchFamily="2" charset="-122"/>
              </a:rPr>
              <a:t>        I</a:t>
            </a:r>
            <a:r>
              <a:rPr lang="en-US" altLang="zh-CN" sz="2000" baseline="-30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MUL 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        /R3←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endParaRPr lang="en-US" altLang="zh-CN" sz="2000" dirty="0">
              <a:latin typeface="宋体" panose="02010600030101010101" pitchFamily="2" charset="-122"/>
            </a:endParaRPr>
          </a:p>
          <a:p>
            <a:pPr eaLnBrk="0" hangingPunct="0">
              <a:lnSpc>
                <a:spcPct val="125000"/>
              </a:lnSpc>
            </a:pPr>
            <a:r>
              <a:rPr lang="en-US" altLang="zh-CN" sz="2000" dirty="0">
                <a:solidFill>
                  <a:srgbClr val="000000"/>
                </a:solidFill>
                <a:latin typeface="宋体" panose="02010600030101010101" pitchFamily="2" charset="-122"/>
              </a:rPr>
              <a:t>        I</a:t>
            </a:r>
            <a:r>
              <a:rPr lang="en-US" altLang="zh-CN" sz="2000" baseline="-30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AND 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        /R4←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endParaRPr lang="en-US" altLang="zh-CN" sz="2000" dirty="0">
              <a:latin typeface="宋体" panose="02010600030101010101" pitchFamily="2" charset="-122"/>
            </a:endParaRPr>
          </a:p>
          <a:p>
            <a:pPr eaLnBrk="0" hangingPunct="0">
              <a:lnSpc>
                <a:spcPct val="125000"/>
              </a:lnSpc>
            </a:pPr>
            <a:r>
              <a:rPr lang="en-US" altLang="zh-CN" sz="2000" dirty="0">
                <a:solidFill>
                  <a:srgbClr val="000000"/>
                </a:solidFill>
                <a:latin typeface="宋体" panose="02010600030101010101" pitchFamily="2" charset="-122"/>
              </a:rPr>
              <a:t>        I</a:t>
            </a:r>
            <a:r>
              <a:rPr lang="en-US" altLang="zh-CN" sz="2000" baseline="-30000" dirty="0">
                <a:solidFill>
                  <a:srgbClr val="000000"/>
                </a:solidFill>
                <a:latin typeface="宋体" panose="02010600030101010101" pitchFamily="2" charset="-122"/>
              </a:rPr>
              <a:t>6</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endParaRPr lang="en-US" altLang="zh-CN" sz="2000" dirty="0">
              <a:latin typeface="宋体" panose="02010600030101010101" pitchFamily="2" charset="-122"/>
            </a:endParaRPr>
          </a:p>
        </p:txBody>
      </p:sp>
      <p:sp>
        <p:nvSpPr>
          <p:cNvPr id="2" name="日期占位符 1"/>
          <p:cNvSpPr>
            <a:spLocks noGrp="1"/>
          </p:cNvSpPr>
          <p:nvPr>
            <p:ph type="dt" sz="half" idx="2"/>
          </p:nvPr>
        </p:nvSpPr>
        <p:spPr/>
        <p:txBody>
          <a:bodyPr/>
          <a:lstStyle/>
          <a:p>
            <a:fld id="{894BA7E3-0465-4C70-A96B-A7D8888FDE06}"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3553"/>
          <p:cNvSpPr>
            <a:spLocks noChangeArrowheads="1"/>
          </p:cNvSpPr>
          <p:nvPr/>
        </p:nvSpPr>
        <p:spPr bwMode="auto">
          <a:xfrm>
            <a:off x="0" y="622539"/>
            <a:ext cx="923607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25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1.2]</a:t>
            </a: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用一台</a:t>
            </a:r>
            <a:r>
              <a:rPr lang="en-US" altLang="zh-CN" sz="2000" dirty="0">
                <a:solidFill>
                  <a:srgbClr val="000000"/>
                </a:solidFill>
                <a:latin typeface="微软雅黑" panose="020B0503020204020204" pitchFamily="34" charset="-122"/>
                <a:ea typeface="微软雅黑" panose="020B0503020204020204" pitchFamily="34" charset="-122"/>
              </a:rPr>
              <a:t>40MHz</a:t>
            </a:r>
            <a:r>
              <a:rPr lang="zh-CN" altLang="en-US" sz="2000" dirty="0">
                <a:solidFill>
                  <a:srgbClr val="000000"/>
                </a:solidFill>
                <a:latin typeface="微软雅黑" panose="020B0503020204020204" pitchFamily="34" charset="-122"/>
                <a:ea typeface="微软雅黑" panose="020B0503020204020204" pitchFamily="34" charset="-122"/>
              </a:rPr>
              <a:t>处理机执行标准测试程序，程序所含的混合</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25000"/>
              </a:lnSpc>
            </a:pPr>
            <a:r>
              <a:rPr lang="zh-CN" altLang="en-US" sz="2000" dirty="0">
                <a:solidFill>
                  <a:srgbClr val="000000"/>
                </a:solidFill>
                <a:latin typeface="微软雅黑" panose="020B0503020204020204" pitchFamily="34" charset="-122"/>
                <a:ea typeface="微软雅黑" panose="020B0503020204020204" pitchFamily="34" charset="-122"/>
              </a:rPr>
              <a:t>指令数和每类指令的</a:t>
            </a:r>
            <a:r>
              <a:rPr lang="en-US" altLang="zh-CN" sz="2000" dirty="0">
                <a:solidFill>
                  <a:srgbClr val="000000"/>
                </a:solidFill>
                <a:latin typeface="微软雅黑" panose="020B0503020204020204" pitchFamily="34" charset="-122"/>
                <a:ea typeface="微软雅黑" panose="020B0503020204020204" pitchFamily="34" charset="-122"/>
              </a:rPr>
              <a:t>CPI</a:t>
            </a:r>
            <a:r>
              <a:rPr lang="zh-CN" altLang="en-US" sz="2000" dirty="0">
                <a:solidFill>
                  <a:srgbClr val="000000"/>
                </a:solidFill>
                <a:latin typeface="微软雅黑" panose="020B0503020204020204" pitchFamily="34" charset="-122"/>
                <a:ea typeface="微软雅黑" panose="020B0503020204020204" pitchFamily="34" charset="-122"/>
              </a:rPr>
              <a:t>如表</a:t>
            </a:r>
            <a:r>
              <a:rPr lang="en-US" altLang="zh-CN" sz="2000" dirty="0">
                <a:solidFill>
                  <a:srgbClr val="000000"/>
                </a:solidFill>
                <a:latin typeface="微软雅黑" panose="020B0503020204020204" pitchFamily="34" charset="-122"/>
                <a:ea typeface="微软雅黑" panose="020B0503020204020204" pitchFamily="34" charset="-122"/>
              </a:rPr>
              <a:t>1.1</a:t>
            </a:r>
            <a:r>
              <a:rPr lang="zh-CN" altLang="en-US" sz="2000" dirty="0">
                <a:solidFill>
                  <a:srgbClr val="000000"/>
                </a:solidFill>
                <a:latin typeface="微软雅黑" panose="020B0503020204020204" pitchFamily="34" charset="-122"/>
                <a:ea typeface="微软雅黑" panose="020B0503020204020204" pitchFamily="34" charset="-122"/>
              </a:rPr>
              <a:t>所示，求有效</a:t>
            </a:r>
            <a:r>
              <a:rPr lang="en-US" altLang="zh-CN" sz="2000" dirty="0">
                <a:solidFill>
                  <a:srgbClr val="000000"/>
                </a:solidFill>
                <a:latin typeface="微软雅黑" panose="020B0503020204020204" pitchFamily="34" charset="-122"/>
                <a:ea typeface="微软雅黑" panose="020B0503020204020204" pitchFamily="34" charset="-122"/>
              </a:rPr>
              <a:t>CPI</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MIPS</a:t>
            </a:r>
            <a:r>
              <a:rPr lang="zh-CN" altLang="en-US" sz="2000" dirty="0">
                <a:solidFill>
                  <a:srgbClr val="000000"/>
                </a:solidFill>
                <a:latin typeface="微软雅黑" panose="020B0503020204020204" pitchFamily="34" charset="-122"/>
                <a:ea typeface="微软雅黑" panose="020B0503020204020204" pitchFamily="34" charset="-122"/>
              </a:rPr>
              <a:t>速率和程序的执行时间。</a:t>
            </a:r>
            <a:endParaRPr lang="zh-CN" altLang="en-US" sz="2000" dirty="0">
              <a:latin typeface="微软雅黑" panose="020B0503020204020204" pitchFamily="34" charset="-122"/>
              <a:ea typeface="微软雅黑" panose="020B0503020204020204" pitchFamily="34" charset="-122"/>
            </a:endParaRPr>
          </a:p>
        </p:txBody>
      </p:sp>
      <p:sp>
        <p:nvSpPr>
          <p:cNvPr id="23555" name="矩形 23554"/>
          <p:cNvSpPr>
            <a:spLocks noChangeArrowheads="1"/>
          </p:cNvSpPr>
          <p:nvPr/>
        </p:nvSpPr>
        <p:spPr bwMode="auto">
          <a:xfrm>
            <a:off x="1811338" y="1484313"/>
            <a:ext cx="556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a:solidFill>
                  <a:srgbClr val="000000"/>
                </a:solidFill>
                <a:latin typeface="微软雅黑" panose="020B0503020204020204" pitchFamily="34" charset="-122"/>
                <a:ea typeface="微软雅黑" panose="020B0503020204020204" pitchFamily="34" charset="-122"/>
              </a:rPr>
              <a:t>表</a:t>
            </a:r>
            <a:r>
              <a:rPr lang="en-US" altLang="zh-CN" sz="1600">
                <a:solidFill>
                  <a:srgbClr val="000000"/>
                </a:solidFill>
                <a:latin typeface="微软雅黑" panose="020B0503020204020204" pitchFamily="34" charset="-122"/>
                <a:ea typeface="微软雅黑" panose="020B0503020204020204" pitchFamily="34" charset="-122"/>
              </a:rPr>
              <a:t>1.1  </a:t>
            </a:r>
            <a:r>
              <a:rPr lang="zh-CN" altLang="en-US" sz="1600">
                <a:solidFill>
                  <a:srgbClr val="000000"/>
                </a:solidFill>
                <a:latin typeface="微软雅黑" panose="020B0503020204020204" pitchFamily="34" charset="-122"/>
                <a:ea typeface="微软雅黑" panose="020B0503020204020204" pitchFamily="34" charset="-122"/>
              </a:rPr>
              <a:t>标准测试程序的混合指令数和相应所需的时钟周期数</a:t>
            </a:r>
            <a:endParaRPr lang="zh-CN" altLang="en-US" sz="1600">
              <a:solidFill>
                <a:srgbClr val="000000"/>
              </a:solidFill>
              <a:latin typeface="微软雅黑" panose="020B0503020204020204" pitchFamily="34" charset="-122"/>
              <a:ea typeface="微软雅黑" panose="020B0503020204020204" pitchFamily="34" charset="-122"/>
            </a:endParaRPr>
          </a:p>
        </p:txBody>
      </p:sp>
      <p:graphicFrame>
        <p:nvGraphicFramePr>
          <p:cNvPr id="23556" name="表格 23555"/>
          <p:cNvGraphicFramePr/>
          <p:nvPr/>
        </p:nvGraphicFramePr>
        <p:xfrm>
          <a:off x="1476375" y="1916113"/>
          <a:ext cx="6264275" cy="1416050"/>
        </p:xfrm>
        <a:graphic>
          <a:graphicData uri="http://schemas.openxmlformats.org/drawingml/2006/table">
            <a:tbl>
              <a:tblPr/>
              <a:tblGrid>
                <a:gridCol w="1252538"/>
                <a:gridCol w="1252537"/>
                <a:gridCol w="1254125"/>
                <a:gridCol w="1252538"/>
                <a:gridCol w="1252537"/>
              </a:tblGrid>
              <a:tr h="50323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solidFill>
                            <a:srgbClr val="000000"/>
                          </a:solidFill>
                          <a:latin typeface="宋体" panose="02010600030101010101" pitchFamily="2" charset="-122"/>
                        </a:rPr>
                        <a:t>指令类型</a:t>
                      </a:r>
                      <a:endParaRPr lang="zh-CN" altLang="en-US" sz="1800" dirty="0">
                        <a:latin typeface="宋体" panose="02010600030101010101" pitchFamily="2" charset="-122"/>
                      </a:endParaRPr>
                    </a:p>
                  </a:txBody>
                  <a:tcP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solidFill>
                            <a:srgbClr val="000000"/>
                          </a:solidFill>
                          <a:latin typeface="宋体" panose="02010600030101010101" pitchFamily="2" charset="-122"/>
                        </a:rPr>
                        <a:t>整数运算</a:t>
                      </a:r>
                      <a:endParaRPr lang="zh-CN" altLang="en-US" sz="1800" dirty="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solidFill>
                            <a:srgbClr val="000000"/>
                          </a:solidFill>
                          <a:latin typeface="宋体" panose="02010600030101010101" pitchFamily="2" charset="-122"/>
                        </a:rPr>
                        <a:t>数据传送</a:t>
                      </a:r>
                      <a:endParaRPr lang="zh-CN" altLang="en-US" sz="1800" dirty="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solidFill>
                            <a:srgbClr val="000000"/>
                          </a:solidFill>
                          <a:latin typeface="宋体" panose="02010600030101010101" pitchFamily="2" charset="-122"/>
                        </a:rPr>
                        <a:t>浮点操作</a:t>
                      </a:r>
                      <a:endParaRPr lang="zh-CN" altLang="en-US" sz="1800" dirty="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solidFill>
                            <a:srgbClr val="000000"/>
                          </a:solidFill>
                          <a:latin typeface="宋体" panose="02010600030101010101" pitchFamily="2" charset="-122"/>
                        </a:rPr>
                        <a:t>控制传送</a:t>
                      </a:r>
                      <a:endParaRPr lang="zh-CN" altLang="en-US" sz="1800" dirty="0">
                        <a:latin typeface="宋体" panose="02010600030101010101" pitchFamily="2" charset="-122"/>
                      </a:endParaRPr>
                    </a:p>
                  </a:txBody>
                  <a:tcP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5048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solidFill>
                            <a:srgbClr val="000000"/>
                          </a:solidFill>
                          <a:latin typeface="宋体" panose="02010600030101010101" pitchFamily="2" charset="-122"/>
                        </a:rPr>
                        <a:t>指令数</a:t>
                      </a:r>
                      <a:endParaRPr lang="zh-CN" altLang="en-US" sz="1800" dirty="0">
                        <a:latin typeface="宋体" panose="02010600030101010101" pitchFamily="2" charset="-122"/>
                      </a:endParaRPr>
                    </a:p>
                  </a:txBody>
                  <a:tcP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45000</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800">
                          <a:solidFill>
                            <a:srgbClr val="000000"/>
                          </a:solidFill>
                          <a:latin typeface="宋体" panose="02010600030101010101" pitchFamily="2" charset="-122"/>
                        </a:rPr>
                        <a:t>32000</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15000</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8000</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407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CPI</a:t>
                      </a:r>
                      <a:endParaRPr lang="zh-CN" altLang="en-US" sz="1800">
                        <a:latin typeface="宋体" panose="02010600030101010101" pitchFamily="2" charset="-122"/>
                      </a:endParaRPr>
                    </a:p>
                  </a:txBody>
                  <a:tcP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1</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2</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2</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2</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3582" name="矩形 23581"/>
          <p:cNvSpPr>
            <a:spLocks noChangeArrowheads="1"/>
          </p:cNvSpPr>
          <p:nvPr/>
        </p:nvSpPr>
        <p:spPr bwMode="auto">
          <a:xfrm>
            <a:off x="231775" y="3500438"/>
            <a:ext cx="87328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解：总的指令数为：</a:t>
            </a:r>
            <a:r>
              <a:rPr lang="en-US" altLang="zh-CN" sz="2000">
                <a:solidFill>
                  <a:srgbClr val="000000"/>
                </a:solidFill>
                <a:latin typeface="微软雅黑" panose="020B0503020204020204" pitchFamily="34" charset="-122"/>
                <a:ea typeface="微软雅黑" panose="020B0503020204020204" pitchFamily="34" charset="-122"/>
              </a:rPr>
              <a:t>45000+32000+15000+8000=100000</a:t>
            </a:r>
            <a:r>
              <a:rPr lang="zh-CN" altLang="en-US" sz="2000">
                <a:solidFill>
                  <a:srgbClr val="000000"/>
                </a:solidFill>
                <a:latin typeface="微软雅黑" panose="020B0503020204020204" pitchFamily="34" charset="-122"/>
                <a:ea typeface="微软雅黑" panose="020B0503020204020204" pitchFamily="34" charset="-122"/>
              </a:rPr>
              <a:t>条</a:t>
            </a: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25000"/>
              </a:lnSpc>
            </a:pPr>
            <a:r>
              <a:rPr lang="zh-CN" altLang="en-US" sz="2000">
                <a:solidFill>
                  <a:srgbClr val="000000"/>
                </a:solidFill>
                <a:latin typeface="微软雅黑" panose="020B0503020204020204" pitchFamily="34" charset="-122"/>
                <a:ea typeface="微软雅黑" panose="020B0503020204020204" pitchFamily="34" charset="-122"/>
              </a:rPr>
              <a:t>    因此各类指令所占的比例分别是：整数运算为</a:t>
            </a:r>
            <a:r>
              <a:rPr lang="en-US" altLang="zh-CN" sz="2000">
                <a:solidFill>
                  <a:srgbClr val="000000"/>
                </a:solidFill>
                <a:latin typeface="微软雅黑" panose="020B0503020204020204" pitchFamily="34" charset="-122"/>
                <a:ea typeface="微软雅黑" panose="020B0503020204020204" pitchFamily="34" charset="-122"/>
              </a:rPr>
              <a:t>45%</a:t>
            </a:r>
            <a:r>
              <a:rPr lang="zh-CN" altLang="en-US" sz="2000">
                <a:solidFill>
                  <a:srgbClr val="000000"/>
                </a:solidFill>
                <a:latin typeface="微软雅黑" panose="020B0503020204020204" pitchFamily="34" charset="-122"/>
                <a:ea typeface="微软雅黑" panose="020B0503020204020204" pitchFamily="34" charset="-122"/>
              </a:rPr>
              <a:t>，数据传送为</a:t>
            </a:r>
            <a:r>
              <a:rPr lang="en-US" altLang="zh-CN" sz="2000">
                <a:solidFill>
                  <a:srgbClr val="000000"/>
                </a:solidFill>
                <a:latin typeface="微软雅黑" panose="020B0503020204020204" pitchFamily="34" charset="-122"/>
                <a:ea typeface="微软雅黑" panose="020B0503020204020204" pitchFamily="34" charset="-122"/>
              </a:rPr>
              <a:t>32%</a:t>
            </a:r>
            <a:r>
              <a:rPr lang="zh-CN" altLang="en-US" sz="2000">
                <a:solidFill>
                  <a:srgbClr val="000000"/>
                </a:solidFill>
                <a:latin typeface="微软雅黑" panose="020B0503020204020204" pitchFamily="34" charset="-122"/>
                <a:ea typeface="微软雅黑" panose="020B0503020204020204" pitchFamily="34" charset="-122"/>
              </a:rPr>
              <a:t>，浮点操作为</a:t>
            </a:r>
            <a:r>
              <a:rPr lang="en-US" altLang="zh-CN" sz="2000">
                <a:solidFill>
                  <a:srgbClr val="000000"/>
                </a:solidFill>
                <a:latin typeface="微软雅黑" panose="020B0503020204020204" pitchFamily="34" charset="-122"/>
                <a:ea typeface="微软雅黑" panose="020B0503020204020204" pitchFamily="34" charset="-122"/>
              </a:rPr>
              <a:t>15%</a:t>
            </a:r>
            <a:r>
              <a:rPr lang="zh-CN" altLang="en-US" sz="2000">
                <a:solidFill>
                  <a:srgbClr val="000000"/>
                </a:solidFill>
                <a:latin typeface="微软雅黑" panose="020B0503020204020204" pitchFamily="34" charset="-122"/>
                <a:ea typeface="微软雅黑" panose="020B0503020204020204" pitchFamily="34" charset="-122"/>
              </a:rPr>
              <a:t>，控制传送为</a:t>
            </a:r>
            <a:r>
              <a:rPr lang="en-US" altLang="zh-CN" sz="2000">
                <a:solidFill>
                  <a:srgbClr val="000000"/>
                </a:solidFill>
                <a:latin typeface="微软雅黑" panose="020B0503020204020204" pitchFamily="34" charset="-122"/>
                <a:ea typeface="微软雅黑" panose="020B0503020204020204" pitchFamily="34" charset="-122"/>
              </a:rPr>
              <a:t>8%</a:t>
            </a:r>
            <a:r>
              <a:rPr lang="zh-CN" altLang="en-US" sz="2000">
                <a:solidFill>
                  <a:srgbClr val="000000"/>
                </a:solidFill>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有效</a:t>
            </a:r>
            <a:r>
              <a:rPr lang="en-US" altLang="zh-CN" sz="2000">
                <a:solidFill>
                  <a:srgbClr val="000000"/>
                </a:solidFill>
                <a:latin typeface="微软雅黑" panose="020B0503020204020204" pitchFamily="34" charset="-122"/>
                <a:ea typeface="微软雅黑" panose="020B0503020204020204" pitchFamily="34" charset="-122"/>
              </a:rPr>
              <a:t>CPI</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MIPS</a:t>
            </a:r>
            <a:r>
              <a:rPr lang="zh-CN" altLang="en-US" sz="2000">
                <a:solidFill>
                  <a:srgbClr val="000000"/>
                </a:solidFill>
                <a:latin typeface="微软雅黑" panose="020B0503020204020204" pitchFamily="34" charset="-122"/>
                <a:ea typeface="微软雅黑" panose="020B0503020204020204" pitchFamily="34" charset="-122"/>
              </a:rPr>
              <a:t>速率和程序的执行时间分别计算如下：</a:t>
            </a:r>
            <a:endParaRPr lang="zh-CN" altLang="en-US" sz="2000">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(1)</a:t>
            </a:r>
            <a:r>
              <a:rPr lang="zh-CN" altLang="en-US" sz="2000">
                <a:solidFill>
                  <a:srgbClr val="000000"/>
                </a:solidFill>
                <a:latin typeface="微软雅黑" panose="020B0503020204020204" pitchFamily="34" charset="-122"/>
                <a:ea typeface="微软雅黑" panose="020B0503020204020204" pitchFamily="34" charset="-122"/>
              </a:rPr>
              <a:t>有效</a:t>
            </a:r>
            <a:r>
              <a:rPr lang="en-US" altLang="zh-CN" sz="2000">
                <a:solidFill>
                  <a:srgbClr val="000000"/>
                </a:solidFill>
                <a:latin typeface="微软雅黑" panose="020B0503020204020204" pitchFamily="34" charset="-122"/>
                <a:ea typeface="微软雅黑" panose="020B0503020204020204" pitchFamily="34" charset="-122"/>
              </a:rPr>
              <a:t>CPI</a:t>
            </a:r>
            <a:r>
              <a:rPr lang="zh-CN" altLang="en-US" sz="2000">
                <a:solidFill>
                  <a:srgbClr val="000000"/>
                </a:solidFill>
                <a:latin typeface="微软雅黑" panose="020B0503020204020204" pitchFamily="34" charset="-122"/>
                <a:ea typeface="微软雅黑" panose="020B0503020204020204" pitchFamily="34" charset="-122"/>
              </a:rPr>
              <a:t>为：</a:t>
            </a:r>
            <a:r>
              <a:rPr lang="en-US" altLang="zh-CN" sz="2000">
                <a:solidFill>
                  <a:srgbClr val="000000"/>
                </a:solidFill>
                <a:latin typeface="微软雅黑" panose="020B0503020204020204" pitchFamily="34" charset="-122"/>
                <a:ea typeface="微软雅黑" panose="020B0503020204020204" pitchFamily="34" charset="-122"/>
              </a:rPr>
              <a:t>1×0.45+2×0.32+2×0.15+2×0.08=1.55CPI</a:t>
            </a:r>
            <a:endParaRPr lang="en-US" altLang="zh-CN" sz="2000">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(2)MIPS</a:t>
            </a:r>
            <a:r>
              <a:rPr lang="zh-CN" altLang="en-US" sz="2000">
                <a:solidFill>
                  <a:srgbClr val="000000"/>
                </a:solidFill>
                <a:latin typeface="微软雅黑" panose="020B0503020204020204" pitchFamily="34" charset="-122"/>
                <a:ea typeface="微软雅黑" panose="020B0503020204020204" pitchFamily="34" charset="-122"/>
              </a:rPr>
              <a:t>速率为</a:t>
            </a:r>
            <a:r>
              <a:rPr lang="en-US" altLang="zh-CN" sz="2000">
                <a:solidFill>
                  <a:srgbClr val="000000"/>
                </a:solidFill>
                <a:latin typeface="微软雅黑" panose="020B0503020204020204" pitchFamily="34" charset="-122"/>
                <a:ea typeface="微软雅黑" panose="020B0503020204020204" pitchFamily="34" charset="-122"/>
              </a:rPr>
              <a:t>: 40×10</a:t>
            </a:r>
            <a:r>
              <a:rPr lang="en-US" altLang="zh-CN" sz="2000" baseline="30000">
                <a:solidFill>
                  <a:srgbClr val="000000"/>
                </a:solidFill>
                <a:latin typeface="微软雅黑" panose="020B0503020204020204" pitchFamily="34" charset="-122"/>
                <a:ea typeface="微软雅黑" panose="020B0503020204020204" pitchFamily="34" charset="-122"/>
              </a:rPr>
              <a:t>6</a:t>
            </a:r>
            <a:r>
              <a:rPr lang="en-US" altLang="zh-CN" sz="2000">
                <a:solidFill>
                  <a:srgbClr val="000000"/>
                </a:solidFill>
                <a:latin typeface="微软雅黑" panose="020B0503020204020204" pitchFamily="34" charset="-122"/>
                <a:ea typeface="微软雅黑" panose="020B0503020204020204" pitchFamily="34" charset="-122"/>
              </a:rPr>
              <a:t>/(1.55×10</a:t>
            </a:r>
            <a:r>
              <a:rPr lang="en-US" altLang="zh-CN" sz="2000" baseline="30000">
                <a:solidFill>
                  <a:srgbClr val="000000"/>
                </a:solidFill>
                <a:latin typeface="微软雅黑" panose="020B0503020204020204" pitchFamily="34" charset="-122"/>
                <a:ea typeface="微软雅黑" panose="020B0503020204020204" pitchFamily="34" charset="-122"/>
              </a:rPr>
              <a:t>6</a:t>
            </a:r>
            <a:r>
              <a:rPr lang="en-US" altLang="zh-CN" sz="2000">
                <a:solidFill>
                  <a:srgbClr val="000000"/>
                </a:solidFill>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25.8MIPS</a:t>
            </a:r>
            <a:endParaRPr lang="en-US" altLang="zh-CN" sz="2000">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(3)</a:t>
            </a:r>
            <a:r>
              <a:rPr lang="zh-CN" altLang="en-US" sz="2000">
                <a:solidFill>
                  <a:srgbClr val="000000"/>
                </a:solidFill>
                <a:latin typeface="微软雅黑" panose="020B0503020204020204" pitchFamily="34" charset="-122"/>
                <a:ea typeface="微软雅黑" panose="020B0503020204020204" pitchFamily="34" charset="-122"/>
              </a:rPr>
              <a:t>程序的执行时间为：</a:t>
            </a:r>
            <a:r>
              <a:rPr lang="en-US" altLang="zh-CN" sz="2000">
                <a:solidFill>
                  <a:srgbClr val="000000"/>
                </a:solidFill>
                <a:latin typeface="微软雅黑" panose="020B0503020204020204" pitchFamily="34" charset="-122"/>
                <a:ea typeface="微软雅黑" panose="020B0503020204020204" pitchFamily="34" charset="-122"/>
              </a:rPr>
              <a:t>100000×1.55/(40×10</a:t>
            </a:r>
            <a:r>
              <a:rPr lang="en-US" altLang="zh-CN" sz="2000" baseline="30000">
                <a:solidFill>
                  <a:srgbClr val="000000"/>
                </a:solidFill>
                <a:latin typeface="微软雅黑" panose="020B0503020204020204" pitchFamily="34" charset="-122"/>
                <a:ea typeface="微软雅黑" panose="020B0503020204020204" pitchFamily="34" charset="-122"/>
              </a:rPr>
              <a:t>6</a:t>
            </a:r>
            <a:r>
              <a:rPr lang="en-US" altLang="zh-CN" sz="2000">
                <a:solidFill>
                  <a:srgbClr val="000000"/>
                </a:solidFill>
                <a:latin typeface="微软雅黑" panose="020B0503020204020204" pitchFamily="34" charset="-122"/>
                <a:ea typeface="微软雅黑" panose="020B0503020204020204" pitchFamily="34" charset="-122"/>
              </a:rPr>
              <a:t>)=0.003875s=3875us</a:t>
            </a:r>
            <a:endParaRPr lang="en-US" altLang="zh-CN" sz="2000">
              <a:solidFill>
                <a:srgbClr val="00000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21D78D60-ED07-4141-9239-EE104E7F2395}"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box(out)">
                                      <p:cBhvr>
                                        <p:cTn id="7" dur="500"/>
                                        <p:tgtEl>
                                          <p:spTgt spid="23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box(out)">
                                      <p:cBhvr>
                                        <p:cTn id="12" dur="500"/>
                                        <p:tgtEl>
                                          <p:spTgt spid="235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wedge">
                                      <p:cBhvr>
                                        <p:cTn id="17" dur="500"/>
                                        <p:tgtEl>
                                          <p:spTgt spid="23555"/>
                                        </p:tgtEl>
                                      </p:cBhvr>
                                    </p:animEffect>
                                  </p:childTnLst>
                                </p:cTn>
                              </p:par>
                              <p:par>
                                <p:cTn id="18" presetID="20" presetClass="entr" presetSubtype="0" fill="hold" nodeType="withEffect">
                                  <p:stCondLst>
                                    <p:cond delay="0"/>
                                  </p:stCondLst>
                                  <p:childTnLst>
                                    <p:set>
                                      <p:cBhvr>
                                        <p:cTn id="19" dur="1" fill="hold">
                                          <p:stCondLst>
                                            <p:cond delay="0"/>
                                          </p:stCondLst>
                                        </p:cTn>
                                        <p:tgtEl>
                                          <p:spTgt spid="23556"/>
                                        </p:tgtEl>
                                        <p:attrNameLst>
                                          <p:attrName>style.visibility</p:attrName>
                                        </p:attrNameLst>
                                      </p:cBhvr>
                                      <p:to>
                                        <p:strVal val="visible"/>
                                      </p:to>
                                    </p:set>
                                    <p:animEffect transition="in" filter="wedge">
                                      <p:cBhvr>
                                        <p:cTn id="20" dur="500"/>
                                        <p:tgtEl>
                                          <p:spTgt spid="2355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3582">
                                            <p:txEl>
                                              <p:pRg st="0" end="0"/>
                                            </p:txEl>
                                          </p:spTgt>
                                        </p:tgtEl>
                                        <p:attrNameLst>
                                          <p:attrName>style.visibility</p:attrName>
                                        </p:attrNameLst>
                                      </p:cBhvr>
                                      <p:to>
                                        <p:strVal val="visible"/>
                                      </p:to>
                                    </p:set>
                                    <p:animEffect transition="in" filter="wipe(up)">
                                      <p:cBhvr>
                                        <p:cTn id="25" dur="500"/>
                                        <p:tgtEl>
                                          <p:spTgt spid="2358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3582">
                                            <p:txEl>
                                              <p:pRg st="1" end="1"/>
                                            </p:txEl>
                                          </p:spTgt>
                                        </p:tgtEl>
                                        <p:attrNameLst>
                                          <p:attrName>style.visibility</p:attrName>
                                        </p:attrNameLst>
                                      </p:cBhvr>
                                      <p:to>
                                        <p:strVal val="visible"/>
                                      </p:to>
                                    </p:set>
                                    <p:animEffect transition="in" filter="wipe(up)">
                                      <p:cBhvr>
                                        <p:cTn id="30" dur="500"/>
                                        <p:tgtEl>
                                          <p:spTgt spid="2358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582">
                                            <p:txEl>
                                              <p:pRg st="2" end="2"/>
                                            </p:txEl>
                                          </p:spTgt>
                                        </p:tgtEl>
                                        <p:attrNameLst>
                                          <p:attrName>style.visibility</p:attrName>
                                        </p:attrNameLst>
                                      </p:cBhvr>
                                      <p:to>
                                        <p:strVal val="visible"/>
                                      </p:to>
                                    </p:set>
                                    <p:animEffect transition="in" filter="wipe(left)">
                                      <p:cBhvr>
                                        <p:cTn id="35" dur="500"/>
                                        <p:tgtEl>
                                          <p:spTgt spid="23582">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3582">
                                            <p:txEl>
                                              <p:pRg st="3" end="3"/>
                                            </p:txEl>
                                          </p:spTgt>
                                        </p:tgtEl>
                                        <p:attrNameLst>
                                          <p:attrName>style.visibility</p:attrName>
                                        </p:attrNameLst>
                                      </p:cBhvr>
                                      <p:to>
                                        <p:strVal val="visible"/>
                                      </p:to>
                                    </p:set>
                                    <p:animEffect transition="in" filter="wipe(left)">
                                      <p:cBhvr>
                                        <p:cTn id="40" dur="500"/>
                                        <p:tgtEl>
                                          <p:spTgt spid="23582">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3582">
                                            <p:txEl>
                                              <p:pRg st="4" end="4"/>
                                            </p:txEl>
                                          </p:spTgt>
                                        </p:tgtEl>
                                        <p:attrNameLst>
                                          <p:attrName>style.visibility</p:attrName>
                                        </p:attrNameLst>
                                      </p:cBhvr>
                                      <p:to>
                                        <p:strVal val="visible"/>
                                      </p:to>
                                    </p:set>
                                    <p:animEffect transition="in" filter="wipe(left)">
                                      <p:cBhvr>
                                        <p:cTn id="45" dur="500"/>
                                        <p:tgtEl>
                                          <p:spTgt spid="23582">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582">
                                            <p:txEl>
                                              <p:pRg st="5" end="5"/>
                                            </p:txEl>
                                          </p:spTgt>
                                        </p:tgtEl>
                                        <p:attrNameLst>
                                          <p:attrName>style.visibility</p:attrName>
                                        </p:attrNameLst>
                                      </p:cBhvr>
                                      <p:to>
                                        <p:strVal val="visible"/>
                                      </p:to>
                                    </p:set>
                                    <p:animEffect transition="in" filter="wipe(left)">
                                      <p:cBhvr>
                                        <p:cTn id="50" dur="500"/>
                                        <p:tgtEl>
                                          <p:spTgt spid="235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4274" name="Picture 2" descr="4"/>
          <p:cNvPicPr>
            <a:picLocks noChangeAspect="1" noChangeArrowheads="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2941" y="737907"/>
            <a:ext cx="7345363" cy="3667125"/>
          </a:xfrm>
          <a:prstGeom prst="rect">
            <a:avLst/>
          </a:prstGeom>
          <a:noFill/>
          <a:extLst>
            <a:ext uri="{909E8E84-426E-40DD-AFC4-6F175D3DCCD1}">
              <a14:hiddenFill xmlns:a14="http://schemas.microsoft.com/office/drawing/2010/main">
                <a:solidFill>
                  <a:srgbClr val="FFFFFF"/>
                </a:solidFill>
              </a14:hiddenFill>
            </a:ext>
          </a:extLst>
        </p:spPr>
      </p:pic>
      <p:sp>
        <p:nvSpPr>
          <p:cNvPr id="54275" name="Rectangle 3"/>
          <p:cNvSpPr>
            <a:spLocks noChangeArrowheads="1"/>
          </p:cNvSpPr>
          <p:nvPr/>
        </p:nvSpPr>
        <p:spPr bwMode="auto">
          <a:xfrm>
            <a:off x="1906746" y="4615499"/>
            <a:ext cx="4857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latin typeface="宋体" panose="02010600030101010101" pitchFamily="2" charset="-122"/>
              </a:rPr>
              <a:t>图</a:t>
            </a:r>
            <a:r>
              <a:rPr lang="en-US" altLang="zh-CN" sz="1600" dirty="0">
                <a:latin typeface="宋体" panose="02010600030101010101" pitchFamily="2" charset="-122"/>
              </a:rPr>
              <a:t>4.39  </a:t>
            </a:r>
            <a:r>
              <a:rPr lang="zh-CN" altLang="en-US" sz="1600" dirty="0">
                <a:latin typeface="宋体" panose="02010600030101010101" pitchFamily="2" charset="-122"/>
              </a:rPr>
              <a:t>一台双发射超标量处理机的多流水线结构图</a:t>
            </a:r>
            <a:endParaRPr lang="zh-CN" altLang="en-US" sz="1600" dirty="0">
              <a:latin typeface="宋体" panose="02010600030101010101" pitchFamily="2" charset="-122"/>
            </a:endParaRPr>
          </a:p>
        </p:txBody>
      </p:sp>
      <p:sp>
        <p:nvSpPr>
          <p:cNvPr id="54278" name="Rectangle 6"/>
          <p:cNvSpPr>
            <a:spLocks noChangeArrowheads="1"/>
          </p:cNvSpPr>
          <p:nvPr/>
        </p:nvSpPr>
        <p:spPr bwMode="auto">
          <a:xfrm>
            <a:off x="562246" y="4920583"/>
            <a:ext cx="6647974" cy="1378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latin typeface="宋体" panose="02010600030101010101" pitchFamily="2" charset="-122"/>
              </a:rPr>
              <a:t>解：</a:t>
            </a:r>
            <a:r>
              <a:rPr lang="en-US" altLang="zh-CN" dirty="0">
                <a:latin typeface="宋体" panose="02010600030101010101" pitchFamily="2" charset="-122"/>
              </a:rPr>
              <a:t>(1)</a:t>
            </a:r>
            <a:r>
              <a:rPr lang="zh-CN" altLang="en-US" dirty="0">
                <a:latin typeface="宋体" panose="02010600030101010101" pitchFamily="2" charset="-122"/>
              </a:rPr>
              <a:t>程序中指令间的数据相关包括：</a:t>
            </a:r>
            <a:endParaRPr lang="zh-CN" altLang="en-US" dirty="0">
              <a:latin typeface="宋体" panose="02010600030101010101" pitchFamily="2" charset="-122"/>
            </a:endParaRPr>
          </a:p>
          <a:p>
            <a:pPr>
              <a:lnSpc>
                <a:spcPct val="125000"/>
              </a:lnSpc>
            </a:pPr>
            <a:r>
              <a:rPr lang="zh-CN" altLang="en-US" dirty="0">
                <a:latin typeface="宋体" panose="02010600030101010101" pitchFamily="2" charset="-122"/>
              </a:rPr>
              <a:t>    指令</a:t>
            </a:r>
            <a:r>
              <a:rPr lang="en-US" altLang="zh-CN" dirty="0">
                <a:latin typeface="宋体" panose="02010600030101010101" pitchFamily="2" charset="-122"/>
              </a:rPr>
              <a:t>I2</a:t>
            </a:r>
            <a:r>
              <a:rPr lang="zh-CN" altLang="en-US" dirty="0">
                <a:latin typeface="宋体" panose="02010600030101010101" pitchFamily="2" charset="-122"/>
              </a:rPr>
              <a:t>与指令</a:t>
            </a:r>
            <a:r>
              <a:rPr lang="en-US" altLang="zh-CN" dirty="0">
                <a:latin typeface="宋体" panose="02010600030101010101" pitchFamily="2" charset="-122"/>
              </a:rPr>
              <a:t>I1</a:t>
            </a:r>
            <a:r>
              <a:rPr lang="zh-CN" altLang="en-US" dirty="0">
                <a:latin typeface="宋体" panose="02010600030101010101" pitchFamily="2" charset="-122"/>
              </a:rPr>
              <a:t>之间存在关于</a:t>
            </a:r>
            <a:r>
              <a:rPr lang="en-US" altLang="zh-CN" dirty="0">
                <a:latin typeface="宋体" panose="02010600030101010101" pitchFamily="2" charset="-122"/>
              </a:rPr>
              <a:t>R0</a:t>
            </a:r>
            <a:r>
              <a:rPr lang="zh-CN" altLang="en-US" dirty="0">
                <a:latin typeface="宋体" panose="02010600030101010101" pitchFamily="2" charset="-122"/>
              </a:rPr>
              <a:t>的</a:t>
            </a:r>
            <a:r>
              <a:rPr lang="en-US" altLang="zh-CN" dirty="0">
                <a:latin typeface="宋体" panose="02010600030101010101" pitchFamily="2" charset="-122"/>
              </a:rPr>
              <a:t>RAW</a:t>
            </a:r>
            <a:r>
              <a:rPr lang="zh-CN" altLang="en-US" dirty="0">
                <a:latin typeface="宋体" panose="02010600030101010101" pitchFamily="2" charset="-122"/>
              </a:rPr>
              <a:t>相关；</a:t>
            </a:r>
            <a:endParaRPr lang="zh-CN" altLang="en-US" dirty="0">
              <a:latin typeface="宋体" panose="02010600030101010101" pitchFamily="2" charset="-122"/>
            </a:endParaRPr>
          </a:p>
          <a:p>
            <a:pPr>
              <a:lnSpc>
                <a:spcPct val="125000"/>
              </a:lnSpc>
            </a:pPr>
            <a:r>
              <a:rPr lang="zh-CN" altLang="en-US" dirty="0">
                <a:latin typeface="宋体" panose="02010600030101010101" pitchFamily="2" charset="-122"/>
              </a:rPr>
              <a:t>    指令</a:t>
            </a:r>
            <a:r>
              <a:rPr lang="en-US" altLang="zh-CN" dirty="0">
                <a:latin typeface="宋体" panose="02010600030101010101" pitchFamily="2" charset="-122"/>
              </a:rPr>
              <a:t>I5</a:t>
            </a:r>
            <a:r>
              <a:rPr lang="zh-CN" altLang="en-US" dirty="0">
                <a:latin typeface="宋体" panose="02010600030101010101" pitchFamily="2" charset="-122"/>
              </a:rPr>
              <a:t>与指令</a:t>
            </a:r>
            <a:r>
              <a:rPr lang="en-US" altLang="zh-CN" dirty="0">
                <a:latin typeface="宋体" panose="02010600030101010101" pitchFamily="2" charset="-122"/>
              </a:rPr>
              <a:t>I4</a:t>
            </a:r>
            <a:r>
              <a:rPr lang="zh-CN" altLang="en-US" dirty="0">
                <a:latin typeface="宋体" panose="02010600030101010101" pitchFamily="2" charset="-122"/>
              </a:rPr>
              <a:t>之间存在关于</a:t>
            </a:r>
            <a:r>
              <a:rPr lang="en-US" altLang="zh-CN" dirty="0">
                <a:latin typeface="宋体" panose="02010600030101010101" pitchFamily="2" charset="-122"/>
              </a:rPr>
              <a:t>R4</a:t>
            </a:r>
            <a:r>
              <a:rPr lang="zh-CN" altLang="en-US" dirty="0">
                <a:latin typeface="宋体" panose="02010600030101010101" pitchFamily="2" charset="-122"/>
              </a:rPr>
              <a:t>的</a:t>
            </a:r>
            <a:r>
              <a:rPr lang="en-US" altLang="zh-CN" dirty="0">
                <a:latin typeface="宋体" panose="02010600030101010101" pitchFamily="2" charset="-122"/>
              </a:rPr>
              <a:t>WAR</a:t>
            </a:r>
            <a:r>
              <a:rPr lang="zh-CN" altLang="en-US" dirty="0">
                <a:latin typeface="宋体" panose="02010600030101010101" pitchFamily="2" charset="-122"/>
              </a:rPr>
              <a:t>相关；</a:t>
            </a:r>
            <a:endParaRPr lang="zh-CN" altLang="en-US" dirty="0">
              <a:latin typeface="宋体" panose="02010600030101010101" pitchFamily="2" charset="-122"/>
            </a:endParaRPr>
          </a:p>
          <a:p>
            <a:pPr>
              <a:lnSpc>
                <a:spcPct val="125000"/>
              </a:lnSpc>
            </a:pPr>
            <a:r>
              <a:rPr lang="zh-CN" altLang="en-US" dirty="0">
                <a:latin typeface="宋体" panose="02010600030101010101" pitchFamily="2" charset="-122"/>
              </a:rPr>
              <a:t>    指令</a:t>
            </a:r>
            <a:r>
              <a:rPr lang="en-US" altLang="zh-CN" dirty="0">
                <a:latin typeface="宋体" panose="02010600030101010101" pitchFamily="2" charset="-122"/>
              </a:rPr>
              <a:t>I6</a:t>
            </a:r>
            <a:r>
              <a:rPr lang="zh-CN" altLang="en-US" dirty="0">
                <a:latin typeface="宋体" panose="02010600030101010101" pitchFamily="2" charset="-122"/>
              </a:rPr>
              <a:t>与指令</a:t>
            </a:r>
            <a:r>
              <a:rPr lang="en-US" altLang="zh-CN" dirty="0">
                <a:latin typeface="宋体" panose="02010600030101010101" pitchFamily="2" charset="-122"/>
              </a:rPr>
              <a:t>I3</a:t>
            </a:r>
            <a:r>
              <a:rPr lang="zh-CN" altLang="en-US" dirty="0">
                <a:latin typeface="宋体" panose="02010600030101010101" pitchFamily="2" charset="-122"/>
              </a:rPr>
              <a:t>之间同时存在关于</a:t>
            </a:r>
            <a:r>
              <a:rPr lang="en-US" altLang="zh-CN" dirty="0">
                <a:latin typeface="宋体" panose="02010600030101010101" pitchFamily="2" charset="-122"/>
              </a:rPr>
              <a:t>R2</a:t>
            </a:r>
            <a:r>
              <a:rPr lang="zh-CN" altLang="en-US" dirty="0">
                <a:latin typeface="宋体" panose="02010600030101010101" pitchFamily="2" charset="-122"/>
              </a:rPr>
              <a:t>的</a:t>
            </a:r>
            <a:r>
              <a:rPr lang="en-US" altLang="zh-CN" dirty="0">
                <a:latin typeface="宋体" panose="02010600030101010101" pitchFamily="2" charset="-122"/>
              </a:rPr>
              <a:t>RAW</a:t>
            </a:r>
            <a:r>
              <a:rPr lang="zh-CN" altLang="en-US" dirty="0">
                <a:latin typeface="宋体" panose="02010600030101010101" pitchFamily="2" charset="-122"/>
              </a:rPr>
              <a:t>相关和</a:t>
            </a:r>
            <a:r>
              <a:rPr lang="en-US" altLang="zh-CN" dirty="0">
                <a:latin typeface="宋体" panose="02010600030101010101" pitchFamily="2" charset="-122"/>
              </a:rPr>
              <a:t>WAW</a:t>
            </a:r>
            <a:r>
              <a:rPr lang="zh-CN" altLang="en-US" dirty="0">
                <a:latin typeface="宋体" panose="02010600030101010101" pitchFamily="2" charset="-122"/>
              </a:rPr>
              <a:t>相关。</a:t>
            </a:r>
            <a:endParaRPr lang="zh-CN" altLang="en-US" dirty="0">
              <a:latin typeface="宋体" panose="02010600030101010101" pitchFamily="2" charset="-122"/>
            </a:endParaRPr>
          </a:p>
        </p:txBody>
      </p:sp>
      <p:sp>
        <p:nvSpPr>
          <p:cNvPr id="2" name="日期占位符 1"/>
          <p:cNvSpPr>
            <a:spLocks noGrp="1"/>
          </p:cNvSpPr>
          <p:nvPr>
            <p:ph type="dt" sz="half" idx="2"/>
          </p:nvPr>
        </p:nvSpPr>
        <p:spPr/>
        <p:txBody>
          <a:bodyPr/>
          <a:lstStyle/>
          <a:p>
            <a:fld id="{F6847DE3-CE2C-400D-AFD0-A1E345C9EDE9}"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edge">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 calcmode="lin" valueType="num">
                                      <p:cBhvr>
                                        <p:cTn id="12" dur="500" fill="hold"/>
                                        <p:tgtEl>
                                          <p:spTgt spid="54275"/>
                                        </p:tgtEl>
                                        <p:attrNameLst>
                                          <p:attrName>ppt_x</p:attrName>
                                        </p:attrNameLst>
                                      </p:cBhvr>
                                      <p:tavLst>
                                        <p:tav tm="0">
                                          <p:val>
                                            <p:strVal val="#ppt_x-.2"/>
                                          </p:val>
                                        </p:tav>
                                        <p:tav tm="100000">
                                          <p:val>
                                            <p:strVal val="#ppt_x"/>
                                          </p:val>
                                        </p:tav>
                                      </p:tavLst>
                                    </p:anim>
                                    <p:anim calcmode="lin" valueType="num">
                                      <p:cBhvr>
                                        <p:cTn id="13" dur="500" fill="hold"/>
                                        <p:tgtEl>
                                          <p:spTgt spid="54275"/>
                                        </p:tgtEl>
                                        <p:attrNameLst>
                                          <p:attrName>ppt_y</p:attrName>
                                        </p:attrNameLst>
                                      </p:cBhvr>
                                      <p:tavLst>
                                        <p:tav tm="0">
                                          <p:val>
                                            <p:strVal val="#ppt_y"/>
                                          </p:val>
                                        </p:tav>
                                        <p:tav tm="100000">
                                          <p:val>
                                            <p:strVal val="#ppt_y"/>
                                          </p:val>
                                        </p:tav>
                                      </p:tavLst>
                                    </p:anim>
                                    <p:animEffect transition="in" filter="wipe(right)" prLst="gradientSize: 0.1">
                                      <p:cBhvr>
                                        <p:cTn id="14" dur="500"/>
                                        <p:tgtEl>
                                          <p:spTgt spid="54275"/>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xit" presetSubtype="16" fill="hold" nodeType="clickEffect">
                                  <p:stCondLst>
                                    <p:cond delay="0"/>
                                  </p:stCondLst>
                                  <p:childTnLst>
                                    <p:animEffect transition="out" filter="box(in)">
                                      <p:cBhvr>
                                        <p:cTn id="18" dur="500"/>
                                        <p:tgtEl>
                                          <p:spTgt spid="54274"/>
                                        </p:tgtEl>
                                      </p:cBhvr>
                                    </p:animEffect>
                                    <p:set>
                                      <p:cBhvr>
                                        <p:cTn id="19" dur="1" fill="hold">
                                          <p:stCondLst>
                                            <p:cond delay="499"/>
                                          </p:stCondLst>
                                        </p:cTn>
                                        <p:tgtEl>
                                          <p:spTgt spid="5427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 presetClass="exit" presetSubtype="16" fill="hold" grpId="1" nodeType="clickEffect">
                                  <p:stCondLst>
                                    <p:cond delay="0"/>
                                  </p:stCondLst>
                                  <p:childTnLst>
                                    <p:animEffect transition="out" filter="box(in)">
                                      <p:cBhvr>
                                        <p:cTn id="23" dur="500"/>
                                        <p:tgtEl>
                                          <p:spTgt spid="54275"/>
                                        </p:tgtEl>
                                      </p:cBhvr>
                                    </p:animEffect>
                                    <p:set>
                                      <p:cBhvr>
                                        <p:cTn id="24" dur="1" fill="hold">
                                          <p:stCondLst>
                                            <p:cond delay="499"/>
                                          </p:stCondLst>
                                        </p:cTn>
                                        <p:tgtEl>
                                          <p:spTgt spid="5427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4278"/>
                                        </p:tgtEl>
                                        <p:attrNameLst>
                                          <p:attrName>style.visibility</p:attrName>
                                        </p:attrNameLst>
                                      </p:cBhvr>
                                      <p:to>
                                        <p:strVal val="visible"/>
                                      </p:to>
                                    </p:set>
                                    <p:animEffect transition="in" filter="fade">
                                      <p:cBhvr>
                                        <p:cTn id="29" dur="1000"/>
                                        <p:tgtEl>
                                          <p:spTgt spid="54278"/>
                                        </p:tgtEl>
                                      </p:cBhvr>
                                    </p:animEffect>
                                    <p:anim calcmode="lin" valueType="num">
                                      <p:cBhvr>
                                        <p:cTn id="30" dur="1000" fill="hold"/>
                                        <p:tgtEl>
                                          <p:spTgt spid="54278"/>
                                        </p:tgtEl>
                                        <p:attrNameLst>
                                          <p:attrName>ppt_x</p:attrName>
                                        </p:attrNameLst>
                                      </p:cBhvr>
                                      <p:tavLst>
                                        <p:tav tm="0">
                                          <p:val>
                                            <p:strVal val="#ppt_x"/>
                                          </p:val>
                                        </p:tav>
                                        <p:tav tm="100000">
                                          <p:val>
                                            <p:strVal val="#ppt_x"/>
                                          </p:val>
                                        </p:tav>
                                      </p:tavLst>
                                    </p:anim>
                                    <p:anim calcmode="lin" valueType="num">
                                      <p:cBhvr>
                                        <p:cTn id="31" dur="1000" fill="hold"/>
                                        <p:tgtEl>
                                          <p:spTgt spid="542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ldLvl="0" animBg="1"/>
      <p:bldP spid="54275" grpId="1" bldLvl="0" animBg="1"/>
      <p:bldP spid="54278"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2812FDF2-FC2F-4640-9C64-ABAEE83FCB29}" type="datetime2">
              <a:rPr lang="zh-CN" altLang="en-US" smtClean="0"/>
            </a:fld>
            <a:endParaRPr lang="zh-CN" altLang="en-US" dirty="0"/>
          </a:p>
        </p:txBody>
      </p:sp>
      <p:sp>
        <p:nvSpPr>
          <p:cNvPr id="53252" name="Rectangle 4"/>
          <p:cNvSpPr>
            <a:spLocks noChangeArrowheads="1"/>
          </p:cNvSpPr>
          <p:nvPr/>
        </p:nvSpPr>
        <p:spPr bwMode="auto">
          <a:xfrm>
            <a:off x="685800" y="4095060"/>
            <a:ext cx="8248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latin typeface="宋体" panose="02010600030101010101" pitchFamily="2" charset="-122"/>
              </a:rPr>
              <a:t>解：</a:t>
            </a:r>
            <a:r>
              <a:rPr lang="en-US" altLang="zh-CN" sz="2000" dirty="0">
                <a:latin typeface="宋体" panose="02010600030101010101" pitchFamily="2" charset="-122"/>
              </a:rPr>
              <a:t>(2)</a:t>
            </a:r>
            <a:r>
              <a:rPr lang="zh-CN" altLang="en-US" sz="2000" dirty="0">
                <a:latin typeface="宋体" panose="02010600030101010101" pitchFamily="2" charset="-122"/>
              </a:rPr>
              <a:t>采用顺序发射顺序完成调度方法的流水线时空图如图</a:t>
            </a:r>
            <a:r>
              <a:rPr lang="en-US" altLang="zh-CN" sz="2000" dirty="0">
                <a:latin typeface="宋体" panose="02010600030101010101" pitchFamily="2" charset="-122"/>
              </a:rPr>
              <a:t>4.40</a:t>
            </a:r>
            <a:r>
              <a:rPr lang="zh-CN" altLang="en-US" sz="2000" dirty="0">
                <a:latin typeface="宋体" panose="02010600030101010101" pitchFamily="2" charset="-122"/>
              </a:rPr>
              <a:t>所示。</a:t>
            </a:r>
            <a:r>
              <a:rPr lang="zh-CN" altLang="en-US" dirty="0"/>
              <a:t> </a:t>
            </a:r>
            <a:endParaRPr lang="zh-CN" altLang="en-US" dirty="0"/>
          </a:p>
        </p:txBody>
      </p:sp>
      <p:pic>
        <p:nvPicPr>
          <p:cNvPr id="53254" name="Picture 6"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4491934"/>
            <a:ext cx="7848600" cy="2039938"/>
          </a:xfrm>
          <a:prstGeom prst="rect">
            <a:avLst/>
          </a:prstGeom>
          <a:noFill/>
          <a:extLst>
            <a:ext uri="{909E8E84-426E-40DD-AFC4-6F175D3DCCD1}">
              <a14:hiddenFill xmlns:a14="http://schemas.microsoft.com/office/drawing/2010/main">
                <a:solidFill>
                  <a:srgbClr val="FFFFFF"/>
                </a:solidFill>
              </a14:hiddenFill>
            </a:ext>
          </a:extLst>
        </p:spPr>
      </p:pic>
      <p:sp>
        <p:nvSpPr>
          <p:cNvPr id="53255" name="Rectangle 7"/>
          <p:cNvSpPr>
            <a:spLocks noChangeArrowheads="1"/>
          </p:cNvSpPr>
          <p:nvPr/>
        </p:nvSpPr>
        <p:spPr bwMode="auto">
          <a:xfrm>
            <a:off x="7050626" y="5422289"/>
            <a:ext cx="1768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latin typeface="宋体" panose="02010600030101010101" pitchFamily="2" charset="-122"/>
              </a:rPr>
              <a:t>执行这个程序共需要</a:t>
            </a:r>
            <a:r>
              <a:rPr lang="en-US" altLang="zh-CN" sz="2000" dirty="0">
                <a:latin typeface="宋体" panose="02010600030101010101" pitchFamily="2" charset="-122"/>
              </a:rPr>
              <a:t>130ns</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53257" name="Rectangle 9"/>
          <p:cNvSpPr>
            <a:spLocks noChangeArrowheads="1"/>
          </p:cNvSpPr>
          <p:nvPr/>
        </p:nvSpPr>
        <p:spPr bwMode="auto">
          <a:xfrm>
            <a:off x="180182" y="552312"/>
            <a:ext cx="8710612"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latin typeface="宋体" panose="02010600030101010101" pitchFamily="2" charset="-122"/>
              </a:rPr>
              <a:t>    (2)</a:t>
            </a:r>
            <a:r>
              <a:rPr lang="zh-CN" altLang="en-US" sz="2000" dirty="0">
                <a:latin typeface="宋体" panose="02010600030101010101" pitchFamily="2" charset="-122"/>
              </a:rPr>
              <a:t>假设所有运算型指令都在“译码”流水段读寄存器，在“写结果”  流水段写寄存器，采用顺序发射顺序完成调度方法，画出流水线的时空图，并计算执行这段程序所用的时间。</a:t>
            </a:r>
            <a:endParaRPr lang="zh-CN" altLang="en-US" sz="2000" dirty="0">
              <a:latin typeface="宋体" panose="02010600030101010101" pitchFamily="2" charset="-122"/>
            </a:endParaRPr>
          </a:p>
        </p:txBody>
      </p:sp>
      <p:pic>
        <p:nvPicPr>
          <p:cNvPr id="53258" name="Picture 10"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194" y="1589018"/>
            <a:ext cx="5689600" cy="2592387"/>
          </a:xfrm>
          <a:prstGeom prst="rect">
            <a:avLst/>
          </a:prstGeom>
          <a:noFill/>
          <a:extLst>
            <a:ext uri="{909E8E84-426E-40DD-AFC4-6F175D3DCCD1}">
              <a14:hiddenFill xmlns:a14="http://schemas.microsoft.com/office/drawing/2010/main">
                <a:solidFill>
                  <a:srgbClr val="FFFFFF"/>
                </a:solidFill>
              </a14:hiddenFill>
            </a:ext>
          </a:extLst>
        </p:spPr>
      </p:pic>
      <p:sp>
        <p:nvSpPr>
          <p:cNvPr id="53259" name="Rectangle 11"/>
          <p:cNvSpPr>
            <a:spLocks noChangeArrowheads="1"/>
          </p:cNvSpPr>
          <p:nvPr/>
        </p:nvSpPr>
        <p:spPr bwMode="auto">
          <a:xfrm>
            <a:off x="502445" y="1698831"/>
            <a:ext cx="23050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R0</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R0</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B</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MUL 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AND 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6</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solidFill>
                <a:srgbClr val="000000"/>
              </a:solidFill>
              <a:latin typeface="宋体" panose="02010600030101010101" pitchFamily="2" charset="-122"/>
            </a:endParaRPr>
          </a:p>
        </p:txBody>
      </p:sp>
      <p:sp>
        <p:nvSpPr>
          <p:cNvPr id="3" name="页脚占位符 2"/>
          <p:cNvSpPr>
            <a:spLocks noGrp="1"/>
          </p:cNvSpPr>
          <p:nvPr>
            <p:ph type="ftr" sz="quarter" idx="3"/>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anim calcmode="lin" valueType="num">
                                      <p:cBhvr>
                                        <p:cTn id="7" dur="1000" fill="hold"/>
                                        <p:tgtEl>
                                          <p:spTgt spid="53257"/>
                                        </p:tgtEl>
                                        <p:attrNameLst>
                                          <p:attrName>ppt_x</p:attrName>
                                        </p:attrNameLst>
                                      </p:cBhvr>
                                      <p:tavLst>
                                        <p:tav tm="0">
                                          <p:val>
                                            <p:strVal val="#ppt_x-.2"/>
                                          </p:val>
                                        </p:tav>
                                        <p:tav tm="100000">
                                          <p:val>
                                            <p:strVal val="#ppt_x"/>
                                          </p:val>
                                        </p:tav>
                                      </p:tavLst>
                                    </p:anim>
                                    <p:anim calcmode="lin" valueType="num">
                                      <p:cBhvr>
                                        <p:cTn id="8" dur="1000" fill="hold"/>
                                        <p:tgtEl>
                                          <p:spTgt spid="53257"/>
                                        </p:tgtEl>
                                        <p:attrNameLst>
                                          <p:attrName>ppt_y</p:attrName>
                                        </p:attrNameLst>
                                      </p:cBhvr>
                                      <p:tavLst>
                                        <p:tav tm="0">
                                          <p:val>
                                            <p:strVal val="#ppt_y"/>
                                          </p:val>
                                        </p:tav>
                                        <p:tav tm="100000">
                                          <p:val>
                                            <p:strVal val="#ppt_y"/>
                                          </p:val>
                                        </p:tav>
                                      </p:tavLst>
                                    </p:anim>
                                    <p:animEffect transition="in" filter="wipe(right)" prLst="gradientSize: 0.1">
                                      <p:cBhvr>
                                        <p:cTn id="9" dur="1000"/>
                                        <p:tgtEl>
                                          <p:spTgt spid="53257"/>
                                        </p:tgtEl>
                                      </p:cBhvr>
                                    </p:animEffec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53258"/>
                                        </p:tgtEl>
                                        <p:attrNameLst>
                                          <p:attrName>style.visibility</p:attrName>
                                        </p:attrNameLst>
                                      </p:cBhvr>
                                      <p:to>
                                        <p:strVal val="visible"/>
                                      </p:to>
                                    </p:set>
                                    <p:animEffect transition="in" filter="wedge">
                                      <p:cBhvr>
                                        <p:cTn id="14" dur="2000"/>
                                        <p:tgtEl>
                                          <p:spTgt spid="53258"/>
                                        </p:tgtEl>
                                      </p:cBhvr>
                                    </p:animEffect>
                                  </p:childTnLst>
                                </p:cTn>
                              </p:par>
                              <p:par>
                                <p:cTn id="15" presetID="20" presetClass="entr" presetSubtype="0" fill="hold" grpId="0" nodeType="withEffect">
                                  <p:stCondLst>
                                    <p:cond delay="0"/>
                                  </p:stCondLst>
                                  <p:childTnLst>
                                    <p:set>
                                      <p:cBhvr>
                                        <p:cTn id="16" dur="1" fill="hold">
                                          <p:stCondLst>
                                            <p:cond delay="0"/>
                                          </p:stCondLst>
                                        </p:cTn>
                                        <p:tgtEl>
                                          <p:spTgt spid="53259"/>
                                        </p:tgtEl>
                                        <p:attrNameLst>
                                          <p:attrName>style.visibility</p:attrName>
                                        </p:attrNameLst>
                                      </p:cBhvr>
                                      <p:to>
                                        <p:strVal val="visible"/>
                                      </p:to>
                                    </p:set>
                                    <p:animEffect transition="in" filter="wedge">
                                      <p:cBhvr>
                                        <p:cTn id="17" dur="2000"/>
                                        <p:tgtEl>
                                          <p:spTgt spid="532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252"/>
                                        </p:tgtEl>
                                        <p:attrNameLst>
                                          <p:attrName>style.visibility</p:attrName>
                                        </p:attrNameLst>
                                      </p:cBhvr>
                                      <p:to>
                                        <p:strVal val="visible"/>
                                      </p:to>
                                    </p:set>
                                    <p:animEffect transition="in" filter="fade">
                                      <p:cBhvr>
                                        <p:cTn id="22" dur="500"/>
                                        <p:tgtEl>
                                          <p:spTgt spid="53252"/>
                                        </p:tgtEl>
                                      </p:cBhvr>
                                    </p:animEffect>
                                  </p:childTnLst>
                                </p:cTn>
                              </p:par>
                              <p:par>
                                <p:cTn id="23" presetID="10" presetClass="entr" presetSubtype="0" fill="hold" nodeType="withEffect">
                                  <p:stCondLst>
                                    <p:cond delay="0"/>
                                  </p:stCondLst>
                                  <p:childTnLst>
                                    <p:set>
                                      <p:cBhvr>
                                        <p:cTn id="24" dur="1" fill="hold">
                                          <p:stCondLst>
                                            <p:cond delay="0"/>
                                          </p:stCondLst>
                                        </p:cTn>
                                        <p:tgtEl>
                                          <p:spTgt spid="53254"/>
                                        </p:tgtEl>
                                        <p:attrNameLst>
                                          <p:attrName>style.visibility</p:attrName>
                                        </p:attrNameLst>
                                      </p:cBhvr>
                                      <p:to>
                                        <p:strVal val="visible"/>
                                      </p:to>
                                    </p:set>
                                    <p:animEffect transition="in" filter="fade">
                                      <p:cBhvr>
                                        <p:cTn id="25" dur="500"/>
                                        <p:tgtEl>
                                          <p:spTgt spid="5325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255"/>
                                        </p:tgtEl>
                                        <p:attrNameLst>
                                          <p:attrName>style.visibility</p:attrName>
                                        </p:attrNameLst>
                                      </p:cBhvr>
                                      <p:to>
                                        <p:strVal val="visible"/>
                                      </p:to>
                                    </p:set>
                                    <p:animEffect transition="in" filter="fade">
                                      <p:cBhvr>
                                        <p:cTn id="28"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ldLvl="0" animBg="1"/>
      <p:bldP spid="53255" grpId="0" bldLvl="0" animBg="1"/>
      <p:bldP spid="53257" grpId="0" bldLvl="0" animBg="1"/>
      <p:bldP spid="5325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F6B8A80C-9572-4005-BE68-A112E9DA9A26}"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dirty="0"/>
              <a:t>桂林电子科技大学  计算机与信息安全学院  《计算机系统结构》</a:t>
            </a:r>
            <a:endParaRPr lang="zh-CN" altLang="en-US" dirty="0"/>
          </a:p>
        </p:txBody>
      </p:sp>
      <p:sp>
        <p:nvSpPr>
          <p:cNvPr id="73730" name="Rectangle 2"/>
          <p:cNvSpPr>
            <a:spLocks noChangeArrowheads="1"/>
          </p:cNvSpPr>
          <p:nvPr/>
        </p:nvSpPr>
        <p:spPr bwMode="auto">
          <a:xfrm>
            <a:off x="595630" y="4485958"/>
            <a:ext cx="818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latin typeface="宋体" panose="02010600030101010101" pitchFamily="2" charset="-122"/>
              </a:rPr>
              <a:t>解：</a:t>
            </a:r>
            <a:r>
              <a:rPr lang="en-US" altLang="zh-CN" sz="2000" dirty="0">
                <a:latin typeface="宋体" panose="02010600030101010101" pitchFamily="2" charset="-122"/>
              </a:rPr>
              <a:t>(3)</a:t>
            </a:r>
            <a:r>
              <a:rPr lang="zh-CN" altLang="en-US" sz="2000" dirty="0">
                <a:latin typeface="宋体" panose="02010600030101010101" pitchFamily="2" charset="-122"/>
              </a:rPr>
              <a:t>采用顺序发射乱序完成调度方法的流水线时空图如图</a:t>
            </a:r>
            <a:r>
              <a:rPr lang="en-US" altLang="zh-CN" sz="2000" dirty="0">
                <a:latin typeface="宋体" panose="02010600030101010101" pitchFamily="2" charset="-122"/>
              </a:rPr>
              <a:t>4.41</a:t>
            </a:r>
            <a:r>
              <a:rPr lang="zh-CN" altLang="en-US" sz="2000" dirty="0">
                <a:latin typeface="宋体" panose="02010600030101010101" pitchFamily="2" charset="-122"/>
              </a:rPr>
              <a:t>所示。</a:t>
            </a:r>
            <a:endParaRPr lang="zh-CN" altLang="en-US" sz="2000" dirty="0">
              <a:latin typeface="宋体" panose="02010600030101010101" pitchFamily="2" charset="-122"/>
            </a:endParaRPr>
          </a:p>
        </p:txBody>
      </p:sp>
      <p:sp>
        <p:nvSpPr>
          <p:cNvPr id="73732" name="Rectangle 4"/>
          <p:cNvSpPr>
            <a:spLocks noChangeArrowheads="1"/>
          </p:cNvSpPr>
          <p:nvPr/>
        </p:nvSpPr>
        <p:spPr bwMode="auto">
          <a:xfrm>
            <a:off x="419273" y="5228044"/>
            <a:ext cx="178526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latin typeface="宋体" panose="02010600030101010101" pitchFamily="2" charset="-122"/>
              </a:rPr>
              <a:t>执行这个程序共需要</a:t>
            </a:r>
            <a:r>
              <a:rPr lang="en-US" altLang="zh-CN" sz="2000" dirty="0">
                <a:latin typeface="宋体" panose="02010600030101010101" pitchFamily="2" charset="-122"/>
              </a:rPr>
              <a:t>90ns</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73733" name="Rectangle 5"/>
          <p:cNvSpPr>
            <a:spLocks noChangeArrowheads="1"/>
          </p:cNvSpPr>
          <p:nvPr/>
        </p:nvSpPr>
        <p:spPr bwMode="auto">
          <a:xfrm>
            <a:off x="70168" y="571186"/>
            <a:ext cx="8710612"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latin typeface="宋体" panose="02010600030101010101" pitchFamily="2" charset="-122"/>
              </a:rPr>
              <a:t>    (3)</a:t>
            </a:r>
            <a:r>
              <a:rPr lang="zh-CN" altLang="en-US" sz="2000" dirty="0">
                <a:latin typeface="宋体" panose="02010600030101010101" pitchFamily="2" charset="-122"/>
              </a:rPr>
              <a:t>假设所有运算型指令都在“译码”流水段读寄存器，在“写结果” 流水段写寄存器，采用顺序发射乱序完成调度方法，画出流水线的时空图，并计算执行这段程序所用的时间。</a:t>
            </a:r>
            <a:r>
              <a:rPr lang="zh-CN" altLang="en-US" dirty="0"/>
              <a:t> </a:t>
            </a:r>
            <a:endParaRPr lang="zh-CN" altLang="en-US" dirty="0"/>
          </a:p>
        </p:txBody>
      </p:sp>
      <p:pic>
        <p:nvPicPr>
          <p:cNvPr id="73734" name="Picture 6"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5930" y="1903100"/>
            <a:ext cx="5689600" cy="2592387"/>
          </a:xfrm>
          <a:prstGeom prst="rect">
            <a:avLst/>
          </a:prstGeom>
          <a:noFill/>
          <a:extLst>
            <a:ext uri="{909E8E84-426E-40DD-AFC4-6F175D3DCCD1}">
              <a14:hiddenFill xmlns:a14="http://schemas.microsoft.com/office/drawing/2010/main">
                <a:solidFill>
                  <a:srgbClr val="FFFFFF"/>
                </a:solidFill>
              </a14:hiddenFill>
            </a:ext>
          </a:extLst>
        </p:spPr>
      </p:pic>
      <p:sp>
        <p:nvSpPr>
          <p:cNvPr id="73735" name="Rectangle 7"/>
          <p:cNvSpPr>
            <a:spLocks noChangeArrowheads="1"/>
          </p:cNvSpPr>
          <p:nvPr/>
        </p:nvSpPr>
        <p:spPr bwMode="auto">
          <a:xfrm>
            <a:off x="595630" y="1806261"/>
            <a:ext cx="23050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R0</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R0</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B</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MUL 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AND 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6</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solidFill>
                <a:srgbClr val="000000"/>
              </a:solidFill>
              <a:latin typeface="宋体" panose="02010600030101010101" pitchFamily="2" charset="-122"/>
            </a:endParaRPr>
          </a:p>
        </p:txBody>
      </p:sp>
      <p:pic>
        <p:nvPicPr>
          <p:cNvPr id="73737" name="Picture 9"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881" y="4904162"/>
            <a:ext cx="5832475" cy="176371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anim calcmode="lin" valueType="num">
                                      <p:cBhvr>
                                        <p:cTn id="7" dur="1000" fill="hold"/>
                                        <p:tgtEl>
                                          <p:spTgt spid="73733"/>
                                        </p:tgtEl>
                                        <p:attrNameLst>
                                          <p:attrName>ppt_x</p:attrName>
                                        </p:attrNameLst>
                                      </p:cBhvr>
                                      <p:tavLst>
                                        <p:tav tm="0">
                                          <p:val>
                                            <p:strVal val="#ppt_x-.2"/>
                                          </p:val>
                                        </p:tav>
                                        <p:tav tm="100000">
                                          <p:val>
                                            <p:strVal val="#ppt_x"/>
                                          </p:val>
                                        </p:tav>
                                      </p:tavLst>
                                    </p:anim>
                                    <p:anim calcmode="lin" valueType="num">
                                      <p:cBhvr>
                                        <p:cTn id="8" dur="1000" fill="hold"/>
                                        <p:tgtEl>
                                          <p:spTgt spid="73733"/>
                                        </p:tgtEl>
                                        <p:attrNameLst>
                                          <p:attrName>ppt_y</p:attrName>
                                        </p:attrNameLst>
                                      </p:cBhvr>
                                      <p:tavLst>
                                        <p:tav tm="0">
                                          <p:val>
                                            <p:strVal val="#ppt_y"/>
                                          </p:val>
                                        </p:tav>
                                        <p:tav tm="100000">
                                          <p:val>
                                            <p:strVal val="#ppt_y"/>
                                          </p:val>
                                        </p:tav>
                                      </p:tavLst>
                                    </p:anim>
                                    <p:animEffect transition="in" filter="wipe(right)" prLst="gradientSize: 0.1">
                                      <p:cBhvr>
                                        <p:cTn id="9" dur="1000"/>
                                        <p:tgtEl>
                                          <p:spTgt spid="73733"/>
                                        </p:tgtEl>
                                      </p:cBhvr>
                                    </p:animEffec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73734"/>
                                        </p:tgtEl>
                                        <p:attrNameLst>
                                          <p:attrName>style.visibility</p:attrName>
                                        </p:attrNameLst>
                                      </p:cBhvr>
                                      <p:to>
                                        <p:strVal val="visible"/>
                                      </p:to>
                                    </p:set>
                                    <p:animEffect transition="in" filter="wedge">
                                      <p:cBhvr>
                                        <p:cTn id="14" dur="2000"/>
                                        <p:tgtEl>
                                          <p:spTgt spid="73734"/>
                                        </p:tgtEl>
                                      </p:cBhvr>
                                    </p:animEffect>
                                  </p:childTnLst>
                                </p:cTn>
                              </p:par>
                              <p:par>
                                <p:cTn id="15" presetID="20" presetClass="entr" presetSubtype="0" fill="hold" grpId="0" nodeType="withEffect">
                                  <p:stCondLst>
                                    <p:cond delay="0"/>
                                  </p:stCondLst>
                                  <p:childTnLst>
                                    <p:set>
                                      <p:cBhvr>
                                        <p:cTn id="16" dur="1" fill="hold">
                                          <p:stCondLst>
                                            <p:cond delay="0"/>
                                          </p:stCondLst>
                                        </p:cTn>
                                        <p:tgtEl>
                                          <p:spTgt spid="73735"/>
                                        </p:tgtEl>
                                        <p:attrNameLst>
                                          <p:attrName>style.visibility</p:attrName>
                                        </p:attrNameLst>
                                      </p:cBhvr>
                                      <p:to>
                                        <p:strVal val="visible"/>
                                      </p:to>
                                    </p:set>
                                    <p:animEffect transition="in" filter="wedge">
                                      <p:cBhvr>
                                        <p:cTn id="17" dur="2000"/>
                                        <p:tgtEl>
                                          <p:spTgt spid="737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730"/>
                                        </p:tgtEl>
                                        <p:attrNameLst>
                                          <p:attrName>style.visibility</p:attrName>
                                        </p:attrNameLst>
                                      </p:cBhvr>
                                      <p:to>
                                        <p:strVal val="visible"/>
                                      </p:to>
                                    </p:set>
                                    <p:animEffect transition="in" filter="dissolve">
                                      <p:cBhvr>
                                        <p:cTn id="22" dur="500"/>
                                        <p:tgtEl>
                                          <p:spTgt spid="737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3737"/>
                                        </p:tgtEl>
                                        <p:attrNameLst>
                                          <p:attrName>style.visibility</p:attrName>
                                        </p:attrNameLst>
                                      </p:cBhvr>
                                      <p:to>
                                        <p:strVal val="visible"/>
                                      </p:to>
                                    </p:set>
                                    <p:animEffect transition="in" filter="dissolve">
                                      <p:cBhvr>
                                        <p:cTn id="27" dur="500"/>
                                        <p:tgtEl>
                                          <p:spTgt spid="737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3732"/>
                                        </p:tgtEl>
                                        <p:attrNameLst>
                                          <p:attrName>style.visibility</p:attrName>
                                        </p:attrNameLst>
                                      </p:cBhvr>
                                      <p:to>
                                        <p:strVal val="visible"/>
                                      </p:to>
                                    </p:set>
                                    <p:animEffect transition="in" filter="wipe(down)">
                                      <p:cBhvr>
                                        <p:cTn id="32"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ldLvl="0" animBg="1"/>
      <p:bldP spid="73732" grpId="0" bldLvl="0" animBg="1"/>
      <p:bldP spid="73733" grpId="0" bldLvl="0" animBg="1"/>
      <p:bldP spid="7373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2450DB05-F3EA-4315-8AE5-F5005DA5A5EE}"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dirty="0"/>
              <a:t>桂林电子科技大学  计算机与信息安全学院  《计算机系统结构》</a:t>
            </a:r>
            <a:endParaRPr lang="zh-CN" altLang="en-US" dirty="0"/>
          </a:p>
        </p:txBody>
      </p:sp>
      <p:sp>
        <p:nvSpPr>
          <p:cNvPr id="74754" name="Rectangle 2"/>
          <p:cNvSpPr>
            <a:spLocks noChangeArrowheads="1"/>
          </p:cNvSpPr>
          <p:nvPr/>
        </p:nvSpPr>
        <p:spPr bwMode="auto">
          <a:xfrm>
            <a:off x="250825" y="4239275"/>
            <a:ext cx="889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dirty="0">
                <a:latin typeface="宋体" panose="02010600030101010101" pitchFamily="2" charset="-122"/>
              </a:rPr>
              <a:t>    </a:t>
            </a:r>
            <a:r>
              <a:rPr lang="zh-CN" altLang="en-US" sz="2000" dirty="0">
                <a:latin typeface="宋体" panose="02010600030101010101" pitchFamily="2" charset="-122"/>
              </a:rPr>
              <a:t>解：</a:t>
            </a:r>
            <a:r>
              <a:rPr lang="en-US" altLang="zh-CN" sz="2000" dirty="0">
                <a:latin typeface="宋体" panose="02010600030101010101" pitchFamily="2" charset="-122"/>
              </a:rPr>
              <a:t>(4)</a:t>
            </a:r>
            <a:r>
              <a:rPr lang="zh-CN" altLang="en-US" sz="2000" dirty="0">
                <a:latin typeface="宋体" panose="02010600030101010101" pitchFamily="2" charset="-122"/>
              </a:rPr>
              <a:t>每个操作部件的输出端都有直接数据通路与输入端相连，采用顺序发射乱序完成调度方法的流水线时空图如图</a:t>
            </a:r>
            <a:r>
              <a:rPr lang="en-US" altLang="zh-CN" sz="2000" dirty="0">
                <a:latin typeface="宋体" panose="02010600030101010101" pitchFamily="2" charset="-122"/>
              </a:rPr>
              <a:t>4.42</a:t>
            </a:r>
            <a:r>
              <a:rPr lang="zh-CN" altLang="en-US" sz="2000" dirty="0">
                <a:latin typeface="宋体" panose="02010600030101010101" pitchFamily="2" charset="-122"/>
              </a:rPr>
              <a:t>所示。</a:t>
            </a:r>
            <a:r>
              <a:rPr lang="zh-CN" altLang="en-US" dirty="0"/>
              <a:t> </a:t>
            </a:r>
            <a:endParaRPr lang="zh-CN" altLang="en-US" dirty="0"/>
          </a:p>
        </p:txBody>
      </p:sp>
      <p:sp>
        <p:nvSpPr>
          <p:cNvPr id="74755" name="Rectangle 3"/>
          <p:cNvSpPr>
            <a:spLocks noChangeArrowheads="1"/>
          </p:cNvSpPr>
          <p:nvPr/>
        </p:nvSpPr>
        <p:spPr bwMode="auto">
          <a:xfrm>
            <a:off x="521889" y="5238615"/>
            <a:ext cx="184184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latin typeface="宋体" panose="02010600030101010101" pitchFamily="2" charset="-122"/>
              </a:rPr>
              <a:t>执行这个程序共需要</a:t>
            </a:r>
            <a:r>
              <a:rPr lang="en-US" altLang="zh-CN" sz="2000" dirty="0">
                <a:latin typeface="宋体" panose="02010600030101010101" pitchFamily="2" charset="-122"/>
              </a:rPr>
              <a:t>70ns</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74756" name="Rectangle 4"/>
          <p:cNvSpPr>
            <a:spLocks noChangeArrowheads="1"/>
          </p:cNvSpPr>
          <p:nvPr/>
        </p:nvSpPr>
        <p:spPr bwMode="auto">
          <a:xfrm>
            <a:off x="197643" y="607856"/>
            <a:ext cx="8710612"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latin typeface="宋体" panose="02010600030101010101" pitchFamily="2" charset="-122"/>
              </a:rPr>
              <a:t>    (4)</a:t>
            </a:r>
            <a:r>
              <a:rPr lang="zh-CN" altLang="en-US" sz="2000" dirty="0">
                <a:latin typeface="宋体" panose="02010600030101010101" pitchFamily="2" charset="-122"/>
              </a:rPr>
              <a:t>假设每个操作部件的输出端都有直接数据通路与输入端相连，     采用顺序发射乱序完成调度方法，画出流水线的时空图，并计算执行这    段程序所用的时间。</a:t>
            </a:r>
            <a:r>
              <a:rPr lang="zh-CN" altLang="en-US" dirty="0"/>
              <a:t> </a:t>
            </a:r>
            <a:endParaRPr lang="zh-CN" altLang="en-US" dirty="0"/>
          </a:p>
        </p:txBody>
      </p:sp>
      <p:pic>
        <p:nvPicPr>
          <p:cNvPr id="74757" name="Picture 5"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51185" y="1673830"/>
            <a:ext cx="5689600" cy="2592387"/>
          </a:xfrm>
          <a:prstGeom prst="rect">
            <a:avLst/>
          </a:prstGeom>
          <a:noFill/>
          <a:extLst>
            <a:ext uri="{909E8E84-426E-40DD-AFC4-6F175D3DCCD1}">
              <a14:hiddenFill xmlns:a14="http://schemas.microsoft.com/office/drawing/2010/main">
                <a:solidFill>
                  <a:srgbClr val="FFFFFF"/>
                </a:solidFill>
              </a14:hiddenFill>
            </a:ext>
          </a:extLst>
        </p:spPr>
      </p:pic>
      <p:sp>
        <p:nvSpPr>
          <p:cNvPr id="74758" name="Rectangle 6"/>
          <p:cNvSpPr>
            <a:spLocks noChangeArrowheads="1"/>
          </p:cNvSpPr>
          <p:nvPr/>
        </p:nvSpPr>
        <p:spPr bwMode="auto">
          <a:xfrm>
            <a:off x="521889" y="1780985"/>
            <a:ext cx="23050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R0</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R0</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B</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MUL 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AND 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6</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solidFill>
                <a:srgbClr val="000000"/>
              </a:solidFill>
              <a:latin typeface="宋体" panose="02010600030101010101" pitchFamily="2" charset="-122"/>
            </a:endParaRPr>
          </a:p>
        </p:txBody>
      </p:sp>
      <p:pic>
        <p:nvPicPr>
          <p:cNvPr id="74761" name="Picture 9"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1" y="4940949"/>
            <a:ext cx="4968875" cy="183356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 calcmode="lin" valueType="num">
                                      <p:cBhvr>
                                        <p:cTn id="7" dur="1000" fill="hold"/>
                                        <p:tgtEl>
                                          <p:spTgt spid="74756"/>
                                        </p:tgtEl>
                                        <p:attrNameLst>
                                          <p:attrName>ppt_x</p:attrName>
                                        </p:attrNameLst>
                                      </p:cBhvr>
                                      <p:tavLst>
                                        <p:tav tm="0">
                                          <p:val>
                                            <p:strVal val="#ppt_x-.2"/>
                                          </p:val>
                                        </p:tav>
                                        <p:tav tm="100000">
                                          <p:val>
                                            <p:strVal val="#ppt_x"/>
                                          </p:val>
                                        </p:tav>
                                      </p:tavLst>
                                    </p:anim>
                                    <p:anim calcmode="lin" valueType="num">
                                      <p:cBhvr>
                                        <p:cTn id="8" dur="1000" fill="hold"/>
                                        <p:tgtEl>
                                          <p:spTgt spid="74756"/>
                                        </p:tgtEl>
                                        <p:attrNameLst>
                                          <p:attrName>ppt_y</p:attrName>
                                        </p:attrNameLst>
                                      </p:cBhvr>
                                      <p:tavLst>
                                        <p:tav tm="0">
                                          <p:val>
                                            <p:strVal val="#ppt_y"/>
                                          </p:val>
                                        </p:tav>
                                        <p:tav tm="100000">
                                          <p:val>
                                            <p:strVal val="#ppt_y"/>
                                          </p:val>
                                        </p:tav>
                                      </p:tavLst>
                                    </p:anim>
                                    <p:animEffect transition="in" filter="wipe(right)" prLst="gradientSize: 0.1">
                                      <p:cBhvr>
                                        <p:cTn id="9" dur="1000"/>
                                        <p:tgtEl>
                                          <p:spTgt spid="74756"/>
                                        </p:tgtEl>
                                      </p:cBhvr>
                                    </p:animEffec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74757"/>
                                        </p:tgtEl>
                                        <p:attrNameLst>
                                          <p:attrName>style.visibility</p:attrName>
                                        </p:attrNameLst>
                                      </p:cBhvr>
                                      <p:to>
                                        <p:strVal val="visible"/>
                                      </p:to>
                                    </p:set>
                                    <p:animEffect transition="in" filter="wedge">
                                      <p:cBhvr>
                                        <p:cTn id="14" dur="2000"/>
                                        <p:tgtEl>
                                          <p:spTgt spid="74757"/>
                                        </p:tgtEl>
                                      </p:cBhvr>
                                    </p:animEffect>
                                  </p:childTnLst>
                                </p:cTn>
                              </p:par>
                              <p:par>
                                <p:cTn id="15" presetID="20" presetClass="entr" presetSubtype="0" fill="hold" grpId="0" nodeType="withEffect">
                                  <p:stCondLst>
                                    <p:cond delay="0"/>
                                  </p:stCondLst>
                                  <p:childTnLst>
                                    <p:set>
                                      <p:cBhvr>
                                        <p:cTn id="16" dur="1" fill="hold">
                                          <p:stCondLst>
                                            <p:cond delay="0"/>
                                          </p:stCondLst>
                                        </p:cTn>
                                        <p:tgtEl>
                                          <p:spTgt spid="74758"/>
                                        </p:tgtEl>
                                        <p:attrNameLst>
                                          <p:attrName>style.visibility</p:attrName>
                                        </p:attrNameLst>
                                      </p:cBhvr>
                                      <p:to>
                                        <p:strVal val="visible"/>
                                      </p:to>
                                    </p:set>
                                    <p:animEffect transition="in" filter="wedge">
                                      <p:cBhvr>
                                        <p:cTn id="17" dur="2000"/>
                                        <p:tgtEl>
                                          <p:spTgt spid="747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4754"/>
                                        </p:tgtEl>
                                        <p:attrNameLst>
                                          <p:attrName>style.visibility</p:attrName>
                                        </p:attrNameLst>
                                      </p:cBhvr>
                                      <p:to>
                                        <p:strVal val="visible"/>
                                      </p:to>
                                    </p:set>
                                    <p:animEffect transition="in" filter="fade">
                                      <p:cBhvr>
                                        <p:cTn id="22" dur="500"/>
                                        <p:tgtEl>
                                          <p:spTgt spid="74754"/>
                                        </p:tgtEl>
                                      </p:cBhvr>
                                    </p:animEffect>
                                  </p:childTnLst>
                                </p:cTn>
                              </p:par>
                              <p:par>
                                <p:cTn id="23" presetID="10" presetClass="entr" presetSubtype="0" fill="hold" nodeType="withEffect">
                                  <p:stCondLst>
                                    <p:cond delay="0"/>
                                  </p:stCondLst>
                                  <p:childTnLst>
                                    <p:set>
                                      <p:cBhvr>
                                        <p:cTn id="24" dur="1" fill="hold">
                                          <p:stCondLst>
                                            <p:cond delay="0"/>
                                          </p:stCondLst>
                                        </p:cTn>
                                        <p:tgtEl>
                                          <p:spTgt spid="74761"/>
                                        </p:tgtEl>
                                        <p:attrNameLst>
                                          <p:attrName>style.visibility</p:attrName>
                                        </p:attrNameLst>
                                      </p:cBhvr>
                                      <p:to>
                                        <p:strVal val="visible"/>
                                      </p:to>
                                    </p:set>
                                    <p:animEffect transition="in" filter="fade">
                                      <p:cBhvr>
                                        <p:cTn id="25" dur="500"/>
                                        <p:tgtEl>
                                          <p:spTgt spid="747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4755"/>
                                        </p:tgtEl>
                                        <p:attrNameLst>
                                          <p:attrName>style.visibility</p:attrName>
                                        </p:attrNameLst>
                                      </p:cBhvr>
                                      <p:to>
                                        <p:strVal val="visible"/>
                                      </p:to>
                                    </p:set>
                                    <p:animEffect transition="in" filter="fade">
                                      <p:cBhvr>
                                        <p:cTn id="28"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ldLvl="0" animBg="1"/>
      <p:bldP spid="74755" grpId="0" bldLvl="0" animBg="1"/>
      <p:bldP spid="74756" grpId="0" bldLvl="0" animBg="1"/>
      <p:bldP spid="7475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3"/>
          </p:nvPr>
        </p:nvSpPr>
        <p:spPr/>
        <p:txBody>
          <a:bodyPr/>
          <a:lstStyle/>
          <a:p>
            <a:r>
              <a:rPr lang="zh-CN" altLang="en-US" dirty="0"/>
              <a:t>桂林电子科技大学  计算机与信息安全学院  《计算机系统结构》</a:t>
            </a:r>
            <a:endParaRPr lang="zh-CN" altLang="en-US" dirty="0"/>
          </a:p>
        </p:txBody>
      </p:sp>
      <p:sp>
        <p:nvSpPr>
          <p:cNvPr id="2" name="日期占位符 1"/>
          <p:cNvSpPr>
            <a:spLocks noGrp="1"/>
          </p:cNvSpPr>
          <p:nvPr>
            <p:ph type="dt" sz="half" idx="2"/>
          </p:nvPr>
        </p:nvSpPr>
        <p:spPr/>
        <p:txBody>
          <a:bodyPr/>
          <a:lstStyle/>
          <a:p>
            <a:fld id="{217E2872-8539-432F-B42B-E0763C7DE4C1}" type="datetime2">
              <a:rPr lang="zh-CN" altLang="en-US" smtClean="0"/>
            </a:fld>
            <a:endParaRPr lang="zh-CN" altLang="en-US" dirty="0"/>
          </a:p>
        </p:txBody>
      </p:sp>
      <p:sp>
        <p:nvSpPr>
          <p:cNvPr id="75778" name="Rectangle 2"/>
          <p:cNvSpPr>
            <a:spLocks noChangeArrowheads="1"/>
          </p:cNvSpPr>
          <p:nvPr/>
        </p:nvSpPr>
        <p:spPr bwMode="auto">
          <a:xfrm>
            <a:off x="250825" y="4239582"/>
            <a:ext cx="889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dirty="0">
                <a:latin typeface="宋体" panose="02010600030101010101" pitchFamily="2" charset="-122"/>
              </a:rPr>
              <a:t>    </a:t>
            </a:r>
            <a:r>
              <a:rPr lang="zh-CN" altLang="en-US" sz="2000" dirty="0">
                <a:latin typeface="宋体" panose="02010600030101010101" pitchFamily="2" charset="-122"/>
              </a:rPr>
              <a:t>解：</a:t>
            </a:r>
            <a:r>
              <a:rPr lang="en-US" altLang="zh-CN" sz="2000" dirty="0">
                <a:latin typeface="宋体" panose="02010600030101010101" pitchFamily="2" charset="-122"/>
              </a:rPr>
              <a:t>(5)</a:t>
            </a:r>
            <a:r>
              <a:rPr lang="zh-CN" altLang="en-US" sz="2000" dirty="0">
                <a:latin typeface="宋体" panose="02010600030101010101" pitchFamily="2" charset="-122"/>
              </a:rPr>
              <a:t>程序中指令间所有的数据相关和执行段资源相关如图</a:t>
            </a:r>
            <a:r>
              <a:rPr lang="en-US" altLang="zh-CN" sz="2000" dirty="0">
                <a:latin typeface="宋体" panose="02010600030101010101" pitchFamily="2" charset="-122"/>
              </a:rPr>
              <a:t>4.43</a:t>
            </a:r>
            <a:r>
              <a:rPr lang="zh-CN" altLang="en-US" sz="2000" dirty="0">
                <a:latin typeface="宋体" panose="02010600030101010101" pitchFamily="2" charset="-122"/>
              </a:rPr>
              <a:t>所示，椭圆形上边的数字表示串行解释该指令所花的时钟周期数。 </a:t>
            </a:r>
            <a:endParaRPr lang="zh-CN" altLang="en-US" sz="2000" dirty="0">
              <a:latin typeface="宋体" panose="02010600030101010101" pitchFamily="2" charset="-122"/>
            </a:endParaRPr>
          </a:p>
        </p:txBody>
      </p:sp>
      <p:sp>
        <p:nvSpPr>
          <p:cNvPr id="75779" name="Rectangle 3"/>
          <p:cNvSpPr>
            <a:spLocks noChangeArrowheads="1"/>
          </p:cNvSpPr>
          <p:nvPr/>
        </p:nvSpPr>
        <p:spPr bwMode="auto">
          <a:xfrm>
            <a:off x="6881886" y="5224190"/>
            <a:ext cx="204564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latin typeface="宋体" panose="02010600030101010101" pitchFamily="2" charset="-122"/>
              </a:rPr>
              <a:t>执行这个程序共需要</a:t>
            </a:r>
            <a:r>
              <a:rPr lang="en-US" altLang="zh-CN" sz="2000" dirty="0">
                <a:latin typeface="宋体" panose="02010600030101010101" pitchFamily="2" charset="-122"/>
              </a:rPr>
              <a:t>70ns</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75780" name="Rectangle 4"/>
          <p:cNvSpPr>
            <a:spLocks noChangeArrowheads="1"/>
          </p:cNvSpPr>
          <p:nvPr/>
        </p:nvSpPr>
        <p:spPr bwMode="auto">
          <a:xfrm>
            <a:off x="250824" y="621042"/>
            <a:ext cx="8710612"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latin typeface="宋体" panose="02010600030101010101" pitchFamily="2" charset="-122"/>
              </a:rPr>
              <a:t>    (5)</a:t>
            </a:r>
            <a:r>
              <a:rPr lang="zh-CN" altLang="en-US" sz="2000" dirty="0">
                <a:latin typeface="宋体" panose="02010600030101010101" pitchFamily="2" charset="-122"/>
              </a:rPr>
              <a:t>假设每个操作部件的输出端都有直接数据通路与输入端相连，     采用乱序发射乱序完成调度方法，画出流水线的时空图，并计算执行      这段程序所用的时间。 </a:t>
            </a:r>
            <a:endParaRPr lang="zh-CN" altLang="en-US" sz="2000" dirty="0">
              <a:latin typeface="宋体" panose="02010600030101010101" pitchFamily="2" charset="-122"/>
            </a:endParaRPr>
          </a:p>
        </p:txBody>
      </p:sp>
      <p:pic>
        <p:nvPicPr>
          <p:cNvPr id="75781" name="Picture 5"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7376" y="1693397"/>
            <a:ext cx="5689600" cy="2592387"/>
          </a:xfrm>
          <a:prstGeom prst="rect">
            <a:avLst/>
          </a:prstGeom>
          <a:noFill/>
          <a:extLst>
            <a:ext uri="{909E8E84-426E-40DD-AFC4-6F175D3DCCD1}">
              <a14:hiddenFill xmlns:a14="http://schemas.microsoft.com/office/drawing/2010/main">
                <a:solidFill>
                  <a:srgbClr val="FFFFFF"/>
                </a:solidFill>
              </a14:hiddenFill>
            </a:ext>
          </a:extLst>
        </p:spPr>
      </p:pic>
      <p:sp>
        <p:nvSpPr>
          <p:cNvPr id="75782" name="Rectangle 6"/>
          <p:cNvSpPr>
            <a:spLocks noChangeArrowheads="1"/>
          </p:cNvSpPr>
          <p:nvPr/>
        </p:nvSpPr>
        <p:spPr bwMode="auto">
          <a:xfrm>
            <a:off x="536575" y="1800552"/>
            <a:ext cx="23050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R0</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R0</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B</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MUL 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AND 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6</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solidFill>
                <a:srgbClr val="000000"/>
              </a:solidFill>
              <a:latin typeface="宋体" panose="02010600030101010101" pitchFamily="2" charset="-122"/>
            </a:endParaRPr>
          </a:p>
        </p:txBody>
      </p:sp>
      <p:pic>
        <p:nvPicPr>
          <p:cNvPr id="75785" name="Picture 9"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62" y="4977874"/>
            <a:ext cx="1779587" cy="1800225"/>
          </a:xfrm>
          <a:prstGeom prst="rect">
            <a:avLst/>
          </a:prstGeom>
          <a:noFill/>
          <a:extLst>
            <a:ext uri="{909E8E84-426E-40DD-AFC4-6F175D3DCCD1}">
              <a14:hiddenFill xmlns:a14="http://schemas.microsoft.com/office/drawing/2010/main">
                <a:solidFill>
                  <a:srgbClr val="FFFFFF"/>
                </a:solidFill>
              </a14:hiddenFill>
            </a:ext>
          </a:extLst>
        </p:spPr>
      </p:pic>
      <p:pic>
        <p:nvPicPr>
          <p:cNvPr id="75787" name="Picture 11"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349" y="4941257"/>
            <a:ext cx="4681537" cy="1763713"/>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p:cTn id="7" dur="1000" fill="hold"/>
                                        <p:tgtEl>
                                          <p:spTgt spid="75780"/>
                                        </p:tgtEl>
                                        <p:attrNameLst>
                                          <p:attrName>ppt_x</p:attrName>
                                        </p:attrNameLst>
                                      </p:cBhvr>
                                      <p:tavLst>
                                        <p:tav tm="0">
                                          <p:val>
                                            <p:strVal val="#ppt_x-.2"/>
                                          </p:val>
                                        </p:tav>
                                        <p:tav tm="100000">
                                          <p:val>
                                            <p:strVal val="#ppt_x"/>
                                          </p:val>
                                        </p:tav>
                                      </p:tavLst>
                                    </p:anim>
                                    <p:anim calcmode="lin" valueType="num">
                                      <p:cBhvr>
                                        <p:cTn id="8" dur="1000" fill="hold"/>
                                        <p:tgtEl>
                                          <p:spTgt spid="75780"/>
                                        </p:tgtEl>
                                        <p:attrNameLst>
                                          <p:attrName>ppt_y</p:attrName>
                                        </p:attrNameLst>
                                      </p:cBhvr>
                                      <p:tavLst>
                                        <p:tav tm="0">
                                          <p:val>
                                            <p:strVal val="#ppt_y"/>
                                          </p:val>
                                        </p:tav>
                                        <p:tav tm="100000">
                                          <p:val>
                                            <p:strVal val="#ppt_y"/>
                                          </p:val>
                                        </p:tav>
                                      </p:tavLst>
                                    </p:anim>
                                    <p:animEffect transition="in" filter="wipe(right)" prLst="gradientSize: 0.1">
                                      <p:cBhvr>
                                        <p:cTn id="9" dur="1000"/>
                                        <p:tgtEl>
                                          <p:spTgt spid="75780"/>
                                        </p:tgtEl>
                                      </p:cBhvr>
                                    </p:animEffec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75781"/>
                                        </p:tgtEl>
                                        <p:attrNameLst>
                                          <p:attrName>style.visibility</p:attrName>
                                        </p:attrNameLst>
                                      </p:cBhvr>
                                      <p:to>
                                        <p:strVal val="visible"/>
                                      </p:to>
                                    </p:set>
                                    <p:animEffect transition="in" filter="wedge">
                                      <p:cBhvr>
                                        <p:cTn id="14" dur="2000"/>
                                        <p:tgtEl>
                                          <p:spTgt spid="75781"/>
                                        </p:tgtEl>
                                      </p:cBhvr>
                                    </p:animEffect>
                                  </p:childTnLst>
                                </p:cTn>
                              </p:par>
                              <p:par>
                                <p:cTn id="15" presetID="20" presetClass="entr" presetSubtype="0" fill="hold" grpId="0" nodeType="withEffect">
                                  <p:stCondLst>
                                    <p:cond delay="0"/>
                                  </p:stCondLst>
                                  <p:childTnLst>
                                    <p:set>
                                      <p:cBhvr>
                                        <p:cTn id="16" dur="1" fill="hold">
                                          <p:stCondLst>
                                            <p:cond delay="0"/>
                                          </p:stCondLst>
                                        </p:cTn>
                                        <p:tgtEl>
                                          <p:spTgt spid="75782"/>
                                        </p:tgtEl>
                                        <p:attrNameLst>
                                          <p:attrName>style.visibility</p:attrName>
                                        </p:attrNameLst>
                                      </p:cBhvr>
                                      <p:to>
                                        <p:strVal val="visible"/>
                                      </p:to>
                                    </p:set>
                                    <p:animEffect transition="in" filter="wedge">
                                      <p:cBhvr>
                                        <p:cTn id="17" dur="2000"/>
                                        <p:tgtEl>
                                          <p:spTgt spid="757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5778"/>
                                        </p:tgtEl>
                                        <p:attrNameLst>
                                          <p:attrName>style.visibility</p:attrName>
                                        </p:attrNameLst>
                                      </p:cBhvr>
                                      <p:to>
                                        <p:strVal val="visible"/>
                                      </p:to>
                                    </p:set>
                                    <p:animEffect transition="in" filter="dissolve">
                                      <p:cBhvr>
                                        <p:cTn id="22" dur="500"/>
                                        <p:tgtEl>
                                          <p:spTgt spid="757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5785"/>
                                        </p:tgtEl>
                                        <p:attrNameLst>
                                          <p:attrName>style.visibility</p:attrName>
                                        </p:attrNameLst>
                                      </p:cBhvr>
                                      <p:to>
                                        <p:strVal val="visible"/>
                                      </p:to>
                                    </p:set>
                                    <p:animEffect transition="in" filter="dissolve">
                                      <p:cBhvr>
                                        <p:cTn id="27" dur="500"/>
                                        <p:tgtEl>
                                          <p:spTgt spid="7578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5787"/>
                                        </p:tgtEl>
                                        <p:attrNameLst>
                                          <p:attrName>style.visibility</p:attrName>
                                        </p:attrNameLst>
                                      </p:cBhvr>
                                      <p:to>
                                        <p:strVal val="visible"/>
                                      </p:to>
                                    </p:set>
                                    <p:animEffect transition="in" filter="dissolve">
                                      <p:cBhvr>
                                        <p:cTn id="32" dur="500"/>
                                        <p:tgtEl>
                                          <p:spTgt spid="757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5779"/>
                                        </p:tgtEl>
                                        <p:attrNameLst>
                                          <p:attrName>style.visibility</p:attrName>
                                        </p:attrNameLst>
                                      </p:cBhvr>
                                      <p:to>
                                        <p:strVal val="visible"/>
                                      </p:to>
                                    </p:set>
                                    <p:animEffect transition="in" filter="wipe(down)">
                                      <p:cBhvr>
                                        <p:cTn id="3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ldLvl="0" animBg="1"/>
      <p:bldP spid="75779" grpId="0" bldLvl="0" animBg="1"/>
      <p:bldP spid="75780" grpId="0" bldLvl="0" animBg="1"/>
      <p:bldP spid="7578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C40C3265-854F-49E7-8E4C-79E1FFD16A7F}"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dirty="0"/>
              <a:t>桂林电子科技大学  计算机与信息安全学院  《计算机系统结构》</a:t>
            </a:r>
            <a:endParaRPr lang="zh-CN" altLang="en-US" dirty="0"/>
          </a:p>
        </p:txBody>
      </p:sp>
      <p:pic>
        <p:nvPicPr>
          <p:cNvPr id="47107" name="Picture 3"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4106" y="2863096"/>
            <a:ext cx="3517900" cy="465138"/>
          </a:xfrm>
          <a:prstGeom prst="rect">
            <a:avLst/>
          </a:prstGeom>
          <a:noFill/>
          <a:extLst>
            <a:ext uri="{909E8E84-426E-40DD-AFC4-6F175D3DCCD1}">
              <a14:hiddenFill xmlns:a14="http://schemas.microsoft.com/office/drawing/2010/main">
                <a:solidFill>
                  <a:srgbClr val="FFFFFF"/>
                </a:solidFill>
              </a14:hiddenFill>
            </a:ext>
          </a:extLst>
        </p:spPr>
      </p:pic>
      <p:pic>
        <p:nvPicPr>
          <p:cNvPr id="47108"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256" y="3721142"/>
            <a:ext cx="3444875" cy="752475"/>
          </a:xfrm>
          <a:prstGeom prst="rect">
            <a:avLst/>
          </a:prstGeom>
          <a:noFill/>
          <a:extLst>
            <a:ext uri="{909E8E84-426E-40DD-AFC4-6F175D3DCCD1}">
              <a14:hiddenFill xmlns:a14="http://schemas.microsoft.com/office/drawing/2010/main">
                <a:solidFill>
                  <a:srgbClr val="FFFFFF"/>
                </a:solidFill>
              </a14:hiddenFill>
            </a:ext>
          </a:extLst>
        </p:spPr>
      </p:pic>
      <p:pic>
        <p:nvPicPr>
          <p:cNvPr id="47109" name="Picture 5"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256" y="4909738"/>
            <a:ext cx="3589337" cy="661987"/>
          </a:xfrm>
          <a:prstGeom prst="rect">
            <a:avLst/>
          </a:prstGeom>
          <a:noFill/>
          <a:extLst>
            <a:ext uri="{909E8E84-426E-40DD-AFC4-6F175D3DCCD1}">
              <a14:hiddenFill xmlns:a14="http://schemas.microsoft.com/office/drawing/2010/main">
                <a:solidFill>
                  <a:srgbClr val="FFFFFF"/>
                </a:solidFill>
              </a14:hiddenFill>
            </a:ext>
          </a:extLst>
        </p:spPr>
      </p:pic>
      <p:pic>
        <p:nvPicPr>
          <p:cNvPr id="47110" name="Picture 6" descr="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0256" y="5850769"/>
            <a:ext cx="3589337" cy="820738"/>
          </a:xfrm>
          <a:prstGeom prst="rect">
            <a:avLst/>
          </a:prstGeom>
          <a:noFill/>
          <a:extLst>
            <a:ext uri="{909E8E84-426E-40DD-AFC4-6F175D3DCCD1}">
              <a14:hiddenFill xmlns:a14="http://schemas.microsoft.com/office/drawing/2010/main">
                <a:solidFill>
                  <a:srgbClr val="FFFFFF"/>
                </a:solidFill>
              </a14:hiddenFill>
            </a:ext>
          </a:extLst>
        </p:spPr>
      </p:pic>
      <p:sp>
        <p:nvSpPr>
          <p:cNvPr id="47111" name="Rectangle 7"/>
          <p:cNvSpPr>
            <a:spLocks noChangeArrowheads="1"/>
          </p:cNvSpPr>
          <p:nvPr/>
        </p:nvSpPr>
        <p:spPr bwMode="auto">
          <a:xfrm>
            <a:off x="141605" y="728188"/>
            <a:ext cx="88201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设流水线的深度为</a:t>
            </a:r>
            <a:r>
              <a:rPr lang="en-US" altLang="zh-CN" sz="2000" dirty="0">
                <a:solidFill>
                  <a:srgbClr val="000000"/>
                </a:solidFill>
                <a:latin typeface="宋体" panose="02010600030101010101" pitchFamily="2" charset="-122"/>
              </a:rPr>
              <a:t>k</a:t>
            </a:r>
            <a:r>
              <a:rPr lang="zh-CN" altLang="en-US" sz="2000" dirty="0">
                <a:solidFill>
                  <a:srgbClr val="000000"/>
                </a:solidFill>
                <a:latin typeface="宋体" panose="02010600030101010101" pitchFamily="2" charset="-122"/>
              </a:rPr>
              <a:t>（即流水线为</a:t>
            </a:r>
            <a:r>
              <a:rPr lang="en-US" altLang="zh-CN" sz="2000" dirty="0">
                <a:solidFill>
                  <a:srgbClr val="000000"/>
                </a:solidFill>
                <a:latin typeface="宋体" panose="02010600030101010101" pitchFamily="2" charset="-122"/>
              </a:rPr>
              <a:t>k</a:t>
            </a:r>
            <a:r>
              <a:rPr lang="zh-CN" altLang="en-US" sz="2000" dirty="0">
                <a:solidFill>
                  <a:srgbClr val="000000"/>
                </a:solidFill>
                <a:latin typeface="宋体" panose="02010600030101010101" pitchFamily="2" charset="-122"/>
              </a:rPr>
              <a:t>级），</a:t>
            </a:r>
            <a:r>
              <a:rPr lang="en-US" altLang="zh-CN" sz="2000" dirty="0">
                <a:solidFill>
                  <a:srgbClr val="000000"/>
                </a:solidFill>
                <a:latin typeface="宋体" panose="02010600030101010101" pitchFamily="2" charset="-122"/>
              </a:rPr>
              <a:t>k</a:t>
            </a:r>
            <a:r>
              <a:rPr lang="zh-CN" altLang="en-US" sz="2000" dirty="0">
                <a:solidFill>
                  <a:srgbClr val="000000"/>
                </a:solidFill>
                <a:latin typeface="宋体" panose="02010600030101010101" pitchFamily="2" charset="-122"/>
              </a:rPr>
              <a:t>级流水线中每级执行的时间均为</a:t>
            </a:r>
            <a:r>
              <a:rPr lang="en-US" altLang="zh-CN" sz="2000" dirty="0">
                <a:solidFill>
                  <a:srgbClr val="000000"/>
                </a:solidFill>
                <a:latin typeface="宋体" panose="02010600030101010101" pitchFamily="2" charset="-122"/>
              </a:rPr>
              <a:t>τ</a:t>
            </a:r>
            <a:r>
              <a:rPr lang="zh-CN" altLang="en-US" sz="2000" dirty="0">
                <a:solidFill>
                  <a:srgbClr val="000000"/>
                </a:solidFill>
                <a:latin typeface="宋体" panose="02010600030101010101" pitchFamily="2" charset="-122"/>
              </a:rPr>
              <a:t>。采用超流水线的处理器时钟频率为主机时钟频率的</a:t>
            </a:r>
            <a:r>
              <a:rPr lang="en-US" altLang="zh-CN" sz="2000" dirty="0">
                <a:solidFill>
                  <a:srgbClr val="000000"/>
                </a:solidFill>
                <a:latin typeface="宋体" panose="02010600030101010101" pitchFamily="2" charset="-122"/>
              </a:rPr>
              <a:t>n</a:t>
            </a:r>
            <a:r>
              <a:rPr lang="zh-CN" altLang="en-US" sz="2000" dirty="0">
                <a:solidFill>
                  <a:srgbClr val="000000"/>
                </a:solidFill>
                <a:latin typeface="宋体" panose="02010600030101010101" pitchFamily="2" charset="-122"/>
              </a:rPr>
              <a:t>倍，采用超标量的处理器的发射度为</a:t>
            </a:r>
            <a:r>
              <a:rPr lang="en-US" altLang="zh-CN" sz="2000" dirty="0">
                <a:solidFill>
                  <a:srgbClr val="000000"/>
                </a:solidFill>
                <a:latin typeface="宋体" panose="02010600030101010101" pitchFamily="2" charset="-122"/>
              </a:rPr>
              <a:t>m</a:t>
            </a:r>
            <a:r>
              <a:rPr lang="zh-CN" altLang="en-US" sz="2000" dirty="0">
                <a:solidFill>
                  <a:srgbClr val="000000"/>
                </a:solidFill>
                <a:latin typeface="宋体" panose="02010600030101010101" pitchFamily="2" charset="-122"/>
              </a:rPr>
              <a:t>。若执行</a:t>
            </a:r>
            <a:r>
              <a:rPr lang="en-US" altLang="zh-CN" sz="2000" dirty="0">
                <a:solidFill>
                  <a:srgbClr val="000000"/>
                </a:solidFill>
                <a:latin typeface="宋体" panose="02010600030101010101" pitchFamily="2" charset="-122"/>
              </a:rPr>
              <a:t>N</a:t>
            </a:r>
            <a:r>
              <a:rPr lang="zh-CN" altLang="en-US" sz="2000" dirty="0">
                <a:solidFill>
                  <a:srgbClr val="000000"/>
                </a:solidFill>
                <a:latin typeface="宋体" panose="02010600030101010101" pitchFamily="2" charset="-122"/>
              </a:rPr>
              <a:t>条指令，则在指令之间不发生任何资源相关、数据相关和控制相关的情况下，对于以下</a:t>
            </a:r>
            <a:r>
              <a:rPr lang="en-US" altLang="zh-CN" sz="2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种情况的执行时间分别为：</a:t>
            </a:r>
            <a:endParaRPr lang="zh-CN" altLang="en-US" sz="2000" dirty="0">
              <a:solidFill>
                <a:srgbClr val="000000"/>
              </a:solidFill>
              <a:latin typeface="宋体" panose="02010600030101010101" pitchFamily="2" charset="-122"/>
            </a:endParaRPr>
          </a:p>
        </p:txBody>
      </p:sp>
      <p:sp>
        <p:nvSpPr>
          <p:cNvPr id="47112" name="Rectangle 8"/>
          <p:cNvSpPr>
            <a:spLocks noChangeArrowheads="1"/>
          </p:cNvSpPr>
          <p:nvPr/>
        </p:nvSpPr>
        <p:spPr bwMode="auto">
          <a:xfrm>
            <a:off x="654368" y="2344263"/>
            <a:ext cx="259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单发射基准流水线</a:t>
            </a:r>
            <a:endParaRPr lang="zh-CN" altLang="en-US" sz="2000">
              <a:solidFill>
                <a:srgbClr val="000000"/>
              </a:solidFill>
              <a:latin typeface="宋体" panose="02010600030101010101" pitchFamily="2" charset="-122"/>
            </a:endParaRPr>
          </a:p>
        </p:txBody>
      </p:sp>
      <p:sp>
        <p:nvSpPr>
          <p:cNvPr id="47113" name="Rectangle 9"/>
          <p:cNvSpPr>
            <a:spLocks noChangeArrowheads="1"/>
          </p:cNvSpPr>
          <p:nvPr/>
        </p:nvSpPr>
        <p:spPr bwMode="auto">
          <a:xfrm>
            <a:off x="654368" y="3288825"/>
            <a:ext cx="272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0000"/>
                </a:solidFill>
                <a:latin typeface="宋体" panose="02010600030101010101" pitchFamily="2" charset="-122"/>
              </a:rPr>
              <a:t>(2)m</a:t>
            </a:r>
            <a:r>
              <a:rPr lang="zh-CN" altLang="en-US" sz="2000" dirty="0">
                <a:solidFill>
                  <a:srgbClr val="000000"/>
                </a:solidFill>
                <a:latin typeface="宋体" panose="02010600030101010101" pitchFamily="2" charset="-122"/>
              </a:rPr>
              <a:t>发射超标量流水线</a:t>
            </a:r>
            <a:endParaRPr lang="zh-CN" altLang="en-US" sz="2000" dirty="0">
              <a:solidFill>
                <a:srgbClr val="000000"/>
              </a:solidFill>
              <a:latin typeface="宋体" panose="02010600030101010101" pitchFamily="2" charset="-122"/>
            </a:endParaRPr>
          </a:p>
        </p:txBody>
      </p:sp>
      <p:sp>
        <p:nvSpPr>
          <p:cNvPr id="47114" name="Rectangle 10"/>
          <p:cNvSpPr>
            <a:spLocks noChangeArrowheads="1"/>
          </p:cNvSpPr>
          <p:nvPr/>
        </p:nvSpPr>
        <p:spPr bwMode="auto">
          <a:xfrm>
            <a:off x="649538" y="4418220"/>
            <a:ext cx="272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单发射</a:t>
            </a:r>
            <a:r>
              <a:rPr lang="en-US" altLang="zh-CN" sz="2000" dirty="0">
                <a:solidFill>
                  <a:srgbClr val="000000"/>
                </a:solidFill>
                <a:latin typeface="宋体" panose="02010600030101010101" pitchFamily="2" charset="-122"/>
              </a:rPr>
              <a:t>n</a:t>
            </a:r>
            <a:r>
              <a:rPr lang="zh-CN" altLang="en-US" sz="2000" dirty="0">
                <a:solidFill>
                  <a:srgbClr val="000000"/>
                </a:solidFill>
                <a:latin typeface="宋体" panose="02010600030101010101" pitchFamily="2" charset="-122"/>
              </a:rPr>
              <a:t>倍超流水线</a:t>
            </a:r>
            <a:endParaRPr lang="zh-CN" altLang="en-US" sz="2000" dirty="0">
              <a:solidFill>
                <a:srgbClr val="000000"/>
              </a:solidFill>
              <a:latin typeface="宋体" panose="02010600030101010101" pitchFamily="2" charset="-122"/>
            </a:endParaRPr>
          </a:p>
        </p:txBody>
      </p:sp>
      <p:sp>
        <p:nvSpPr>
          <p:cNvPr id="47115" name="Rectangle 11"/>
          <p:cNvSpPr>
            <a:spLocks noChangeArrowheads="1"/>
          </p:cNvSpPr>
          <p:nvPr/>
        </p:nvSpPr>
        <p:spPr bwMode="auto">
          <a:xfrm>
            <a:off x="649538" y="5453895"/>
            <a:ext cx="335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0000"/>
                </a:solidFill>
                <a:latin typeface="宋体" panose="02010600030101010101" pitchFamily="2" charset="-122"/>
              </a:rPr>
              <a:t>(4)m</a:t>
            </a:r>
            <a:r>
              <a:rPr lang="zh-CN" altLang="en-US" sz="2000" dirty="0">
                <a:solidFill>
                  <a:srgbClr val="000000"/>
                </a:solidFill>
                <a:latin typeface="宋体" panose="02010600030101010101" pitchFamily="2" charset="-122"/>
              </a:rPr>
              <a:t>发射</a:t>
            </a:r>
            <a:r>
              <a:rPr lang="en-US" altLang="zh-CN" sz="2000" dirty="0">
                <a:solidFill>
                  <a:srgbClr val="000000"/>
                </a:solidFill>
                <a:latin typeface="宋体" panose="02010600030101010101" pitchFamily="2" charset="-122"/>
              </a:rPr>
              <a:t>n</a:t>
            </a:r>
            <a:r>
              <a:rPr lang="zh-CN" altLang="en-US" sz="2000" dirty="0">
                <a:solidFill>
                  <a:srgbClr val="000000"/>
                </a:solidFill>
                <a:latin typeface="宋体" panose="02010600030101010101" pitchFamily="2" charset="-122"/>
              </a:rPr>
              <a:t>倍超标量超流水线</a:t>
            </a:r>
            <a:endParaRPr lang="zh-CN" altLang="en-US" sz="2000" dirty="0">
              <a:solidFill>
                <a:srgbClr val="000000"/>
              </a:solidFill>
              <a:latin typeface="宋体" panose="02010600030101010101" pitchFamily="2" charset="-122"/>
            </a:endParaRPr>
          </a:p>
        </p:txBody>
      </p:sp>
      <p:pic>
        <p:nvPicPr>
          <p:cNvPr id="47117" name="Picture 13" descr="4">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695" y="704096"/>
            <a:ext cx="7129462" cy="2012950"/>
          </a:xfrm>
          <a:prstGeom prst="rect">
            <a:avLst/>
          </a:prstGeom>
          <a:noFill/>
          <a:extLst>
            <a:ext uri="{909E8E84-426E-40DD-AFC4-6F175D3DCCD1}">
              <a14:hiddenFill xmlns:a14="http://schemas.microsoft.com/office/drawing/2010/main">
                <a:solidFill>
                  <a:srgbClr val="FFFFFF"/>
                </a:solidFill>
              </a14:hiddenFill>
            </a:ext>
          </a:extLst>
        </p:spPr>
      </p:pic>
      <p:pic>
        <p:nvPicPr>
          <p:cNvPr id="47119" name="Picture 15" descr="4">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7045" y="788513"/>
            <a:ext cx="6086475" cy="2155825"/>
          </a:xfrm>
          <a:prstGeom prst="rect">
            <a:avLst/>
          </a:prstGeom>
          <a:noFill/>
          <a:extLst>
            <a:ext uri="{909E8E84-426E-40DD-AFC4-6F175D3DCCD1}">
              <a14:hiddenFill xmlns:a14="http://schemas.microsoft.com/office/drawing/2010/main">
                <a:solidFill>
                  <a:srgbClr val="FFFFFF"/>
                </a:solidFill>
              </a14:hiddenFill>
            </a:ext>
          </a:extLst>
        </p:spPr>
      </p:pic>
      <p:pic>
        <p:nvPicPr>
          <p:cNvPr id="47121" name="Picture 17" descr="4">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4680" y="802007"/>
            <a:ext cx="6553200" cy="2079625"/>
          </a:xfrm>
          <a:prstGeom prst="rect">
            <a:avLst/>
          </a:prstGeom>
          <a:noFill/>
          <a:extLst>
            <a:ext uri="{909E8E84-426E-40DD-AFC4-6F175D3DCCD1}">
              <a14:hiddenFill xmlns:a14="http://schemas.microsoft.com/office/drawing/2010/main">
                <a:solidFill>
                  <a:srgbClr val="FFFFFF"/>
                </a:solidFill>
              </a14:hiddenFill>
            </a:ext>
          </a:extLst>
        </p:spPr>
      </p:pic>
      <p:pic>
        <p:nvPicPr>
          <p:cNvPr id="47123" name="Picture 19" descr="4">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49819" y="1095695"/>
            <a:ext cx="5473700" cy="204311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111"/>
                                        </p:tgtEl>
                                        <p:attrNameLst>
                                          <p:attrName>style.visibility</p:attrName>
                                        </p:attrNameLst>
                                      </p:cBhvr>
                                      <p:to>
                                        <p:strVal val="visible"/>
                                      </p:to>
                                    </p:set>
                                    <p:animEffect transition="in" filter="wipe(up)">
                                      <p:cBhvr>
                                        <p:cTn id="7" dur="500"/>
                                        <p:tgtEl>
                                          <p:spTgt spid="471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12"/>
                                        </p:tgtEl>
                                        <p:attrNameLst>
                                          <p:attrName>style.visibility</p:attrName>
                                        </p:attrNameLst>
                                      </p:cBhvr>
                                      <p:to>
                                        <p:strVal val="visible"/>
                                      </p:to>
                                    </p:set>
                                    <p:animEffect transition="in" filter="wipe(left)">
                                      <p:cBhvr>
                                        <p:cTn id="12" dur="500"/>
                                        <p:tgtEl>
                                          <p:spTgt spid="471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47111"/>
                                        </p:tgtEl>
                                      </p:cBhvr>
                                    </p:animEffect>
                                    <p:set>
                                      <p:cBhvr>
                                        <p:cTn id="17" dur="1" fill="hold">
                                          <p:stCondLst>
                                            <p:cond delay="499"/>
                                          </p:stCondLst>
                                        </p:cTn>
                                        <p:tgtEl>
                                          <p:spTgt spid="471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7117"/>
                                        </p:tgtEl>
                                        <p:attrNameLst>
                                          <p:attrName>style.visibility</p:attrName>
                                        </p:attrNameLst>
                                      </p:cBhvr>
                                      <p:to>
                                        <p:strVal val="visible"/>
                                      </p:to>
                                    </p:set>
                                    <p:animEffect transition="in" filter="dissolve">
                                      <p:cBhvr>
                                        <p:cTn id="22" dur="500"/>
                                        <p:tgtEl>
                                          <p:spTgt spid="471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07"/>
                                        </p:tgtEl>
                                        <p:attrNameLst>
                                          <p:attrName>style.visibility</p:attrName>
                                        </p:attrNameLst>
                                      </p:cBhvr>
                                      <p:to>
                                        <p:strVal val="visible"/>
                                      </p:to>
                                    </p:set>
                                    <p:animEffect transition="in" filter="wipe(left)">
                                      <p:cBhvr>
                                        <p:cTn id="27" dur="500"/>
                                        <p:tgtEl>
                                          <p:spTgt spid="471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13"/>
                                        </p:tgtEl>
                                        <p:attrNameLst>
                                          <p:attrName>style.visibility</p:attrName>
                                        </p:attrNameLst>
                                      </p:cBhvr>
                                      <p:to>
                                        <p:strVal val="visible"/>
                                      </p:to>
                                    </p:set>
                                    <p:animEffect transition="in" filter="wipe(left)">
                                      <p:cBhvr>
                                        <p:cTn id="32" dur="500"/>
                                        <p:tgtEl>
                                          <p:spTgt spid="471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nodeType="clickEffect">
                                  <p:stCondLst>
                                    <p:cond delay="0"/>
                                  </p:stCondLst>
                                  <p:childTnLst>
                                    <p:animEffect transition="out" filter="dissolve">
                                      <p:cBhvr>
                                        <p:cTn id="36" dur="500"/>
                                        <p:tgtEl>
                                          <p:spTgt spid="47117"/>
                                        </p:tgtEl>
                                      </p:cBhvr>
                                    </p:animEffect>
                                    <p:set>
                                      <p:cBhvr>
                                        <p:cTn id="37" dur="1" fill="hold">
                                          <p:stCondLst>
                                            <p:cond delay="499"/>
                                          </p:stCondLst>
                                        </p:cTn>
                                        <p:tgtEl>
                                          <p:spTgt spid="471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7119"/>
                                        </p:tgtEl>
                                        <p:attrNameLst>
                                          <p:attrName>style.visibility</p:attrName>
                                        </p:attrNameLst>
                                      </p:cBhvr>
                                      <p:to>
                                        <p:strVal val="visible"/>
                                      </p:to>
                                    </p:set>
                                    <p:animEffect transition="in" filter="dissolve">
                                      <p:cBhvr>
                                        <p:cTn id="42" dur="500"/>
                                        <p:tgtEl>
                                          <p:spTgt spid="471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7108"/>
                                        </p:tgtEl>
                                        <p:attrNameLst>
                                          <p:attrName>style.visibility</p:attrName>
                                        </p:attrNameLst>
                                      </p:cBhvr>
                                      <p:to>
                                        <p:strVal val="visible"/>
                                      </p:to>
                                    </p:set>
                                    <p:animEffect transition="in" filter="wipe(left)">
                                      <p:cBhvr>
                                        <p:cTn id="47" dur="500"/>
                                        <p:tgtEl>
                                          <p:spTgt spid="4710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7114"/>
                                        </p:tgtEl>
                                        <p:attrNameLst>
                                          <p:attrName>style.visibility</p:attrName>
                                        </p:attrNameLst>
                                      </p:cBhvr>
                                      <p:to>
                                        <p:strVal val="visible"/>
                                      </p:to>
                                    </p:set>
                                    <p:animEffect transition="in" filter="wipe(left)">
                                      <p:cBhvr>
                                        <p:cTn id="52" dur="500"/>
                                        <p:tgtEl>
                                          <p:spTgt spid="4711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nodeType="clickEffect">
                                  <p:stCondLst>
                                    <p:cond delay="0"/>
                                  </p:stCondLst>
                                  <p:childTnLst>
                                    <p:animEffect transition="out" filter="dissolve">
                                      <p:cBhvr>
                                        <p:cTn id="56" dur="500"/>
                                        <p:tgtEl>
                                          <p:spTgt spid="47119"/>
                                        </p:tgtEl>
                                      </p:cBhvr>
                                    </p:animEffect>
                                    <p:set>
                                      <p:cBhvr>
                                        <p:cTn id="57" dur="1" fill="hold">
                                          <p:stCondLst>
                                            <p:cond delay="499"/>
                                          </p:stCondLst>
                                        </p:cTn>
                                        <p:tgtEl>
                                          <p:spTgt spid="4711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47121"/>
                                        </p:tgtEl>
                                        <p:attrNameLst>
                                          <p:attrName>style.visibility</p:attrName>
                                        </p:attrNameLst>
                                      </p:cBhvr>
                                      <p:to>
                                        <p:strVal val="visible"/>
                                      </p:to>
                                    </p:set>
                                    <p:animEffect transition="in" filter="dissolve">
                                      <p:cBhvr>
                                        <p:cTn id="62" dur="500"/>
                                        <p:tgtEl>
                                          <p:spTgt spid="471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7109"/>
                                        </p:tgtEl>
                                        <p:attrNameLst>
                                          <p:attrName>style.visibility</p:attrName>
                                        </p:attrNameLst>
                                      </p:cBhvr>
                                      <p:to>
                                        <p:strVal val="visible"/>
                                      </p:to>
                                    </p:set>
                                    <p:animEffect transition="in" filter="wipe(left)">
                                      <p:cBhvr>
                                        <p:cTn id="67" dur="500"/>
                                        <p:tgtEl>
                                          <p:spTgt spid="4710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7115"/>
                                        </p:tgtEl>
                                        <p:attrNameLst>
                                          <p:attrName>style.visibility</p:attrName>
                                        </p:attrNameLst>
                                      </p:cBhvr>
                                      <p:to>
                                        <p:strVal val="visible"/>
                                      </p:to>
                                    </p:set>
                                    <p:animEffect transition="in" filter="wipe(left)">
                                      <p:cBhvr>
                                        <p:cTn id="72" dur="500"/>
                                        <p:tgtEl>
                                          <p:spTgt spid="4711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nodeType="clickEffect">
                                  <p:stCondLst>
                                    <p:cond delay="0"/>
                                  </p:stCondLst>
                                  <p:childTnLst>
                                    <p:animEffect transition="out" filter="dissolve">
                                      <p:cBhvr>
                                        <p:cTn id="76" dur="500"/>
                                        <p:tgtEl>
                                          <p:spTgt spid="47121"/>
                                        </p:tgtEl>
                                      </p:cBhvr>
                                    </p:animEffect>
                                    <p:set>
                                      <p:cBhvr>
                                        <p:cTn id="77" dur="1" fill="hold">
                                          <p:stCondLst>
                                            <p:cond delay="499"/>
                                          </p:stCondLst>
                                        </p:cTn>
                                        <p:tgtEl>
                                          <p:spTgt spid="4712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7123"/>
                                        </p:tgtEl>
                                        <p:attrNameLst>
                                          <p:attrName>style.visibility</p:attrName>
                                        </p:attrNameLst>
                                      </p:cBhvr>
                                      <p:to>
                                        <p:strVal val="visible"/>
                                      </p:to>
                                    </p:set>
                                    <p:animEffect transition="in" filter="dissolve">
                                      <p:cBhvr>
                                        <p:cTn id="82" dur="500"/>
                                        <p:tgtEl>
                                          <p:spTgt spid="4712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7110"/>
                                        </p:tgtEl>
                                        <p:attrNameLst>
                                          <p:attrName>style.visibility</p:attrName>
                                        </p:attrNameLst>
                                      </p:cBhvr>
                                      <p:to>
                                        <p:strVal val="visible"/>
                                      </p:to>
                                    </p:set>
                                    <p:animEffect transition="in" filter="wipe(left)">
                                      <p:cBhvr>
                                        <p:cTn id="87"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bldLvl="0" animBg="1"/>
      <p:bldP spid="47111" grpId="1" bldLvl="0" animBg="1"/>
      <p:bldP spid="47112" grpId="0" bldLvl="0" animBg="1"/>
      <p:bldP spid="47113" grpId="0" bldLvl="0" animBg="1"/>
      <p:bldP spid="47114" grpId="0" bldLvl="0" animBg="1"/>
      <p:bldP spid="47115"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79512" y="658812"/>
            <a:ext cx="2559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latin typeface="黑体" panose="02010609060101010101" pitchFamily="49" charset="-122"/>
                <a:ea typeface="黑体" panose="02010609060101010101" pitchFamily="49" charset="-122"/>
              </a:rPr>
              <a:t>5.3.3</a:t>
            </a:r>
            <a:r>
              <a:rPr lang="en-US" altLang="zh-CN" sz="2000" b="1" dirty="0">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单级互连网络</a:t>
            </a:r>
            <a:endParaRPr lang="zh-CN" altLang="en-US" sz="2000" b="1" dirty="0">
              <a:latin typeface="黑体" panose="02010609060101010101" pitchFamily="49" charset="-122"/>
              <a:ea typeface="黑体" panose="02010609060101010101" pitchFamily="49" charset="-122"/>
            </a:endParaRPr>
          </a:p>
        </p:txBody>
      </p:sp>
      <p:sp>
        <p:nvSpPr>
          <p:cNvPr id="13315" name="Rectangle 3"/>
          <p:cNvSpPr>
            <a:spLocks noChangeArrowheads="1"/>
          </p:cNvSpPr>
          <p:nvPr/>
        </p:nvSpPr>
        <p:spPr bwMode="auto">
          <a:xfrm>
            <a:off x="756667" y="1029741"/>
            <a:ext cx="3319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latin typeface="宋体" panose="02010600030101010101" pitchFamily="2" charset="-122"/>
              </a:rPr>
              <a:t>1.</a:t>
            </a:r>
            <a:r>
              <a:rPr lang="zh-CN" altLang="en-US" sz="2000" b="1" dirty="0">
                <a:latin typeface="宋体" panose="02010600030101010101" pitchFamily="2" charset="-122"/>
              </a:rPr>
              <a:t>立方体单级网络（</a:t>
            </a:r>
            <a:r>
              <a:rPr lang="en-US" altLang="zh-CN" sz="2000" b="1" dirty="0">
                <a:latin typeface="宋体" panose="02010600030101010101" pitchFamily="2" charset="-122"/>
              </a:rPr>
              <a:t>Cube</a:t>
            </a:r>
            <a:r>
              <a:rPr lang="zh-CN" altLang="en-US" sz="2000" b="1" dirty="0">
                <a:latin typeface="宋体" panose="02010600030101010101" pitchFamily="2" charset="-122"/>
              </a:rPr>
              <a:t>）</a:t>
            </a:r>
            <a:r>
              <a:rPr lang="zh-CN" altLang="en-US" dirty="0"/>
              <a:t> </a:t>
            </a:r>
            <a:endParaRPr lang="zh-CN" altLang="en-US" dirty="0"/>
          </a:p>
        </p:txBody>
      </p:sp>
      <p:sp>
        <p:nvSpPr>
          <p:cNvPr id="13316" name="Rectangle 4"/>
          <p:cNvSpPr>
            <a:spLocks noChangeArrowheads="1"/>
          </p:cNvSpPr>
          <p:nvPr/>
        </p:nvSpPr>
        <p:spPr bwMode="auto">
          <a:xfrm>
            <a:off x="747713" y="1380578"/>
            <a:ext cx="691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宋体" panose="02010600030101010101" pitchFamily="2" charset="-122"/>
              </a:rPr>
              <a:t>这里的立方体单级网络实际上是二元三维立方体单级网络。 </a:t>
            </a:r>
            <a:endParaRPr lang="zh-CN" altLang="en-US" sz="2000" dirty="0">
              <a:latin typeface="宋体" panose="02010600030101010101" pitchFamily="2" charset="-122"/>
            </a:endParaRPr>
          </a:p>
        </p:txBody>
      </p:sp>
      <p:pic>
        <p:nvPicPr>
          <p:cNvPr id="1331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40782" y="1813065"/>
            <a:ext cx="3529012"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Rectangle 7"/>
          <p:cNvSpPr>
            <a:spLocks noChangeArrowheads="1"/>
          </p:cNvSpPr>
          <p:nvPr/>
        </p:nvSpPr>
        <p:spPr bwMode="auto">
          <a:xfrm>
            <a:off x="2195513" y="5206454"/>
            <a:ext cx="424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宋体" panose="02010600030101010101" pitchFamily="2" charset="-122"/>
              </a:rPr>
              <a:t>图</a:t>
            </a:r>
            <a:r>
              <a:rPr lang="en-US" altLang="zh-CN" sz="1600">
                <a:latin typeface="宋体" panose="02010600030101010101" pitchFamily="2" charset="-122"/>
              </a:rPr>
              <a:t>5.9  8</a:t>
            </a:r>
            <a:r>
              <a:rPr lang="zh-CN" altLang="en-US" sz="1600">
                <a:latin typeface="宋体" panose="02010600030101010101" pitchFamily="2" charset="-122"/>
              </a:rPr>
              <a:t>个处理单元的二元三维立方体结构图</a:t>
            </a:r>
            <a:endParaRPr lang="zh-CN" altLang="en-US" sz="1600">
              <a:latin typeface="宋体" panose="02010600030101010101" pitchFamily="2" charset="-122"/>
            </a:endParaRPr>
          </a:p>
        </p:txBody>
      </p:sp>
      <p:sp>
        <p:nvSpPr>
          <p:cNvPr id="13320" name="Rectangle 8"/>
          <p:cNvSpPr>
            <a:spLocks noChangeArrowheads="1"/>
          </p:cNvSpPr>
          <p:nvPr/>
        </p:nvSpPr>
        <p:spPr bwMode="auto">
          <a:xfrm>
            <a:off x="668338" y="5768429"/>
            <a:ext cx="7226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宋体" panose="02010600030101010101" pitchFamily="2" charset="-122"/>
              </a:rPr>
              <a:t>三维的立方体单级网络有</a:t>
            </a:r>
            <a:r>
              <a:rPr lang="en-US" altLang="zh-CN" sz="2000">
                <a:latin typeface="宋体" panose="02010600030101010101" pitchFamily="2" charset="-122"/>
              </a:rPr>
              <a:t>3</a:t>
            </a:r>
            <a:r>
              <a:rPr lang="zh-CN" altLang="en-US" sz="2000">
                <a:latin typeface="宋体" panose="02010600030101010101" pitchFamily="2" charset="-122"/>
              </a:rPr>
              <a:t>种互连函数：</a:t>
            </a:r>
            <a:r>
              <a:rPr lang="en-US" altLang="zh-CN" sz="2000">
                <a:latin typeface="宋体" panose="02010600030101010101" pitchFamily="2" charset="-122"/>
              </a:rPr>
              <a:t>Cube</a:t>
            </a:r>
            <a:r>
              <a:rPr lang="en-US" altLang="zh-CN" sz="2000" baseline="-25000">
                <a:latin typeface="宋体" panose="02010600030101010101" pitchFamily="2" charset="-122"/>
              </a:rPr>
              <a:t>0</a:t>
            </a:r>
            <a:r>
              <a:rPr lang="zh-CN" altLang="en-US" sz="2000">
                <a:latin typeface="宋体" panose="02010600030101010101" pitchFamily="2" charset="-122"/>
              </a:rPr>
              <a:t>、</a:t>
            </a:r>
            <a:r>
              <a:rPr lang="en-US" altLang="zh-CN" sz="2000">
                <a:latin typeface="宋体" panose="02010600030101010101" pitchFamily="2" charset="-122"/>
              </a:rPr>
              <a:t>Cube</a:t>
            </a:r>
            <a:r>
              <a:rPr lang="en-US" altLang="zh-CN" sz="2000" baseline="-25000">
                <a:latin typeface="宋体" panose="02010600030101010101" pitchFamily="2" charset="-122"/>
              </a:rPr>
              <a:t>1</a:t>
            </a:r>
            <a:r>
              <a:rPr lang="zh-CN" altLang="en-US" sz="2000">
                <a:latin typeface="宋体" panose="02010600030101010101" pitchFamily="2" charset="-122"/>
              </a:rPr>
              <a:t>和</a:t>
            </a:r>
            <a:r>
              <a:rPr lang="en-US" altLang="zh-CN" sz="2000">
                <a:latin typeface="宋体" panose="02010600030101010101" pitchFamily="2" charset="-122"/>
              </a:rPr>
              <a:t>Cube</a:t>
            </a:r>
            <a:r>
              <a:rPr lang="en-US" altLang="zh-CN" sz="2000" baseline="-25000">
                <a:latin typeface="宋体" panose="02010600030101010101" pitchFamily="2" charset="-122"/>
              </a:rPr>
              <a:t>2</a:t>
            </a:r>
            <a:r>
              <a:rPr lang="zh-CN" altLang="en-US" sz="2000">
                <a:latin typeface="宋体" panose="02010600030101010101" pitchFamily="2" charset="-122"/>
              </a:rPr>
              <a:t>。</a:t>
            </a:r>
            <a:r>
              <a:rPr lang="zh-CN" altLang="en-US"/>
              <a:t> </a:t>
            </a:r>
            <a:endParaRPr lang="zh-CN" altLang="en-US"/>
          </a:p>
        </p:txBody>
      </p:sp>
      <p:sp>
        <p:nvSpPr>
          <p:cNvPr id="2" name="日期占位符 1"/>
          <p:cNvSpPr>
            <a:spLocks noGrp="1"/>
          </p:cNvSpPr>
          <p:nvPr>
            <p:ph type="dt" sz="half" idx="2"/>
          </p:nvPr>
        </p:nvSpPr>
        <p:spPr/>
        <p:txBody>
          <a:bodyPr/>
          <a:lstStyle/>
          <a:p>
            <a:fld id="{453C8A47-12C8-454E-88D9-FFFC41A383A9}"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ppt_x</p:attrName>
                                        </p:attrNameLst>
                                      </p:cBhvr>
                                      <p:tavLst>
                                        <p:tav tm="0">
                                          <p:val>
                                            <p:strVal val="#ppt_x-.2"/>
                                          </p:val>
                                        </p:tav>
                                        <p:tav tm="100000">
                                          <p:val>
                                            <p:strVal val="#ppt_x"/>
                                          </p:val>
                                        </p:tav>
                                      </p:tavLst>
                                    </p:anim>
                                    <p:anim calcmode="lin" valueType="num">
                                      <p:cBhvr>
                                        <p:cTn id="8" dur="500" fill="hold"/>
                                        <p:tgtEl>
                                          <p:spTgt spid="13314"/>
                                        </p:tgtEl>
                                        <p:attrNameLst>
                                          <p:attrName>ppt_y</p:attrName>
                                        </p:attrNameLst>
                                      </p:cBhvr>
                                      <p:tavLst>
                                        <p:tav tm="0">
                                          <p:val>
                                            <p:strVal val="#ppt_y"/>
                                          </p:val>
                                        </p:tav>
                                        <p:tav tm="100000">
                                          <p:val>
                                            <p:strVal val="#ppt_y"/>
                                          </p:val>
                                        </p:tav>
                                      </p:tavLst>
                                    </p:anim>
                                    <p:animEffect transition="in" filter="wipe(right)" prLst="gradientSize: 0.1">
                                      <p:cBhvr>
                                        <p:cTn id="9" dur="500"/>
                                        <p:tgtEl>
                                          <p:spTgt spid="13314"/>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13315"/>
                                        </p:tgtEl>
                                        <p:attrNameLst>
                                          <p:attrName>style.visibility</p:attrName>
                                        </p:attrNameLst>
                                      </p:cBhvr>
                                      <p:to>
                                        <p:strVal val="visible"/>
                                      </p:to>
                                    </p:set>
                                    <p:anim calcmode="lin" valueType="num">
                                      <p:cBhvr>
                                        <p:cTn id="14" dur="500" fill="hold"/>
                                        <p:tgtEl>
                                          <p:spTgt spid="13315"/>
                                        </p:tgtEl>
                                        <p:attrNameLst>
                                          <p:attrName>ppt_w</p:attrName>
                                        </p:attrNameLst>
                                      </p:cBhvr>
                                      <p:tavLst>
                                        <p:tav tm="0">
                                          <p:val>
                                            <p:fltVal val="0"/>
                                          </p:val>
                                        </p:tav>
                                        <p:tav tm="100000">
                                          <p:val>
                                            <p:strVal val="#ppt_w"/>
                                          </p:val>
                                        </p:tav>
                                      </p:tavLst>
                                    </p:anim>
                                    <p:anim calcmode="lin" valueType="num">
                                      <p:cBhvr>
                                        <p:cTn id="15" dur="500" fill="hold"/>
                                        <p:tgtEl>
                                          <p:spTgt spid="1331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316">
                                            <p:txEl>
                                              <p:pRg st="0" end="0"/>
                                            </p:txEl>
                                          </p:spTgt>
                                        </p:tgtEl>
                                        <p:attrNameLst>
                                          <p:attrName>style.visibility</p:attrName>
                                        </p:attrNameLst>
                                      </p:cBhvr>
                                      <p:to>
                                        <p:strVal val="visible"/>
                                      </p:to>
                                    </p:set>
                                    <p:animEffect transition="in" filter="wipe(down)">
                                      <p:cBhvr>
                                        <p:cTn id="20" dur="500"/>
                                        <p:tgtEl>
                                          <p:spTgt spid="1331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 fill="hold">
                                          <p:stCondLst>
                                            <p:cond delay="0"/>
                                          </p:stCondLst>
                                        </p:cTn>
                                        <p:tgtEl>
                                          <p:spTgt spid="13318"/>
                                        </p:tgtEl>
                                        <p:attrNameLst>
                                          <p:attrName>style.visibility</p:attrName>
                                        </p:attrNameLst>
                                      </p:cBhvr>
                                      <p:to>
                                        <p:strVal val="visible"/>
                                      </p:to>
                                    </p:set>
                                    <p:animEffect transition="in" filter="wedge">
                                      <p:cBhvr>
                                        <p:cTn id="25" dur="500"/>
                                        <p:tgtEl>
                                          <p:spTgt spid="13318"/>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13319"/>
                                        </p:tgtEl>
                                        <p:attrNameLst>
                                          <p:attrName>style.visibility</p:attrName>
                                        </p:attrNameLst>
                                      </p:cBhvr>
                                      <p:to>
                                        <p:strVal val="visible"/>
                                      </p:to>
                                    </p:set>
                                    <p:animEffect transition="in" filter="wedge">
                                      <p:cBhvr>
                                        <p:cTn id="28" dur="500"/>
                                        <p:tgtEl>
                                          <p:spTgt spid="133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3320"/>
                                        </p:tgtEl>
                                        <p:attrNameLst>
                                          <p:attrName>style.visibility</p:attrName>
                                        </p:attrNameLst>
                                      </p:cBhvr>
                                      <p:to>
                                        <p:strVal val="visible"/>
                                      </p:to>
                                    </p:set>
                                    <p:animEffect transition="in" filter="wipe(down)">
                                      <p:cBhvr>
                                        <p:cTn id="33"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p:bldP spid="13315" grpId="0" bldLvl="0" animBg="1"/>
      <p:bldP spid="13319" grpId="0" bldLvl="0" animBg="1"/>
      <p:bldP spid="13320"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33834" y="4312819"/>
            <a:ext cx="8875712" cy="1766887"/>
            <a:chOff x="268288" y="5084763"/>
            <a:chExt cx="8875712" cy="1766887"/>
          </a:xfrm>
        </p:grpSpPr>
        <p:sp>
          <p:nvSpPr>
            <p:cNvPr id="12291" name="Rectangle 3"/>
            <p:cNvSpPr>
              <a:spLocks noChangeArrowheads="1"/>
            </p:cNvSpPr>
            <p:nvPr/>
          </p:nvSpPr>
          <p:spPr bwMode="auto">
            <a:xfrm>
              <a:off x="268288" y="5084763"/>
              <a:ext cx="8875712" cy="176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dirty="0">
                  <a:latin typeface="宋体" panose="02010600030101010101" pitchFamily="2" charset="-122"/>
                </a:rPr>
                <a:t>    </a:t>
              </a:r>
              <a:r>
                <a:rPr lang="zh-CN" altLang="en-US" sz="2000" dirty="0">
                  <a:latin typeface="宋体" panose="02010600030101010101" pitchFamily="2" charset="-122"/>
                </a:rPr>
                <a:t>推广到</a:t>
              </a:r>
              <a:r>
                <a:rPr lang="en-US" altLang="zh-CN" sz="2000" dirty="0">
                  <a:latin typeface="宋体" panose="02010600030101010101" pitchFamily="2" charset="-122"/>
                </a:rPr>
                <a:t>n</a:t>
              </a:r>
              <a:r>
                <a:rPr lang="zh-CN" altLang="en-US" sz="2000" dirty="0">
                  <a:latin typeface="宋体" panose="02010600030101010101" pitchFamily="2" charset="-122"/>
                </a:rPr>
                <a:t>维的情形，立方体单级网络共有</a:t>
              </a:r>
              <a:r>
                <a:rPr lang="en-US" altLang="zh-CN" sz="2000" dirty="0">
                  <a:latin typeface="宋体" panose="02010600030101010101" pitchFamily="2" charset="-122"/>
                </a:rPr>
                <a:t>n=log</a:t>
              </a:r>
              <a:r>
                <a:rPr lang="en-US" altLang="zh-CN" sz="2000" baseline="-25000" dirty="0">
                  <a:latin typeface="宋体" panose="02010600030101010101" pitchFamily="2" charset="-122"/>
                </a:rPr>
                <a:t>2</a:t>
              </a:r>
              <a:r>
                <a:rPr lang="en-US" altLang="zh-CN" sz="2000" dirty="0">
                  <a:latin typeface="宋体" panose="02010600030101010101" pitchFamily="2" charset="-122"/>
                </a:rPr>
                <a:t>N</a:t>
              </a:r>
              <a:r>
                <a:rPr lang="zh-CN" altLang="en-US" sz="2000" dirty="0">
                  <a:latin typeface="宋体" panose="02010600030101010101" pitchFamily="2" charset="-122"/>
                </a:rPr>
                <a:t>种互连函数，即：</a:t>
              </a:r>
              <a:endParaRPr lang="zh-CN" altLang="en-US" sz="2000" dirty="0">
                <a:latin typeface="宋体" panose="02010600030101010101" pitchFamily="2" charset="-122"/>
              </a:endParaRPr>
            </a:p>
            <a:p>
              <a:pPr eaLnBrk="1" hangingPunct="1">
                <a:lnSpc>
                  <a:spcPct val="110000"/>
                </a:lnSpc>
              </a:pPr>
              <a:r>
                <a:rPr lang="zh-CN" altLang="en-US" sz="2000" dirty="0">
                  <a:latin typeface="宋体" panose="02010600030101010101" pitchFamily="2" charset="-122"/>
                </a:rPr>
                <a:t>             </a:t>
              </a:r>
              <a:endParaRPr lang="zh-CN" altLang="en-US" sz="2000" dirty="0">
                <a:latin typeface="宋体" panose="02010600030101010101" pitchFamily="2" charset="-122"/>
              </a:endParaRPr>
            </a:p>
            <a:p>
              <a:pPr eaLnBrk="1" hangingPunct="1">
                <a:lnSpc>
                  <a:spcPct val="110000"/>
                </a:lnSpc>
              </a:pPr>
              <a:r>
                <a:rPr lang="zh-CN" altLang="en-US" sz="2000" dirty="0">
                  <a:latin typeface="宋体" panose="02010600030101010101" pitchFamily="2" charset="-122"/>
                </a:rPr>
                <a:t>    其中，</a:t>
              </a:r>
              <a:r>
                <a:rPr lang="en-US" altLang="zh-CN" sz="2000" dirty="0">
                  <a:latin typeface="宋体" panose="02010600030101010101" pitchFamily="2" charset="-122"/>
                </a:rPr>
                <a:t>P</a:t>
              </a:r>
              <a:r>
                <a:rPr lang="en-US" altLang="zh-CN" sz="2000" baseline="-25000" dirty="0">
                  <a:latin typeface="宋体" panose="02010600030101010101" pitchFamily="2" charset="-122"/>
                </a:rPr>
                <a:t>i</a:t>
              </a:r>
              <a:r>
                <a:rPr lang="zh-CN" altLang="en-US" sz="2000" dirty="0">
                  <a:latin typeface="宋体" panose="02010600030101010101" pitchFamily="2" charset="-122"/>
                </a:rPr>
                <a:t>为入端标号的二进制代码第</a:t>
              </a:r>
              <a:r>
                <a:rPr lang="en-US" altLang="zh-CN" sz="2000" dirty="0" err="1">
                  <a:latin typeface="宋体" panose="02010600030101010101" pitchFamily="2" charset="-122"/>
                </a:rPr>
                <a:t>i</a:t>
              </a:r>
              <a:r>
                <a:rPr lang="zh-CN" altLang="en-US" sz="2000" dirty="0">
                  <a:latin typeface="宋体" panose="02010600030101010101" pitchFamily="2" charset="-122"/>
                </a:rPr>
                <a:t>位，且</a:t>
              </a:r>
              <a:r>
                <a:rPr lang="en-US" altLang="zh-CN" sz="2000" dirty="0">
                  <a:latin typeface="宋体" panose="02010600030101010101" pitchFamily="2" charset="-122"/>
                </a:rPr>
                <a:t>0≤i≤n-1</a:t>
              </a:r>
              <a:r>
                <a:rPr lang="zh-CN" altLang="en-US" sz="2000" dirty="0">
                  <a:latin typeface="宋体" panose="02010600030101010101" pitchFamily="2" charset="-122"/>
                </a:rPr>
                <a:t>。对于</a:t>
              </a:r>
              <a:r>
                <a:rPr lang="en-US" altLang="zh-CN" sz="2000" dirty="0">
                  <a:latin typeface="宋体" panose="02010600030101010101" pitchFamily="2" charset="-122"/>
                </a:rPr>
                <a:t>n</a:t>
              </a:r>
              <a:r>
                <a:rPr lang="zh-CN" altLang="en-US" sz="2000" dirty="0">
                  <a:latin typeface="宋体" panose="02010600030101010101" pitchFamily="2" charset="-122"/>
                </a:rPr>
                <a:t>维立方体单级网络，要实现任意两个处理单元之间的连接，最多需使用</a:t>
              </a:r>
              <a:r>
                <a:rPr lang="en-US" altLang="zh-CN" sz="2000" dirty="0">
                  <a:latin typeface="宋体" panose="02010600030101010101" pitchFamily="2" charset="-122"/>
                </a:rPr>
                <a:t>n</a:t>
              </a:r>
              <a:r>
                <a:rPr lang="zh-CN" altLang="en-US" sz="2000" dirty="0">
                  <a:latin typeface="宋体" panose="02010600030101010101" pitchFamily="2" charset="-122"/>
                </a:rPr>
                <a:t>次不同的互连函数，因此</a:t>
              </a:r>
              <a:r>
                <a:rPr lang="en-US" altLang="zh-CN" sz="2000" dirty="0">
                  <a:latin typeface="宋体" panose="02010600030101010101" pitchFamily="2" charset="-122"/>
                </a:rPr>
                <a:t>n</a:t>
              </a:r>
              <a:r>
                <a:rPr lang="zh-CN" altLang="en-US" sz="2000" dirty="0">
                  <a:latin typeface="宋体" panose="02010600030101010101" pitchFamily="2" charset="-122"/>
                </a:rPr>
                <a:t>维立方体单级网络的最大距离为</a:t>
              </a:r>
              <a:r>
                <a:rPr lang="en-US" altLang="zh-CN" sz="2000" dirty="0">
                  <a:latin typeface="宋体" panose="02010600030101010101" pitchFamily="2" charset="-122"/>
                </a:rPr>
                <a:t>n</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pic>
          <p:nvPicPr>
            <p:cNvPr id="12292" name="Picture 4"/>
            <p:cNvPicPr>
              <a:picLocks noChangeAspect="1" noChangeArrowheads="1"/>
            </p:cNvPicPr>
            <p:nvPr/>
          </p:nvPicPr>
          <p:blipFill>
            <a:blip r:embed="rId1">
              <a:clrChange>
                <a:clrFrom>
                  <a:srgbClr val="CCFFFF"/>
                </a:clrFrom>
                <a:clrTo>
                  <a:srgbClr val="CCFFFF">
                    <a:alpha val="0"/>
                  </a:srgbClr>
                </a:clrTo>
              </a:clrChange>
              <a:extLst>
                <a:ext uri="{28A0092B-C50C-407E-A947-70E740481C1C}">
                  <a14:useLocalDpi xmlns:a14="http://schemas.microsoft.com/office/drawing/2010/main" val="0"/>
                </a:ext>
              </a:extLst>
            </a:blip>
            <a:srcRect/>
            <a:stretch>
              <a:fillRect/>
            </a:stretch>
          </p:blipFill>
          <p:spPr bwMode="auto">
            <a:xfrm>
              <a:off x="1601734" y="5469670"/>
              <a:ext cx="3916943" cy="30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日期占位符 1"/>
          <p:cNvSpPr>
            <a:spLocks noGrp="1"/>
          </p:cNvSpPr>
          <p:nvPr>
            <p:ph type="dt" sz="half" idx="2"/>
          </p:nvPr>
        </p:nvSpPr>
        <p:spPr/>
        <p:txBody>
          <a:bodyPr/>
          <a:lstStyle/>
          <a:p>
            <a:fld id="{C3BB274E-6F8B-4A0F-AC6F-2D4FCB03F5C6}"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《计算机系统结构》</a:t>
            </a:r>
            <a:endParaRPr lang="zh-CN" altLang="en-US"/>
          </a:p>
        </p:txBody>
      </p:sp>
      <p:grpSp>
        <p:nvGrpSpPr>
          <p:cNvPr id="13" name="组合 12"/>
          <p:cNvGrpSpPr/>
          <p:nvPr/>
        </p:nvGrpSpPr>
        <p:grpSpPr>
          <a:xfrm>
            <a:off x="773171" y="935424"/>
            <a:ext cx="7346147" cy="3313706"/>
            <a:chOff x="773171" y="935424"/>
            <a:chExt cx="7346147" cy="3313706"/>
          </a:xfrm>
        </p:grpSpPr>
        <p:grpSp>
          <p:nvGrpSpPr>
            <p:cNvPr id="4" name="组合 3"/>
            <p:cNvGrpSpPr/>
            <p:nvPr/>
          </p:nvGrpSpPr>
          <p:grpSpPr>
            <a:xfrm>
              <a:off x="773171" y="935424"/>
              <a:ext cx="2187548" cy="2357169"/>
              <a:chOff x="755576" y="1070197"/>
              <a:chExt cx="2187548" cy="2357169"/>
            </a:xfrm>
          </p:grpSpPr>
          <p:sp>
            <p:nvSpPr>
              <p:cNvPr id="20" name="矩形 19"/>
              <p:cNvSpPr/>
              <p:nvPr/>
            </p:nvSpPr>
            <p:spPr>
              <a:xfrm>
                <a:off x="1766130" y="1381654"/>
                <a:ext cx="786283" cy="1133078"/>
              </a:xfrm>
              <a:prstGeom prst="rect">
                <a:avLst/>
              </a:prstGeom>
              <a:solidFill>
                <a:srgbClr val="33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5400000" flipH="1">
                <a:off x="1334952" y="1896386"/>
                <a:ext cx="1772259" cy="730096"/>
              </a:xfrm>
              <a:prstGeom prst="parallelogram">
                <a:avLst>
                  <a:gd name="adj" fmla="val 86069"/>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rot="5400000" flipH="1">
                <a:off x="544176" y="1891090"/>
                <a:ext cx="1783968" cy="728980"/>
              </a:xfrm>
              <a:prstGeom prst="parallelogram">
                <a:avLst>
                  <a:gd name="adj" fmla="val 86069"/>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1776788" y="1379010"/>
                <a:ext cx="804277" cy="101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062796" y="1382962"/>
                <a:ext cx="724533" cy="613824"/>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066273" y="1999107"/>
                <a:ext cx="786283" cy="1133078"/>
              </a:xfrm>
              <a:prstGeom prst="rect">
                <a:avLst/>
              </a:prstGeom>
              <a:solidFill>
                <a:srgbClr val="33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1057065" y="2002591"/>
                <a:ext cx="805875" cy="136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830498" y="1399125"/>
                <a:ext cx="721915" cy="630771"/>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851450" y="2518517"/>
                <a:ext cx="729725" cy="628979"/>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765527" y="2518909"/>
                <a:ext cx="8218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49445" y="3134161"/>
                <a:ext cx="809685" cy="2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045405" y="2517620"/>
                <a:ext cx="721915" cy="630771"/>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792147" y="1389181"/>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580817" y="1399125"/>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856917" y="2022479"/>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7612" y="1996786"/>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712406" y="3150367"/>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101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49" name="文本框 48"/>
              <p:cNvSpPr txBox="1"/>
              <p:nvPr/>
            </p:nvSpPr>
            <p:spPr>
              <a:xfrm>
                <a:off x="791886" y="3132185"/>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100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51" name="文本框 50"/>
              <p:cNvSpPr txBox="1"/>
              <p:nvPr/>
            </p:nvSpPr>
            <p:spPr>
              <a:xfrm>
                <a:off x="755576" y="1714510"/>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110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52" name="文本框 51"/>
              <p:cNvSpPr txBox="1"/>
              <p:nvPr/>
            </p:nvSpPr>
            <p:spPr>
              <a:xfrm>
                <a:off x="1573061" y="1070197"/>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010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53" name="文本框 52"/>
              <p:cNvSpPr txBox="1"/>
              <p:nvPr/>
            </p:nvSpPr>
            <p:spPr>
              <a:xfrm>
                <a:off x="2385594" y="1076782"/>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011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54" name="文本框 53"/>
              <p:cNvSpPr txBox="1"/>
              <p:nvPr/>
            </p:nvSpPr>
            <p:spPr>
              <a:xfrm>
                <a:off x="2542052" y="2571902"/>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001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56" name="文本框 55"/>
              <p:cNvSpPr txBox="1"/>
              <p:nvPr/>
            </p:nvSpPr>
            <p:spPr>
              <a:xfrm>
                <a:off x="1869384" y="1943394"/>
                <a:ext cx="401072" cy="276999"/>
              </a:xfrm>
              <a:prstGeom prst="rect">
                <a:avLst/>
              </a:prstGeom>
              <a:noFill/>
            </p:spPr>
            <p:txBody>
              <a:bodyPr wrap="none" rtlCol="0">
                <a:spAutoFit/>
              </a:bodyPr>
              <a:lstStyle/>
              <a:p>
                <a:r>
                  <a:rPr lang="en-US" altLang="zh-CN" sz="1200" dirty="0">
                    <a:latin typeface="华文仿宋" panose="02010600040101010101" pitchFamily="2" charset="-122"/>
                    <a:ea typeface="华文仿宋" panose="02010600040101010101" pitchFamily="2" charset="-122"/>
                    <a:cs typeface="Calibri" panose="020F0502020204030204" charset="0"/>
                  </a:rPr>
                  <a:t>111</a:t>
                </a:r>
                <a:endParaRPr lang="zh-CN" altLang="en-US" dirty="0">
                  <a:latin typeface="华文仿宋" panose="02010600040101010101" pitchFamily="2" charset="-122"/>
                  <a:ea typeface="华文仿宋" panose="02010600040101010101" pitchFamily="2" charset="-122"/>
                  <a:cs typeface="Calibri" panose="020F0502020204030204" charset="0"/>
                </a:endParaRPr>
              </a:p>
            </p:txBody>
          </p:sp>
          <p:sp>
            <p:nvSpPr>
              <p:cNvPr id="57" name="文本框 56"/>
              <p:cNvSpPr txBox="1"/>
              <p:nvPr/>
            </p:nvSpPr>
            <p:spPr>
              <a:xfrm>
                <a:off x="1375689" y="2315048"/>
                <a:ext cx="401072" cy="276999"/>
              </a:xfrm>
              <a:prstGeom prst="rect">
                <a:avLst/>
              </a:prstGeom>
              <a:noFill/>
            </p:spPr>
            <p:txBody>
              <a:bodyPr wrap="none" rtlCol="0">
                <a:spAutoFit/>
              </a:bodyPr>
              <a:lstStyle/>
              <a:p>
                <a:r>
                  <a:rPr lang="en-US" altLang="zh-CN" sz="1200" dirty="0">
                    <a:latin typeface="华文仿宋" panose="02010600040101010101" pitchFamily="2" charset="-122"/>
                    <a:ea typeface="华文仿宋" panose="02010600040101010101" pitchFamily="2" charset="-122"/>
                    <a:cs typeface="Calibri" panose="020F0502020204030204" charset="0"/>
                  </a:rPr>
                  <a:t>000</a:t>
                </a:r>
                <a:endParaRPr lang="zh-CN" altLang="en-US" dirty="0">
                  <a:latin typeface="华文仿宋" panose="02010600040101010101" pitchFamily="2" charset="-122"/>
                  <a:ea typeface="华文仿宋" panose="02010600040101010101" pitchFamily="2" charset="-122"/>
                  <a:cs typeface="Calibri" panose="020F0502020204030204" charset="0"/>
                </a:endParaRPr>
              </a:p>
            </p:txBody>
          </p:sp>
        </p:grpSp>
        <p:sp>
          <p:nvSpPr>
            <p:cNvPr id="108" name="文本框 107"/>
            <p:cNvSpPr txBox="1"/>
            <p:nvPr/>
          </p:nvSpPr>
          <p:spPr>
            <a:xfrm>
              <a:off x="1314168" y="3356992"/>
              <a:ext cx="845103" cy="461665"/>
            </a:xfrm>
            <a:prstGeom prst="rect">
              <a:avLst/>
            </a:prstGeom>
            <a:noFill/>
          </p:spPr>
          <p:txBody>
            <a:bodyPr wrap="none" rtlCol="0">
              <a:spAutoFit/>
            </a:bodyPr>
            <a:lstStyle/>
            <a:p>
              <a:r>
                <a:rPr lang="en-US" altLang="zh-CN" sz="2400" dirty="0">
                  <a:latin typeface="华文仿宋" panose="02010600040101010101" pitchFamily="2" charset="-122"/>
                  <a:ea typeface="华文仿宋" panose="02010600040101010101" pitchFamily="2" charset="-122"/>
                  <a:cs typeface="Calibri" panose="020F0502020204030204" charset="0"/>
                </a:rPr>
                <a:t>cube</a:t>
              </a:r>
              <a:r>
                <a:rPr lang="en-US" altLang="zh-CN" sz="2400" baseline="-25000" dirty="0">
                  <a:latin typeface="华文仿宋" panose="02010600040101010101" pitchFamily="2" charset="-122"/>
                  <a:ea typeface="华文仿宋" panose="02010600040101010101" pitchFamily="2" charset="-122"/>
                  <a:cs typeface="Calibri" panose="020F0502020204030204" charset="0"/>
                </a:rPr>
                <a:t>0</a:t>
              </a:r>
              <a:endParaRPr lang="zh-CN" altLang="en-US" sz="3200" baseline="-25000" dirty="0">
                <a:latin typeface="华文仿宋" panose="02010600040101010101" pitchFamily="2" charset="-122"/>
                <a:ea typeface="华文仿宋" panose="02010600040101010101" pitchFamily="2" charset="-122"/>
                <a:cs typeface="Calibri" panose="020F0502020204030204" charset="0"/>
              </a:endParaRPr>
            </a:p>
          </p:txBody>
        </p:sp>
        <p:grpSp>
          <p:nvGrpSpPr>
            <p:cNvPr id="7" name="组合 6"/>
            <p:cNvGrpSpPr/>
            <p:nvPr/>
          </p:nvGrpSpPr>
          <p:grpSpPr>
            <a:xfrm>
              <a:off x="3353133" y="935424"/>
              <a:ext cx="2187548" cy="2357169"/>
              <a:chOff x="3353133" y="967517"/>
              <a:chExt cx="2187548" cy="2357169"/>
            </a:xfrm>
          </p:grpSpPr>
          <p:sp>
            <p:nvSpPr>
              <p:cNvPr id="59" name="矩形 58"/>
              <p:cNvSpPr/>
              <p:nvPr/>
            </p:nvSpPr>
            <p:spPr>
              <a:xfrm>
                <a:off x="4363687" y="1278974"/>
                <a:ext cx="786283" cy="11330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rot="5400000" flipH="1">
                <a:off x="3932509" y="1793706"/>
                <a:ext cx="1772259" cy="730096"/>
              </a:xfrm>
              <a:prstGeom prst="parallelogram">
                <a:avLst>
                  <a:gd name="adj" fmla="val 86069"/>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平行四边形 60"/>
              <p:cNvSpPr/>
              <p:nvPr/>
            </p:nvSpPr>
            <p:spPr>
              <a:xfrm rot="5400000" flipH="1">
                <a:off x="3141733" y="1788410"/>
                <a:ext cx="1783968" cy="728980"/>
              </a:xfrm>
              <a:prstGeom prst="parallelogram">
                <a:avLst>
                  <a:gd name="adj" fmla="val 86069"/>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4374345" y="1276330"/>
                <a:ext cx="804277" cy="101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3660353" y="1280282"/>
                <a:ext cx="724533" cy="613824"/>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663830" y="1896427"/>
                <a:ext cx="786283" cy="11330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3654622" y="1899911"/>
                <a:ext cx="805875" cy="136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4428055" y="1296445"/>
                <a:ext cx="721915" cy="630771"/>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4449007" y="2415837"/>
                <a:ext cx="729725" cy="628979"/>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4363084" y="2416229"/>
                <a:ext cx="8218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647002" y="3031481"/>
                <a:ext cx="809685" cy="2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3642962" y="2414940"/>
                <a:ext cx="721915" cy="630771"/>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389704" y="1286501"/>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178374" y="1296445"/>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4454474" y="1919799"/>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665169" y="1894106"/>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4309963" y="3047687"/>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101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76" name="文本框 75"/>
              <p:cNvSpPr txBox="1"/>
              <p:nvPr/>
            </p:nvSpPr>
            <p:spPr>
              <a:xfrm>
                <a:off x="3389443" y="3029505"/>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100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77" name="文本框 76"/>
              <p:cNvSpPr txBox="1"/>
              <p:nvPr/>
            </p:nvSpPr>
            <p:spPr>
              <a:xfrm>
                <a:off x="3353133" y="1611830"/>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110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78" name="文本框 77"/>
              <p:cNvSpPr txBox="1"/>
              <p:nvPr/>
            </p:nvSpPr>
            <p:spPr>
              <a:xfrm>
                <a:off x="4170618" y="967517"/>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010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79" name="文本框 78"/>
              <p:cNvSpPr txBox="1"/>
              <p:nvPr/>
            </p:nvSpPr>
            <p:spPr>
              <a:xfrm>
                <a:off x="4983151" y="974102"/>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011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80" name="文本框 79"/>
              <p:cNvSpPr txBox="1"/>
              <p:nvPr/>
            </p:nvSpPr>
            <p:spPr>
              <a:xfrm>
                <a:off x="5139609" y="2469222"/>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001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81" name="文本框 80"/>
              <p:cNvSpPr txBox="1"/>
              <p:nvPr/>
            </p:nvSpPr>
            <p:spPr>
              <a:xfrm>
                <a:off x="4466941" y="1840714"/>
                <a:ext cx="401072" cy="276999"/>
              </a:xfrm>
              <a:prstGeom prst="rect">
                <a:avLst/>
              </a:prstGeom>
              <a:noFill/>
            </p:spPr>
            <p:txBody>
              <a:bodyPr wrap="none" rtlCol="0">
                <a:spAutoFit/>
              </a:bodyPr>
              <a:lstStyle/>
              <a:p>
                <a:r>
                  <a:rPr lang="en-US" altLang="zh-CN" sz="1200" dirty="0">
                    <a:latin typeface="华文仿宋" panose="02010600040101010101" pitchFamily="2" charset="-122"/>
                    <a:ea typeface="华文仿宋" panose="02010600040101010101" pitchFamily="2" charset="-122"/>
                    <a:cs typeface="Calibri" panose="020F0502020204030204" charset="0"/>
                  </a:rPr>
                  <a:t>111</a:t>
                </a:r>
                <a:endParaRPr lang="zh-CN" altLang="en-US" dirty="0">
                  <a:latin typeface="华文仿宋" panose="02010600040101010101" pitchFamily="2" charset="-122"/>
                  <a:ea typeface="华文仿宋" panose="02010600040101010101" pitchFamily="2" charset="-122"/>
                  <a:cs typeface="Calibri" panose="020F0502020204030204" charset="0"/>
                </a:endParaRPr>
              </a:p>
            </p:txBody>
          </p:sp>
          <p:sp>
            <p:nvSpPr>
              <p:cNvPr id="82" name="文本框 81"/>
              <p:cNvSpPr txBox="1"/>
              <p:nvPr/>
            </p:nvSpPr>
            <p:spPr>
              <a:xfrm>
                <a:off x="3973246" y="2212368"/>
                <a:ext cx="401072" cy="276999"/>
              </a:xfrm>
              <a:prstGeom prst="rect">
                <a:avLst/>
              </a:prstGeom>
              <a:noFill/>
            </p:spPr>
            <p:txBody>
              <a:bodyPr wrap="none" rtlCol="0">
                <a:spAutoFit/>
              </a:bodyPr>
              <a:lstStyle/>
              <a:p>
                <a:r>
                  <a:rPr lang="en-US" altLang="zh-CN" sz="1200" dirty="0">
                    <a:latin typeface="华文仿宋" panose="02010600040101010101" pitchFamily="2" charset="-122"/>
                    <a:ea typeface="华文仿宋" panose="02010600040101010101" pitchFamily="2" charset="-122"/>
                    <a:cs typeface="Calibri" panose="020F0502020204030204" charset="0"/>
                  </a:rPr>
                  <a:t>000</a:t>
                </a:r>
                <a:endParaRPr lang="zh-CN" altLang="en-US" dirty="0">
                  <a:latin typeface="华文仿宋" panose="02010600040101010101" pitchFamily="2" charset="-122"/>
                  <a:ea typeface="华文仿宋" panose="02010600040101010101" pitchFamily="2" charset="-122"/>
                  <a:cs typeface="Calibri" panose="020F0502020204030204" charset="0"/>
                </a:endParaRPr>
              </a:p>
            </p:txBody>
          </p:sp>
        </p:grpSp>
        <p:sp>
          <p:nvSpPr>
            <p:cNvPr id="135" name="文本框 134"/>
            <p:cNvSpPr txBox="1"/>
            <p:nvPr/>
          </p:nvSpPr>
          <p:spPr>
            <a:xfrm>
              <a:off x="3825055" y="3356992"/>
              <a:ext cx="845103" cy="461665"/>
            </a:xfrm>
            <a:prstGeom prst="rect">
              <a:avLst/>
            </a:prstGeom>
            <a:noFill/>
          </p:spPr>
          <p:txBody>
            <a:bodyPr wrap="none" rtlCol="0">
              <a:spAutoFit/>
            </a:bodyPr>
            <a:lstStyle/>
            <a:p>
              <a:pPr lvl="0"/>
              <a:r>
                <a:rPr lang="en-US" altLang="zh-CN" sz="2400" dirty="0">
                  <a:solidFill>
                    <a:prstClr val="black"/>
                  </a:solidFill>
                  <a:latin typeface="华文仿宋" panose="02010600040101010101" pitchFamily="2" charset="-122"/>
                  <a:ea typeface="华文仿宋" panose="02010600040101010101" pitchFamily="2" charset="-122"/>
                  <a:cs typeface="Calibri" panose="020F0502020204030204" charset="0"/>
                </a:rPr>
                <a:t>cube</a:t>
              </a:r>
              <a:r>
                <a:rPr lang="en-US" altLang="zh-CN" sz="2400" baseline="-25000" dirty="0">
                  <a:solidFill>
                    <a:prstClr val="black"/>
                  </a:solidFill>
                  <a:latin typeface="华文仿宋" panose="02010600040101010101" pitchFamily="2" charset="-122"/>
                  <a:ea typeface="华文仿宋" panose="02010600040101010101" pitchFamily="2" charset="-122"/>
                  <a:cs typeface="Calibri" panose="020F0502020204030204" charset="0"/>
                </a:rPr>
                <a:t>1</a:t>
              </a:r>
              <a:endParaRPr lang="zh-CN" altLang="en-US" sz="3200" baseline="-25000" dirty="0">
                <a:solidFill>
                  <a:prstClr val="black"/>
                </a:solidFill>
                <a:latin typeface="华文仿宋" panose="02010600040101010101" pitchFamily="2" charset="-122"/>
                <a:ea typeface="华文仿宋" panose="02010600040101010101" pitchFamily="2" charset="-122"/>
                <a:cs typeface="Calibri" panose="020F0502020204030204" charset="0"/>
              </a:endParaRPr>
            </a:p>
          </p:txBody>
        </p:sp>
        <p:grpSp>
          <p:nvGrpSpPr>
            <p:cNvPr id="10" name="组合 9"/>
            <p:cNvGrpSpPr/>
            <p:nvPr/>
          </p:nvGrpSpPr>
          <p:grpSpPr>
            <a:xfrm>
              <a:off x="5931770" y="935424"/>
              <a:ext cx="2187548" cy="2357169"/>
              <a:chOff x="5954544" y="908720"/>
              <a:chExt cx="2187548" cy="2357169"/>
            </a:xfrm>
          </p:grpSpPr>
          <p:sp>
            <p:nvSpPr>
              <p:cNvPr id="84" name="矩形 83"/>
              <p:cNvSpPr/>
              <p:nvPr/>
            </p:nvSpPr>
            <p:spPr>
              <a:xfrm>
                <a:off x="6965098" y="1220177"/>
                <a:ext cx="786283" cy="1133078"/>
              </a:xfrm>
              <a:prstGeom prst="rect">
                <a:avLst/>
              </a:prstGeom>
              <a:solidFill>
                <a:srgbClr val="33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平行四边形 84"/>
              <p:cNvSpPr/>
              <p:nvPr/>
            </p:nvSpPr>
            <p:spPr>
              <a:xfrm rot="5400000" flipH="1">
                <a:off x="6533920" y="1734909"/>
                <a:ext cx="1772259" cy="730096"/>
              </a:xfrm>
              <a:prstGeom prst="parallelogram">
                <a:avLst>
                  <a:gd name="adj" fmla="val 86069"/>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rot="5400000" flipH="1">
                <a:off x="5743144" y="1729613"/>
                <a:ext cx="1783968" cy="728980"/>
              </a:xfrm>
              <a:prstGeom prst="parallelogram">
                <a:avLst>
                  <a:gd name="adj" fmla="val 86069"/>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p:nvPr/>
            </p:nvCxnSpPr>
            <p:spPr>
              <a:xfrm>
                <a:off x="6975756" y="1217533"/>
                <a:ext cx="804277" cy="101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6261764" y="1221485"/>
                <a:ext cx="724533" cy="613824"/>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265241" y="1837630"/>
                <a:ext cx="786283" cy="1133078"/>
              </a:xfrm>
              <a:prstGeom prst="rect">
                <a:avLst/>
              </a:prstGeom>
              <a:solidFill>
                <a:srgbClr val="33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p:nvCxnSpPr>
            <p:spPr>
              <a:xfrm>
                <a:off x="6256033" y="1841114"/>
                <a:ext cx="805875" cy="136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7029466" y="1237648"/>
                <a:ext cx="721915" cy="630771"/>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7050418" y="2357040"/>
                <a:ext cx="729725" cy="628979"/>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6964495" y="2357432"/>
                <a:ext cx="8218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248413" y="2972684"/>
                <a:ext cx="809685" cy="2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6244373" y="2356143"/>
                <a:ext cx="721915" cy="630771"/>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6991115" y="1227704"/>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779785" y="1237648"/>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7055885" y="1861002"/>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6266580" y="1835309"/>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6911374" y="2988890"/>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101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101" name="文本框 100"/>
              <p:cNvSpPr txBox="1"/>
              <p:nvPr/>
            </p:nvSpPr>
            <p:spPr>
              <a:xfrm>
                <a:off x="5990854" y="2970708"/>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100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102" name="文本框 101"/>
              <p:cNvSpPr txBox="1"/>
              <p:nvPr/>
            </p:nvSpPr>
            <p:spPr>
              <a:xfrm>
                <a:off x="5954544" y="1553033"/>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110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103" name="文本框 102"/>
              <p:cNvSpPr txBox="1"/>
              <p:nvPr/>
            </p:nvSpPr>
            <p:spPr>
              <a:xfrm>
                <a:off x="6772029" y="908720"/>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010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104" name="文本框 103"/>
              <p:cNvSpPr txBox="1"/>
              <p:nvPr/>
            </p:nvSpPr>
            <p:spPr>
              <a:xfrm>
                <a:off x="7584562" y="915305"/>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011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105" name="文本框 104"/>
              <p:cNvSpPr txBox="1"/>
              <p:nvPr/>
            </p:nvSpPr>
            <p:spPr>
              <a:xfrm>
                <a:off x="7741020" y="2410425"/>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001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106" name="文本框 105"/>
              <p:cNvSpPr txBox="1"/>
              <p:nvPr/>
            </p:nvSpPr>
            <p:spPr>
              <a:xfrm>
                <a:off x="7068352" y="1781917"/>
                <a:ext cx="401072" cy="276999"/>
              </a:xfrm>
              <a:prstGeom prst="rect">
                <a:avLst/>
              </a:prstGeom>
              <a:noFill/>
            </p:spPr>
            <p:txBody>
              <a:bodyPr wrap="none" rtlCol="0">
                <a:spAutoFit/>
              </a:bodyPr>
              <a:lstStyle/>
              <a:p>
                <a:r>
                  <a:rPr lang="en-US" altLang="zh-CN" sz="1200" dirty="0">
                    <a:latin typeface="华文仿宋" panose="02010600040101010101" pitchFamily="2" charset="-122"/>
                    <a:ea typeface="华文仿宋" panose="02010600040101010101" pitchFamily="2" charset="-122"/>
                    <a:cs typeface="Calibri" panose="020F0502020204030204" charset="0"/>
                  </a:rPr>
                  <a:t>111</a:t>
                </a:r>
                <a:endParaRPr lang="zh-CN" altLang="en-US" dirty="0">
                  <a:latin typeface="华文仿宋" panose="02010600040101010101" pitchFamily="2" charset="-122"/>
                  <a:ea typeface="华文仿宋" panose="02010600040101010101" pitchFamily="2" charset="-122"/>
                  <a:cs typeface="Calibri" panose="020F0502020204030204" charset="0"/>
                </a:endParaRPr>
              </a:p>
            </p:txBody>
          </p:sp>
          <p:sp>
            <p:nvSpPr>
              <p:cNvPr id="107" name="文本框 106"/>
              <p:cNvSpPr txBox="1"/>
              <p:nvPr/>
            </p:nvSpPr>
            <p:spPr>
              <a:xfrm>
                <a:off x="6574657" y="2153571"/>
                <a:ext cx="401072" cy="276999"/>
              </a:xfrm>
              <a:prstGeom prst="rect">
                <a:avLst/>
              </a:prstGeom>
              <a:noFill/>
            </p:spPr>
            <p:txBody>
              <a:bodyPr wrap="none" rtlCol="0">
                <a:spAutoFit/>
              </a:bodyPr>
              <a:lstStyle/>
              <a:p>
                <a:r>
                  <a:rPr lang="en-US" altLang="zh-CN" sz="1200" dirty="0">
                    <a:latin typeface="华文仿宋" panose="02010600040101010101" pitchFamily="2" charset="-122"/>
                    <a:ea typeface="华文仿宋" panose="02010600040101010101" pitchFamily="2" charset="-122"/>
                    <a:cs typeface="Calibri" panose="020F0502020204030204" charset="0"/>
                  </a:rPr>
                  <a:t>000</a:t>
                </a:r>
                <a:endParaRPr lang="zh-CN" altLang="en-US" dirty="0">
                  <a:latin typeface="华文仿宋" panose="02010600040101010101" pitchFamily="2" charset="-122"/>
                  <a:ea typeface="华文仿宋" panose="02010600040101010101" pitchFamily="2" charset="-122"/>
                  <a:cs typeface="Calibri" panose="020F0502020204030204" charset="0"/>
                </a:endParaRPr>
              </a:p>
            </p:txBody>
          </p:sp>
        </p:grpSp>
        <p:sp>
          <p:nvSpPr>
            <p:cNvPr id="136" name="文本框 135"/>
            <p:cNvSpPr txBox="1"/>
            <p:nvPr/>
          </p:nvSpPr>
          <p:spPr>
            <a:xfrm>
              <a:off x="6655358" y="3356992"/>
              <a:ext cx="845103" cy="461665"/>
            </a:xfrm>
            <a:prstGeom prst="rect">
              <a:avLst/>
            </a:prstGeom>
            <a:noFill/>
          </p:spPr>
          <p:txBody>
            <a:bodyPr wrap="none" rtlCol="0">
              <a:spAutoFit/>
            </a:bodyPr>
            <a:lstStyle/>
            <a:p>
              <a:r>
                <a:rPr lang="en-US" altLang="zh-CN" sz="2400" dirty="0">
                  <a:latin typeface="华文仿宋" panose="02010600040101010101" pitchFamily="2" charset="-122"/>
                  <a:ea typeface="华文仿宋" panose="02010600040101010101" pitchFamily="2" charset="-122"/>
                  <a:cs typeface="Calibri" panose="020F0502020204030204" charset="0"/>
                </a:rPr>
                <a:t>cube</a:t>
              </a:r>
              <a:r>
                <a:rPr lang="en-US" altLang="zh-CN" sz="2400" baseline="-25000" dirty="0">
                  <a:latin typeface="华文仿宋" panose="02010600040101010101" pitchFamily="2" charset="-122"/>
                  <a:ea typeface="华文仿宋" panose="02010600040101010101" pitchFamily="2" charset="-122"/>
                  <a:cs typeface="Calibri" panose="020F0502020204030204" charset="0"/>
                </a:rPr>
                <a:t>2</a:t>
              </a:r>
              <a:endParaRPr lang="zh-CN" altLang="en-US" sz="2400" baseline="-25000" dirty="0">
                <a:latin typeface="华文仿宋" panose="02010600040101010101" pitchFamily="2" charset="-122"/>
                <a:ea typeface="华文仿宋" panose="02010600040101010101" pitchFamily="2" charset="-122"/>
                <a:cs typeface="Calibri" panose="020F0502020204030204" charset="0"/>
              </a:endParaRPr>
            </a:p>
          </p:txBody>
        </p:sp>
        <p:sp>
          <p:nvSpPr>
            <p:cNvPr id="137" name="文本框 136"/>
            <p:cNvSpPr txBox="1"/>
            <p:nvPr/>
          </p:nvSpPr>
          <p:spPr>
            <a:xfrm>
              <a:off x="1965346" y="3879798"/>
              <a:ext cx="4769254" cy="369332"/>
            </a:xfrm>
            <a:prstGeom prst="rect">
              <a:avLst/>
            </a:prstGeom>
            <a:noFill/>
          </p:spPr>
          <p:txBody>
            <a:bodyPr wrap="none" rtlCol="0">
              <a:spAutoFit/>
            </a:bodyPr>
            <a:lstStyle/>
            <a:p>
              <a:pPr lvl="0"/>
              <a:r>
                <a:rPr lang="zh-CN" altLang="en-US" dirty="0">
                  <a:solidFill>
                    <a:prstClr val="black"/>
                  </a:solidFill>
                  <a:latin typeface="华文仿宋" panose="02010600040101010101" pitchFamily="2" charset="-122"/>
                  <a:ea typeface="华文仿宋" panose="02010600040101010101" pitchFamily="2" charset="-122"/>
                  <a:cs typeface="Calibri" panose="020F0502020204030204" charset="0"/>
                </a:rPr>
                <a:t>图</a:t>
              </a:r>
              <a:r>
                <a:rPr lang="en-US" altLang="zh-CN" dirty="0">
                  <a:solidFill>
                    <a:prstClr val="black"/>
                  </a:solidFill>
                  <a:latin typeface="华文仿宋" panose="02010600040101010101" pitchFamily="2" charset="-122"/>
                  <a:ea typeface="华文仿宋" panose="02010600040101010101" pitchFamily="2" charset="-122"/>
                  <a:cs typeface="Calibri" panose="020F0502020204030204" charset="0"/>
                </a:rPr>
                <a:t>5.10   8</a:t>
              </a:r>
              <a:r>
                <a:rPr lang="zh-CN" altLang="en-US" dirty="0">
                  <a:solidFill>
                    <a:prstClr val="black"/>
                  </a:solidFill>
                  <a:latin typeface="华文仿宋" panose="02010600040101010101" pitchFamily="2" charset="-122"/>
                  <a:ea typeface="华文仿宋" panose="02010600040101010101" pitchFamily="2" charset="-122"/>
                  <a:cs typeface="Calibri" panose="020F0502020204030204" charset="0"/>
                </a:rPr>
                <a:t>个处理单元的立方体单级网络连接图</a:t>
              </a:r>
              <a:endParaRPr lang="zh-CN" altLang="en-US" sz="2400" baseline="-25000" dirty="0">
                <a:solidFill>
                  <a:prstClr val="black"/>
                </a:solidFill>
                <a:latin typeface="华文仿宋" panose="02010600040101010101" pitchFamily="2" charset="-122"/>
                <a:ea typeface="华文仿宋" panose="02010600040101010101" pitchFamily="2" charset="-122"/>
                <a:cs typeface="Calibri" panose="020F0502020204030204" charset="0"/>
              </a:endParaRPr>
            </a:p>
          </p:txBody>
        </p:sp>
      </p:grpSp>
      <p:sp>
        <p:nvSpPr>
          <p:cNvPr id="11" name="灯片编号占位符 10"/>
          <p:cNvSpPr>
            <a:spLocks noGrp="1"/>
          </p:cNvSpPr>
          <p:nvPr>
            <p:ph type="sldNum" sz="quarter" idx="12"/>
          </p:nvPr>
        </p:nvSpPr>
        <p:spPr/>
        <p:txBody>
          <a:bodyPr/>
          <a:p>
            <a:fld id="{660EF206-E928-4BE4-B858-0D7A072F16BE}" type="slidenum">
              <a:rPr lang="zh-CN" altLang="en-US" smtClean="0"/>
            </a:fld>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left)">
                                      <p:cBhvr>
                                        <p:cTn id="1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07504" y="764704"/>
            <a:ext cx="8680450" cy="503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dirty="0">
                <a:latin typeface="宋体" panose="02010600030101010101" pitchFamily="2" charset="-122"/>
              </a:rPr>
              <a:t>    </a:t>
            </a:r>
            <a:r>
              <a:rPr lang="en-US" altLang="zh-CN" b="1" dirty="0">
                <a:latin typeface="宋体" panose="02010600030101010101" pitchFamily="2" charset="-122"/>
              </a:rPr>
              <a:t>2.PM2I</a:t>
            </a:r>
            <a:r>
              <a:rPr lang="zh-CN" altLang="en-US" b="1" dirty="0">
                <a:latin typeface="宋体" panose="02010600030101010101" pitchFamily="2" charset="-122"/>
              </a:rPr>
              <a:t>单级网络</a:t>
            </a:r>
            <a:r>
              <a:rPr lang="zh-CN" altLang="en-US" dirty="0">
                <a:latin typeface="宋体" panose="02010600030101010101" pitchFamily="2" charset="-122"/>
              </a:rPr>
              <a:t>（是加减</a:t>
            </a:r>
            <a:r>
              <a:rPr lang="en-US" altLang="zh-CN" dirty="0">
                <a:latin typeface="宋体" panose="02010600030101010101" pitchFamily="2" charset="-122"/>
              </a:rPr>
              <a:t>2</a:t>
            </a:r>
            <a:r>
              <a:rPr lang="en-US" altLang="zh-CN" baseline="30000" dirty="0">
                <a:latin typeface="宋体" panose="02010600030101010101" pitchFamily="2" charset="-122"/>
              </a:rPr>
              <a:t>i</a:t>
            </a:r>
            <a:r>
              <a:rPr lang="zh-CN" altLang="en-US" dirty="0">
                <a:latin typeface="宋体" panose="02010600030101010101" pitchFamily="2" charset="-122"/>
              </a:rPr>
              <a:t>的简称，</a:t>
            </a:r>
            <a:r>
              <a:rPr lang="en-US" altLang="zh-CN" dirty="0">
                <a:latin typeface="宋体" panose="02010600030101010101" pitchFamily="2" charset="-122"/>
              </a:rPr>
              <a:t>Plus-Minus 2</a:t>
            </a:r>
            <a:r>
              <a:rPr lang="en-US" altLang="zh-CN" baseline="30000" dirty="0">
                <a:latin typeface="宋体" panose="02010600030101010101" pitchFamily="2" charset="-122"/>
              </a:rPr>
              <a:t>i</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PM2I</a:t>
            </a:r>
            <a:r>
              <a:rPr lang="zh-CN" altLang="en-US" dirty="0">
                <a:latin typeface="宋体" panose="02010600030101010101" pitchFamily="2" charset="-122"/>
              </a:rPr>
              <a:t>单级网络能实现</a:t>
            </a:r>
            <a:r>
              <a:rPr lang="en-US" altLang="zh-CN" dirty="0">
                <a:latin typeface="宋体" panose="02010600030101010101" pitchFamily="2" charset="-122"/>
              </a:rPr>
              <a:t>j</a:t>
            </a:r>
            <a:r>
              <a:rPr lang="zh-CN" altLang="en-US" dirty="0">
                <a:latin typeface="宋体" panose="02010600030101010101" pitchFamily="2" charset="-122"/>
              </a:rPr>
              <a:t>号处理器与</a:t>
            </a:r>
            <a:r>
              <a:rPr lang="en-US" altLang="zh-CN" dirty="0">
                <a:latin typeface="宋体" panose="02010600030101010101" pitchFamily="2" charset="-122"/>
              </a:rPr>
              <a:t>j±2</a:t>
            </a:r>
            <a:r>
              <a:rPr lang="en-US" altLang="zh-CN" baseline="30000" dirty="0">
                <a:latin typeface="宋体" panose="02010600030101010101" pitchFamily="2" charset="-122"/>
              </a:rPr>
              <a:t>i</a:t>
            </a:r>
            <a:r>
              <a:rPr lang="en-US" altLang="zh-CN" dirty="0">
                <a:latin typeface="宋体" panose="02010600030101010101" pitchFamily="2" charset="-122"/>
              </a:rPr>
              <a:t> mod N</a:t>
            </a:r>
            <a:r>
              <a:rPr lang="zh-CN" altLang="en-US" dirty="0">
                <a:latin typeface="宋体" panose="02010600030101010101" pitchFamily="2" charset="-122"/>
              </a:rPr>
              <a:t>号处理器的直接相连，互连函数为：</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a:t>
            </a:r>
            <a:r>
              <a:rPr lang="en-US" altLang="zh-CN" baseline="-25000" dirty="0">
                <a:latin typeface="宋体" panose="02010600030101010101" pitchFamily="2" charset="-122"/>
              </a:rPr>
              <a:t>+i</a:t>
            </a:r>
            <a:r>
              <a:rPr lang="zh-CN" altLang="en-US" dirty="0">
                <a:latin typeface="宋体" panose="02010600030101010101" pitchFamily="2" charset="-122"/>
              </a:rPr>
              <a:t>（</a:t>
            </a:r>
            <a:r>
              <a:rPr lang="en-US" altLang="zh-CN" dirty="0">
                <a:latin typeface="宋体" panose="02010600030101010101" pitchFamily="2" charset="-122"/>
              </a:rPr>
              <a:t>j</a:t>
            </a:r>
            <a:r>
              <a:rPr lang="zh-CN" altLang="en-US" dirty="0">
                <a:latin typeface="宋体" panose="02010600030101010101" pitchFamily="2" charset="-122"/>
              </a:rPr>
              <a:t>）</a:t>
            </a:r>
            <a:r>
              <a:rPr lang="en-US" altLang="zh-CN" dirty="0">
                <a:latin typeface="宋体" panose="02010600030101010101" pitchFamily="2" charset="-122"/>
              </a:rPr>
              <a:t>=j+2</a:t>
            </a:r>
            <a:r>
              <a:rPr lang="en-US" altLang="zh-CN" baseline="30000" dirty="0">
                <a:latin typeface="宋体" panose="02010600030101010101" pitchFamily="2" charset="-122"/>
              </a:rPr>
              <a:t>i</a:t>
            </a:r>
            <a:r>
              <a:rPr lang="en-US" altLang="zh-CN" dirty="0">
                <a:latin typeface="宋体" panose="02010600030101010101" pitchFamily="2" charset="-122"/>
              </a:rPr>
              <a:t> mod N</a:t>
            </a:r>
            <a:endParaRPr lang="en-US" altLang="zh-CN" dirty="0">
              <a:latin typeface="宋体" panose="02010600030101010101" pitchFamily="2" charset="-122"/>
            </a:endParaRPr>
          </a:p>
          <a:p>
            <a:pPr eaLnBrk="1" hangingPunct="1">
              <a:lnSpc>
                <a:spcPct val="120000"/>
              </a:lnSpc>
            </a:pPr>
            <a:r>
              <a:rPr lang="en-US" altLang="zh-CN" dirty="0">
                <a:latin typeface="宋体" panose="02010600030101010101" pitchFamily="2" charset="-122"/>
              </a:rPr>
              <a:t>          PM2</a:t>
            </a:r>
            <a:r>
              <a:rPr lang="en-US" altLang="zh-CN" baseline="-25000" dirty="0">
                <a:latin typeface="宋体" panose="02010600030101010101" pitchFamily="2" charset="-122"/>
              </a:rPr>
              <a:t>-i</a:t>
            </a:r>
            <a:r>
              <a:rPr lang="zh-CN" altLang="en-US" dirty="0">
                <a:latin typeface="宋体" panose="02010600030101010101" pitchFamily="2" charset="-122"/>
              </a:rPr>
              <a:t>（</a:t>
            </a:r>
            <a:r>
              <a:rPr lang="en-US" altLang="zh-CN" dirty="0">
                <a:latin typeface="宋体" panose="02010600030101010101" pitchFamily="2" charset="-122"/>
              </a:rPr>
              <a:t>j</a:t>
            </a:r>
            <a:r>
              <a:rPr lang="zh-CN" altLang="en-US" dirty="0">
                <a:latin typeface="宋体" panose="02010600030101010101" pitchFamily="2" charset="-122"/>
              </a:rPr>
              <a:t>）</a:t>
            </a:r>
            <a:r>
              <a:rPr lang="en-US" altLang="zh-CN" dirty="0">
                <a:latin typeface="宋体" panose="02010600030101010101" pitchFamily="2" charset="-122"/>
              </a:rPr>
              <a:t>=j-2</a:t>
            </a:r>
            <a:r>
              <a:rPr lang="en-US" altLang="zh-CN" baseline="30000" dirty="0">
                <a:latin typeface="宋体" panose="02010600030101010101" pitchFamily="2" charset="-122"/>
              </a:rPr>
              <a:t>i</a:t>
            </a:r>
            <a:r>
              <a:rPr lang="en-US" altLang="zh-CN" dirty="0">
                <a:latin typeface="宋体" panose="02010600030101010101" pitchFamily="2" charset="-122"/>
              </a:rPr>
              <a:t> mod N</a:t>
            </a:r>
            <a:endParaRPr lang="en-US" altLang="zh-CN" dirty="0">
              <a:latin typeface="宋体" panose="02010600030101010101" pitchFamily="2" charset="-122"/>
            </a:endParaRPr>
          </a:p>
          <a:p>
            <a:pPr eaLnBrk="1" hangingPunct="1">
              <a:lnSpc>
                <a:spcPct val="120000"/>
              </a:lnSpc>
            </a:pPr>
            <a:r>
              <a:rPr lang="en-US" altLang="zh-CN" dirty="0">
                <a:latin typeface="宋体" panose="02010600030101010101" pitchFamily="2" charset="-122"/>
              </a:rPr>
              <a:t>    </a:t>
            </a:r>
            <a:r>
              <a:rPr lang="zh-CN" altLang="en-US" dirty="0">
                <a:latin typeface="宋体" panose="02010600030101010101" pitchFamily="2" charset="-122"/>
              </a:rPr>
              <a:t>式中，</a:t>
            </a:r>
            <a:r>
              <a:rPr lang="en-US" altLang="zh-CN" dirty="0">
                <a:latin typeface="宋体" panose="02010600030101010101" pitchFamily="2" charset="-122"/>
              </a:rPr>
              <a:t>0≤j≤N-1</a:t>
            </a:r>
            <a:r>
              <a:rPr lang="zh-CN" altLang="en-US" dirty="0">
                <a:latin typeface="宋体" panose="02010600030101010101" pitchFamily="2" charset="-122"/>
              </a:rPr>
              <a:t>，</a:t>
            </a:r>
            <a:r>
              <a:rPr lang="en-US" altLang="zh-CN" dirty="0">
                <a:latin typeface="宋体" panose="02010600030101010101" pitchFamily="2" charset="-122"/>
              </a:rPr>
              <a:t>0≤i≤n-1</a:t>
            </a:r>
            <a:r>
              <a:rPr lang="zh-CN" altLang="en-US" dirty="0">
                <a:latin typeface="宋体" panose="02010600030101010101" pitchFamily="2" charset="-122"/>
              </a:rPr>
              <a:t>，</a:t>
            </a:r>
            <a:r>
              <a:rPr lang="en-US" altLang="zh-CN" dirty="0">
                <a:latin typeface="宋体" panose="02010600030101010101" pitchFamily="2" charset="-122"/>
              </a:rPr>
              <a:t>n=log</a:t>
            </a:r>
            <a:r>
              <a:rPr lang="en-US" altLang="zh-CN" baseline="-25000" dirty="0">
                <a:latin typeface="宋体" panose="02010600030101010101" pitchFamily="2" charset="-122"/>
              </a:rPr>
              <a:t>2</a:t>
            </a:r>
            <a:r>
              <a:rPr lang="en-US" altLang="zh-CN" dirty="0">
                <a:latin typeface="宋体" panose="02010600030101010101" pitchFamily="2" charset="-122"/>
              </a:rPr>
              <a:t>N</a:t>
            </a:r>
            <a:r>
              <a:rPr lang="zh-CN" altLang="en-US" dirty="0">
                <a:latin typeface="宋体" panose="02010600030101010101" pitchFamily="2" charset="-122"/>
              </a:rPr>
              <a:t>，</a:t>
            </a:r>
            <a:r>
              <a:rPr lang="en-US" altLang="zh-CN" dirty="0">
                <a:latin typeface="宋体" panose="02010600030101010101" pitchFamily="2" charset="-122"/>
              </a:rPr>
              <a:t>N</a:t>
            </a:r>
            <a:r>
              <a:rPr lang="zh-CN" altLang="en-US" dirty="0">
                <a:latin typeface="宋体" panose="02010600030101010101" pitchFamily="2" charset="-122"/>
              </a:rPr>
              <a:t>为处理单元的个数。因此，它共有</a:t>
            </a:r>
            <a:r>
              <a:rPr lang="en-US" altLang="zh-CN" dirty="0">
                <a:latin typeface="宋体" panose="02010600030101010101" pitchFamily="2" charset="-122"/>
              </a:rPr>
              <a:t>2n</a:t>
            </a:r>
            <a:r>
              <a:rPr lang="zh-CN" altLang="en-US" dirty="0">
                <a:latin typeface="宋体" panose="02010600030101010101" pitchFamily="2" charset="-122"/>
              </a:rPr>
              <a:t>个互连函数。</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例如，对于</a:t>
            </a:r>
            <a:r>
              <a:rPr lang="en-US" altLang="zh-CN" dirty="0">
                <a:latin typeface="宋体" panose="02010600030101010101" pitchFamily="2" charset="-122"/>
              </a:rPr>
              <a:t>N=8</a:t>
            </a:r>
            <a:r>
              <a:rPr lang="zh-CN" altLang="en-US" dirty="0">
                <a:latin typeface="宋体" panose="02010600030101010101" pitchFamily="2" charset="-122"/>
              </a:rPr>
              <a:t>，各互连循环为：</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a:t>
            </a:r>
            <a:r>
              <a:rPr lang="en-US" altLang="zh-CN" baseline="-25000"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0 1 2 3 4 5 6 7</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a:t>
            </a:r>
            <a:r>
              <a:rPr lang="en-US" altLang="zh-CN" baseline="-25000"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7 6 5 4 3 2 1 0</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a:t>
            </a:r>
            <a:r>
              <a:rPr lang="en-US" altLang="zh-CN" baseline="-25000"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0 2 4 6</a:t>
            </a:r>
            <a:r>
              <a:rPr lang="zh-CN" altLang="en-US" dirty="0">
                <a:latin typeface="宋体" panose="02010600030101010101" pitchFamily="2" charset="-122"/>
              </a:rPr>
              <a:t>）（</a:t>
            </a:r>
            <a:r>
              <a:rPr lang="en-US" altLang="zh-CN" dirty="0">
                <a:latin typeface="宋体" panose="02010600030101010101" pitchFamily="2" charset="-122"/>
              </a:rPr>
              <a:t>1 3 5 7</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a:t>
            </a:r>
            <a:r>
              <a:rPr lang="en-US" altLang="zh-CN" baseline="-25000"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6 4 2 0</a:t>
            </a:r>
            <a:r>
              <a:rPr lang="zh-CN" altLang="en-US" dirty="0">
                <a:latin typeface="宋体" panose="02010600030101010101" pitchFamily="2" charset="-122"/>
              </a:rPr>
              <a:t>）（</a:t>
            </a:r>
            <a:r>
              <a:rPr lang="en-US" altLang="zh-CN" dirty="0">
                <a:latin typeface="宋体" panose="02010600030101010101" pitchFamily="2" charset="-122"/>
              </a:rPr>
              <a:t>7 5 3 1</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0 4</a:t>
            </a:r>
            <a:r>
              <a:rPr lang="zh-CN" altLang="en-US" dirty="0">
                <a:latin typeface="宋体" panose="02010600030101010101" pitchFamily="2" charset="-122"/>
              </a:rPr>
              <a:t>）（</a:t>
            </a:r>
            <a:r>
              <a:rPr lang="en-US" altLang="zh-CN" dirty="0">
                <a:latin typeface="宋体" panose="02010600030101010101" pitchFamily="2" charset="-122"/>
              </a:rPr>
              <a:t>1 5</a:t>
            </a:r>
            <a:r>
              <a:rPr lang="zh-CN" altLang="en-US" dirty="0">
                <a:latin typeface="宋体" panose="02010600030101010101" pitchFamily="2" charset="-122"/>
              </a:rPr>
              <a:t>）（</a:t>
            </a:r>
            <a:r>
              <a:rPr lang="en-US" altLang="zh-CN" dirty="0">
                <a:latin typeface="宋体" panose="02010600030101010101" pitchFamily="2" charset="-122"/>
              </a:rPr>
              <a:t>2 6</a:t>
            </a:r>
            <a:r>
              <a:rPr lang="zh-CN" altLang="en-US" dirty="0">
                <a:latin typeface="宋体" panose="02010600030101010101" pitchFamily="2" charset="-122"/>
              </a:rPr>
              <a:t>）（</a:t>
            </a:r>
            <a:r>
              <a:rPr lang="en-US" altLang="zh-CN" dirty="0">
                <a:latin typeface="宋体" panose="02010600030101010101" pitchFamily="2" charset="-122"/>
              </a:rPr>
              <a:t>3 7</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由于</a:t>
            </a:r>
            <a:r>
              <a:rPr lang="en-US" altLang="zh-CN" dirty="0">
                <a:latin typeface="宋体" panose="02010600030101010101" pitchFamily="2" charset="-122"/>
              </a:rPr>
              <a:t>PM2I</a:t>
            </a:r>
            <a:r>
              <a:rPr lang="zh-CN" altLang="en-US" dirty="0">
                <a:latin typeface="宋体" panose="02010600030101010101" pitchFamily="2" charset="-122"/>
              </a:rPr>
              <a:t>网络总存在有</a:t>
            </a:r>
            <a:r>
              <a:rPr lang="en-US" altLang="zh-CN" dirty="0">
                <a:latin typeface="宋体" panose="02010600030101010101" pitchFamily="2" charset="-122"/>
              </a:rPr>
              <a:t>PM2</a:t>
            </a:r>
            <a:r>
              <a:rPr lang="en-US" altLang="zh-CN" baseline="-25000" dirty="0">
                <a:latin typeface="宋体" panose="02010600030101010101" pitchFamily="2" charset="-122"/>
              </a:rPr>
              <a:t>+</a:t>
            </a:r>
            <a:r>
              <a:rPr lang="zh-CN" altLang="en-US" baseline="-25000" dirty="0">
                <a:latin typeface="宋体" panose="02010600030101010101" pitchFamily="2" charset="-122"/>
              </a:rPr>
              <a:t>（</a:t>
            </a:r>
            <a:r>
              <a:rPr lang="en-US" altLang="zh-CN" baseline="-25000" dirty="0">
                <a:latin typeface="宋体" panose="02010600030101010101" pitchFamily="2" charset="-122"/>
              </a:rPr>
              <a:t>n-1</a:t>
            </a:r>
            <a:r>
              <a:rPr lang="zh-CN" altLang="en-US" baseline="-25000" dirty="0">
                <a:latin typeface="宋体" panose="02010600030101010101" pitchFamily="2" charset="-122"/>
              </a:rPr>
              <a:t>）</a:t>
            </a:r>
            <a:r>
              <a:rPr lang="en-US" altLang="zh-CN" dirty="0">
                <a:latin typeface="宋体" panose="02010600030101010101" pitchFamily="2" charset="-122"/>
              </a:rPr>
              <a:t>=PM2</a:t>
            </a:r>
            <a:r>
              <a:rPr lang="en-US" altLang="zh-CN" baseline="-25000" dirty="0">
                <a:latin typeface="宋体" panose="02010600030101010101" pitchFamily="2" charset="-122"/>
              </a:rPr>
              <a:t>-</a:t>
            </a:r>
            <a:r>
              <a:rPr lang="zh-CN" altLang="en-US" baseline="-25000" dirty="0">
                <a:latin typeface="宋体" panose="02010600030101010101" pitchFamily="2" charset="-122"/>
              </a:rPr>
              <a:t>（</a:t>
            </a:r>
            <a:r>
              <a:rPr lang="en-US" altLang="zh-CN" baseline="-25000" dirty="0">
                <a:latin typeface="宋体" panose="02010600030101010101" pitchFamily="2" charset="-122"/>
              </a:rPr>
              <a:t>n-1</a:t>
            </a:r>
            <a:r>
              <a:rPr lang="zh-CN" altLang="en-US" baseline="-25000" dirty="0">
                <a:latin typeface="宋体" panose="02010600030101010101" pitchFamily="2" charset="-122"/>
              </a:rPr>
              <a:t>）</a:t>
            </a:r>
            <a:r>
              <a:rPr lang="zh-CN" altLang="en-US" dirty="0">
                <a:latin typeface="宋体" panose="02010600030101010101" pitchFamily="2" charset="-122"/>
              </a:rPr>
              <a:t>，所以实际上，</a:t>
            </a:r>
            <a:r>
              <a:rPr lang="en-US" altLang="zh-CN" dirty="0">
                <a:latin typeface="宋体" panose="02010600030101010101" pitchFamily="2" charset="-122"/>
              </a:rPr>
              <a:t>PM2I</a:t>
            </a:r>
            <a:r>
              <a:rPr lang="zh-CN" altLang="en-US" dirty="0">
                <a:latin typeface="宋体" panose="02010600030101010101" pitchFamily="2" charset="-122"/>
              </a:rPr>
              <a:t>网络只有</a:t>
            </a:r>
            <a:r>
              <a:rPr lang="en-US" altLang="zh-CN" dirty="0">
                <a:latin typeface="宋体" panose="02010600030101010101" pitchFamily="2" charset="-122"/>
              </a:rPr>
              <a:t>2n-1</a:t>
            </a:r>
            <a:r>
              <a:rPr lang="zh-CN" altLang="en-US" dirty="0">
                <a:latin typeface="宋体" panose="02010600030101010101" pitchFamily="2" charset="-122"/>
              </a:rPr>
              <a:t>种不同的互连函数。</a:t>
            </a:r>
            <a:r>
              <a:rPr lang="en-US" altLang="zh-CN" dirty="0">
                <a:latin typeface="宋体" panose="02010600030101010101" pitchFamily="2" charset="-122"/>
              </a:rPr>
              <a:t>SIMD</a:t>
            </a:r>
            <a:r>
              <a:rPr lang="zh-CN" altLang="en-US" dirty="0">
                <a:latin typeface="宋体" panose="02010600030101010101" pitchFamily="2" charset="-122"/>
              </a:rPr>
              <a:t>并行处理机</a:t>
            </a:r>
            <a:r>
              <a:rPr lang="en-US" altLang="zh-CN" dirty="0">
                <a:latin typeface="宋体" panose="02010600030101010101" pitchFamily="2" charset="-122"/>
              </a:rPr>
              <a:t>ILLIAC-Ⅳ</a:t>
            </a:r>
            <a:r>
              <a:rPr lang="zh-CN" altLang="en-US" dirty="0">
                <a:latin typeface="宋体" panose="02010600030101010101" pitchFamily="2" charset="-122"/>
              </a:rPr>
              <a:t>中的</a:t>
            </a:r>
            <a:r>
              <a:rPr lang="en-US" altLang="zh-CN" dirty="0">
                <a:latin typeface="宋体" panose="02010600030101010101" pitchFamily="2" charset="-122"/>
              </a:rPr>
              <a:t>64</a:t>
            </a:r>
            <a:r>
              <a:rPr lang="zh-CN" altLang="en-US" dirty="0">
                <a:latin typeface="宋体" panose="02010600030101010101" pitchFamily="2" charset="-122"/>
              </a:rPr>
              <a:t>个处理单元间的互连，实际上就是只采用了</a:t>
            </a:r>
            <a:r>
              <a:rPr lang="en-US" altLang="zh-CN" dirty="0">
                <a:latin typeface="宋体" panose="02010600030101010101" pitchFamily="2" charset="-122"/>
              </a:rPr>
              <a:t>PM2I</a:t>
            </a:r>
            <a:r>
              <a:rPr lang="zh-CN" altLang="en-US" dirty="0">
                <a:latin typeface="宋体" panose="02010600030101010101" pitchFamily="2" charset="-122"/>
              </a:rPr>
              <a:t>互连网络中的</a:t>
            </a:r>
            <a:r>
              <a:rPr lang="en-US" altLang="zh-CN" dirty="0">
                <a:latin typeface="宋体" panose="02010600030101010101" pitchFamily="2" charset="-122"/>
              </a:rPr>
              <a:t>PM2</a:t>
            </a:r>
            <a:r>
              <a:rPr lang="en-US" altLang="zh-CN" baseline="-25000" dirty="0">
                <a:latin typeface="宋体" panose="02010600030101010101" pitchFamily="2" charset="-122"/>
              </a:rPr>
              <a:t>±0</a:t>
            </a:r>
            <a:r>
              <a:rPr lang="zh-CN" altLang="en-US" dirty="0">
                <a:latin typeface="宋体" panose="02010600030101010101" pitchFamily="2" charset="-122"/>
              </a:rPr>
              <a:t>和</a:t>
            </a:r>
            <a:r>
              <a:rPr lang="en-US" altLang="zh-CN" dirty="0">
                <a:latin typeface="宋体" panose="02010600030101010101" pitchFamily="2" charset="-122"/>
              </a:rPr>
              <a:t>PM2</a:t>
            </a:r>
            <a:r>
              <a:rPr lang="en-US" altLang="zh-CN" baseline="-25000" dirty="0">
                <a:latin typeface="宋体" panose="02010600030101010101" pitchFamily="2" charset="-122"/>
              </a:rPr>
              <a:t>±3</a:t>
            </a:r>
            <a:r>
              <a:rPr lang="zh-CN" altLang="en-US" dirty="0">
                <a:latin typeface="宋体" panose="02010600030101010101" pitchFamily="2" charset="-122"/>
              </a:rPr>
              <a:t>这四个互连函数。</a:t>
            </a:r>
            <a:endParaRPr lang="zh-CN" altLang="en-US" dirty="0">
              <a:latin typeface="宋体" panose="02010600030101010101" pitchFamily="2" charset="-122"/>
            </a:endParaRPr>
          </a:p>
        </p:txBody>
      </p:sp>
      <p:sp>
        <p:nvSpPr>
          <p:cNvPr id="2" name="日期占位符 1"/>
          <p:cNvSpPr>
            <a:spLocks noGrp="1"/>
          </p:cNvSpPr>
          <p:nvPr>
            <p:ph type="dt" sz="half" idx="2"/>
          </p:nvPr>
        </p:nvSpPr>
        <p:spPr/>
        <p:txBody>
          <a:bodyPr/>
          <a:lstStyle/>
          <a:p>
            <a:fld id="{DC6D4238-A123-430E-9DB1-8156D57E4371}"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p:cTn id="7" dur="500" fill="hold"/>
                                        <p:tgtEl>
                                          <p:spTgt spid="11266">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1126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1126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1266">
                                            <p:txEl>
                                              <p:pRg st="1" end="1"/>
                                            </p:txEl>
                                          </p:spTgt>
                                        </p:tgtEl>
                                        <p:attrNameLst>
                                          <p:attrName>style.visibility</p:attrName>
                                        </p:attrNameLst>
                                      </p:cBhvr>
                                      <p:to>
                                        <p:strVal val="visible"/>
                                      </p:to>
                                    </p:set>
                                    <p:animEffect transition="in" filter="wipe(up)">
                                      <p:cBhvr>
                                        <p:cTn id="14" dur="500"/>
                                        <p:tgtEl>
                                          <p:spTgt spid="1126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animEffect transition="in" filter="wipe(left)">
                                      <p:cBhvr>
                                        <p:cTn id="19" dur="500"/>
                                        <p:tgtEl>
                                          <p:spTgt spid="1126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266">
                                            <p:txEl>
                                              <p:pRg st="3" end="3"/>
                                            </p:txEl>
                                          </p:spTgt>
                                        </p:tgtEl>
                                        <p:attrNameLst>
                                          <p:attrName>style.visibility</p:attrName>
                                        </p:attrNameLst>
                                      </p:cBhvr>
                                      <p:to>
                                        <p:strVal val="visible"/>
                                      </p:to>
                                    </p:set>
                                    <p:animEffect transition="in" filter="wipe(left)">
                                      <p:cBhvr>
                                        <p:cTn id="24" dur="500"/>
                                        <p:tgtEl>
                                          <p:spTgt spid="1126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266">
                                            <p:txEl>
                                              <p:pRg st="4" end="4"/>
                                            </p:txEl>
                                          </p:spTgt>
                                        </p:tgtEl>
                                        <p:attrNameLst>
                                          <p:attrName>style.visibility</p:attrName>
                                        </p:attrNameLst>
                                      </p:cBhvr>
                                      <p:to>
                                        <p:strVal val="visible"/>
                                      </p:to>
                                    </p:set>
                                    <p:animEffect transition="in" filter="wipe(up)">
                                      <p:cBhvr>
                                        <p:cTn id="29" dur="500"/>
                                        <p:tgtEl>
                                          <p:spTgt spid="1126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266">
                                            <p:txEl>
                                              <p:pRg st="5" end="5"/>
                                            </p:txEl>
                                          </p:spTgt>
                                        </p:tgtEl>
                                        <p:attrNameLst>
                                          <p:attrName>style.visibility</p:attrName>
                                        </p:attrNameLst>
                                      </p:cBhvr>
                                      <p:to>
                                        <p:strVal val="visible"/>
                                      </p:to>
                                    </p:set>
                                    <p:animEffect transition="in" filter="wipe(left)">
                                      <p:cBhvr>
                                        <p:cTn id="34" dur="500"/>
                                        <p:tgtEl>
                                          <p:spTgt spid="11266">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1266">
                                            <p:txEl>
                                              <p:pRg st="6" end="6"/>
                                            </p:txEl>
                                          </p:spTgt>
                                        </p:tgtEl>
                                        <p:attrNameLst>
                                          <p:attrName>style.visibility</p:attrName>
                                        </p:attrNameLst>
                                      </p:cBhvr>
                                      <p:to>
                                        <p:strVal val="visible"/>
                                      </p:to>
                                    </p:set>
                                    <p:animEffect transition="in" filter="wipe(left)">
                                      <p:cBhvr>
                                        <p:cTn id="39" dur="500"/>
                                        <p:tgtEl>
                                          <p:spTgt spid="11266">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266">
                                            <p:txEl>
                                              <p:pRg st="7" end="7"/>
                                            </p:txEl>
                                          </p:spTgt>
                                        </p:tgtEl>
                                        <p:attrNameLst>
                                          <p:attrName>style.visibility</p:attrName>
                                        </p:attrNameLst>
                                      </p:cBhvr>
                                      <p:to>
                                        <p:strVal val="visible"/>
                                      </p:to>
                                    </p:set>
                                    <p:animEffect transition="in" filter="wipe(left)">
                                      <p:cBhvr>
                                        <p:cTn id="44" dur="500"/>
                                        <p:tgtEl>
                                          <p:spTgt spid="11266">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266">
                                            <p:txEl>
                                              <p:pRg st="8" end="8"/>
                                            </p:txEl>
                                          </p:spTgt>
                                        </p:tgtEl>
                                        <p:attrNameLst>
                                          <p:attrName>style.visibility</p:attrName>
                                        </p:attrNameLst>
                                      </p:cBhvr>
                                      <p:to>
                                        <p:strVal val="visible"/>
                                      </p:to>
                                    </p:set>
                                    <p:animEffect transition="in" filter="wipe(left)">
                                      <p:cBhvr>
                                        <p:cTn id="49" dur="500"/>
                                        <p:tgtEl>
                                          <p:spTgt spid="11266">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1266">
                                            <p:txEl>
                                              <p:pRg st="9" end="9"/>
                                            </p:txEl>
                                          </p:spTgt>
                                        </p:tgtEl>
                                        <p:attrNameLst>
                                          <p:attrName>style.visibility</p:attrName>
                                        </p:attrNameLst>
                                      </p:cBhvr>
                                      <p:to>
                                        <p:strVal val="visible"/>
                                      </p:to>
                                    </p:set>
                                    <p:animEffect transition="in" filter="wipe(left)">
                                      <p:cBhvr>
                                        <p:cTn id="54" dur="500"/>
                                        <p:tgtEl>
                                          <p:spTgt spid="11266">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1266">
                                            <p:txEl>
                                              <p:pRg st="10" end="10"/>
                                            </p:txEl>
                                          </p:spTgt>
                                        </p:tgtEl>
                                        <p:attrNameLst>
                                          <p:attrName>style.visibility</p:attrName>
                                        </p:attrNameLst>
                                      </p:cBhvr>
                                      <p:to>
                                        <p:strVal val="visible"/>
                                      </p:to>
                                    </p:set>
                                    <p:animEffect transition="in" filter="wipe(left)">
                                      <p:cBhvr>
                                        <p:cTn id="59" dur="500"/>
                                        <p:tgtEl>
                                          <p:spTgt spid="11266">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1" presetClass="entr" presetSubtype="0" fill="hold" nodeType="clickEffect">
                                  <p:stCondLst>
                                    <p:cond delay="0"/>
                                  </p:stCondLst>
                                  <p:childTnLst>
                                    <p:set>
                                      <p:cBhvr>
                                        <p:cTn id="63" dur="1" fill="hold">
                                          <p:stCondLst>
                                            <p:cond delay="0"/>
                                          </p:stCondLst>
                                        </p:cTn>
                                        <p:tgtEl>
                                          <p:spTgt spid="11266">
                                            <p:txEl>
                                              <p:pRg st="11" end="11"/>
                                            </p:txEl>
                                          </p:spTgt>
                                        </p:tgtEl>
                                        <p:attrNameLst>
                                          <p:attrName>style.visibility</p:attrName>
                                        </p:attrNameLst>
                                      </p:cBhvr>
                                      <p:to>
                                        <p:strVal val="visible"/>
                                      </p:to>
                                    </p:set>
                                    <p:animEffect transition="in" filter="fade">
                                      <p:cBhvr>
                                        <p:cTn id="64" dur="770" decel="100000"/>
                                        <p:tgtEl>
                                          <p:spTgt spid="11266">
                                            <p:txEl>
                                              <p:pRg st="11" end="11"/>
                                            </p:txEl>
                                          </p:spTgt>
                                        </p:tgtEl>
                                      </p:cBhvr>
                                    </p:animEffect>
                                    <p:animScale>
                                      <p:cBhvr>
                                        <p:cTn id="65" dur="770" decel="100000"/>
                                        <p:tgtEl>
                                          <p:spTgt spid="11266">
                                            <p:txEl>
                                              <p:pRg st="11" end="11"/>
                                            </p:txEl>
                                          </p:spTgt>
                                        </p:tgtEl>
                                      </p:cBhvr>
                                      <p:from x="10000" y="10000"/>
                                      <p:to x="200000" y="450000"/>
                                    </p:animScale>
                                    <p:animScale>
                                      <p:cBhvr>
                                        <p:cTn id="66" dur="1230" accel="100000" fill="hold">
                                          <p:stCondLst>
                                            <p:cond delay="770"/>
                                          </p:stCondLst>
                                        </p:cTn>
                                        <p:tgtEl>
                                          <p:spTgt spid="11266">
                                            <p:txEl>
                                              <p:pRg st="11" end="11"/>
                                            </p:txEl>
                                          </p:spTgt>
                                        </p:tgtEl>
                                      </p:cBhvr>
                                      <p:from x="200000" y="450000"/>
                                      <p:to x="100000" y="100000"/>
                                    </p:animScale>
                                    <p:set>
                                      <p:cBhvr>
                                        <p:cTn id="67" dur="770" fill="hold"/>
                                        <p:tgtEl>
                                          <p:spTgt spid="11266">
                                            <p:txEl>
                                              <p:pRg st="11" end="11"/>
                                            </p:txEl>
                                          </p:spTgt>
                                        </p:tgtEl>
                                        <p:attrNameLst>
                                          <p:attrName>ppt_x</p:attrName>
                                        </p:attrNameLst>
                                      </p:cBhvr>
                                      <p:to>
                                        <p:strVal val="(0.5)"/>
                                      </p:to>
                                    </p:set>
                                    <p:anim from="(0.5)" to="(#ppt_x)" calcmode="lin" valueType="num">
                                      <p:cBhvr>
                                        <p:cTn id="68" dur="1230" accel="100000" fill="hold">
                                          <p:stCondLst>
                                            <p:cond delay="770"/>
                                          </p:stCondLst>
                                        </p:cTn>
                                        <p:tgtEl>
                                          <p:spTgt spid="11266">
                                            <p:txEl>
                                              <p:pRg st="11" end="11"/>
                                            </p:txEl>
                                          </p:spTgt>
                                        </p:tgtEl>
                                        <p:attrNameLst>
                                          <p:attrName>ppt_x</p:attrName>
                                        </p:attrNameLst>
                                      </p:cBhvr>
                                    </p:anim>
                                    <p:set>
                                      <p:cBhvr>
                                        <p:cTn id="69" dur="770" fill="hold"/>
                                        <p:tgtEl>
                                          <p:spTgt spid="11266">
                                            <p:txEl>
                                              <p:pRg st="11" end="11"/>
                                            </p:txEl>
                                          </p:spTgt>
                                        </p:tgtEl>
                                        <p:attrNameLst>
                                          <p:attrName>ppt_y</p:attrName>
                                        </p:attrNameLst>
                                      </p:cBhvr>
                                      <p:to>
                                        <p:strVal val="(#ppt_y+0.4)"/>
                                      </p:to>
                                    </p:set>
                                    <p:anim from="(#ppt_y+0.4)" to="(#ppt_y)" calcmode="lin" valueType="num">
                                      <p:cBhvr>
                                        <p:cTn id="70" dur="1230" accel="100000" fill="hold">
                                          <p:stCondLst>
                                            <p:cond delay="770"/>
                                          </p:stCondLst>
                                        </p:cTn>
                                        <p:tgtEl>
                                          <p:spTgt spid="11266">
                                            <p:txEl>
                                              <p:pRg st="11" end="11"/>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562246" y="5578264"/>
            <a:ext cx="330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宋体" panose="02010600030101010101" pitchFamily="2" charset="-122"/>
              </a:rPr>
              <a:t>PM2I</a:t>
            </a:r>
            <a:r>
              <a:rPr lang="zh-CN" altLang="en-US" sz="2000" dirty="0">
                <a:latin typeface="宋体" panose="02010600030101010101" pitchFamily="2" charset="-122"/>
              </a:rPr>
              <a:t>单级网络的最大距离为</a:t>
            </a:r>
            <a:r>
              <a:rPr lang="zh-CN" altLang="en-US" sz="1200" dirty="0">
                <a:latin typeface="宋体" panose="02010600030101010101" pitchFamily="2" charset="-122"/>
              </a:rPr>
              <a:t> </a:t>
            </a:r>
            <a:endParaRPr lang="zh-CN" altLang="en-US" dirty="0"/>
          </a:p>
        </p:txBody>
      </p:sp>
      <p:pic>
        <p:nvPicPr>
          <p:cNvPr id="102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48417" y="5648220"/>
            <a:ext cx="6492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2"/>
          </p:nvPr>
        </p:nvSpPr>
        <p:spPr/>
        <p:txBody>
          <a:bodyPr/>
          <a:lstStyle/>
          <a:p>
            <a:fld id="{68397A1F-E6B6-44FC-A9B2-13F4AA23D911}"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《计算机系统结构》</a:t>
            </a:r>
            <a:endParaRPr lang="zh-CN" altLang="en-US"/>
          </a:p>
        </p:txBody>
      </p:sp>
      <p:sp>
        <p:nvSpPr>
          <p:cNvPr id="6" name="矩形 5"/>
          <p:cNvSpPr/>
          <p:nvPr/>
        </p:nvSpPr>
        <p:spPr>
          <a:xfrm>
            <a:off x="1197305" y="1574388"/>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10" name="矩形 9"/>
          <p:cNvSpPr/>
          <p:nvPr/>
        </p:nvSpPr>
        <p:spPr>
          <a:xfrm>
            <a:off x="2138766" y="1574387"/>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11" name="矩形 10"/>
          <p:cNvSpPr/>
          <p:nvPr/>
        </p:nvSpPr>
        <p:spPr>
          <a:xfrm>
            <a:off x="3080227" y="1574386"/>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12" name="矩形 11"/>
          <p:cNvSpPr/>
          <p:nvPr/>
        </p:nvSpPr>
        <p:spPr>
          <a:xfrm>
            <a:off x="4021688" y="1574385"/>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13" name="矩形 12"/>
          <p:cNvSpPr/>
          <p:nvPr/>
        </p:nvSpPr>
        <p:spPr>
          <a:xfrm>
            <a:off x="4963149" y="1574384"/>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14" name="矩形 13"/>
          <p:cNvSpPr/>
          <p:nvPr/>
        </p:nvSpPr>
        <p:spPr>
          <a:xfrm>
            <a:off x="5904610" y="1574383"/>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15" name="矩形 14"/>
          <p:cNvSpPr/>
          <p:nvPr/>
        </p:nvSpPr>
        <p:spPr>
          <a:xfrm>
            <a:off x="6846071" y="1574382"/>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16" name="矩形 15"/>
          <p:cNvSpPr/>
          <p:nvPr/>
        </p:nvSpPr>
        <p:spPr>
          <a:xfrm>
            <a:off x="7787532" y="1574381"/>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cxnSp>
        <p:nvCxnSpPr>
          <p:cNvPr id="8" name="直接箭头连接符 7"/>
          <p:cNvCxnSpPr>
            <a:stCxn id="6" idx="3"/>
            <a:endCxn id="10" idx="1"/>
          </p:cNvCxnSpPr>
          <p:nvPr/>
        </p:nvCxnSpPr>
        <p:spPr>
          <a:xfrm flipV="1">
            <a:off x="1594180" y="1772825"/>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2535641" y="1772817"/>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458443" y="1772818"/>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4411913" y="1772817"/>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5366674" y="1772817"/>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6301485" y="1772816"/>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7236296" y="1772816"/>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46069" y="1772816"/>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8184407" y="1770911"/>
            <a:ext cx="285706" cy="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48233" y="1213931"/>
            <a:ext cx="7805999" cy="51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663" y="1212026"/>
            <a:ext cx="877" cy="562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451113" y="1206311"/>
            <a:ext cx="4458" cy="564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189043" y="2897228"/>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43" name="矩形 42"/>
          <p:cNvSpPr/>
          <p:nvPr/>
        </p:nvSpPr>
        <p:spPr>
          <a:xfrm>
            <a:off x="2130504" y="2897227"/>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44" name="矩形 43"/>
          <p:cNvSpPr/>
          <p:nvPr/>
        </p:nvSpPr>
        <p:spPr>
          <a:xfrm>
            <a:off x="3071965" y="2897226"/>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45" name="矩形 44"/>
          <p:cNvSpPr/>
          <p:nvPr/>
        </p:nvSpPr>
        <p:spPr>
          <a:xfrm>
            <a:off x="4013426" y="2897225"/>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46" name="矩形 45"/>
          <p:cNvSpPr/>
          <p:nvPr/>
        </p:nvSpPr>
        <p:spPr>
          <a:xfrm>
            <a:off x="4954887" y="2897224"/>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47" name="矩形 46"/>
          <p:cNvSpPr/>
          <p:nvPr/>
        </p:nvSpPr>
        <p:spPr>
          <a:xfrm>
            <a:off x="5896348" y="2897223"/>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48" name="矩形 47"/>
          <p:cNvSpPr/>
          <p:nvPr/>
        </p:nvSpPr>
        <p:spPr>
          <a:xfrm>
            <a:off x="6837809" y="2897222"/>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49" name="矩形 48"/>
          <p:cNvSpPr/>
          <p:nvPr/>
        </p:nvSpPr>
        <p:spPr>
          <a:xfrm>
            <a:off x="7779270" y="2897221"/>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sp>
        <p:nvSpPr>
          <p:cNvPr id="50" name="矩形 49"/>
          <p:cNvSpPr/>
          <p:nvPr/>
        </p:nvSpPr>
        <p:spPr>
          <a:xfrm>
            <a:off x="1159055" y="4545156"/>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51" name="矩形 50"/>
          <p:cNvSpPr/>
          <p:nvPr/>
        </p:nvSpPr>
        <p:spPr>
          <a:xfrm>
            <a:off x="2100516" y="4545155"/>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52" name="矩形 51"/>
          <p:cNvSpPr/>
          <p:nvPr/>
        </p:nvSpPr>
        <p:spPr>
          <a:xfrm>
            <a:off x="3041977" y="4545154"/>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53" name="矩形 52"/>
          <p:cNvSpPr/>
          <p:nvPr/>
        </p:nvSpPr>
        <p:spPr>
          <a:xfrm>
            <a:off x="3983438" y="4545153"/>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54" name="矩形 53"/>
          <p:cNvSpPr/>
          <p:nvPr/>
        </p:nvSpPr>
        <p:spPr>
          <a:xfrm>
            <a:off x="4924899" y="4545152"/>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55" name="矩形 54"/>
          <p:cNvSpPr/>
          <p:nvPr/>
        </p:nvSpPr>
        <p:spPr>
          <a:xfrm>
            <a:off x="5866360" y="4545151"/>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56" name="矩形 55"/>
          <p:cNvSpPr/>
          <p:nvPr/>
        </p:nvSpPr>
        <p:spPr>
          <a:xfrm>
            <a:off x="6807821" y="4545150"/>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57" name="矩形 56"/>
          <p:cNvSpPr/>
          <p:nvPr/>
        </p:nvSpPr>
        <p:spPr>
          <a:xfrm>
            <a:off x="7749282" y="4545149"/>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cxnSp>
        <p:nvCxnSpPr>
          <p:cNvPr id="40" name="直接箭头连接符 39"/>
          <p:cNvCxnSpPr/>
          <p:nvPr/>
        </p:nvCxnSpPr>
        <p:spPr>
          <a:xfrm>
            <a:off x="3149599" y="2565896"/>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1487804" y="2562086"/>
            <a:ext cx="0" cy="3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473891" y="2567801"/>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5035084" y="257115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3373289" y="2567344"/>
            <a:ext cx="0" cy="3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3359376" y="2573059"/>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6902936" y="257608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5241141" y="2572274"/>
            <a:ext cx="0" cy="3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5227228" y="2577989"/>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H="1">
            <a:off x="1296179" y="2344157"/>
            <a:ext cx="0" cy="547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flipV="1">
            <a:off x="7111088" y="2348739"/>
            <a:ext cx="0" cy="5478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1287491" y="2355027"/>
            <a:ext cx="58388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V="1">
            <a:off x="4120534" y="3306900"/>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2458739" y="3310709"/>
            <a:ext cx="0" cy="3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flipV="1">
            <a:off x="2444826" y="3626132"/>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V="1">
            <a:off x="6006019" y="3301642"/>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344224" y="3305451"/>
            <a:ext cx="0" cy="3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flipV="1">
            <a:off x="4330311" y="3620874"/>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flipV="1">
            <a:off x="7873871" y="3296712"/>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212076" y="3300521"/>
            <a:ext cx="0" cy="3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flipV="1">
            <a:off x="6198163" y="3615944"/>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flipV="1">
            <a:off x="2267114" y="3301917"/>
            <a:ext cx="0" cy="547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8082023" y="3297333"/>
            <a:ext cx="0" cy="5478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2258426" y="3838906"/>
            <a:ext cx="58388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1335564" y="4303852"/>
            <a:ext cx="3817697" cy="232082"/>
            <a:chOff x="1190626" y="2354594"/>
            <a:chExt cx="1689734" cy="328757"/>
          </a:xfrm>
        </p:grpSpPr>
        <p:cxnSp>
          <p:nvCxnSpPr>
            <p:cNvPr id="100" name="直接箭头连接符 99"/>
            <p:cNvCxnSpPr/>
            <p:nvPr/>
          </p:nvCxnSpPr>
          <p:spPr>
            <a:xfrm>
              <a:off x="2874119" y="235459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1190626" y="2366025"/>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1196714" y="236221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组合 103"/>
          <p:cNvGrpSpPr/>
          <p:nvPr/>
        </p:nvGrpSpPr>
        <p:grpSpPr>
          <a:xfrm>
            <a:off x="3230311" y="4113644"/>
            <a:ext cx="3817697" cy="419154"/>
            <a:chOff x="1190626" y="2354594"/>
            <a:chExt cx="1689734" cy="328757"/>
          </a:xfrm>
        </p:grpSpPr>
        <p:cxnSp>
          <p:nvCxnSpPr>
            <p:cNvPr id="105" name="直接箭头连接符 104"/>
            <p:cNvCxnSpPr/>
            <p:nvPr/>
          </p:nvCxnSpPr>
          <p:spPr>
            <a:xfrm>
              <a:off x="2874119" y="235459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1190626" y="2366025"/>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a:off x="1196714" y="236221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flipV="1">
            <a:off x="2267114" y="4956142"/>
            <a:ext cx="3817697" cy="232082"/>
            <a:chOff x="1190626" y="2354594"/>
            <a:chExt cx="1689734" cy="328757"/>
          </a:xfrm>
        </p:grpSpPr>
        <p:cxnSp>
          <p:nvCxnSpPr>
            <p:cNvPr id="109" name="直接箭头连接符 108"/>
            <p:cNvCxnSpPr/>
            <p:nvPr/>
          </p:nvCxnSpPr>
          <p:spPr>
            <a:xfrm>
              <a:off x="2874119" y="235459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1190626" y="2366025"/>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1196714" y="236221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flipV="1">
            <a:off x="4161861" y="4959278"/>
            <a:ext cx="3817697" cy="419154"/>
            <a:chOff x="1190626" y="2354594"/>
            <a:chExt cx="1689734" cy="328757"/>
          </a:xfrm>
        </p:grpSpPr>
        <p:cxnSp>
          <p:nvCxnSpPr>
            <p:cNvPr id="113" name="直接箭头连接符 112"/>
            <p:cNvCxnSpPr/>
            <p:nvPr/>
          </p:nvCxnSpPr>
          <p:spPr>
            <a:xfrm>
              <a:off x="2874119" y="235459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1190626" y="2366025"/>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1196714" y="236221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174" name="文本框 7173"/>
          <p:cNvSpPr txBox="1"/>
          <p:nvPr/>
        </p:nvSpPr>
        <p:spPr>
          <a:xfrm>
            <a:off x="308023" y="1807328"/>
            <a:ext cx="941283" cy="400110"/>
          </a:xfrm>
          <a:prstGeom prst="rect">
            <a:avLst/>
          </a:prstGeom>
          <a:noFill/>
        </p:spPr>
        <p:txBody>
          <a:bodyPr wrap="none" rtlCol="0">
            <a:spAutoFit/>
          </a:bodyPr>
          <a:lstStyle/>
          <a:p>
            <a:r>
              <a:rPr lang="en-US" altLang="zh-CN" sz="2000" b="1" dirty="0">
                <a:latin typeface="Calisto MT" panose="02040603050505030304" pitchFamily="18" charset="0"/>
              </a:rPr>
              <a:t>PM2</a:t>
            </a:r>
            <a:r>
              <a:rPr lang="en-US" altLang="zh-CN" sz="2000" b="1" baseline="-25000" dirty="0"/>
              <a:t>±0</a:t>
            </a:r>
            <a:endParaRPr lang="zh-CN" altLang="en-US" b="1" baseline="-25000" dirty="0"/>
          </a:p>
        </p:txBody>
      </p:sp>
      <p:sp>
        <p:nvSpPr>
          <p:cNvPr id="118" name="文本框 117"/>
          <p:cNvSpPr txBox="1"/>
          <p:nvPr/>
        </p:nvSpPr>
        <p:spPr>
          <a:xfrm>
            <a:off x="217246" y="2893986"/>
            <a:ext cx="941283" cy="400110"/>
          </a:xfrm>
          <a:prstGeom prst="rect">
            <a:avLst/>
          </a:prstGeom>
          <a:noFill/>
        </p:spPr>
        <p:txBody>
          <a:bodyPr wrap="none" rtlCol="0">
            <a:spAutoFit/>
          </a:bodyPr>
          <a:lstStyle/>
          <a:p>
            <a:r>
              <a:rPr lang="en-US" altLang="zh-CN" sz="2000" b="1" dirty="0">
                <a:latin typeface="Calisto MT" panose="02040603050505030304" pitchFamily="18" charset="0"/>
              </a:rPr>
              <a:t>PM2</a:t>
            </a:r>
            <a:r>
              <a:rPr lang="en-US" altLang="zh-CN" sz="2000" b="1" baseline="-25000" dirty="0"/>
              <a:t>±1</a:t>
            </a:r>
            <a:endParaRPr lang="zh-CN" altLang="en-US" b="1" baseline="-25000" dirty="0"/>
          </a:p>
        </p:txBody>
      </p:sp>
      <p:sp>
        <p:nvSpPr>
          <p:cNvPr id="119" name="文本框 118"/>
          <p:cNvSpPr txBox="1"/>
          <p:nvPr/>
        </p:nvSpPr>
        <p:spPr>
          <a:xfrm>
            <a:off x="217246" y="4677146"/>
            <a:ext cx="941283" cy="400110"/>
          </a:xfrm>
          <a:prstGeom prst="rect">
            <a:avLst/>
          </a:prstGeom>
          <a:noFill/>
        </p:spPr>
        <p:txBody>
          <a:bodyPr wrap="none" rtlCol="0">
            <a:spAutoFit/>
          </a:bodyPr>
          <a:lstStyle/>
          <a:p>
            <a:r>
              <a:rPr lang="en-US" altLang="zh-CN" sz="2000" b="1" dirty="0">
                <a:latin typeface="Calisto MT" panose="02040603050505030304" pitchFamily="18" charset="0"/>
              </a:rPr>
              <a:t>PM2</a:t>
            </a:r>
            <a:r>
              <a:rPr lang="en-US" altLang="zh-CN" sz="2000" b="1" baseline="-25000" dirty="0"/>
              <a:t>±2</a:t>
            </a:r>
            <a:endParaRPr lang="zh-CN" altLang="en-US" b="1" baseline="-25000" dirty="0"/>
          </a:p>
        </p:txBody>
      </p:sp>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500"/>
                                        <p:tgtEl>
                                          <p:spTgt spid="717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25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250"/>
                                        <p:tgtEl>
                                          <p:spTgt spid="8"/>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25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250"/>
                                        <p:tgtEl>
                                          <p:spTgt spid="1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250"/>
                                        <p:tgtEl>
                                          <p:spTgt spid="11"/>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250"/>
                                        <p:tgtEl>
                                          <p:spTgt spid="2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250"/>
                                        <p:tgtEl>
                                          <p:spTgt spid="12"/>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250"/>
                                        <p:tgtEl>
                                          <p:spTgt spid="21"/>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250"/>
                                        <p:tgtEl>
                                          <p:spTgt spid="13"/>
                                        </p:tgtEl>
                                      </p:cBhvr>
                                    </p:animEffect>
                                  </p:childTnLst>
                                </p:cTn>
                              </p:par>
                            </p:childTnLst>
                          </p:cTn>
                        </p:par>
                        <p:par>
                          <p:cTn id="43" fill="hold">
                            <p:stCondLst>
                              <p:cond delay="4500"/>
                            </p:stCondLst>
                            <p:childTnLst>
                              <p:par>
                                <p:cTn id="44" presetID="22" presetClass="entr" presetSubtype="8"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250"/>
                                        <p:tgtEl>
                                          <p:spTgt spid="22"/>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50"/>
                                        <p:tgtEl>
                                          <p:spTgt spid="14"/>
                                        </p:tgtEl>
                                      </p:cBhvr>
                                    </p:animEffect>
                                  </p:childTnLst>
                                </p:cTn>
                              </p:par>
                            </p:childTnLst>
                          </p:cTn>
                        </p:par>
                        <p:par>
                          <p:cTn id="51" fill="hold">
                            <p:stCondLst>
                              <p:cond delay="5500"/>
                            </p:stCondLst>
                            <p:childTnLst>
                              <p:par>
                                <p:cTn id="52" presetID="22" presetClass="entr" presetSubtype="8"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250"/>
                                        <p:tgtEl>
                                          <p:spTgt spid="23"/>
                                        </p:tgtEl>
                                      </p:cBhvr>
                                    </p:animEffect>
                                  </p:childTnLst>
                                </p:cTn>
                              </p:par>
                            </p:childTnLst>
                          </p:cTn>
                        </p:par>
                        <p:par>
                          <p:cTn id="55" fill="hold">
                            <p:stCondLst>
                              <p:cond delay="60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250"/>
                                        <p:tgtEl>
                                          <p:spTgt spid="15"/>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250"/>
                                        <p:tgtEl>
                                          <p:spTgt spid="24"/>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250"/>
                                        <p:tgtEl>
                                          <p:spTgt spid="16"/>
                                        </p:tgtEl>
                                      </p:cBhvr>
                                    </p:animEffect>
                                  </p:childTnLst>
                                </p:cTn>
                              </p:par>
                            </p:childTnLst>
                          </p:cTn>
                        </p:par>
                        <p:par>
                          <p:cTn id="67" fill="hold">
                            <p:stCondLst>
                              <p:cond delay="7500"/>
                            </p:stCondLst>
                            <p:childTnLst>
                              <p:par>
                                <p:cTn id="68" presetID="22" presetClass="entr" presetSubtype="8" fill="hold"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left)">
                                      <p:cBhvr>
                                        <p:cTn id="70" dur="250"/>
                                        <p:tgtEl>
                                          <p:spTgt spid="18"/>
                                        </p:tgtEl>
                                      </p:cBhvr>
                                    </p:animEffect>
                                  </p:childTnLst>
                                </p:cTn>
                              </p:par>
                            </p:childTnLst>
                          </p:cTn>
                        </p:par>
                        <p:par>
                          <p:cTn id="71" fill="hold">
                            <p:stCondLst>
                              <p:cond delay="8000"/>
                            </p:stCondLst>
                            <p:childTnLst>
                              <p:par>
                                <p:cTn id="72" presetID="22" presetClass="entr" presetSubtype="4" fill="hold" nodeType="after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down)">
                                      <p:cBhvr>
                                        <p:cTn id="74" dur="250"/>
                                        <p:tgtEl>
                                          <p:spTgt spid="37"/>
                                        </p:tgtEl>
                                      </p:cBhvr>
                                    </p:animEffect>
                                  </p:childTnLst>
                                </p:cTn>
                              </p:par>
                            </p:childTnLst>
                          </p:cTn>
                        </p:par>
                        <p:par>
                          <p:cTn id="75" fill="hold">
                            <p:stCondLst>
                              <p:cond delay="8500"/>
                            </p:stCondLst>
                            <p:childTnLst>
                              <p:par>
                                <p:cTn id="76" presetID="22" presetClass="entr" presetSubtype="2" fill="hold" nodeType="after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right)">
                                      <p:cBhvr>
                                        <p:cTn id="78" dur="750"/>
                                        <p:tgtEl>
                                          <p:spTgt spid="29"/>
                                        </p:tgtEl>
                                      </p:cBhvr>
                                    </p:animEffect>
                                  </p:childTnLst>
                                </p:cTn>
                              </p:par>
                            </p:childTnLst>
                          </p:cTn>
                        </p:par>
                        <p:par>
                          <p:cTn id="79" fill="hold">
                            <p:stCondLst>
                              <p:cond delay="9500"/>
                            </p:stCondLst>
                            <p:childTnLst>
                              <p:par>
                                <p:cTn id="80" presetID="22" presetClass="entr" presetSubtype="1" fill="hold"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up)">
                                      <p:cBhvr>
                                        <p:cTn id="82" dur="250"/>
                                        <p:tgtEl>
                                          <p:spTgt spid="31"/>
                                        </p:tgtEl>
                                      </p:cBhvr>
                                    </p:animEffect>
                                  </p:childTnLst>
                                </p:cTn>
                              </p:par>
                            </p:childTnLst>
                          </p:cTn>
                        </p:par>
                        <p:par>
                          <p:cTn id="83" fill="hold">
                            <p:stCondLst>
                              <p:cond delay="10000"/>
                            </p:stCondLst>
                            <p:childTnLst>
                              <p:par>
                                <p:cTn id="84" presetID="22" presetClass="entr" presetSubtype="8" fill="hold" nodeType="after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wipe(left)">
                                      <p:cBhvr>
                                        <p:cTn id="86" dur="250"/>
                                        <p:tgtEl>
                                          <p:spTgt spid="2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18"/>
                                        </p:tgtEl>
                                        <p:attrNameLst>
                                          <p:attrName>style.visibility</p:attrName>
                                        </p:attrNameLst>
                                      </p:cBhvr>
                                      <p:to>
                                        <p:strVal val="visible"/>
                                      </p:to>
                                    </p:set>
                                    <p:animEffect transition="in" filter="fade">
                                      <p:cBhvr>
                                        <p:cTn id="91" dur="500"/>
                                        <p:tgtEl>
                                          <p:spTgt spid="118"/>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wipe(left)">
                                      <p:cBhvr>
                                        <p:cTn id="95" dur="250"/>
                                        <p:tgtEl>
                                          <p:spTgt spid="42"/>
                                        </p:tgtEl>
                                      </p:cBhvr>
                                    </p:animEffect>
                                  </p:childTnLst>
                                </p:cTn>
                              </p:par>
                            </p:childTnLst>
                          </p:cTn>
                        </p:par>
                        <p:par>
                          <p:cTn id="96" fill="hold">
                            <p:stCondLst>
                              <p:cond delay="1000"/>
                            </p:stCondLst>
                            <p:childTnLst>
                              <p:par>
                                <p:cTn id="97" presetID="22" presetClass="entr" presetSubtype="4" fill="hold" nodeType="after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wipe(down)">
                                      <p:cBhvr>
                                        <p:cTn id="99" dur="250"/>
                                        <p:tgtEl>
                                          <p:spTgt spid="58"/>
                                        </p:tgtEl>
                                      </p:cBhvr>
                                    </p:animEffect>
                                  </p:childTnLst>
                                </p:cTn>
                              </p:par>
                            </p:childTnLst>
                          </p:cTn>
                        </p:par>
                        <p:par>
                          <p:cTn id="100" fill="hold">
                            <p:stCondLst>
                              <p:cond delay="1500"/>
                            </p:stCondLst>
                            <p:childTnLst>
                              <p:par>
                                <p:cTn id="101" presetID="22" presetClass="entr" presetSubtype="8" fill="hold" nodeType="after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wipe(left)">
                                      <p:cBhvr>
                                        <p:cTn id="103" dur="250"/>
                                        <p:tgtEl>
                                          <p:spTgt spid="61"/>
                                        </p:tgtEl>
                                      </p:cBhvr>
                                    </p:animEffect>
                                  </p:childTnLst>
                                </p:cTn>
                              </p:par>
                            </p:childTnLst>
                          </p:cTn>
                        </p:par>
                        <p:par>
                          <p:cTn id="104" fill="hold">
                            <p:stCondLst>
                              <p:cond delay="2000"/>
                            </p:stCondLst>
                            <p:childTnLst>
                              <p:par>
                                <p:cTn id="105" presetID="22" presetClass="entr" presetSubtype="1" fill="hold" nodeType="after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wipe(up)">
                                      <p:cBhvr>
                                        <p:cTn id="107" dur="250"/>
                                        <p:tgtEl>
                                          <p:spTgt spid="40"/>
                                        </p:tgtEl>
                                      </p:cBhvr>
                                    </p:animEffect>
                                  </p:childTnLst>
                                </p:cTn>
                              </p:par>
                            </p:childTnLst>
                          </p:cTn>
                        </p:par>
                        <p:par>
                          <p:cTn id="108" fill="hold">
                            <p:stCondLst>
                              <p:cond delay="2500"/>
                            </p:stCondLst>
                            <p:childTnLst>
                              <p:par>
                                <p:cTn id="109" presetID="22" presetClass="entr" presetSubtype="1" fill="hold" grpId="0" nodeType="after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wipe(up)">
                                      <p:cBhvr>
                                        <p:cTn id="111" dur="250"/>
                                        <p:tgtEl>
                                          <p:spTgt spid="44"/>
                                        </p:tgtEl>
                                      </p:cBhvr>
                                    </p:animEffect>
                                  </p:childTnLst>
                                </p:cTn>
                              </p:par>
                            </p:childTnLst>
                          </p:cTn>
                        </p:par>
                        <p:par>
                          <p:cTn id="112" fill="hold">
                            <p:stCondLst>
                              <p:cond delay="3000"/>
                            </p:stCondLst>
                            <p:childTnLst>
                              <p:par>
                                <p:cTn id="113" presetID="22" presetClass="entr" presetSubtype="4" fill="hold" nodeType="afterEffect">
                                  <p:stCondLst>
                                    <p:cond delay="0"/>
                                  </p:stCondLst>
                                  <p:childTnLst>
                                    <p:set>
                                      <p:cBhvr>
                                        <p:cTn id="114" dur="1" fill="hold">
                                          <p:stCondLst>
                                            <p:cond delay="0"/>
                                          </p:stCondLst>
                                        </p:cTn>
                                        <p:tgtEl>
                                          <p:spTgt spid="70"/>
                                        </p:tgtEl>
                                        <p:attrNameLst>
                                          <p:attrName>style.visibility</p:attrName>
                                        </p:attrNameLst>
                                      </p:cBhvr>
                                      <p:to>
                                        <p:strVal val="visible"/>
                                      </p:to>
                                    </p:set>
                                    <p:animEffect transition="in" filter="wipe(down)">
                                      <p:cBhvr>
                                        <p:cTn id="115" dur="250"/>
                                        <p:tgtEl>
                                          <p:spTgt spid="70"/>
                                        </p:tgtEl>
                                      </p:cBhvr>
                                    </p:animEffect>
                                  </p:childTnLst>
                                </p:cTn>
                              </p:par>
                            </p:childTnLst>
                          </p:cTn>
                        </p:par>
                        <p:par>
                          <p:cTn id="116" fill="hold">
                            <p:stCondLst>
                              <p:cond delay="3500"/>
                            </p:stCondLst>
                            <p:childTnLst>
                              <p:par>
                                <p:cTn id="117" presetID="22" presetClass="entr" presetSubtype="8" fill="hold" nodeType="afterEffect">
                                  <p:stCondLst>
                                    <p:cond delay="0"/>
                                  </p:stCondLst>
                                  <p:childTnLst>
                                    <p:set>
                                      <p:cBhvr>
                                        <p:cTn id="118" dur="1" fill="hold">
                                          <p:stCondLst>
                                            <p:cond delay="0"/>
                                          </p:stCondLst>
                                        </p:cTn>
                                        <p:tgtEl>
                                          <p:spTgt spid="71"/>
                                        </p:tgtEl>
                                        <p:attrNameLst>
                                          <p:attrName>style.visibility</p:attrName>
                                        </p:attrNameLst>
                                      </p:cBhvr>
                                      <p:to>
                                        <p:strVal val="visible"/>
                                      </p:to>
                                    </p:set>
                                    <p:animEffect transition="in" filter="wipe(left)">
                                      <p:cBhvr>
                                        <p:cTn id="119" dur="250"/>
                                        <p:tgtEl>
                                          <p:spTgt spid="71"/>
                                        </p:tgtEl>
                                      </p:cBhvr>
                                    </p:animEffect>
                                  </p:childTnLst>
                                </p:cTn>
                              </p:par>
                            </p:childTnLst>
                          </p:cTn>
                        </p:par>
                        <p:par>
                          <p:cTn id="120" fill="hold">
                            <p:stCondLst>
                              <p:cond delay="4000"/>
                            </p:stCondLst>
                            <p:childTnLst>
                              <p:par>
                                <p:cTn id="121" presetID="22" presetClass="entr" presetSubtype="1" fill="hold" nodeType="afterEffect">
                                  <p:stCondLst>
                                    <p:cond delay="0"/>
                                  </p:stCondLst>
                                  <p:childTnLst>
                                    <p:set>
                                      <p:cBhvr>
                                        <p:cTn id="122" dur="1" fill="hold">
                                          <p:stCondLst>
                                            <p:cond delay="0"/>
                                          </p:stCondLst>
                                        </p:cTn>
                                        <p:tgtEl>
                                          <p:spTgt spid="69"/>
                                        </p:tgtEl>
                                        <p:attrNameLst>
                                          <p:attrName>style.visibility</p:attrName>
                                        </p:attrNameLst>
                                      </p:cBhvr>
                                      <p:to>
                                        <p:strVal val="visible"/>
                                      </p:to>
                                    </p:set>
                                    <p:animEffect transition="in" filter="wipe(up)">
                                      <p:cBhvr>
                                        <p:cTn id="123" dur="250"/>
                                        <p:tgtEl>
                                          <p:spTgt spid="69"/>
                                        </p:tgtEl>
                                      </p:cBhvr>
                                    </p:animEffect>
                                  </p:childTnLst>
                                </p:cTn>
                              </p:par>
                            </p:childTnLst>
                          </p:cTn>
                        </p:par>
                        <p:par>
                          <p:cTn id="124" fill="hold">
                            <p:stCondLst>
                              <p:cond delay="4500"/>
                            </p:stCondLst>
                            <p:childTnLst>
                              <p:par>
                                <p:cTn id="125" presetID="22" presetClass="entr" presetSubtype="1" fill="hold" grpId="0"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up)">
                                      <p:cBhvr>
                                        <p:cTn id="127" dur="250"/>
                                        <p:tgtEl>
                                          <p:spTgt spid="46"/>
                                        </p:tgtEl>
                                      </p:cBhvr>
                                    </p:animEffect>
                                  </p:childTnLst>
                                </p:cTn>
                              </p:par>
                            </p:childTnLst>
                          </p:cTn>
                        </p:par>
                        <p:par>
                          <p:cTn id="128" fill="hold">
                            <p:stCondLst>
                              <p:cond delay="5000"/>
                            </p:stCondLst>
                            <p:childTnLst>
                              <p:par>
                                <p:cTn id="129" presetID="22" presetClass="entr" presetSubtype="4" fill="hold" nodeType="afterEffect">
                                  <p:stCondLst>
                                    <p:cond delay="0"/>
                                  </p:stCondLst>
                                  <p:childTnLst>
                                    <p:set>
                                      <p:cBhvr>
                                        <p:cTn id="130" dur="1" fill="hold">
                                          <p:stCondLst>
                                            <p:cond delay="0"/>
                                          </p:stCondLst>
                                        </p:cTn>
                                        <p:tgtEl>
                                          <p:spTgt spid="74"/>
                                        </p:tgtEl>
                                        <p:attrNameLst>
                                          <p:attrName>style.visibility</p:attrName>
                                        </p:attrNameLst>
                                      </p:cBhvr>
                                      <p:to>
                                        <p:strVal val="visible"/>
                                      </p:to>
                                    </p:set>
                                    <p:animEffect transition="in" filter="wipe(down)">
                                      <p:cBhvr>
                                        <p:cTn id="131" dur="250"/>
                                        <p:tgtEl>
                                          <p:spTgt spid="74"/>
                                        </p:tgtEl>
                                      </p:cBhvr>
                                    </p:animEffect>
                                  </p:childTnLst>
                                </p:cTn>
                              </p:par>
                            </p:childTnLst>
                          </p:cTn>
                        </p:par>
                        <p:par>
                          <p:cTn id="132" fill="hold">
                            <p:stCondLst>
                              <p:cond delay="5500"/>
                            </p:stCondLst>
                            <p:childTnLst>
                              <p:par>
                                <p:cTn id="133" presetID="22" presetClass="entr" presetSubtype="8" fill="hold" nodeType="afterEffect">
                                  <p:stCondLst>
                                    <p:cond delay="0"/>
                                  </p:stCondLst>
                                  <p:childTnLst>
                                    <p:set>
                                      <p:cBhvr>
                                        <p:cTn id="134" dur="1" fill="hold">
                                          <p:stCondLst>
                                            <p:cond delay="0"/>
                                          </p:stCondLst>
                                        </p:cTn>
                                        <p:tgtEl>
                                          <p:spTgt spid="75"/>
                                        </p:tgtEl>
                                        <p:attrNameLst>
                                          <p:attrName>style.visibility</p:attrName>
                                        </p:attrNameLst>
                                      </p:cBhvr>
                                      <p:to>
                                        <p:strVal val="visible"/>
                                      </p:to>
                                    </p:set>
                                    <p:animEffect transition="in" filter="wipe(left)">
                                      <p:cBhvr>
                                        <p:cTn id="135" dur="250"/>
                                        <p:tgtEl>
                                          <p:spTgt spid="75"/>
                                        </p:tgtEl>
                                      </p:cBhvr>
                                    </p:animEffect>
                                  </p:childTnLst>
                                </p:cTn>
                              </p:par>
                            </p:childTnLst>
                          </p:cTn>
                        </p:par>
                        <p:par>
                          <p:cTn id="136" fill="hold">
                            <p:stCondLst>
                              <p:cond delay="6000"/>
                            </p:stCondLst>
                            <p:childTnLst>
                              <p:par>
                                <p:cTn id="137" presetID="22" presetClass="entr" presetSubtype="1" fill="hold" nodeType="after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wipe(up)">
                                      <p:cBhvr>
                                        <p:cTn id="139" dur="250"/>
                                        <p:tgtEl>
                                          <p:spTgt spid="73"/>
                                        </p:tgtEl>
                                      </p:cBhvr>
                                    </p:animEffect>
                                  </p:childTnLst>
                                </p:cTn>
                              </p:par>
                            </p:childTnLst>
                          </p:cTn>
                        </p:par>
                        <p:par>
                          <p:cTn id="140" fill="hold">
                            <p:stCondLst>
                              <p:cond delay="6500"/>
                            </p:stCondLst>
                            <p:childTnLst>
                              <p:par>
                                <p:cTn id="141" presetID="22" presetClass="entr" presetSubtype="1" fill="hold" grpId="0" nodeType="afterEffect">
                                  <p:stCondLst>
                                    <p:cond delay="0"/>
                                  </p:stCondLst>
                                  <p:childTnLst>
                                    <p:set>
                                      <p:cBhvr>
                                        <p:cTn id="142" dur="1" fill="hold">
                                          <p:stCondLst>
                                            <p:cond delay="0"/>
                                          </p:stCondLst>
                                        </p:cTn>
                                        <p:tgtEl>
                                          <p:spTgt spid="48"/>
                                        </p:tgtEl>
                                        <p:attrNameLst>
                                          <p:attrName>style.visibility</p:attrName>
                                        </p:attrNameLst>
                                      </p:cBhvr>
                                      <p:to>
                                        <p:strVal val="visible"/>
                                      </p:to>
                                    </p:set>
                                    <p:animEffect transition="in" filter="wipe(up)">
                                      <p:cBhvr>
                                        <p:cTn id="143" dur="250"/>
                                        <p:tgtEl>
                                          <p:spTgt spid="48"/>
                                        </p:tgtEl>
                                      </p:cBhvr>
                                    </p:animEffect>
                                  </p:childTnLst>
                                </p:cTn>
                              </p:par>
                            </p:childTnLst>
                          </p:cTn>
                        </p:par>
                        <p:par>
                          <p:cTn id="144" fill="hold">
                            <p:stCondLst>
                              <p:cond delay="7000"/>
                            </p:stCondLst>
                            <p:childTnLst>
                              <p:par>
                                <p:cTn id="145" presetID="22" presetClass="entr" presetSubtype="4" fill="hold" nodeType="after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wipe(down)">
                                      <p:cBhvr>
                                        <p:cTn id="147" dur="250"/>
                                        <p:tgtEl>
                                          <p:spTgt spid="78"/>
                                        </p:tgtEl>
                                      </p:cBhvr>
                                    </p:animEffect>
                                  </p:childTnLst>
                                </p:cTn>
                              </p:par>
                            </p:childTnLst>
                          </p:cTn>
                        </p:par>
                        <p:par>
                          <p:cTn id="148" fill="hold">
                            <p:stCondLst>
                              <p:cond delay="7500"/>
                            </p:stCondLst>
                            <p:childTnLst>
                              <p:par>
                                <p:cTn id="149" presetID="22" presetClass="entr" presetSubtype="2" fill="hold" nodeType="afterEffect">
                                  <p:stCondLst>
                                    <p:cond delay="0"/>
                                  </p:stCondLst>
                                  <p:childTnLst>
                                    <p:set>
                                      <p:cBhvr>
                                        <p:cTn id="150" dur="1" fill="hold">
                                          <p:stCondLst>
                                            <p:cond delay="0"/>
                                          </p:stCondLst>
                                        </p:cTn>
                                        <p:tgtEl>
                                          <p:spTgt spid="79"/>
                                        </p:tgtEl>
                                        <p:attrNameLst>
                                          <p:attrName>style.visibility</p:attrName>
                                        </p:attrNameLst>
                                      </p:cBhvr>
                                      <p:to>
                                        <p:strVal val="visible"/>
                                      </p:to>
                                    </p:set>
                                    <p:animEffect transition="in" filter="wipe(right)">
                                      <p:cBhvr>
                                        <p:cTn id="151" dur="750"/>
                                        <p:tgtEl>
                                          <p:spTgt spid="79"/>
                                        </p:tgtEl>
                                      </p:cBhvr>
                                    </p:animEffect>
                                  </p:childTnLst>
                                </p:cTn>
                              </p:par>
                            </p:childTnLst>
                          </p:cTn>
                        </p:par>
                        <p:par>
                          <p:cTn id="152" fill="hold">
                            <p:stCondLst>
                              <p:cond delay="8500"/>
                            </p:stCondLst>
                            <p:childTnLst>
                              <p:par>
                                <p:cTn id="153" presetID="22" presetClass="entr" presetSubtype="1" fill="hold" nodeType="afterEffect">
                                  <p:stCondLst>
                                    <p:cond delay="0"/>
                                  </p:stCondLst>
                                  <p:childTnLst>
                                    <p:set>
                                      <p:cBhvr>
                                        <p:cTn id="154" dur="1" fill="hold">
                                          <p:stCondLst>
                                            <p:cond delay="0"/>
                                          </p:stCondLst>
                                        </p:cTn>
                                        <p:tgtEl>
                                          <p:spTgt spid="77"/>
                                        </p:tgtEl>
                                        <p:attrNameLst>
                                          <p:attrName>style.visibility</p:attrName>
                                        </p:attrNameLst>
                                      </p:cBhvr>
                                      <p:to>
                                        <p:strVal val="visible"/>
                                      </p:to>
                                    </p:set>
                                    <p:animEffect transition="in" filter="wipe(up)">
                                      <p:cBhvr>
                                        <p:cTn id="155" dur="250"/>
                                        <p:tgtEl>
                                          <p:spTgt spid="77"/>
                                        </p:tgtEl>
                                      </p:cBhvr>
                                    </p:animEffect>
                                  </p:childTnLst>
                                </p:cTn>
                              </p:par>
                            </p:childTnLst>
                          </p:cTn>
                        </p:par>
                        <p:par>
                          <p:cTn id="156" fill="hold">
                            <p:stCondLst>
                              <p:cond delay="9000"/>
                            </p:stCondLst>
                            <p:childTnLst>
                              <p:par>
                                <p:cTn id="157" presetID="10" presetClass="entr" presetSubtype="0" fill="hold" grpId="0" nodeType="afterEffect">
                                  <p:stCondLst>
                                    <p:cond delay="0"/>
                                  </p:stCondLst>
                                  <p:childTnLst>
                                    <p:set>
                                      <p:cBhvr>
                                        <p:cTn id="158" dur="1" fill="hold">
                                          <p:stCondLst>
                                            <p:cond delay="0"/>
                                          </p:stCondLst>
                                        </p:cTn>
                                        <p:tgtEl>
                                          <p:spTgt spid="43"/>
                                        </p:tgtEl>
                                        <p:attrNameLst>
                                          <p:attrName>style.visibility</p:attrName>
                                        </p:attrNameLst>
                                      </p:cBhvr>
                                      <p:to>
                                        <p:strVal val="visible"/>
                                      </p:to>
                                    </p:set>
                                    <p:animEffect transition="in" filter="fade">
                                      <p:cBhvr>
                                        <p:cTn id="159" dur="500"/>
                                        <p:tgtEl>
                                          <p:spTgt spid="43"/>
                                        </p:tgtEl>
                                      </p:cBhvr>
                                    </p:animEffect>
                                  </p:childTnLst>
                                </p:cTn>
                              </p:par>
                            </p:childTnLst>
                          </p:cTn>
                        </p:par>
                        <p:par>
                          <p:cTn id="160" fill="hold">
                            <p:stCondLst>
                              <p:cond delay="9500"/>
                            </p:stCondLst>
                            <p:childTnLst>
                              <p:par>
                                <p:cTn id="161" presetID="22" presetClass="entr" presetSubtype="1" fill="hold" nodeType="afterEffect">
                                  <p:stCondLst>
                                    <p:cond delay="0"/>
                                  </p:stCondLst>
                                  <p:childTnLst>
                                    <p:set>
                                      <p:cBhvr>
                                        <p:cTn id="162" dur="1" fill="hold">
                                          <p:stCondLst>
                                            <p:cond delay="0"/>
                                          </p:stCondLst>
                                        </p:cTn>
                                        <p:tgtEl>
                                          <p:spTgt spid="84"/>
                                        </p:tgtEl>
                                        <p:attrNameLst>
                                          <p:attrName>style.visibility</p:attrName>
                                        </p:attrNameLst>
                                      </p:cBhvr>
                                      <p:to>
                                        <p:strVal val="visible"/>
                                      </p:to>
                                    </p:set>
                                    <p:animEffect transition="in" filter="wipe(up)">
                                      <p:cBhvr>
                                        <p:cTn id="163" dur="250"/>
                                        <p:tgtEl>
                                          <p:spTgt spid="84"/>
                                        </p:tgtEl>
                                      </p:cBhvr>
                                    </p:animEffect>
                                  </p:childTnLst>
                                </p:cTn>
                              </p:par>
                            </p:childTnLst>
                          </p:cTn>
                        </p:par>
                        <p:par>
                          <p:cTn id="164" fill="hold">
                            <p:stCondLst>
                              <p:cond delay="10000"/>
                            </p:stCondLst>
                            <p:childTnLst>
                              <p:par>
                                <p:cTn id="165" presetID="22" presetClass="entr" presetSubtype="8" fill="hold" nodeType="afterEffect">
                                  <p:stCondLst>
                                    <p:cond delay="0"/>
                                  </p:stCondLst>
                                  <p:childTnLst>
                                    <p:set>
                                      <p:cBhvr>
                                        <p:cTn id="166" dur="1" fill="hold">
                                          <p:stCondLst>
                                            <p:cond delay="0"/>
                                          </p:stCondLst>
                                        </p:cTn>
                                        <p:tgtEl>
                                          <p:spTgt spid="85"/>
                                        </p:tgtEl>
                                        <p:attrNameLst>
                                          <p:attrName>style.visibility</p:attrName>
                                        </p:attrNameLst>
                                      </p:cBhvr>
                                      <p:to>
                                        <p:strVal val="visible"/>
                                      </p:to>
                                    </p:set>
                                    <p:animEffect transition="in" filter="wipe(left)">
                                      <p:cBhvr>
                                        <p:cTn id="167" dur="250"/>
                                        <p:tgtEl>
                                          <p:spTgt spid="85"/>
                                        </p:tgtEl>
                                      </p:cBhvr>
                                    </p:animEffect>
                                  </p:childTnLst>
                                </p:cTn>
                              </p:par>
                            </p:childTnLst>
                          </p:cTn>
                        </p:par>
                        <p:par>
                          <p:cTn id="168" fill="hold">
                            <p:stCondLst>
                              <p:cond delay="10500"/>
                            </p:stCondLst>
                            <p:childTnLst>
                              <p:par>
                                <p:cTn id="169" presetID="22" presetClass="entr" presetSubtype="4" fill="hold" nodeType="afterEffect">
                                  <p:stCondLst>
                                    <p:cond delay="0"/>
                                  </p:stCondLst>
                                  <p:childTnLst>
                                    <p:set>
                                      <p:cBhvr>
                                        <p:cTn id="170" dur="1" fill="hold">
                                          <p:stCondLst>
                                            <p:cond delay="0"/>
                                          </p:stCondLst>
                                        </p:cTn>
                                        <p:tgtEl>
                                          <p:spTgt spid="83"/>
                                        </p:tgtEl>
                                        <p:attrNameLst>
                                          <p:attrName>style.visibility</p:attrName>
                                        </p:attrNameLst>
                                      </p:cBhvr>
                                      <p:to>
                                        <p:strVal val="visible"/>
                                      </p:to>
                                    </p:set>
                                    <p:animEffect transition="in" filter="wipe(down)">
                                      <p:cBhvr>
                                        <p:cTn id="171" dur="250"/>
                                        <p:tgtEl>
                                          <p:spTgt spid="83"/>
                                        </p:tgtEl>
                                      </p:cBhvr>
                                    </p:animEffect>
                                  </p:childTnLst>
                                </p:cTn>
                              </p:par>
                            </p:childTnLst>
                          </p:cTn>
                        </p:par>
                        <p:par>
                          <p:cTn id="172" fill="hold">
                            <p:stCondLst>
                              <p:cond delay="11000"/>
                            </p:stCondLst>
                            <p:childTnLst>
                              <p:par>
                                <p:cTn id="173" presetID="22" presetClass="entr" presetSubtype="4" fill="hold" grpId="0" nodeType="afterEffect">
                                  <p:stCondLst>
                                    <p:cond delay="0"/>
                                  </p:stCondLst>
                                  <p:childTnLst>
                                    <p:set>
                                      <p:cBhvr>
                                        <p:cTn id="174" dur="1" fill="hold">
                                          <p:stCondLst>
                                            <p:cond delay="0"/>
                                          </p:stCondLst>
                                        </p:cTn>
                                        <p:tgtEl>
                                          <p:spTgt spid="45"/>
                                        </p:tgtEl>
                                        <p:attrNameLst>
                                          <p:attrName>style.visibility</p:attrName>
                                        </p:attrNameLst>
                                      </p:cBhvr>
                                      <p:to>
                                        <p:strVal val="visible"/>
                                      </p:to>
                                    </p:set>
                                    <p:animEffect transition="in" filter="wipe(down)">
                                      <p:cBhvr>
                                        <p:cTn id="175" dur="250"/>
                                        <p:tgtEl>
                                          <p:spTgt spid="45"/>
                                        </p:tgtEl>
                                      </p:cBhvr>
                                    </p:animEffect>
                                  </p:childTnLst>
                                </p:cTn>
                              </p:par>
                            </p:childTnLst>
                          </p:cTn>
                        </p:par>
                        <p:par>
                          <p:cTn id="176" fill="hold">
                            <p:stCondLst>
                              <p:cond delay="11500"/>
                            </p:stCondLst>
                            <p:childTnLst>
                              <p:par>
                                <p:cTn id="177" presetID="22" presetClass="entr" presetSubtype="1" fill="hold" nodeType="afterEffect">
                                  <p:stCondLst>
                                    <p:cond delay="0"/>
                                  </p:stCondLst>
                                  <p:childTnLst>
                                    <p:set>
                                      <p:cBhvr>
                                        <p:cTn id="178" dur="1" fill="hold">
                                          <p:stCondLst>
                                            <p:cond delay="0"/>
                                          </p:stCondLst>
                                        </p:cTn>
                                        <p:tgtEl>
                                          <p:spTgt spid="88"/>
                                        </p:tgtEl>
                                        <p:attrNameLst>
                                          <p:attrName>style.visibility</p:attrName>
                                        </p:attrNameLst>
                                      </p:cBhvr>
                                      <p:to>
                                        <p:strVal val="visible"/>
                                      </p:to>
                                    </p:set>
                                    <p:animEffect transition="in" filter="wipe(up)">
                                      <p:cBhvr>
                                        <p:cTn id="179" dur="250"/>
                                        <p:tgtEl>
                                          <p:spTgt spid="88"/>
                                        </p:tgtEl>
                                      </p:cBhvr>
                                    </p:animEffect>
                                  </p:childTnLst>
                                </p:cTn>
                              </p:par>
                            </p:childTnLst>
                          </p:cTn>
                        </p:par>
                        <p:par>
                          <p:cTn id="180" fill="hold">
                            <p:stCondLst>
                              <p:cond delay="12000"/>
                            </p:stCondLst>
                            <p:childTnLst>
                              <p:par>
                                <p:cTn id="181" presetID="22" presetClass="entr" presetSubtype="8" fill="hold" nodeType="afterEffect">
                                  <p:stCondLst>
                                    <p:cond delay="0"/>
                                  </p:stCondLst>
                                  <p:childTnLst>
                                    <p:set>
                                      <p:cBhvr>
                                        <p:cTn id="182" dur="1" fill="hold">
                                          <p:stCondLst>
                                            <p:cond delay="0"/>
                                          </p:stCondLst>
                                        </p:cTn>
                                        <p:tgtEl>
                                          <p:spTgt spid="89"/>
                                        </p:tgtEl>
                                        <p:attrNameLst>
                                          <p:attrName>style.visibility</p:attrName>
                                        </p:attrNameLst>
                                      </p:cBhvr>
                                      <p:to>
                                        <p:strVal val="visible"/>
                                      </p:to>
                                    </p:set>
                                    <p:animEffect transition="in" filter="wipe(left)">
                                      <p:cBhvr>
                                        <p:cTn id="183" dur="250"/>
                                        <p:tgtEl>
                                          <p:spTgt spid="89"/>
                                        </p:tgtEl>
                                      </p:cBhvr>
                                    </p:animEffect>
                                  </p:childTnLst>
                                </p:cTn>
                              </p:par>
                            </p:childTnLst>
                          </p:cTn>
                        </p:par>
                        <p:par>
                          <p:cTn id="184" fill="hold">
                            <p:stCondLst>
                              <p:cond delay="12500"/>
                            </p:stCondLst>
                            <p:childTnLst>
                              <p:par>
                                <p:cTn id="185" presetID="22" presetClass="entr" presetSubtype="4" fill="hold" nodeType="afterEffect">
                                  <p:stCondLst>
                                    <p:cond delay="0"/>
                                  </p:stCondLst>
                                  <p:childTnLst>
                                    <p:set>
                                      <p:cBhvr>
                                        <p:cTn id="186" dur="1" fill="hold">
                                          <p:stCondLst>
                                            <p:cond delay="0"/>
                                          </p:stCondLst>
                                        </p:cTn>
                                        <p:tgtEl>
                                          <p:spTgt spid="87"/>
                                        </p:tgtEl>
                                        <p:attrNameLst>
                                          <p:attrName>style.visibility</p:attrName>
                                        </p:attrNameLst>
                                      </p:cBhvr>
                                      <p:to>
                                        <p:strVal val="visible"/>
                                      </p:to>
                                    </p:set>
                                    <p:animEffect transition="in" filter="wipe(down)">
                                      <p:cBhvr>
                                        <p:cTn id="187" dur="250"/>
                                        <p:tgtEl>
                                          <p:spTgt spid="87"/>
                                        </p:tgtEl>
                                      </p:cBhvr>
                                    </p:animEffect>
                                  </p:childTnLst>
                                </p:cTn>
                              </p:par>
                            </p:childTnLst>
                          </p:cTn>
                        </p:par>
                        <p:par>
                          <p:cTn id="188" fill="hold">
                            <p:stCondLst>
                              <p:cond delay="13000"/>
                            </p:stCondLst>
                            <p:childTnLst>
                              <p:par>
                                <p:cTn id="189" presetID="22" presetClass="entr" presetSubtype="4" fill="hold" grpId="0" nodeType="afterEffect">
                                  <p:stCondLst>
                                    <p:cond delay="0"/>
                                  </p:stCondLst>
                                  <p:childTnLst>
                                    <p:set>
                                      <p:cBhvr>
                                        <p:cTn id="190" dur="1" fill="hold">
                                          <p:stCondLst>
                                            <p:cond delay="0"/>
                                          </p:stCondLst>
                                        </p:cTn>
                                        <p:tgtEl>
                                          <p:spTgt spid="47"/>
                                        </p:tgtEl>
                                        <p:attrNameLst>
                                          <p:attrName>style.visibility</p:attrName>
                                        </p:attrNameLst>
                                      </p:cBhvr>
                                      <p:to>
                                        <p:strVal val="visible"/>
                                      </p:to>
                                    </p:set>
                                    <p:animEffect transition="in" filter="wipe(down)">
                                      <p:cBhvr>
                                        <p:cTn id="191" dur="250"/>
                                        <p:tgtEl>
                                          <p:spTgt spid="47"/>
                                        </p:tgtEl>
                                      </p:cBhvr>
                                    </p:animEffect>
                                  </p:childTnLst>
                                </p:cTn>
                              </p:par>
                            </p:childTnLst>
                          </p:cTn>
                        </p:par>
                        <p:par>
                          <p:cTn id="192" fill="hold">
                            <p:stCondLst>
                              <p:cond delay="13500"/>
                            </p:stCondLst>
                            <p:childTnLst>
                              <p:par>
                                <p:cTn id="193" presetID="22" presetClass="entr" presetSubtype="1" fill="hold" nodeType="afterEffect">
                                  <p:stCondLst>
                                    <p:cond delay="0"/>
                                  </p:stCondLst>
                                  <p:childTnLst>
                                    <p:set>
                                      <p:cBhvr>
                                        <p:cTn id="194" dur="1" fill="hold">
                                          <p:stCondLst>
                                            <p:cond delay="0"/>
                                          </p:stCondLst>
                                        </p:cTn>
                                        <p:tgtEl>
                                          <p:spTgt spid="92"/>
                                        </p:tgtEl>
                                        <p:attrNameLst>
                                          <p:attrName>style.visibility</p:attrName>
                                        </p:attrNameLst>
                                      </p:cBhvr>
                                      <p:to>
                                        <p:strVal val="visible"/>
                                      </p:to>
                                    </p:set>
                                    <p:animEffect transition="in" filter="wipe(up)">
                                      <p:cBhvr>
                                        <p:cTn id="195" dur="250"/>
                                        <p:tgtEl>
                                          <p:spTgt spid="92"/>
                                        </p:tgtEl>
                                      </p:cBhvr>
                                    </p:animEffect>
                                  </p:childTnLst>
                                </p:cTn>
                              </p:par>
                            </p:childTnLst>
                          </p:cTn>
                        </p:par>
                        <p:par>
                          <p:cTn id="196" fill="hold">
                            <p:stCondLst>
                              <p:cond delay="14000"/>
                            </p:stCondLst>
                            <p:childTnLst>
                              <p:par>
                                <p:cTn id="197" presetID="22" presetClass="entr" presetSubtype="8" fill="hold" nodeType="afterEffect">
                                  <p:stCondLst>
                                    <p:cond delay="0"/>
                                  </p:stCondLst>
                                  <p:childTnLst>
                                    <p:set>
                                      <p:cBhvr>
                                        <p:cTn id="198" dur="1" fill="hold">
                                          <p:stCondLst>
                                            <p:cond delay="0"/>
                                          </p:stCondLst>
                                        </p:cTn>
                                        <p:tgtEl>
                                          <p:spTgt spid="93"/>
                                        </p:tgtEl>
                                        <p:attrNameLst>
                                          <p:attrName>style.visibility</p:attrName>
                                        </p:attrNameLst>
                                      </p:cBhvr>
                                      <p:to>
                                        <p:strVal val="visible"/>
                                      </p:to>
                                    </p:set>
                                    <p:animEffect transition="in" filter="wipe(left)">
                                      <p:cBhvr>
                                        <p:cTn id="199" dur="250"/>
                                        <p:tgtEl>
                                          <p:spTgt spid="93"/>
                                        </p:tgtEl>
                                      </p:cBhvr>
                                    </p:animEffect>
                                  </p:childTnLst>
                                </p:cTn>
                              </p:par>
                            </p:childTnLst>
                          </p:cTn>
                        </p:par>
                        <p:par>
                          <p:cTn id="200" fill="hold">
                            <p:stCondLst>
                              <p:cond delay="14500"/>
                            </p:stCondLst>
                            <p:childTnLst>
                              <p:par>
                                <p:cTn id="201" presetID="22" presetClass="entr" presetSubtype="4" fill="hold" nodeType="afterEffect">
                                  <p:stCondLst>
                                    <p:cond delay="0"/>
                                  </p:stCondLst>
                                  <p:childTnLst>
                                    <p:set>
                                      <p:cBhvr>
                                        <p:cTn id="202" dur="1" fill="hold">
                                          <p:stCondLst>
                                            <p:cond delay="0"/>
                                          </p:stCondLst>
                                        </p:cTn>
                                        <p:tgtEl>
                                          <p:spTgt spid="91"/>
                                        </p:tgtEl>
                                        <p:attrNameLst>
                                          <p:attrName>style.visibility</p:attrName>
                                        </p:attrNameLst>
                                      </p:cBhvr>
                                      <p:to>
                                        <p:strVal val="visible"/>
                                      </p:to>
                                    </p:set>
                                    <p:animEffect transition="in" filter="wipe(down)">
                                      <p:cBhvr>
                                        <p:cTn id="203" dur="250"/>
                                        <p:tgtEl>
                                          <p:spTgt spid="91"/>
                                        </p:tgtEl>
                                      </p:cBhvr>
                                    </p:animEffect>
                                  </p:childTnLst>
                                </p:cTn>
                              </p:par>
                            </p:childTnLst>
                          </p:cTn>
                        </p:par>
                        <p:par>
                          <p:cTn id="204" fill="hold">
                            <p:stCondLst>
                              <p:cond delay="15000"/>
                            </p:stCondLst>
                            <p:childTnLst>
                              <p:par>
                                <p:cTn id="205" presetID="22" presetClass="entr" presetSubtype="4" fill="hold" grpId="0" nodeType="afterEffect">
                                  <p:stCondLst>
                                    <p:cond delay="0"/>
                                  </p:stCondLst>
                                  <p:childTnLst>
                                    <p:set>
                                      <p:cBhvr>
                                        <p:cTn id="206" dur="1" fill="hold">
                                          <p:stCondLst>
                                            <p:cond delay="0"/>
                                          </p:stCondLst>
                                        </p:cTn>
                                        <p:tgtEl>
                                          <p:spTgt spid="49"/>
                                        </p:tgtEl>
                                        <p:attrNameLst>
                                          <p:attrName>style.visibility</p:attrName>
                                        </p:attrNameLst>
                                      </p:cBhvr>
                                      <p:to>
                                        <p:strVal val="visible"/>
                                      </p:to>
                                    </p:set>
                                    <p:animEffect transition="in" filter="wipe(down)">
                                      <p:cBhvr>
                                        <p:cTn id="207" dur="250"/>
                                        <p:tgtEl>
                                          <p:spTgt spid="49"/>
                                        </p:tgtEl>
                                      </p:cBhvr>
                                    </p:animEffect>
                                  </p:childTnLst>
                                </p:cTn>
                              </p:par>
                            </p:childTnLst>
                          </p:cTn>
                        </p:par>
                        <p:par>
                          <p:cTn id="208" fill="hold">
                            <p:stCondLst>
                              <p:cond delay="15500"/>
                            </p:stCondLst>
                            <p:childTnLst>
                              <p:par>
                                <p:cTn id="209" presetID="22" presetClass="entr" presetSubtype="1" fill="hold" nodeType="afterEffect">
                                  <p:stCondLst>
                                    <p:cond delay="0"/>
                                  </p:stCondLst>
                                  <p:childTnLst>
                                    <p:set>
                                      <p:cBhvr>
                                        <p:cTn id="210" dur="1" fill="hold">
                                          <p:stCondLst>
                                            <p:cond delay="0"/>
                                          </p:stCondLst>
                                        </p:cTn>
                                        <p:tgtEl>
                                          <p:spTgt spid="96"/>
                                        </p:tgtEl>
                                        <p:attrNameLst>
                                          <p:attrName>style.visibility</p:attrName>
                                        </p:attrNameLst>
                                      </p:cBhvr>
                                      <p:to>
                                        <p:strVal val="visible"/>
                                      </p:to>
                                    </p:set>
                                    <p:animEffect transition="in" filter="wipe(up)">
                                      <p:cBhvr>
                                        <p:cTn id="211" dur="250"/>
                                        <p:tgtEl>
                                          <p:spTgt spid="96"/>
                                        </p:tgtEl>
                                      </p:cBhvr>
                                    </p:animEffect>
                                  </p:childTnLst>
                                </p:cTn>
                              </p:par>
                            </p:childTnLst>
                          </p:cTn>
                        </p:par>
                        <p:par>
                          <p:cTn id="212" fill="hold">
                            <p:stCondLst>
                              <p:cond delay="16000"/>
                            </p:stCondLst>
                            <p:childTnLst>
                              <p:par>
                                <p:cTn id="213" presetID="22" presetClass="entr" presetSubtype="2" fill="hold" nodeType="afterEffect">
                                  <p:stCondLst>
                                    <p:cond delay="0"/>
                                  </p:stCondLst>
                                  <p:childTnLst>
                                    <p:set>
                                      <p:cBhvr>
                                        <p:cTn id="214" dur="1" fill="hold">
                                          <p:stCondLst>
                                            <p:cond delay="0"/>
                                          </p:stCondLst>
                                        </p:cTn>
                                        <p:tgtEl>
                                          <p:spTgt spid="97"/>
                                        </p:tgtEl>
                                        <p:attrNameLst>
                                          <p:attrName>style.visibility</p:attrName>
                                        </p:attrNameLst>
                                      </p:cBhvr>
                                      <p:to>
                                        <p:strVal val="visible"/>
                                      </p:to>
                                    </p:set>
                                    <p:animEffect transition="in" filter="wipe(right)">
                                      <p:cBhvr>
                                        <p:cTn id="215" dur="750"/>
                                        <p:tgtEl>
                                          <p:spTgt spid="97"/>
                                        </p:tgtEl>
                                      </p:cBhvr>
                                    </p:animEffect>
                                  </p:childTnLst>
                                </p:cTn>
                              </p:par>
                            </p:childTnLst>
                          </p:cTn>
                        </p:par>
                        <p:par>
                          <p:cTn id="216" fill="hold">
                            <p:stCondLst>
                              <p:cond delay="17000"/>
                            </p:stCondLst>
                            <p:childTnLst>
                              <p:par>
                                <p:cTn id="217" presetID="22" presetClass="entr" presetSubtype="4" fill="hold" nodeType="afterEffect">
                                  <p:stCondLst>
                                    <p:cond delay="0"/>
                                  </p:stCondLst>
                                  <p:childTnLst>
                                    <p:set>
                                      <p:cBhvr>
                                        <p:cTn id="218" dur="1" fill="hold">
                                          <p:stCondLst>
                                            <p:cond delay="0"/>
                                          </p:stCondLst>
                                        </p:cTn>
                                        <p:tgtEl>
                                          <p:spTgt spid="95"/>
                                        </p:tgtEl>
                                        <p:attrNameLst>
                                          <p:attrName>style.visibility</p:attrName>
                                        </p:attrNameLst>
                                      </p:cBhvr>
                                      <p:to>
                                        <p:strVal val="visible"/>
                                      </p:to>
                                    </p:set>
                                    <p:animEffect transition="in" filter="wipe(down)">
                                      <p:cBhvr>
                                        <p:cTn id="219" dur="250"/>
                                        <p:tgtEl>
                                          <p:spTgt spid="95"/>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119"/>
                                        </p:tgtEl>
                                        <p:attrNameLst>
                                          <p:attrName>style.visibility</p:attrName>
                                        </p:attrNameLst>
                                      </p:cBhvr>
                                      <p:to>
                                        <p:strVal val="visible"/>
                                      </p:to>
                                    </p:set>
                                    <p:animEffect transition="in" filter="fade">
                                      <p:cBhvr>
                                        <p:cTn id="224" dur="500"/>
                                        <p:tgtEl>
                                          <p:spTgt spid="119"/>
                                        </p:tgtEl>
                                      </p:cBhvr>
                                    </p:animEffect>
                                  </p:childTnLst>
                                </p:cTn>
                              </p:par>
                            </p:childTnLst>
                          </p:cTn>
                        </p:par>
                        <p:par>
                          <p:cTn id="225" fill="hold">
                            <p:stCondLst>
                              <p:cond delay="500"/>
                            </p:stCondLst>
                            <p:childTnLst>
                              <p:par>
                                <p:cTn id="226" presetID="10" presetClass="entr" presetSubtype="0" fill="hold" grpId="0" nodeType="afterEffect">
                                  <p:stCondLst>
                                    <p:cond delay="0"/>
                                  </p:stCondLst>
                                  <p:childTnLst>
                                    <p:set>
                                      <p:cBhvr>
                                        <p:cTn id="227" dur="1" fill="hold">
                                          <p:stCondLst>
                                            <p:cond delay="0"/>
                                          </p:stCondLst>
                                        </p:cTn>
                                        <p:tgtEl>
                                          <p:spTgt spid="50"/>
                                        </p:tgtEl>
                                        <p:attrNameLst>
                                          <p:attrName>style.visibility</p:attrName>
                                        </p:attrNameLst>
                                      </p:cBhvr>
                                      <p:to>
                                        <p:strVal val="visible"/>
                                      </p:to>
                                    </p:set>
                                    <p:animEffect transition="in" filter="fade">
                                      <p:cBhvr>
                                        <p:cTn id="228" dur="250"/>
                                        <p:tgtEl>
                                          <p:spTgt spid="50"/>
                                        </p:tgtEl>
                                      </p:cBhvr>
                                    </p:animEffect>
                                  </p:childTnLst>
                                </p:cTn>
                              </p:par>
                            </p:childTnLst>
                          </p:cTn>
                        </p:par>
                        <p:par>
                          <p:cTn id="229" fill="hold">
                            <p:stCondLst>
                              <p:cond delay="1000"/>
                            </p:stCondLst>
                            <p:childTnLst>
                              <p:par>
                                <p:cTn id="230" presetID="10" presetClass="entr" presetSubtype="0" fill="hold" grpId="0" nodeType="afterEffect">
                                  <p:stCondLst>
                                    <p:cond delay="0"/>
                                  </p:stCondLst>
                                  <p:childTnLst>
                                    <p:set>
                                      <p:cBhvr>
                                        <p:cTn id="231" dur="1" fill="hold">
                                          <p:stCondLst>
                                            <p:cond delay="0"/>
                                          </p:stCondLst>
                                        </p:cTn>
                                        <p:tgtEl>
                                          <p:spTgt spid="51"/>
                                        </p:tgtEl>
                                        <p:attrNameLst>
                                          <p:attrName>style.visibility</p:attrName>
                                        </p:attrNameLst>
                                      </p:cBhvr>
                                      <p:to>
                                        <p:strVal val="visible"/>
                                      </p:to>
                                    </p:set>
                                    <p:animEffect transition="in" filter="fade">
                                      <p:cBhvr>
                                        <p:cTn id="232" dur="250"/>
                                        <p:tgtEl>
                                          <p:spTgt spid="51"/>
                                        </p:tgtEl>
                                      </p:cBhvr>
                                    </p:animEffect>
                                  </p:childTnLst>
                                </p:cTn>
                              </p:par>
                            </p:childTnLst>
                          </p:cTn>
                        </p:par>
                        <p:par>
                          <p:cTn id="233" fill="hold">
                            <p:stCondLst>
                              <p:cond delay="1500"/>
                            </p:stCondLst>
                            <p:childTnLst>
                              <p:par>
                                <p:cTn id="234" presetID="10" presetClass="entr" presetSubtype="0" fill="hold" grpId="0" nodeType="afterEffect">
                                  <p:stCondLst>
                                    <p:cond delay="0"/>
                                  </p:stCondLst>
                                  <p:childTnLst>
                                    <p:set>
                                      <p:cBhvr>
                                        <p:cTn id="235" dur="1" fill="hold">
                                          <p:stCondLst>
                                            <p:cond delay="0"/>
                                          </p:stCondLst>
                                        </p:cTn>
                                        <p:tgtEl>
                                          <p:spTgt spid="52"/>
                                        </p:tgtEl>
                                        <p:attrNameLst>
                                          <p:attrName>style.visibility</p:attrName>
                                        </p:attrNameLst>
                                      </p:cBhvr>
                                      <p:to>
                                        <p:strVal val="visible"/>
                                      </p:to>
                                    </p:set>
                                    <p:animEffect transition="in" filter="fade">
                                      <p:cBhvr>
                                        <p:cTn id="236" dur="250"/>
                                        <p:tgtEl>
                                          <p:spTgt spid="52"/>
                                        </p:tgtEl>
                                      </p:cBhvr>
                                    </p:animEffect>
                                  </p:childTnLst>
                                </p:cTn>
                              </p:par>
                            </p:childTnLst>
                          </p:cTn>
                        </p:par>
                        <p:par>
                          <p:cTn id="237" fill="hold">
                            <p:stCondLst>
                              <p:cond delay="2000"/>
                            </p:stCondLst>
                            <p:childTnLst>
                              <p:par>
                                <p:cTn id="238" presetID="10" presetClass="entr" presetSubtype="0" fill="hold" grpId="0" nodeType="afterEffect">
                                  <p:stCondLst>
                                    <p:cond delay="0"/>
                                  </p:stCondLst>
                                  <p:childTnLst>
                                    <p:set>
                                      <p:cBhvr>
                                        <p:cTn id="239" dur="1" fill="hold">
                                          <p:stCondLst>
                                            <p:cond delay="0"/>
                                          </p:stCondLst>
                                        </p:cTn>
                                        <p:tgtEl>
                                          <p:spTgt spid="53"/>
                                        </p:tgtEl>
                                        <p:attrNameLst>
                                          <p:attrName>style.visibility</p:attrName>
                                        </p:attrNameLst>
                                      </p:cBhvr>
                                      <p:to>
                                        <p:strVal val="visible"/>
                                      </p:to>
                                    </p:set>
                                    <p:animEffect transition="in" filter="fade">
                                      <p:cBhvr>
                                        <p:cTn id="240" dur="250"/>
                                        <p:tgtEl>
                                          <p:spTgt spid="53"/>
                                        </p:tgtEl>
                                      </p:cBhvr>
                                    </p:animEffect>
                                  </p:childTnLst>
                                </p:cTn>
                              </p:par>
                            </p:childTnLst>
                          </p:cTn>
                        </p:par>
                        <p:par>
                          <p:cTn id="241" fill="hold">
                            <p:stCondLst>
                              <p:cond delay="2500"/>
                            </p:stCondLst>
                            <p:childTnLst>
                              <p:par>
                                <p:cTn id="242" presetID="10" presetClass="entr" presetSubtype="0" fill="hold" grpId="0" nodeType="afterEffect">
                                  <p:stCondLst>
                                    <p:cond delay="0"/>
                                  </p:stCondLst>
                                  <p:childTnLst>
                                    <p:set>
                                      <p:cBhvr>
                                        <p:cTn id="243" dur="1" fill="hold">
                                          <p:stCondLst>
                                            <p:cond delay="0"/>
                                          </p:stCondLst>
                                        </p:cTn>
                                        <p:tgtEl>
                                          <p:spTgt spid="54"/>
                                        </p:tgtEl>
                                        <p:attrNameLst>
                                          <p:attrName>style.visibility</p:attrName>
                                        </p:attrNameLst>
                                      </p:cBhvr>
                                      <p:to>
                                        <p:strVal val="visible"/>
                                      </p:to>
                                    </p:set>
                                    <p:animEffect transition="in" filter="fade">
                                      <p:cBhvr>
                                        <p:cTn id="244" dur="250"/>
                                        <p:tgtEl>
                                          <p:spTgt spid="54"/>
                                        </p:tgtEl>
                                      </p:cBhvr>
                                    </p:animEffect>
                                  </p:childTnLst>
                                </p:cTn>
                              </p:par>
                            </p:childTnLst>
                          </p:cTn>
                        </p:par>
                        <p:par>
                          <p:cTn id="245" fill="hold">
                            <p:stCondLst>
                              <p:cond delay="3000"/>
                            </p:stCondLst>
                            <p:childTnLst>
                              <p:par>
                                <p:cTn id="246" presetID="10" presetClass="entr" presetSubtype="0" fill="hold" grpId="0" nodeType="afterEffect">
                                  <p:stCondLst>
                                    <p:cond delay="0"/>
                                  </p:stCondLst>
                                  <p:childTnLst>
                                    <p:set>
                                      <p:cBhvr>
                                        <p:cTn id="247" dur="1" fill="hold">
                                          <p:stCondLst>
                                            <p:cond delay="0"/>
                                          </p:stCondLst>
                                        </p:cTn>
                                        <p:tgtEl>
                                          <p:spTgt spid="55"/>
                                        </p:tgtEl>
                                        <p:attrNameLst>
                                          <p:attrName>style.visibility</p:attrName>
                                        </p:attrNameLst>
                                      </p:cBhvr>
                                      <p:to>
                                        <p:strVal val="visible"/>
                                      </p:to>
                                    </p:set>
                                    <p:animEffect transition="in" filter="fade">
                                      <p:cBhvr>
                                        <p:cTn id="248" dur="250"/>
                                        <p:tgtEl>
                                          <p:spTgt spid="55"/>
                                        </p:tgtEl>
                                      </p:cBhvr>
                                    </p:animEffect>
                                  </p:childTnLst>
                                </p:cTn>
                              </p:par>
                            </p:childTnLst>
                          </p:cTn>
                        </p:par>
                        <p:par>
                          <p:cTn id="249" fill="hold">
                            <p:stCondLst>
                              <p:cond delay="3500"/>
                            </p:stCondLst>
                            <p:childTnLst>
                              <p:par>
                                <p:cTn id="250" presetID="10" presetClass="entr" presetSubtype="0" fill="hold" grpId="0" nodeType="afterEffect">
                                  <p:stCondLst>
                                    <p:cond delay="0"/>
                                  </p:stCondLst>
                                  <p:childTnLst>
                                    <p:set>
                                      <p:cBhvr>
                                        <p:cTn id="251" dur="1" fill="hold">
                                          <p:stCondLst>
                                            <p:cond delay="0"/>
                                          </p:stCondLst>
                                        </p:cTn>
                                        <p:tgtEl>
                                          <p:spTgt spid="56"/>
                                        </p:tgtEl>
                                        <p:attrNameLst>
                                          <p:attrName>style.visibility</p:attrName>
                                        </p:attrNameLst>
                                      </p:cBhvr>
                                      <p:to>
                                        <p:strVal val="visible"/>
                                      </p:to>
                                    </p:set>
                                    <p:animEffect transition="in" filter="fade">
                                      <p:cBhvr>
                                        <p:cTn id="252" dur="250"/>
                                        <p:tgtEl>
                                          <p:spTgt spid="56"/>
                                        </p:tgtEl>
                                      </p:cBhvr>
                                    </p:animEffect>
                                  </p:childTnLst>
                                </p:cTn>
                              </p:par>
                            </p:childTnLst>
                          </p:cTn>
                        </p:par>
                        <p:par>
                          <p:cTn id="253" fill="hold">
                            <p:stCondLst>
                              <p:cond delay="4000"/>
                            </p:stCondLst>
                            <p:childTnLst>
                              <p:par>
                                <p:cTn id="254" presetID="10" presetClass="entr" presetSubtype="0" fill="hold" grpId="0" nodeType="afterEffect">
                                  <p:stCondLst>
                                    <p:cond delay="0"/>
                                  </p:stCondLst>
                                  <p:childTnLst>
                                    <p:set>
                                      <p:cBhvr>
                                        <p:cTn id="255" dur="1" fill="hold">
                                          <p:stCondLst>
                                            <p:cond delay="0"/>
                                          </p:stCondLst>
                                        </p:cTn>
                                        <p:tgtEl>
                                          <p:spTgt spid="57"/>
                                        </p:tgtEl>
                                        <p:attrNameLst>
                                          <p:attrName>style.visibility</p:attrName>
                                        </p:attrNameLst>
                                      </p:cBhvr>
                                      <p:to>
                                        <p:strVal val="visible"/>
                                      </p:to>
                                    </p:set>
                                    <p:animEffect transition="in" filter="fade">
                                      <p:cBhvr>
                                        <p:cTn id="256" dur="250"/>
                                        <p:tgtEl>
                                          <p:spTgt spid="57"/>
                                        </p:tgtEl>
                                      </p:cBhvr>
                                    </p:animEffect>
                                  </p:childTnLst>
                                </p:cTn>
                              </p:par>
                            </p:childTnLst>
                          </p:cTn>
                        </p:par>
                        <p:par>
                          <p:cTn id="257" fill="hold">
                            <p:stCondLst>
                              <p:cond delay="4500"/>
                            </p:stCondLst>
                            <p:childTnLst>
                              <p:par>
                                <p:cTn id="258" presetID="16" presetClass="entr" presetSubtype="37" fill="hold" nodeType="afterEffect">
                                  <p:stCondLst>
                                    <p:cond delay="0"/>
                                  </p:stCondLst>
                                  <p:childTnLst>
                                    <p:set>
                                      <p:cBhvr>
                                        <p:cTn id="259" dur="1" fill="hold">
                                          <p:stCondLst>
                                            <p:cond delay="0"/>
                                          </p:stCondLst>
                                        </p:cTn>
                                        <p:tgtEl>
                                          <p:spTgt spid="99"/>
                                        </p:tgtEl>
                                        <p:attrNameLst>
                                          <p:attrName>style.visibility</p:attrName>
                                        </p:attrNameLst>
                                      </p:cBhvr>
                                      <p:to>
                                        <p:strVal val="visible"/>
                                      </p:to>
                                    </p:set>
                                    <p:animEffect transition="in" filter="barn(outVertical)">
                                      <p:cBhvr>
                                        <p:cTn id="260" dur="500"/>
                                        <p:tgtEl>
                                          <p:spTgt spid="99"/>
                                        </p:tgtEl>
                                      </p:cBhvr>
                                    </p:animEffect>
                                  </p:childTnLst>
                                </p:cTn>
                              </p:par>
                            </p:childTnLst>
                          </p:cTn>
                        </p:par>
                        <p:par>
                          <p:cTn id="261" fill="hold">
                            <p:stCondLst>
                              <p:cond delay="5000"/>
                            </p:stCondLst>
                            <p:childTnLst>
                              <p:par>
                                <p:cTn id="262" presetID="16" presetClass="entr" presetSubtype="37" fill="hold" nodeType="afterEffect">
                                  <p:stCondLst>
                                    <p:cond delay="0"/>
                                  </p:stCondLst>
                                  <p:childTnLst>
                                    <p:set>
                                      <p:cBhvr>
                                        <p:cTn id="263" dur="1" fill="hold">
                                          <p:stCondLst>
                                            <p:cond delay="0"/>
                                          </p:stCondLst>
                                        </p:cTn>
                                        <p:tgtEl>
                                          <p:spTgt spid="108"/>
                                        </p:tgtEl>
                                        <p:attrNameLst>
                                          <p:attrName>style.visibility</p:attrName>
                                        </p:attrNameLst>
                                      </p:cBhvr>
                                      <p:to>
                                        <p:strVal val="visible"/>
                                      </p:to>
                                    </p:set>
                                    <p:animEffect transition="in" filter="barn(outVertical)">
                                      <p:cBhvr>
                                        <p:cTn id="264" dur="500"/>
                                        <p:tgtEl>
                                          <p:spTgt spid="108"/>
                                        </p:tgtEl>
                                      </p:cBhvr>
                                    </p:animEffect>
                                  </p:childTnLst>
                                </p:cTn>
                              </p:par>
                            </p:childTnLst>
                          </p:cTn>
                        </p:par>
                        <p:par>
                          <p:cTn id="265" fill="hold">
                            <p:stCondLst>
                              <p:cond delay="5500"/>
                            </p:stCondLst>
                            <p:childTnLst>
                              <p:par>
                                <p:cTn id="266" presetID="16" presetClass="entr" presetSubtype="37" fill="hold" nodeType="afterEffect">
                                  <p:stCondLst>
                                    <p:cond delay="0"/>
                                  </p:stCondLst>
                                  <p:childTnLst>
                                    <p:set>
                                      <p:cBhvr>
                                        <p:cTn id="267" dur="1" fill="hold">
                                          <p:stCondLst>
                                            <p:cond delay="0"/>
                                          </p:stCondLst>
                                        </p:cTn>
                                        <p:tgtEl>
                                          <p:spTgt spid="104"/>
                                        </p:tgtEl>
                                        <p:attrNameLst>
                                          <p:attrName>style.visibility</p:attrName>
                                        </p:attrNameLst>
                                      </p:cBhvr>
                                      <p:to>
                                        <p:strVal val="visible"/>
                                      </p:to>
                                    </p:set>
                                    <p:animEffect transition="in" filter="barn(outVertical)">
                                      <p:cBhvr>
                                        <p:cTn id="268" dur="500"/>
                                        <p:tgtEl>
                                          <p:spTgt spid="104"/>
                                        </p:tgtEl>
                                      </p:cBhvr>
                                    </p:animEffect>
                                  </p:childTnLst>
                                </p:cTn>
                              </p:par>
                            </p:childTnLst>
                          </p:cTn>
                        </p:par>
                        <p:par>
                          <p:cTn id="269" fill="hold">
                            <p:stCondLst>
                              <p:cond delay="6000"/>
                            </p:stCondLst>
                            <p:childTnLst>
                              <p:par>
                                <p:cTn id="270" presetID="16" presetClass="entr" presetSubtype="37" fill="hold" nodeType="afterEffect">
                                  <p:stCondLst>
                                    <p:cond delay="0"/>
                                  </p:stCondLst>
                                  <p:childTnLst>
                                    <p:set>
                                      <p:cBhvr>
                                        <p:cTn id="271" dur="1" fill="hold">
                                          <p:stCondLst>
                                            <p:cond delay="0"/>
                                          </p:stCondLst>
                                        </p:cTn>
                                        <p:tgtEl>
                                          <p:spTgt spid="112"/>
                                        </p:tgtEl>
                                        <p:attrNameLst>
                                          <p:attrName>style.visibility</p:attrName>
                                        </p:attrNameLst>
                                      </p:cBhvr>
                                      <p:to>
                                        <p:strVal val="visible"/>
                                      </p:to>
                                    </p:set>
                                    <p:animEffect transition="in" filter="barn(outVertical)">
                                      <p:cBhvr>
                                        <p:cTn id="272" dur="500"/>
                                        <p:tgtEl>
                                          <p:spTgt spid="112"/>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ntr" presetSubtype="8" fill="hold" grpId="0" nodeType="clickEffect">
                                  <p:stCondLst>
                                    <p:cond delay="0"/>
                                  </p:stCondLst>
                                  <p:childTnLst>
                                    <p:set>
                                      <p:cBhvr>
                                        <p:cTn id="276" dur="1" fill="hold">
                                          <p:stCondLst>
                                            <p:cond delay="0"/>
                                          </p:stCondLst>
                                        </p:cTn>
                                        <p:tgtEl>
                                          <p:spTgt spid="10244"/>
                                        </p:tgtEl>
                                        <p:attrNameLst>
                                          <p:attrName>style.visibility</p:attrName>
                                        </p:attrNameLst>
                                      </p:cBhvr>
                                      <p:to>
                                        <p:strVal val="visible"/>
                                      </p:to>
                                    </p:set>
                                    <p:animEffect transition="in" filter="wipe(left)">
                                      <p:cBhvr>
                                        <p:cTn id="277" dur="500"/>
                                        <p:tgtEl>
                                          <p:spTgt spid="10244"/>
                                        </p:tgtEl>
                                      </p:cBhvr>
                                    </p:animEffect>
                                  </p:childTnLst>
                                </p:cTn>
                              </p:par>
                            </p:childTnLst>
                          </p:cTn>
                        </p:par>
                        <p:par>
                          <p:cTn id="278" fill="hold">
                            <p:stCondLst>
                              <p:cond delay="500"/>
                            </p:stCondLst>
                            <p:childTnLst>
                              <p:par>
                                <p:cTn id="279" presetID="22" presetClass="entr" presetSubtype="8" fill="hold" nodeType="afterEffect">
                                  <p:stCondLst>
                                    <p:cond delay="0"/>
                                  </p:stCondLst>
                                  <p:childTnLst>
                                    <p:set>
                                      <p:cBhvr>
                                        <p:cTn id="280" dur="1" fill="hold">
                                          <p:stCondLst>
                                            <p:cond delay="0"/>
                                          </p:stCondLst>
                                        </p:cTn>
                                        <p:tgtEl>
                                          <p:spTgt spid="10243"/>
                                        </p:tgtEl>
                                        <p:attrNameLst>
                                          <p:attrName>style.visibility</p:attrName>
                                        </p:attrNameLst>
                                      </p:cBhvr>
                                      <p:to>
                                        <p:strVal val="visible"/>
                                      </p:to>
                                    </p:set>
                                    <p:animEffect transition="in" filter="wipe(left)">
                                      <p:cBhvr>
                                        <p:cTn id="281"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animBg="1"/>
      <p:bldP spid="6"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7174" grpId="0"/>
      <p:bldP spid="118" grpId="0"/>
      <p:bldP spid="1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4577"/>
          <p:cNvSpPr>
            <a:spLocks noChangeArrowheads="1"/>
          </p:cNvSpPr>
          <p:nvPr/>
        </p:nvSpPr>
        <p:spPr bwMode="auto">
          <a:xfrm>
            <a:off x="161925" y="563086"/>
            <a:ext cx="8820150" cy="573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5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1.3] </a:t>
            </a:r>
            <a:r>
              <a:rPr lang="zh-CN" altLang="en-US" sz="2000" dirty="0">
                <a:latin typeface="微软雅黑" panose="020B0503020204020204" pitchFamily="34" charset="-122"/>
                <a:ea typeface="微软雅黑" panose="020B0503020204020204" pitchFamily="34" charset="-122"/>
              </a:rPr>
              <a:t>假定你是一个计算机设计者，已设想了一个优化的设计方案，它能减少过程调用和返回所需的取</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存指令次数。为了进行验证，对未加优化和已优化的方案进行实验测试，其中假定所使用的是相同的优化编译器。实验测得的结果如下：</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优化方案的时钟周期比未优化的快</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未优化方案中的取</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存指令数占总指令数的</a:t>
            </a:r>
            <a:r>
              <a:rPr lang="en-US" altLang="zh-CN" sz="2000" dirty="0">
                <a:latin typeface="微软雅黑" panose="020B0503020204020204" pitchFamily="34" charset="-122"/>
                <a:ea typeface="微软雅黑" panose="020B0503020204020204" pitchFamily="34" charset="-122"/>
              </a:rPr>
              <a:t>30%</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优化方案中的取</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存指令比未优化的少</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（对于其它指令，两种方案的动态执行数没有变化）；</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未优化方案的所有指令执行均只需一个时钟周期，而优化方案只有取</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存指令执行需要两个时钟周期，其它指令执行也只需一个时钟周期。</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试计算：</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优化方案的平均</a:t>
            </a:r>
            <a:r>
              <a:rPr lang="en-US" altLang="zh-CN" sz="2000" dirty="0">
                <a:latin typeface="微软雅黑" panose="020B0503020204020204" pitchFamily="34" charset="-122"/>
                <a:ea typeface="微软雅黑" panose="020B0503020204020204" pitchFamily="34" charset="-122"/>
              </a:rPr>
              <a:t>CPI</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(2)</a:t>
            </a:r>
            <a:r>
              <a:rPr lang="zh-CN" altLang="en-US" sz="2000" dirty="0">
                <a:latin typeface="微软雅黑" panose="020B0503020204020204" pitchFamily="34" charset="-122"/>
                <a:ea typeface="微软雅黑" panose="020B0503020204020204" pitchFamily="34" charset="-122"/>
              </a:rPr>
              <a:t>优化方案加速比。</a:t>
            </a:r>
            <a:endParaRPr lang="zh-CN" altLang="en-US"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4294967295"/>
          </p:nvPr>
        </p:nvSpPr>
        <p:spPr>
          <a:xfrm>
            <a:off x="562246" y="6251989"/>
            <a:ext cx="1377950" cy="406004"/>
          </a:xfrm>
          <a:prstGeom prst="rect">
            <a:avLst/>
          </a:prstGeom>
        </p:spPr>
        <p:txBody>
          <a:bodyPr/>
          <a:lstStyle/>
          <a:p>
            <a:fld id="{5635450B-F764-4EF0-AE08-22600AD460B3}" type="datetime2">
              <a:rPr lang="zh-CN" altLang="en-US" smtClean="0"/>
            </a:fld>
            <a:endParaRPr lang="zh-CN" altLang="en-US" dirty="0"/>
          </a:p>
        </p:txBody>
      </p:sp>
      <p:sp>
        <p:nvSpPr>
          <p:cNvPr id="3" name="页脚占位符 2"/>
          <p:cNvSpPr>
            <a:spLocks noGrp="1"/>
          </p:cNvSpPr>
          <p:nvPr>
            <p:ph type="ftr" sz="quarter" idx="4294967295"/>
          </p:nvPr>
        </p:nvSpPr>
        <p:spPr>
          <a:xfrm>
            <a:off x="2039491" y="6259812"/>
            <a:ext cx="6537430" cy="384126"/>
          </a:xfrm>
          <a:prstGeom prst="rect">
            <a:avLst/>
          </a:prstGeom>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circle(out)">
                                      <p:cBhvr>
                                        <p:cTn id="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35279" y="649429"/>
            <a:ext cx="87122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dirty="0">
                <a:latin typeface="宋体" panose="02010600030101010101" pitchFamily="2" charset="-122"/>
              </a:rPr>
              <a:t>    </a:t>
            </a:r>
            <a:r>
              <a:rPr lang="en-US" altLang="zh-CN" sz="2000" b="1" dirty="0">
                <a:latin typeface="宋体" panose="02010600030101010101" pitchFamily="2" charset="-122"/>
              </a:rPr>
              <a:t>3.</a:t>
            </a:r>
            <a:r>
              <a:rPr lang="zh-CN" altLang="en-US" sz="2000" b="1" dirty="0">
                <a:latin typeface="宋体" panose="02010600030101010101" pitchFamily="2" charset="-122"/>
              </a:rPr>
              <a:t>混洗交换互连网络</a:t>
            </a:r>
            <a:r>
              <a:rPr lang="zh-CN" altLang="en-US" sz="2000" dirty="0">
                <a:latin typeface="宋体" panose="02010600030101010101" pitchFamily="2" charset="-122"/>
              </a:rPr>
              <a:t>（</a:t>
            </a:r>
            <a:r>
              <a:rPr lang="en-US" altLang="zh-CN" sz="2000" dirty="0">
                <a:latin typeface="宋体" panose="02010600030101010101" pitchFamily="2" charset="-122"/>
              </a:rPr>
              <a:t>Shuffle-Exchange</a:t>
            </a:r>
            <a:r>
              <a:rPr lang="zh-CN" altLang="en-US" sz="2000" dirty="0">
                <a:latin typeface="宋体" panose="02010600030101010101" pitchFamily="2" charset="-122"/>
              </a:rPr>
              <a:t>）</a:t>
            </a:r>
            <a:endParaRPr lang="zh-CN" altLang="en-US" sz="2000" dirty="0">
              <a:latin typeface="宋体" panose="02010600030101010101" pitchFamily="2" charset="-122"/>
            </a:endParaRPr>
          </a:p>
          <a:p>
            <a:pPr eaLnBrk="1" hangingPunct="1">
              <a:lnSpc>
                <a:spcPct val="110000"/>
              </a:lnSpc>
            </a:pPr>
            <a:r>
              <a:rPr lang="zh-CN" altLang="en-US" sz="2000" dirty="0">
                <a:latin typeface="宋体" panose="02010600030101010101" pitchFamily="2" charset="-122"/>
              </a:rPr>
              <a:t>    混洗交换互连网络由全混洗和交换两种互连函数组成。</a:t>
            </a:r>
            <a:endParaRPr lang="zh-CN" altLang="en-US" sz="2000" dirty="0">
              <a:latin typeface="宋体" panose="02010600030101010101" pitchFamily="2" charset="-122"/>
            </a:endParaRPr>
          </a:p>
          <a:p>
            <a:pPr eaLnBrk="1" hangingPunct="1">
              <a:lnSpc>
                <a:spcPct val="110000"/>
              </a:lnSpc>
            </a:pPr>
            <a:r>
              <a:rPr lang="zh-CN" altLang="en-US" sz="2000" dirty="0">
                <a:latin typeface="宋体" panose="02010600030101010101" pitchFamily="2" charset="-122"/>
              </a:rPr>
              <a:t>    </a:t>
            </a:r>
            <a:r>
              <a:rPr lang="en-US" altLang="zh-CN" sz="2000" dirty="0">
                <a:latin typeface="宋体" panose="02010600030101010101" pitchFamily="2" charset="-122"/>
              </a:rPr>
              <a:t>(1)</a:t>
            </a:r>
            <a:r>
              <a:rPr lang="zh-CN" altLang="en-US" sz="2000" dirty="0">
                <a:latin typeface="宋体" panose="02010600030101010101" pitchFamily="2" charset="-122"/>
              </a:rPr>
              <a:t>全混洗</a:t>
            </a:r>
            <a:endParaRPr lang="zh-CN" altLang="en-US" sz="2000" dirty="0">
              <a:latin typeface="宋体" panose="02010600030101010101" pitchFamily="2" charset="-122"/>
            </a:endParaRPr>
          </a:p>
          <a:p>
            <a:pPr eaLnBrk="1" hangingPunct="1">
              <a:lnSpc>
                <a:spcPct val="110000"/>
              </a:lnSpc>
            </a:pPr>
            <a:r>
              <a:rPr lang="zh-CN" altLang="en-US" sz="2000" dirty="0">
                <a:latin typeface="宋体" panose="02010600030101010101" pitchFamily="2" charset="-122"/>
              </a:rPr>
              <a:t>    全混洗所用的互连函数为：</a:t>
            </a:r>
            <a:r>
              <a:rPr lang="en-US" altLang="zh-CN" sz="2000" dirty="0">
                <a:latin typeface="宋体" panose="02010600030101010101" pitchFamily="2" charset="-122"/>
              </a:rPr>
              <a:t>Shuffle</a:t>
            </a:r>
            <a:r>
              <a:rPr lang="zh-CN" altLang="en-US" sz="2000" dirty="0">
                <a:latin typeface="宋体" panose="02010600030101010101" pitchFamily="2" charset="-122"/>
              </a:rPr>
              <a:t>（</a:t>
            </a:r>
            <a:r>
              <a:rPr lang="en-US" altLang="zh-CN" sz="2000" dirty="0">
                <a:latin typeface="宋体" panose="02010600030101010101" pitchFamily="2" charset="-122"/>
              </a:rPr>
              <a:t>P</a:t>
            </a:r>
            <a:r>
              <a:rPr lang="en-US" altLang="zh-CN" sz="2000" baseline="-25000" dirty="0">
                <a:latin typeface="宋体" panose="02010600030101010101" pitchFamily="2" charset="-122"/>
              </a:rPr>
              <a:t>n-1</a:t>
            </a:r>
            <a:r>
              <a:rPr lang="en-US" altLang="zh-CN" sz="2000" dirty="0">
                <a:latin typeface="宋体" panose="02010600030101010101" pitchFamily="2" charset="-122"/>
              </a:rPr>
              <a:t>P</a:t>
            </a:r>
            <a:r>
              <a:rPr lang="en-US" altLang="zh-CN" sz="2000" baseline="-25000" dirty="0">
                <a:latin typeface="宋体" panose="02010600030101010101" pitchFamily="2" charset="-122"/>
              </a:rPr>
              <a:t>n-2</a:t>
            </a:r>
            <a:r>
              <a:rPr lang="en-US" altLang="zh-CN" sz="2000" dirty="0">
                <a:latin typeface="宋体" panose="02010600030101010101" pitchFamily="2" charset="-122"/>
              </a:rPr>
              <a:t>…P</a:t>
            </a:r>
            <a:r>
              <a:rPr lang="en-US" altLang="zh-CN" sz="2000" baseline="-25000" dirty="0">
                <a:latin typeface="宋体" panose="02010600030101010101" pitchFamily="2" charset="-122"/>
              </a:rPr>
              <a:t>1</a:t>
            </a:r>
            <a:r>
              <a:rPr lang="en-US" altLang="zh-CN" sz="2000" dirty="0">
                <a:latin typeface="宋体" panose="02010600030101010101" pitchFamily="2" charset="-122"/>
              </a:rPr>
              <a:t>P</a:t>
            </a:r>
            <a:r>
              <a:rPr lang="en-US" altLang="zh-CN" sz="2000" baseline="-25000" dirty="0">
                <a:latin typeface="宋体" panose="02010600030101010101" pitchFamily="2" charset="-122"/>
              </a:rPr>
              <a:t>0</a:t>
            </a:r>
            <a:r>
              <a:rPr lang="zh-CN" altLang="en-US" sz="2000" dirty="0">
                <a:latin typeface="宋体" panose="02010600030101010101" pitchFamily="2" charset="-122"/>
              </a:rPr>
              <a:t>）</a:t>
            </a:r>
            <a:r>
              <a:rPr lang="en-US" altLang="zh-CN" sz="2000" dirty="0">
                <a:latin typeface="宋体" panose="02010600030101010101" pitchFamily="2" charset="-122"/>
              </a:rPr>
              <a:t>= P</a:t>
            </a:r>
            <a:r>
              <a:rPr lang="en-US" altLang="zh-CN" sz="2000" baseline="-25000" dirty="0">
                <a:latin typeface="宋体" panose="02010600030101010101" pitchFamily="2" charset="-122"/>
              </a:rPr>
              <a:t>n-2</a:t>
            </a:r>
            <a:r>
              <a:rPr lang="en-US" altLang="zh-CN" sz="2000" dirty="0">
                <a:latin typeface="宋体" panose="02010600030101010101" pitchFamily="2" charset="-122"/>
              </a:rPr>
              <a:t>…P</a:t>
            </a:r>
            <a:r>
              <a:rPr lang="en-US" altLang="zh-CN" sz="2000" baseline="-25000" dirty="0">
                <a:latin typeface="宋体" panose="02010600030101010101" pitchFamily="2" charset="-122"/>
              </a:rPr>
              <a:t>1</a:t>
            </a:r>
            <a:r>
              <a:rPr lang="en-US" altLang="zh-CN" sz="2000" dirty="0">
                <a:latin typeface="宋体" panose="02010600030101010101" pitchFamily="2" charset="-122"/>
              </a:rPr>
              <a:t>P</a:t>
            </a:r>
            <a:r>
              <a:rPr lang="en-US" altLang="zh-CN" sz="2000" baseline="-25000" dirty="0">
                <a:latin typeface="宋体" panose="02010600030101010101" pitchFamily="2" charset="-122"/>
              </a:rPr>
              <a:t>0</a:t>
            </a:r>
            <a:r>
              <a:rPr lang="en-US" altLang="zh-CN" sz="2000" dirty="0">
                <a:latin typeface="宋体" panose="02010600030101010101" pitchFamily="2" charset="-122"/>
              </a:rPr>
              <a:t>P</a:t>
            </a:r>
            <a:r>
              <a:rPr lang="en-US" altLang="zh-CN" sz="2000" baseline="-25000" dirty="0">
                <a:latin typeface="宋体" panose="02010600030101010101" pitchFamily="2" charset="-122"/>
              </a:rPr>
              <a:t>n-1</a:t>
            </a:r>
            <a:endParaRPr lang="en-US" altLang="zh-CN" sz="2000" baseline="-25000" dirty="0">
              <a:latin typeface="宋体" panose="02010600030101010101" pitchFamily="2" charset="-122"/>
            </a:endParaRPr>
          </a:p>
        </p:txBody>
      </p:sp>
      <p:sp>
        <p:nvSpPr>
          <p:cNvPr id="9220" name="Rectangle 4"/>
          <p:cNvSpPr>
            <a:spLocks noChangeArrowheads="1"/>
          </p:cNvSpPr>
          <p:nvPr/>
        </p:nvSpPr>
        <p:spPr bwMode="auto">
          <a:xfrm>
            <a:off x="107950" y="5342211"/>
            <a:ext cx="9036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dirty="0">
                <a:latin typeface="宋体" panose="02010600030101010101" pitchFamily="2" charset="-122"/>
              </a:rPr>
              <a:t>    </a:t>
            </a:r>
            <a:r>
              <a:rPr lang="zh-CN" altLang="en-US" sz="2000" dirty="0">
                <a:latin typeface="宋体" panose="02010600030101010101" pitchFamily="2" charset="-122"/>
              </a:rPr>
              <a:t>在此互连网络中，如果经过</a:t>
            </a:r>
            <a:r>
              <a:rPr lang="en-US" altLang="zh-CN" sz="2000" dirty="0">
                <a:latin typeface="宋体" panose="02010600030101010101" pitchFamily="2" charset="-122"/>
              </a:rPr>
              <a:t>n=log</a:t>
            </a:r>
            <a:r>
              <a:rPr lang="en-US" altLang="zh-CN" sz="2000" baseline="-25000" dirty="0">
                <a:latin typeface="宋体" panose="02010600030101010101" pitchFamily="2" charset="-122"/>
              </a:rPr>
              <a:t>2</a:t>
            </a:r>
            <a:r>
              <a:rPr lang="en-US" altLang="zh-CN" sz="2000" dirty="0">
                <a:latin typeface="宋体" panose="02010600030101010101" pitchFamily="2" charset="-122"/>
              </a:rPr>
              <a:t>N</a:t>
            </a:r>
            <a:r>
              <a:rPr lang="zh-CN" altLang="en-US" sz="2000" dirty="0">
                <a:latin typeface="宋体" panose="02010600030101010101" pitchFamily="2" charset="-122"/>
              </a:rPr>
              <a:t>次全混洗连接后，除了编号为全“</a:t>
            </a:r>
            <a:r>
              <a:rPr lang="en-US" altLang="zh-CN" sz="2000" dirty="0">
                <a:latin typeface="宋体" panose="02010600030101010101" pitchFamily="2" charset="-122"/>
              </a:rPr>
              <a:t>0”</a:t>
            </a:r>
            <a:r>
              <a:rPr lang="zh-CN" altLang="en-US" sz="2000" dirty="0">
                <a:latin typeface="宋体" panose="02010600030101010101" pitchFamily="2" charset="-122"/>
              </a:rPr>
              <a:t>和全“</a:t>
            </a:r>
            <a:r>
              <a:rPr lang="en-US" altLang="zh-CN" sz="2000" dirty="0">
                <a:latin typeface="宋体" panose="02010600030101010101" pitchFamily="2" charset="-122"/>
              </a:rPr>
              <a:t>1”</a:t>
            </a:r>
            <a:r>
              <a:rPr lang="zh-CN" altLang="en-US" sz="2000" dirty="0">
                <a:latin typeface="宋体" panose="02010600030101010101" pitchFamily="2" charset="-122"/>
              </a:rPr>
              <a:t>的处理器外，各个处理器都遇到了与其它处理器连接的机会。</a:t>
            </a:r>
            <a:r>
              <a:rPr lang="zh-CN" altLang="en-US" dirty="0"/>
              <a:t> </a:t>
            </a:r>
            <a:endParaRPr lang="zh-CN" altLang="en-US" dirty="0"/>
          </a:p>
        </p:txBody>
      </p:sp>
      <p:sp>
        <p:nvSpPr>
          <p:cNvPr id="2" name="日期占位符 1"/>
          <p:cNvSpPr>
            <a:spLocks noGrp="1"/>
          </p:cNvSpPr>
          <p:nvPr>
            <p:ph type="dt" sz="half" idx="2"/>
          </p:nvPr>
        </p:nvSpPr>
        <p:spPr/>
        <p:txBody>
          <a:bodyPr/>
          <a:lstStyle/>
          <a:p>
            <a:fld id="{0F5F187A-FC0F-4029-A2D5-EB3EC21799A5}"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《计算机系统结构》</a:t>
            </a:r>
            <a:endParaRPr lang="zh-CN" altLang="en-US"/>
          </a:p>
        </p:txBody>
      </p:sp>
      <p:grpSp>
        <p:nvGrpSpPr>
          <p:cNvPr id="47" name="组合 46"/>
          <p:cNvGrpSpPr/>
          <p:nvPr/>
        </p:nvGrpSpPr>
        <p:grpSpPr>
          <a:xfrm>
            <a:off x="2963500" y="2132856"/>
            <a:ext cx="3324949" cy="3158262"/>
            <a:chOff x="2963500" y="2213853"/>
            <a:chExt cx="3324949" cy="3158262"/>
          </a:xfrm>
        </p:grpSpPr>
        <p:grpSp>
          <p:nvGrpSpPr>
            <p:cNvPr id="45" name="组合 44"/>
            <p:cNvGrpSpPr/>
            <p:nvPr/>
          </p:nvGrpSpPr>
          <p:grpSpPr>
            <a:xfrm>
              <a:off x="3059831" y="2213853"/>
              <a:ext cx="3024338" cy="2672447"/>
              <a:chOff x="3059831" y="2213853"/>
              <a:chExt cx="3024338" cy="2672447"/>
            </a:xfrm>
          </p:grpSpPr>
          <p:grpSp>
            <p:nvGrpSpPr>
              <p:cNvPr id="5" name="组合 4"/>
              <p:cNvGrpSpPr/>
              <p:nvPr/>
            </p:nvGrpSpPr>
            <p:grpSpPr>
              <a:xfrm>
                <a:off x="3059831" y="2213853"/>
                <a:ext cx="3024338" cy="2672447"/>
                <a:chOff x="3059832" y="2212702"/>
                <a:chExt cx="3024338" cy="2672447"/>
              </a:xfrm>
            </p:grpSpPr>
            <p:sp>
              <p:nvSpPr>
                <p:cNvPr id="7" name="矩形 6"/>
                <p:cNvSpPr/>
                <p:nvPr/>
              </p:nvSpPr>
              <p:spPr>
                <a:xfrm>
                  <a:off x="3059832" y="2212703"/>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15" name="矩形 14"/>
                <p:cNvSpPr/>
                <p:nvPr/>
              </p:nvSpPr>
              <p:spPr>
                <a:xfrm>
                  <a:off x="3059832" y="2552132"/>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16" name="矩形 15"/>
                <p:cNvSpPr/>
                <p:nvPr/>
              </p:nvSpPr>
              <p:spPr>
                <a:xfrm>
                  <a:off x="3059832" y="2891561"/>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17" name="矩形 16"/>
                <p:cNvSpPr/>
                <p:nvPr/>
              </p:nvSpPr>
              <p:spPr>
                <a:xfrm>
                  <a:off x="3059832" y="3230990"/>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18" name="矩形 17"/>
                <p:cNvSpPr/>
                <p:nvPr/>
              </p:nvSpPr>
              <p:spPr>
                <a:xfrm>
                  <a:off x="3059832" y="3570419"/>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19" name="矩形 18"/>
                <p:cNvSpPr/>
                <p:nvPr/>
              </p:nvSpPr>
              <p:spPr>
                <a:xfrm>
                  <a:off x="3059832" y="3909848"/>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20" name="矩形 19"/>
                <p:cNvSpPr/>
                <p:nvPr/>
              </p:nvSpPr>
              <p:spPr>
                <a:xfrm>
                  <a:off x="3059832" y="4249277"/>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21" name="矩形 20"/>
                <p:cNvSpPr/>
                <p:nvPr/>
              </p:nvSpPr>
              <p:spPr>
                <a:xfrm>
                  <a:off x="3059832" y="4588706"/>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sp>
              <p:nvSpPr>
                <p:cNvPr id="22" name="矩形 21"/>
                <p:cNvSpPr/>
                <p:nvPr/>
              </p:nvSpPr>
              <p:spPr>
                <a:xfrm>
                  <a:off x="5787727" y="2212702"/>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23" name="矩形 22"/>
                <p:cNvSpPr/>
                <p:nvPr/>
              </p:nvSpPr>
              <p:spPr>
                <a:xfrm>
                  <a:off x="5787727" y="2552131"/>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24" name="矩形 23"/>
                <p:cNvSpPr/>
                <p:nvPr/>
              </p:nvSpPr>
              <p:spPr>
                <a:xfrm>
                  <a:off x="5787727" y="2891560"/>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25" name="矩形 24"/>
                <p:cNvSpPr/>
                <p:nvPr/>
              </p:nvSpPr>
              <p:spPr>
                <a:xfrm>
                  <a:off x="5787727" y="3230989"/>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26" name="矩形 25"/>
                <p:cNvSpPr/>
                <p:nvPr/>
              </p:nvSpPr>
              <p:spPr>
                <a:xfrm>
                  <a:off x="5787727" y="3570418"/>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27" name="矩形 26"/>
                <p:cNvSpPr/>
                <p:nvPr/>
              </p:nvSpPr>
              <p:spPr>
                <a:xfrm>
                  <a:off x="5787727" y="3909847"/>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28" name="矩形 27"/>
                <p:cNvSpPr/>
                <p:nvPr/>
              </p:nvSpPr>
              <p:spPr>
                <a:xfrm>
                  <a:off x="5787727" y="4249276"/>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29" name="矩形 28"/>
                <p:cNvSpPr/>
                <p:nvPr/>
              </p:nvSpPr>
              <p:spPr>
                <a:xfrm>
                  <a:off x="5787727" y="4588705"/>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grpSp>
          <p:cxnSp>
            <p:nvCxnSpPr>
              <p:cNvPr id="30" name="直接箭头连接符 29"/>
              <p:cNvCxnSpPr>
                <a:stCxn id="7" idx="3"/>
                <a:endCxn id="22" idx="1"/>
              </p:cNvCxnSpPr>
              <p:nvPr/>
            </p:nvCxnSpPr>
            <p:spPr>
              <a:xfrm flipV="1">
                <a:off x="3356274" y="2362075"/>
                <a:ext cx="243145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3"/>
                <a:endCxn id="24" idx="1"/>
              </p:cNvCxnSpPr>
              <p:nvPr/>
            </p:nvCxnSpPr>
            <p:spPr>
              <a:xfrm>
                <a:off x="3356274" y="2701505"/>
                <a:ext cx="2431452" cy="3394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6" idx="3"/>
                <a:endCxn id="26" idx="1"/>
              </p:cNvCxnSpPr>
              <p:nvPr/>
            </p:nvCxnSpPr>
            <p:spPr>
              <a:xfrm>
                <a:off x="3356274" y="3040934"/>
                <a:ext cx="2431452" cy="6788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7" idx="3"/>
                <a:endCxn id="28" idx="1"/>
              </p:cNvCxnSpPr>
              <p:nvPr/>
            </p:nvCxnSpPr>
            <p:spPr>
              <a:xfrm>
                <a:off x="3356274" y="3380363"/>
                <a:ext cx="2431452" cy="1018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1" idx="3"/>
                <a:endCxn id="29" idx="1"/>
              </p:cNvCxnSpPr>
              <p:nvPr/>
            </p:nvCxnSpPr>
            <p:spPr>
              <a:xfrm flipV="1">
                <a:off x="3356274" y="4738078"/>
                <a:ext cx="243145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8" idx="3"/>
                <a:endCxn id="23" idx="1"/>
              </p:cNvCxnSpPr>
              <p:nvPr/>
            </p:nvCxnSpPr>
            <p:spPr>
              <a:xfrm flipV="1">
                <a:off x="3356274" y="2701504"/>
                <a:ext cx="2431452" cy="10182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9" idx="3"/>
                <a:endCxn id="25" idx="1"/>
              </p:cNvCxnSpPr>
              <p:nvPr/>
            </p:nvCxnSpPr>
            <p:spPr>
              <a:xfrm flipV="1">
                <a:off x="3356274" y="3380362"/>
                <a:ext cx="2431452" cy="678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0" idx="3"/>
                <a:endCxn id="27" idx="1"/>
              </p:cNvCxnSpPr>
              <p:nvPr/>
            </p:nvCxnSpPr>
            <p:spPr>
              <a:xfrm flipV="1">
                <a:off x="3356274" y="4059220"/>
                <a:ext cx="2431452" cy="339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2963500" y="5002783"/>
              <a:ext cx="3324949" cy="369332"/>
            </a:xfrm>
            <a:prstGeom prst="rect">
              <a:avLst/>
            </a:prstGeom>
            <a:noFill/>
          </p:spPr>
          <p:txBody>
            <a:bodyPr wrap="none" rtlCol="0">
              <a:spAutoFit/>
            </a:bodyPr>
            <a:lstStyle/>
            <a:p>
              <a:r>
                <a:rPr lang="zh-CN" altLang="en-US" dirty="0"/>
                <a:t>图</a:t>
              </a:r>
              <a:r>
                <a:rPr lang="en-US" altLang="zh-CN" dirty="0"/>
                <a:t>5.12 8</a:t>
              </a:r>
              <a:r>
                <a:rPr lang="zh-CN" altLang="en-US" dirty="0"/>
                <a:t>个处理单元的全混连接</a:t>
              </a:r>
              <a:endParaRPr lang="zh-CN" altLang="en-US" dirty="0"/>
            </a:p>
          </p:txBody>
        </p:sp>
      </p:grpSp>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p:cTn id="7" dur="500" fill="hold"/>
                                        <p:tgtEl>
                                          <p:spTgt spid="9218">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921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921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9218">
                                            <p:txEl>
                                              <p:pRg st="1" end="1"/>
                                            </p:txEl>
                                          </p:spTgt>
                                        </p:tgtEl>
                                        <p:attrNameLst>
                                          <p:attrName>style.visibility</p:attrName>
                                        </p:attrNameLst>
                                      </p:cBhvr>
                                      <p:to>
                                        <p:strVal val="visible"/>
                                      </p:to>
                                    </p:set>
                                    <p:animEffect transition="in" filter="wipe(left)">
                                      <p:cBhvr>
                                        <p:cTn id="14" dur="500"/>
                                        <p:tgtEl>
                                          <p:spTgt spid="921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Effect transition="in" filter="wipe(left)">
                                      <p:cBhvr>
                                        <p:cTn id="19" dur="500"/>
                                        <p:tgtEl>
                                          <p:spTgt spid="921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218">
                                            <p:txEl>
                                              <p:pRg st="3" end="3"/>
                                            </p:txEl>
                                          </p:spTgt>
                                        </p:tgtEl>
                                        <p:attrNameLst>
                                          <p:attrName>style.visibility</p:attrName>
                                        </p:attrNameLst>
                                      </p:cBhvr>
                                      <p:to>
                                        <p:strVal val="visible"/>
                                      </p:to>
                                    </p:set>
                                    <p:animEffect transition="in" filter="wipe(left)">
                                      <p:cBhvr>
                                        <p:cTn id="24" dur="500"/>
                                        <p:tgtEl>
                                          <p:spTgt spid="921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anim calcmode="lin" valueType="num">
                                      <p:cBhvr>
                                        <p:cTn id="30" dur="500" fill="hold"/>
                                        <p:tgtEl>
                                          <p:spTgt spid="47"/>
                                        </p:tgtEl>
                                        <p:attrNameLst>
                                          <p:attrName>ppt_x</p:attrName>
                                        </p:attrNameLst>
                                      </p:cBhvr>
                                      <p:tavLst>
                                        <p:tav tm="0">
                                          <p:val>
                                            <p:strVal val="#ppt_x"/>
                                          </p:val>
                                        </p:tav>
                                        <p:tav tm="100000">
                                          <p:val>
                                            <p:strVal val="#ppt_x"/>
                                          </p:val>
                                        </p:tav>
                                      </p:tavLst>
                                    </p:anim>
                                    <p:anim calcmode="lin" valueType="num">
                                      <p:cBhvr>
                                        <p:cTn id="31" dur="5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220">
                                            <p:txEl>
                                              <p:pRg st="0" end="0"/>
                                            </p:txEl>
                                          </p:spTgt>
                                        </p:tgtEl>
                                        <p:attrNameLst>
                                          <p:attrName>style.visibility</p:attrName>
                                        </p:attrNameLst>
                                      </p:cBhvr>
                                      <p:to>
                                        <p:strVal val="visible"/>
                                      </p:to>
                                    </p:set>
                                    <p:animEffect transition="in" filter="fade">
                                      <p:cBhvr>
                                        <p:cTn id="36" dur="750"/>
                                        <p:tgtEl>
                                          <p:spTgt spid="9220">
                                            <p:txEl>
                                              <p:pRg st="0" end="0"/>
                                            </p:txEl>
                                          </p:spTgt>
                                        </p:tgtEl>
                                      </p:cBhvr>
                                    </p:animEffect>
                                    <p:anim calcmode="lin" valueType="num">
                                      <p:cBhvr>
                                        <p:cTn id="37" dur="750" fill="hold"/>
                                        <p:tgtEl>
                                          <p:spTgt spid="9220">
                                            <p:txEl>
                                              <p:pRg st="0" end="0"/>
                                            </p:txEl>
                                          </p:spTgt>
                                        </p:tgtEl>
                                        <p:attrNameLst>
                                          <p:attrName>ppt_x</p:attrName>
                                        </p:attrNameLst>
                                      </p:cBhvr>
                                      <p:tavLst>
                                        <p:tav tm="0">
                                          <p:val>
                                            <p:strVal val="#ppt_x"/>
                                          </p:val>
                                        </p:tav>
                                        <p:tav tm="100000">
                                          <p:val>
                                            <p:strVal val="#ppt_x"/>
                                          </p:val>
                                        </p:tav>
                                      </p:tavLst>
                                    </p:anim>
                                    <p:anim calcmode="lin" valueType="num">
                                      <p:cBhvr>
                                        <p:cTn id="38" dur="750" fill="hold"/>
                                        <p:tgtEl>
                                          <p:spTgt spid="922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73924" y="653035"/>
            <a:ext cx="871378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dirty="0">
                <a:latin typeface="宋体" panose="02010600030101010101" pitchFamily="2" charset="-122"/>
              </a:rPr>
              <a:t>    (2)</a:t>
            </a:r>
            <a:r>
              <a:rPr lang="zh-CN" altLang="en-US" sz="2000" dirty="0">
                <a:latin typeface="宋体" panose="02010600030101010101" pitchFamily="2" charset="-122"/>
              </a:rPr>
              <a:t>交换</a:t>
            </a:r>
            <a:endParaRPr lang="zh-CN" altLang="en-US" sz="2000" dirty="0">
              <a:latin typeface="宋体" panose="02010600030101010101" pitchFamily="2" charset="-122"/>
            </a:endParaRPr>
          </a:p>
          <a:p>
            <a:pPr eaLnBrk="1" hangingPunct="1">
              <a:lnSpc>
                <a:spcPct val="110000"/>
              </a:lnSpc>
            </a:pPr>
            <a:r>
              <a:rPr lang="zh-CN" altLang="en-US" sz="2000" dirty="0">
                <a:latin typeface="宋体" panose="02010600030101010101" pitchFamily="2" charset="-122"/>
              </a:rPr>
              <a:t>    由于单一的全混洗互连网络不能实现二进制编号为全“</a:t>
            </a:r>
            <a:r>
              <a:rPr lang="en-US" altLang="zh-CN" sz="2000" dirty="0">
                <a:latin typeface="宋体" panose="02010600030101010101" pitchFamily="2" charset="-122"/>
              </a:rPr>
              <a:t>0”</a:t>
            </a:r>
            <a:r>
              <a:rPr lang="zh-CN" altLang="en-US" sz="2000" dirty="0">
                <a:latin typeface="宋体" panose="02010600030101010101" pitchFamily="2" charset="-122"/>
              </a:rPr>
              <a:t>和全“</a:t>
            </a:r>
            <a:r>
              <a:rPr lang="en-US" altLang="zh-CN" sz="2000" dirty="0">
                <a:latin typeface="宋体" panose="02010600030101010101" pitchFamily="2" charset="-122"/>
              </a:rPr>
              <a:t>1”</a:t>
            </a:r>
            <a:r>
              <a:rPr lang="zh-CN" altLang="en-US" sz="2000" dirty="0">
                <a:latin typeface="宋体" panose="02010600030101010101" pitchFamily="2" charset="-122"/>
              </a:rPr>
              <a:t>的处理器与其它任何处理器的连接，所以又增加了</a:t>
            </a:r>
            <a:r>
              <a:rPr lang="en-US" altLang="zh-CN" sz="2000" dirty="0">
                <a:latin typeface="宋体" panose="02010600030101010101" pitchFamily="2" charset="-122"/>
              </a:rPr>
              <a:t>Cube</a:t>
            </a:r>
            <a:r>
              <a:rPr lang="en-US" altLang="zh-CN" sz="2000" baseline="-25000" dirty="0">
                <a:latin typeface="宋体" panose="02010600030101010101" pitchFamily="2" charset="-122"/>
              </a:rPr>
              <a:t>0</a:t>
            </a:r>
            <a:r>
              <a:rPr lang="zh-CN" altLang="en-US" sz="2000" dirty="0">
                <a:latin typeface="宋体" panose="02010600030101010101" pitchFamily="2" charset="-122"/>
              </a:rPr>
              <a:t>交换互连函数。同时采用了全混洗和交换的单级互连网络称为混洗交换单级互连网络。</a:t>
            </a:r>
            <a:endParaRPr lang="zh-CN" altLang="en-US" sz="2000" dirty="0">
              <a:latin typeface="宋体" panose="02010600030101010101" pitchFamily="2" charset="-122"/>
            </a:endParaRPr>
          </a:p>
        </p:txBody>
      </p:sp>
      <p:sp>
        <p:nvSpPr>
          <p:cNvPr id="8196" name="Rectangle 4"/>
          <p:cNvSpPr>
            <a:spLocks noChangeArrowheads="1"/>
          </p:cNvSpPr>
          <p:nvPr/>
        </p:nvSpPr>
        <p:spPr bwMode="auto">
          <a:xfrm>
            <a:off x="179388" y="5310636"/>
            <a:ext cx="89646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dirty="0">
                <a:latin typeface="宋体" panose="02010600030101010101" pitchFamily="2" charset="-122"/>
              </a:rPr>
              <a:t>    </a:t>
            </a:r>
            <a:r>
              <a:rPr lang="zh-CN" altLang="en-US" sz="2000" dirty="0">
                <a:latin typeface="宋体" panose="02010600030101010101" pitchFamily="2" charset="-122"/>
              </a:rPr>
              <a:t>在混洗交换网络中，最远的两个入、出端号是全“</a:t>
            </a:r>
            <a:r>
              <a:rPr lang="en-US" altLang="zh-CN" sz="2000" dirty="0">
                <a:latin typeface="宋体" panose="02010600030101010101" pitchFamily="2" charset="-122"/>
              </a:rPr>
              <a:t>0”</a:t>
            </a:r>
            <a:r>
              <a:rPr lang="zh-CN" altLang="en-US" sz="2000" dirty="0">
                <a:latin typeface="宋体" panose="02010600030101010101" pitchFamily="2" charset="-122"/>
              </a:rPr>
              <a:t>和全“</a:t>
            </a:r>
            <a:r>
              <a:rPr lang="en-US" altLang="zh-CN" sz="2000" dirty="0">
                <a:latin typeface="宋体" panose="02010600030101010101" pitchFamily="2" charset="-122"/>
              </a:rPr>
              <a:t>1”</a:t>
            </a:r>
            <a:r>
              <a:rPr lang="zh-CN" altLang="en-US" sz="2000" dirty="0">
                <a:latin typeface="宋体" panose="02010600030101010101" pitchFamily="2" charset="-122"/>
              </a:rPr>
              <a:t>，它们的连接，需要经过</a:t>
            </a:r>
            <a:r>
              <a:rPr lang="en-US" altLang="zh-CN" sz="2000" dirty="0">
                <a:latin typeface="宋体" panose="02010600030101010101" pitchFamily="2" charset="-122"/>
              </a:rPr>
              <a:t>n</a:t>
            </a:r>
            <a:r>
              <a:rPr lang="zh-CN" altLang="en-US" sz="2000" dirty="0">
                <a:latin typeface="宋体" panose="02010600030101010101" pitchFamily="2" charset="-122"/>
              </a:rPr>
              <a:t>次交换和</a:t>
            </a:r>
            <a:r>
              <a:rPr lang="en-US" altLang="zh-CN" sz="2000" dirty="0">
                <a:latin typeface="宋体" panose="02010600030101010101" pitchFamily="2" charset="-122"/>
              </a:rPr>
              <a:t>n-1</a:t>
            </a:r>
            <a:r>
              <a:rPr lang="zh-CN" altLang="en-US" sz="2000" dirty="0">
                <a:latin typeface="宋体" panose="02010600030101010101" pitchFamily="2" charset="-122"/>
              </a:rPr>
              <a:t>次混洗，所以混洗交换网络的最大距离为</a:t>
            </a:r>
            <a:r>
              <a:rPr lang="en-US" altLang="zh-CN" sz="2000" dirty="0">
                <a:latin typeface="宋体" panose="02010600030101010101" pitchFamily="2" charset="-122"/>
              </a:rPr>
              <a:t>2n-1</a:t>
            </a:r>
            <a:r>
              <a:rPr lang="zh-CN" altLang="en-US" sz="2000" dirty="0">
                <a:latin typeface="宋体" panose="02010600030101010101" pitchFamily="2" charset="-122"/>
              </a:rPr>
              <a:t>。</a:t>
            </a:r>
            <a:r>
              <a:rPr lang="zh-CN" altLang="en-US" dirty="0"/>
              <a:t> </a:t>
            </a:r>
            <a:endParaRPr lang="zh-CN" altLang="en-US" dirty="0"/>
          </a:p>
        </p:txBody>
      </p:sp>
      <p:sp>
        <p:nvSpPr>
          <p:cNvPr id="2" name="日期占位符 1"/>
          <p:cNvSpPr>
            <a:spLocks noGrp="1"/>
          </p:cNvSpPr>
          <p:nvPr>
            <p:ph type="dt" sz="half" idx="2"/>
          </p:nvPr>
        </p:nvSpPr>
        <p:spPr/>
        <p:txBody>
          <a:bodyPr/>
          <a:lstStyle/>
          <a:p>
            <a:fld id="{E7E3D005-94EC-47B3-804E-7D49F5664C2D}"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《计算机系统结构》</a:t>
            </a:r>
            <a:endParaRPr lang="zh-CN" altLang="en-US"/>
          </a:p>
        </p:txBody>
      </p:sp>
      <p:grpSp>
        <p:nvGrpSpPr>
          <p:cNvPr id="98" name="组合 97"/>
          <p:cNvGrpSpPr/>
          <p:nvPr/>
        </p:nvGrpSpPr>
        <p:grpSpPr>
          <a:xfrm>
            <a:off x="1078449" y="2333346"/>
            <a:ext cx="6987102" cy="2861233"/>
            <a:chOff x="1078449" y="2250133"/>
            <a:chExt cx="6987102" cy="2861233"/>
          </a:xfrm>
        </p:grpSpPr>
        <p:grpSp>
          <p:nvGrpSpPr>
            <p:cNvPr id="83" name="组合 82"/>
            <p:cNvGrpSpPr/>
            <p:nvPr/>
          </p:nvGrpSpPr>
          <p:grpSpPr>
            <a:xfrm>
              <a:off x="1078449" y="2250133"/>
              <a:ext cx="6987102" cy="2104710"/>
              <a:chOff x="1078117" y="2600223"/>
              <a:chExt cx="6987102" cy="2104710"/>
            </a:xfrm>
          </p:grpSpPr>
          <p:sp>
            <p:nvSpPr>
              <p:cNvPr id="7" name="矩形 6"/>
              <p:cNvSpPr/>
              <p:nvPr/>
            </p:nvSpPr>
            <p:spPr>
              <a:xfrm>
                <a:off x="1078117" y="3451351"/>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8" name="矩形 7"/>
              <p:cNvSpPr/>
              <p:nvPr/>
            </p:nvSpPr>
            <p:spPr>
              <a:xfrm>
                <a:off x="2019578" y="3451350"/>
                <a:ext cx="396875" cy="396875"/>
              </a:xfrm>
              <a:prstGeom prst="rect">
                <a:avLst/>
              </a:prstGeom>
              <a:solidFill>
                <a:srgbClr val="FFFF6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9" name="矩形 8"/>
              <p:cNvSpPr/>
              <p:nvPr/>
            </p:nvSpPr>
            <p:spPr>
              <a:xfrm>
                <a:off x="2961039" y="3451349"/>
                <a:ext cx="396875" cy="396875"/>
              </a:xfrm>
              <a:prstGeom prst="rect">
                <a:avLst/>
              </a:prstGeom>
              <a:solidFill>
                <a:srgbClr val="0099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10" name="矩形 9"/>
              <p:cNvSpPr/>
              <p:nvPr/>
            </p:nvSpPr>
            <p:spPr>
              <a:xfrm>
                <a:off x="3902500" y="3451348"/>
                <a:ext cx="396875" cy="396875"/>
              </a:xfrm>
              <a:prstGeom prst="rect">
                <a:avLst/>
              </a:prstGeom>
              <a:solidFill>
                <a:srgbClr val="66FF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11" name="矩形 10"/>
              <p:cNvSpPr/>
              <p:nvPr/>
            </p:nvSpPr>
            <p:spPr>
              <a:xfrm>
                <a:off x="4843961" y="3451347"/>
                <a:ext cx="396875" cy="396875"/>
              </a:xfrm>
              <a:prstGeom prst="rect">
                <a:avLst/>
              </a:prstGeom>
              <a:solidFill>
                <a:srgbClr val="FF993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12" name="矩形 11"/>
              <p:cNvSpPr/>
              <p:nvPr/>
            </p:nvSpPr>
            <p:spPr>
              <a:xfrm>
                <a:off x="5785422" y="3451346"/>
                <a:ext cx="396875" cy="396875"/>
              </a:xfrm>
              <a:prstGeom prst="rect">
                <a:avLst/>
              </a:prstGeom>
              <a:solidFill>
                <a:srgbClr val="D500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13" name="矩形 12"/>
              <p:cNvSpPr/>
              <p:nvPr/>
            </p:nvSpPr>
            <p:spPr>
              <a:xfrm>
                <a:off x="6726883" y="3451345"/>
                <a:ext cx="396875" cy="396875"/>
              </a:xfrm>
              <a:prstGeom prst="rect">
                <a:avLst/>
              </a:prstGeom>
              <a:solidFill>
                <a:srgbClr val="6699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14" name="矩形 13"/>
              <p:cNvSpPr/>
              <p:nvPr/>
            </p:nvSpPr>
            <p:spPr>
              <a:xfrm>
                <a:off x="7668344" y="3451344"/>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grpSp>
            <p:nvGrpSpPr>
              <p:cNvPr id="15" name="组合 14"/>
              <p:cNvGrpSpPr/>
              <p:nvPr/>
            </p:nvGrpSpPr>
            <p:grpSpPr>
              <a:xfrm>
                <a:off x="1183194" y="3138756"/>
                <a:ext cx="188594" cy="312470"/>
                <a:chOff x="2482810" y="-448002"/>
                <a:chExt cx="188594" cy="312470"/>
              </a:xfrm>
            </p:grpSpPr>
            <p:sp>
              <p:nvSpPr>
                <p:cNvPr id="5" name="弧形 4"/>
                <p:cNvSpPr/>
                <p:nvPr/>
              </p:nvSpPr>
              <p:spPr>
                <a:xfrm>
                  <a:off x="2482810" y="-448002"/>
                  <a:ext cx="188594" cy="312470"/>
                </a:xfrm>
                <a:prstGeom prst="arc">
                  <a:avLst>
                    <a:gd name="adj1" fmla="val 6584277"/>
                    <a:gd name="adj2" fmla="val 4115222"/>
                  </a:avLst>
                </a:prstGeom>
                <a:ln w="38100">
                  <a:solidFill>
                    <a:srgbClr val="4157FF"/>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等腰三角形 5"/>
                <p:cNvSpPr/>
                <p:nvPr/>
              </p:nvSpPr>
              <p:spPr>
                <a:xfrm rot="12226680">
                  <a:off x="2623799" y="-231678"/>
                  <a:ext cx="45719" cy="84362"/>
                </a:xfrm>
                <a:prstGeom prst="triangle">
                  <a:avLst/>
                </a:prstGeom>
                <a:solidFill>
                  <a:srgbClr val="681D9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 name="直接箭头连接符 24"/>
              <p:cNvCxnSpPr>
                <a:stCxn id="7" idx="3"/>
                <a:endCxn id="8" idx="1"/>
              </p:cNvCxnSpPr>
              <p:nvPr/>
            </p:nvCxnSpPr>
            <p:spPr>
              <a:xfrm flipV="1">
                <a:off x="1474992" y="3649788"/>
                <a:ext cx="544586" cy="1"/>
              </a:xfrm>
              <a:prstGeom prst="straightConnector1">
                <a:avLst/>
              </a:prstGeom>
              <a:ln w="38100">
                <a:solidFill>
                  <a:srgbClr val="0000FF"/>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9" idx="3"/>
                <a:endCxn id="10" idx="1"/>
              </p:cNvCxnSpPr>
              <p:nvPr/>
            </p:nvCxnSpPr>
            <p:spPr>
              <a:xfrm flipV="1">
                <a:off x="3357914" y="3649786"/>
                <a:ext cx="544586" cy="1"/>
              </a:xfrm>
              <a:prstGeom prst="straightConnector1">
                <a:avLst/>
              </a:prstGeom>
              <a:ln w="38100">
                <a:solidFill>
                  <a:srgbClr val="0000FF"/>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1" idx="3"/>
                <a:endCxn id="12" idx="1"/>
              </p:cNvCxnSpPr>
              <p:nvPr/>
            </p:nvCxnSpPr>
            <p:spPr>
              <a:xfrm flipV="1">
                <a:off x="5240836" y="3649784"/>
                <a:ext cx="544586" cy="1"/>
              </a:xfrm>
              <a:prstGeom prst="straightConnector1">
                <a:avLst/>
              </a:prstGeom>
              <a:ln w="38100">
                <a:solidFill>
                  <a:srgbClr val="0000FF"/>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3" idx="3"/>
                <a:endCxn id="14" idx="1"/>
              </p:cNvCxnSpPr>
              <p:nvPr/>
            </p:nvCxnSpPr>
            <p:spPr>
              <a:xfrm flipV="1">
                <a:off x="7123758" y="3649782"/>
                <a:ext cx="544586" cy="1"/>
              </a:xfrm>
              <a:prstGeom prst="straightConnector1">
                <a:avLst/>
              </a:prstGeom>
              <a:ln w="38100">
                <a:solidFill>
                  <a:srgbClr val="0000FF"/>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7772484" y="3157966"/>
                <a:ext cx="188594" cy="312470"/>
                <a:chOff x="2482810" y="-448002"/>
                <a:chExt cx="188594" cy="312470"/>
              </a:xfrm>
            </p:grpSpPr>
            <p:sp>
              <p:nvSpPr>
                <p:cNvPr id="42" name="弧形 41"/>
                <p:cNvSpPr/>
                <p:nvPr/>
              </p:nvSpPr>
              <p:spPr>
                <a:xfrm>
                  <a:off x="2482810" y="-448002"/>
                  <a:ext cx="188594" cy="312470"/>
                </a:xfrm>
                <a:prstGeom prst="arc">
                  <a:avLst>
                    <a:gd name="adj1" fmla="val 6584277"/>
                    <a:gd name="adj2" fmla="val 4115222"/>
                  </a:avLst>
                </a:prstGeom>
                <a:ln w="38100">
                  <a:solidFill>
                    <a:srgbClr val="4157FF"/>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等腰三角形 42"/>
                <p:cNvSpPr/>
                <p:nvPr/>
              </p:nvSpPr>
              <p:spPr>
                <a:xfrm rot="12226680">
                  <a:off x="2623799" y="-231678"/>
                  <a:ext cx="45719" cy="84362"/>
                </a:xfrm>
                <a:prstGeom prst="triangle">
                  <a:avLst/>
                </a:prstGeom>
                <a:solidFill>
                  <a:srgbClr val="681D9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a:off x="2147700" y="2600223"/>
                <a:ext cx="3093136" cy="856714"/>
                <a:chOff x="2147700" y="2600223"/>
                <a:chExt cx="3093136" cy="856714"/>
              </a:xfrm>
            </p:grpSpPr>
            <p:grpSp>
              <p:nvGrpSpPr>
                <p:cNvPr id="67" name="组合 66"/>
                <p:cNvGrpSpPr/>
                <p:nvPr/>
              </p:nvGrpSpPr>
              <p:grpSpPr>
                <a:xfrm>
                  <a:off x="2284668" y="2939441"/>
                  <a:ext cx="811004" cy="498411"/>
                  <a:chOff x="2468399" y="2848224"/>
                  <a:chExt cx="620235" cy="559774"/>
                </a:xfrm>
              </p:grpSpPr>
              <p:cxnSp>
                <p:nvCxnSpPr>
                  <p:cNvPr id="48" name="直接箭头连接符 47"/>
                  <p:cNvCxnSpPr/>
                  <p:nvPr/>
                </p:nvCxnSpPr>
                <p:spPr>
                  <a:xfrm>
                    <a:off x="3085180" y="2848224"/>
                    <a:ext cx="0" cy="559774"/>
                  </a:xfrm>
                  <a:prstGeom prst="straightConnector1">
                    <a:avLst/>
                  </a:prstGeom>
                  <a:ln w="38100">
                    <a:solidFill>
                      <a:srgbClr val="FF0000"/>
                    </a:solidFill>
                    <a:prstDash val="sysDot"/>
                    <a:headEnd w="med" len="med"/>
                    <a:tailEnd type="triangle" w="sm" len="lg"/>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468399" y="2862226"/>
                    <a:ext cx="620235"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483075" y="2876227"/>
                    <a:ext cx="0" cy="531771"/>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3268980" y="2918124"/>
                  <a:ext cx="1691640" cy="510876"/>
                  <a:chOff x="3490499" y="2855226"/>
                  <a:chExt cx="1624879" cy="573774"/>
                </a:xfrm>
              </p:grpSpPr>
              <p:cxnSp>
                <p:nvCxnSpPr>
                  <p:cNvPr id="50" name="直接箭头连接符 49"/>
                  <p:cNvCxnSpPr/>
                  <p:nvPr/>
                </p:nvCxnSpPr>
                <p:spPr>
                  <a:xfrm>
                    <a:off x="5090876" y="2869226"/>
                    <a:ext cx="0" cy="559774"/>
                  </a:xfrm>
                  <a:prstGeom prst="straightConnector1">
                    <a:avLst/>
                  </a:prstGeom>
                  <a:ln w="38100">
                    <a:solidFill>
                      <a:srgbClr val="FF0000"/>
                    </a:solidFill>
                    <a:prstDash val="sysDot"/>
                    <a:headEnd w="med" len="med"/>
                    <a:tailEnd type="triangle" w="sm"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90499" y="2865726"/>
                    <a:ext cx="1624879"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3497818" y="2855226"/>
                    <a:ext cx="355" cy="573774"/>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79" name="组合 78"/>
                <p:cNvGrpSpPr/>
                <p:nvPr/>
              </p:nvGrpSpPr>
              <p:grpSpPr>
                <a:xfrm>
                  <a:off x="2147700" y="2600223"/>
                  <a:ext cx="3093136" cy="856714"/>
                  <a:chOff x="2073581" y="2589199"/>
                  <a:chExt cx="3447168" cy="822299"/>
                </a:xfrm>
              </p:grpSpPr>
              <p:cxnSp>
                <p:nvCxnSpPr>
                  <p:cNvPr id="39" name="直接箭头连接符 38"/>
                  <p:cNvCxnSpPr/>
                  <p:nvPr/>
                </p:nvCxnSpPr>
                <p:spPr>
                  <a:xfrm>
                    <a:off x="2073581" y="2589199"/>
                    <a:ext cx="0" cy="822299"/>
                  </a:xfrm>
                  <a:prstGeom prst="straightConnector1">
                    <a:avLst/>
                  </a:prstGeom>
                  <a:ln w="38100">
                    <a:solidFill>
                      <a:srgbClr val="FF0000"/>
                    </a:solidFill>
                    <a:prstDash val="sysDot"/>
                    <a:headEnd w="med" len="med"/>
                    <a:tailEnd type="triangle" w="sm" len="lg"/>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073581" y="2589199"/>
                    <a:ext cx="3447168"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5493369" y="2592699"/>
                    <a:ext cx="0" cy="815299"/>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85" name="组合 84"/>
              <p:cNvGrpSpPr/>
              <p:nvPr/>
            </p:nvGrpSpPr>
            <p:grpSpPr>
              <a:xfrm flipH="1" flipV="1">
                <a:off x="3966561" y="3848219"/>
                <a:ext cx="3093136" cy="856714"/>
                <a:chOff x="2147700" y="2600223"/>
                <a:chExt cx="3093136" cy="856714"/>
              </a:xfrm>
            </p:grpSpPr>
            <p:grpSp>
              <p:nvGrpSpPr>
                <p:cNvPr id="86" name="组合 85"/>
                <p:cNvGrpSpPr/>
                <p:nvPr/>
              </p:nvGrpSpPr>
              <p:grpSpPr>
                <a:xfrm>
                  <a:off x="2330384" y="2931821"/>
                  <a:ext cx="811003" cy="498411"/>
                  <a:chOff x="2503365" y="2839666"/>
                  <a:chExt cx="620235" cy="559774"/>
                </a:xfrm>
              </p:grpSpPr>
              <p:cxnSp>
                <p:nvCxnSpPr>
                  <p:cNvPr id="95" name="直接箭头连接符 94"/>
                  <p:cNvCxnSpPr/>
                  <p:nvPr/>
                </p:nvCxnSpPr>
                <p:spPr>
                  <a:xfrm>
                    <a:off x="3120146" y="2839666"/>
                    <a:ext cx="0" cy="559774"/>
                  </a:xfrm>
                  <a:prstGeom prst="straightConnector1">
                    <a:avLst/>
                  </a:prstGeom>
                  <a:ln w="38100">
                    <a:solidFill>
                      <a:srgbClr val="E43BFF"/>
                    </a:solidFill>
                    <a:prstDash val="sysDot"/>
                    <a:headEnd w="med" len="med"/>
                    <a:tailEnd type="triangle" w="sm" len="lg"/>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2503365" y="2853667"/>
                    <a:ext cx="620235" cy="0"/>
                  </a:xfrm>
                  <a:prstGeom prst="line">
                    <a:avLst/>
                  </a:prstGeom>
                  <a:ln w="38100">
                    <a:solidFill>
                      <a:srgbClr val="E43BFF"/>
                    </a:solidFill>
                    <a:prstDash val="sysDot"/>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2518043" y="2867668"/>
                    <a:ext cx="0" cy="531771"/>
                  </a:xfrm>
                  <a:prstGeom prst="line">
                    <a:avLst/>
                  </a:prstGeom>
                  <a:ln w="38100">
                    <a:solidFill>
                      <a:srgbClr val="E43BFF"/>
                    </a:solidFill>
                    <a:prstDash val="sysDot"/>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3319179" y="2912770"/>
                  <a:ext cx="1691640" cy="510878"/>
                  <a:chOff x="3538717" y="2849217"/>
                  <a:chExt cx="1624879" cy="573777"/>
                </a:xfrm>
              </p:grpSpPr>
              <p:cxnSp>
                <p:nvCxnSpPr>
                  <p:cNvPr id="92" name="直接箭头连接符 91"/>
                  <p:cNvCxnSpPr/>
                  <p:nvPr/>
                </p:nvCxnSpPr>
                <p:spPr>
                  <a:xfrm>
                    <a:off x="5139094" y="2863220"/>
                    <a:ext cx="0" cy="559774"/>
                  </a:xfrm>
                  <a:prstGeom prst="straightConnector1">
                    <a:avLst/>
                  </a:prstGeom>
                  <a:ln w="38100">
                    <a:solidFill>
                      <a:srgbClr val="E43BFF"/>
                    </a:solidFill>
                    <a:prstDash val="sysDot"/>
                    <a:headEnd w="med" len="med"/>
                    <a:tailEnd type="triangle" w="sm" len="lg"/>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3538717" y="2859719"/>
                    <a:ext cx="1624879" cy="0"/>
                  </a:xfrm>
                  <a:prstGeom prst="line">
                    <a:avLst/>
                  </a:prstGeom>
                  <a:ln w="38100">
                    <a:solidFill>
                      <a:srgbClr val="E43BFF"/>
                    </a:solidFill>
                    <a:prstDash val="sysDot"/>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V="1">
                    <a:off x="3546035" y="2849217"/>
                    <a:ext cx="355" cy="573774"/>
                  </a:xfrm>
                  <a:prstGeom prst="line">
                    <a:avLst/>
                  </a:prstGeom>
                  <a:ln w="38100">
                    <a:solidFill>
                      <a:srgbClr val="E43BFF"/>
                    </a:solidFill>
                    <a:prstDash val="sysDot"/>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2147700" y="2600223"/>
                  <a:ext cx="3093136" cy="856714"/>
                  <a:chOff x="2073581" y="2589199"/>
                  <a:chExt cx="3447168" cy="822299"/>
                </a:xfrm>
              </p:grpSpPr>
              <p:cxnSp>
                <p:nvCxnSpPr>
                  <p:cNvPr id="89" name="直接箭头连接符 88"/>
                  <p:cNvCxnSpPr/>
                  <p:nvPr/>
                </p:nvCxnSpPr>
                <p:spPr>
                  <a:xfrm>
                    <a:off x="2073581" y="2589199"/>
                    <a:ext cx="0" cy="822299"/>
                  </a:xfrm>
                  <a:prstGeom prst="straightConnector1">
                    <a:avLst/>
                  </a:prstGeom>
                  <a:ln w="38100">
                    <a:solidFill>
                      <a:srgbClr val="E43BFF"/>
                    </a:solidFill>
                    <a:prstDash val="sysDot"/>
                    <a:headEnd w="med" len="med"/>
                    <a:tailEnd type="triangle" w="sm" len="lg"/>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073581" y="2589199"/>
                    <a:ext cx="3447168" cy="0"/>
                  </a:xfrm>
                  <a:prstGeom prst="line">
                    <a:avLst/>
                  </a:prstGeom>
                  <a:ln w="38100">
                    <a:solidFill>
                      <a:srgbClr val="E43BFF"/>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flipV="1">
                    <a:off x="5493369" y="2592699"/>
                    <a:ext cx="0" cy="782343"/>
                  </a:xfrm>
                  <a:prstGeom prst="line">
                    <a:avLst/>
                  </a:prstGeom>
                  <a:ln w="38100">
                    <a:solidFill>
                      <a:srgbClr val="E43BFF"/>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84" name="文本框 83"/>
            <p:cNvSpPr txBox="1"/>
            <p:nvPr/>
          </p:nvSpPr>
          <p:spPr>
            <a:xfrm>
              <a:off x="2417281" y="4803589"/>
              <a:ext cx="3884397" cy="307777"/>
            </a:xfrm>
            <a:prstGeom prst="rect">
              <a:avLst/>
            </a:prstGeom>
            <a:noFill/>
          </p:spPr>
          <p:txBody>
            <a:bodyPr wrap="none" rtlCol="0">
              <a:spAutoFit/>
            </a:bodyPr>
            <a:lstStyle/>
            <a:p>
              <a:r>
                <a:rPr lang="zh-CN" altLang="en-US" sz="1400" dirty="0"/>
                <a:t>图</a:t>
              </a:r>
              <a:r>
                <a:rPr lang="en-US" altLang="zh-CN" sz="1400" dirty="0"/>
                <a:t>5.13 8</a:t>
              </a:r>
              <a:r>
                <a:rPr lang="zh-CN" altLang="en-US" sz="1400" dirty="0"/>
                <a:t>个处理单元的全混交换互连网络连接图</a:t>
              </a:r>
              <a:endParaRPr lang="zh-CN" altLang="en-US" sz="1400" dirty="0"/>
            </a:p>
          </p:txBody>
        </p:sp>
      </p:grpSp>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wipe(left)">
                                      <p:cBhvr>
                                        <p:cTn id="7" dur="500"/>
                                        <p:tgtEl>
                                          <p:spTgt spid="8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wipe(up)">
                                      <p:cBhvr>
                                        <p:cTn id="12" dur="500"/>
                                        <p:tgtEl>
                                          <p:spTgt spid="8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750"/>
                                        <p:tgtEl>
                                          <p:spTgt spid="98"/>
                                        </p:tgtEl>
                                      </p:cBhvr>
                                    </p:animEffect>
                                    <p:anim calcmode="lin" valueType="num">
                                      <p:cBhvr>
                                        <p:cTn id="18" dur="750" fill="hold"/>
                                        <p:tgtEl>
                                          <p:spTgt spid="98"/>
                                        </p:tgtEl>
                                        <p:attrNameLst>
                                          <p:attrName>ppt_x</p:attrName>
                                        </p:attrNameLst>
                                      </p:cBhvr>
                                      <p:tavLst>
                                        <p:tav tm="0">
                                          <p:val>
                                            <p:strVal val="#ppt_x"/>
                                          </p:val>
                                        </p:tav>
                                        <p:tav tm="100000">
                                          <p:val>
                                            <p:strVal val="#ppt_x"/>
                                          </p:val>
                                        </p:tav>
                                      </p:tavLst>
                                    </p:anim>
                                    <p:anim calcmode="lin" valueType="num">
                                      <p:cBhvr>
                                        <p:cTn id="19" dur="75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8196"/>
                                        </p:tgtEl>
                                        <p:attrNameLst>
                                          <p:attrName>style.visibility</p:attrName>
                                        </p:attrNameLst>
                                      </p:cBhvr>
                                      <p:to>
                                        <p:strVal val="visible"/>
                                      </p:to>
                                    </p:set>
                                    <p:animEffect transition="in" filter="wipe(up)">
                                      <p:cBhvr>
                                        <p:cTn id="24"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121356" y="692696"/>
            <a:ext cx="8964612"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sz="2000">
                <a:latin typeface="宋体" panose="02010600030101010101" pitchFamily="2" charset="-122"/>
              </a:rPr>
              <a:t>    </a:t>
            </a:r>
            <a:r>
              <a:rPr lang="zh-CN" altLang="en-US" sz="2000">
                <a:latin typeface="宋体" panose="02010600030101010101" pitchFamily="2" charset="-122"/>
              </a:rPr>
              <a:t>例如，在</a:t>
            </a:r>
            <a:r>
              <a:rPr lang="en-US" altLang="zh-CN" sz="2000">
                <a:latin typeface="宋体" panose="02010600030101010101" pitchFamily="2" charset="-122"/>
              </a:rPr>
              <a:t>N=32</a:t>
            </a:r>
            <a:r>
              <a:rPr lang="zh-CN" altLang="en-US" sz="2000">
                <a:latin typeface="宋体" panose="02010600030101010101" pitchFamily="2" charset="-122"/>
              </a:rPr>
              <a:t>个处理单元的单级混洗交换网络中，若要实现</a:t>
            </a:r>
            <a:r>
              <a:rPr lang="en-US" altLang="zh-CN" sz="2000">
                <a:latin typeface="宋体" panose="02010600030101010101" pitchFamily="2" charset="-122"/>
              </a:rPr>
              <a:t>11</a:t>
            </a:r>
            <a:r>
              <a:rPr lang="zh-CN" altLang="en-US" sz="2000">
                <a:latin typeface="宋体" panose="02010600030101010101" pitchFamily="2" charset="-122"/>
              </a:rPr>
              <a:t>号处理单元与</a:t>
            </a:r>
            <a:r>
              <a:rPr lang="en-US" altLang="zh-CN" sz="2000">
                <a:latin typeface="宋体" panose="02010600030101010101" pitchFamily="2" charset="-122"/>
              </a:rPr>
              <a:t>19</a:t>
            </a:r>
            <a:r>
              <a:rPr lang="zh-CN" altLang="en-US" sz="2000">
                <a:latin typeface="宋体" panose="02010600030101010101" pitchFamily="2" charset="-122"/>
              </a:rPr>
              <a:t>号处理单元之间的连接，分析从入端到出端的连接过程。</a:t>
            </a:r>
            <a:endParaRPr lang="zh-CN" altLang="en-US" sz="2000">
              <a:latin typeface="宋体" panose="02010600030101010101" pitchFamily="2" charset="-122"/>
            </a:endParaRPr>
          </a:p>
          <a:p>
            <a:pPr eaLnBrk="1" hangingPunct="1">
              <a:lnSpc>
                <a:spcPct val="125000"/>
              </a:lnSpc>
            </a:pPr>
            <a:r>
              <a:rPr lang="zh-CN" altLang="en-US" sz="2000">
                <a:latin typeface="宋体" panose="02010600030101010101" pitchFamily="2" charset="-122"/>
              </a:rPr>
              <a:t>    首先将入端号</a:t>
            </a:r>
            <a:r>
              <a:rPr lang="en-US" altLang="zh-CN" sz="2000">
                <a:latin typeface="宋体" panose="02010600030101010101" pitchFamily="2" charset="-122"/>
              </a:rPr>
              <a:t>11</a:t>
            </a:r>
            <a:r>
              <a:rPr lang="zh-CN" altLang="en-US" sz="2000">
                <a:latin typeface="宋体" panose="02010600030101010101" pitchFamily="2" charset="-122"/>
              </a:rPr>
              <a:t>和出端号</a:t>
            </a:r>
            <a:r>
              <a:rPr lang="en-US" altLang="zh-CN" sz="2000">
                <a:latin typeface="宋体" panose="02010600030101010101" pitchFamily="2" charset="-122"/>
              </a:rPr>
              <a:t>19</a:t>
            </a:r>
            <a:r>
              <a:rPr lang="zh-CN" altLang="en-US" sz="2000">
                <a:latin typeface="宋体" panose="02010600030101010101" pitchFamily="2" charset="-122"/>
              </a:rPr>
              <a:t>转换成对应的二进制数</a:t>
            </a:r>
            <a:r>
              <a:rPr lang="en-US" altLang="zh-CN" sz="2000">
                <a:latin typeface="宋体" panose="02010600030101010101" pitchFamily="2" charset="-122"/>
              </a:rPr>
              <a:t>01011</a:t>
            </a:r>
            <a:r>
              <a:rPr lang="zh-CN" altLang="en-US" sz="2000">
                <a:latin typeface="宋体" panose="02010600030101010101" pitchFamily="2" charset="-122"/>
              </a:rPr>
              <a:t>和</a:t>
            </a:r>
            <a:r>
              <a:rPr lang="en-US" altLang="zh-CN" sz="2000">
                <a:latin typeface="宋体" panose="02010600030101010101" pitchFamily="2" charset="-122"/>
              </a:rPr>
              <a:t>10011</a:t>
            </a:r>
            <a:r>
              <a:rPr lang="zh-CN" altLang="en-US" sz="2000">
                <a:latin typeface="宋体" panose="02010600030101010101" pitchFamily="2" charset="-122"/>
              </a:rPr>
              <a:t>，再根据</a:t>
            </a:r>
            <a:r>
              <a:rPr lang="en-US" altLang="zh-CN" sz="2000">
                <a:latin typeface="宋体" panose="02010600030101010101" pitchFamily="2" charset="-122"/>
              </a:rPr>
              <a:t>01011</a:t>
            </a:r>
            <a:r>
              <a:rPr lang="zh-CN" altLang="en-US" sz="2000">
                <a:latin typeface="宋体" panose="02010600030101010101" pitchFamily="2" charset="-122"/>
              </a:rPr>
              <a:t>或最低位取后的低位与</a:t>
            </a:r>
            <a:r>
              <a:rPr lang="en-US" altLang="zh-CN" sz="2000">
                <a:latin typeface="宋体" panose="02010600030101010101" pitchFamily="2" charset="-122"/>
              </a:rPr>
              <a:t>10011</a:t>
            </a:r>
            <a:r>
              <a:rPr lang="zh-CN" altLang="en-US" sz="2000">
                <a:latin typeface="宋体" panose="02010600030101010101" pitchFamily="2" charset="-122"/>
              </a:rPr>
              <a:t>高位有多少相同，来确定如何从入端号二进制编码经过循环左移（运用全混洗互连函数</a:t>
            </a:r>
            <a:r>
              <a:rPr lang="en-US" altLang="zh-CN" sz="2000">
                <a:latin typeface="宋体" panose="02010600030101010101" pitchFamily="2" charset="-122"/>
              </a:rPr>
              <a:t>Shuffle</a:t>
            </a:r>
            <a:r>
              <a:rPr lang="zh-CN" altLang="en-US" sz="2000">
                <a:latin typeface="宋体" panose="02010600030101010101" pitchFamily="2" charset="-122"/>
              </a:rPr>
              <a:t>）和最低位取反（运用交换互连函数</a:t>
            </a:r>
            <a:r>
              <a:rPr lang="en-US" altLang="zh-CN" sz="2000">
                <a:latin typeface="宋体" panose="02010600030101010101" pitchFamily="2" charset="-122"/>
              </a:rPr>
              <a:t>Cube0</a:t>
            </a:r>
            <a:r>
              <a:rPr lang="zh-CN" altLang="en-US" sz="2000">
                <a:latin typeface="宋体" panose="02010600030101010101" pitchFamily="2" charset="-122"/>
              </a:rPr>
              <a:t>）逐渐演变成出端号的二进制编码。 </a:t>
            </a:r>
            <a:endParaRPr lang="zh-CN" altLang="en-US" sz="2000">
              <a:latin typeface="宋体" panose="02010600030101010101" pitchFamily="2" charset="-122"/>
            </a:endParaRPr>
          </a:p>
        </p:txBody>
      </p:sp>
      <p:sp>
        <p:nvSpPr>
          <p:cNvPr id="73733" name="Rectangle 5"/>
          <p:cNvSpPr>
            <a:spLocks noChangeArrowheads="1"/>
          </p:cNvSpPr>
          <p:nvPr/>
        </p:nvSpPr>
        <p:spPr bwMode="auto">
          <a:xfrm>
            <a:off x="626181" y="3539084"/>
            <a:ext cx="827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宋体" panose="02010600030101010101" pitchFamily="2" charset="-122"/>
              </a:rPr>
              <a:t>010</a:t>
            </a:r>
            <a:r>
              <a:rPr lang="en-US" altLang="zh-CN" sz="2000" b="1">
                <a:solidFill>
                  <a:srgbClr val="3333FF"/>
                </a:solidFill>
                <a:latin typeface="宋体" panose="02010600030101010101" pitchFamily="2" charset="-122"/>
              </a:rPr>
              <a:t>11</a:t>
            </a:r>
            <a:endParaRPr lang="en-US" altLang="zh-CN" sz="2000" b="1">
              <a:solidFill>
                <a:srgbClr val="3333FF"/>
              </a:solidFill>
              <a:latin typeface="宋体" panose="02010600030101010101" pitchFamily="2" charset="-122"/>
            </a:endParaRPr>
          </a:p>
        </p:txBody>
      </p:sp>
      <p:sp>
        <p:nvSpPr>
          <p:cNvPr id="73734" name="Rectangle 6"/>
          <p:cNvSpPr>
            <a:spLocks noChangeArrowheads="1"/>
          </p:cNvSpPr>
          <p:nvPr/>
        </p:nvSpPr>
        <p:spPr bwMode="auto">
          <a:xfrm>
            <a:off x="623047" y="3873640"/>
            <a:ext cx="827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FF0000"/>
                </a:solidFill>
                <a:latin typeface="宋体" panose="02010600030101010101" pitchFamily="2" charset="-122"/>
              </a:rPr>
              <a:t>10</a:t>
            </a:r>
            <a:r>
              <a:rPr lang="en-US" altLang="zh-CN" sz="2000" b="1">
                <a:latin typeface="宋体" panose="02010600030101010101" pitchFamily="2" charset="-122"/>
              </a:rPr>
              <a:t>011</a:t>
            </a:r>
            <a:endParaRPr lang="en-US" altLang="zh-CN" sz="2000" b="1">
              <a:latin typeface="宋体" panose="02010600030101010101" pitchFamily="2" charset="-122"/>
            </a:endParaRPr>
          </a:p>
        </p:txBody>
      </p:sp>
      <p:sp>
        <p:nvSpPr>
          <p:cNvPr id="73735" name="Rectangle 7"/>
          <p:cNvSpPr>
            <a:spLocks noChangeArrowheads="1"/>
          </p:cNvSpPr>
          <p:nvPr/>
        </p:nvSpPr>
        <p:spPr bwMode="auto">
          <a:xfrm>
            <a:off x="1923168" y="3539084"/>
            <a:ext cx="935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宋体" panose="02010600030101010101" pitchFamily="2" charset="-122"/>
              </a:rPr>
              <a:t>010</a:t>
            </a:r>
            <a:r>
              <a:rPr lang="en-US" altLang="zh-CN" sz="2000" b="1">
                <a:solidFill>
                  <a:srgbClr val="3333FF"/>
                </a:solidFill>
                <a:latin typeface="宋体" panose="02010600030101010101" pitchFamily="2" charset="-122"/>
              </a:rPr>
              <a:t>1</a:t>
            </a:r>
            <a:r>
              <a:rPr lang="en-US" altLang="zh-CN" sz="2000" b="1">
                <a:solidFill>
                  <a:srgbClr val="FF0000"/>
                </a:solidFill>
                <a:latin typeface="宋体" panose="02010600030101010101" pitchFamily="2" charset="-122"/>
              </a:rPr>
              <a:t>0</a:t>
            </a:r>
            <a:endParaRPr lang="en-US" altLang="zh-CN" sz="2000" b="1">
              <a:solidFill>
                <a:srgbClr val="FF0000"/>
              </a:solidFill>
              <a:latin typeface="宋体" panose="02010600030101010101" pitchFamily="2" charset="-122"/>
            </a:endParaRPr>
          </a:p>
        </p:txBody>
      </p:sp>
      <p:sp>
        <p:nvSpPr>
          <p:cNvPr id="73736" name="Rectangle 8"/>
          <p:cNvSpPr>
            <a:spLocks noChangeArrowheads="1"/>
          </p:cNvSpPr>
          <p:nvPr/>
        </p:nvSpPr>
        <p:spPr bwMode="auto">
          <a:xfrm>
            <a:off x="1489781" y="3539084"/>
            <a:ext cx="433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宋体" panose="02010600030101010101" pitchFamily="2" charset="-122"/>
                <a:sym typeface="Wingdings" panose="05000000000000000000" pitchFamily="2" charset="2"/>
              </a:rPr>
              <a:t></a:t>
            </a:r>
            <a:endParaRPr lang="en-US" altLang="zh-CN" sz="2000">
              <a:latin typeface="宋体" panose="02010600030101010101" pitchFamily="2" charset="-122"/>
            </a:endParaRPr>
          </a:p>
        </p:txBody>
      </p:sp>
      <p:sp>
        <p:nvSpPr>
          <p:cNvPr id="73737" name="Rectangle 9"/>
          <p:cNvSpPr>
            <a:spLocks noChangeArrowheads="1"/>
          </p:cNvSpPr>
          <p:nvPr/>
        </p:nvSpPr>
        <p:spPr bwMode="auto">
          <a:xfrm>
            <a:off x="4009143" y="3539084"/>
            <a:ext cx="433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宋体" panose="02010600030101010101" pitchFamily="2" charset="-122"/>
                <a:sym typeface="Wingdings" panose="05000000000000000000" pitchFamily="2" charset="2"/>
              </a:rPr>
              <a:t></a:t>
            </a:r>
            <a:endParaRPr lang="en-US" altLang="zh-CN" sz="2000">
              <a:latin typeface="宋体" panose="02010600030101010101" pitchFamily="2" charset="-122"/>
            </a:endParaRPr>
          </a:p>
        </p:txBody>
      </p:sp>
      <p:sp>
        <p:nvSpPr>
          <p:cNvPr id="73739" name="Rectangle 11"/>
          <p:cNvSpPr>
            <a:spLocks noChangeArrowheads="1"/>
          </p:cNvSpPr>
          <p:nvPr/>
        </p:nvSpPr>
        <p:spPr bwMode="auto">
          <a:xfrm>
            <a:off x="6961893" y="3502571"/>
            <a:ext cx="936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3333FF"/>
                </a:solidFill>
                <a:latin typeface="宋体" panose="02010600030101010101" pitchFamily="2" charset="-122"/>
              </a:rPr>
              <a:t>1001</a:t>
            </a:r>
            <a:r>
              <a:rPr lang="en-US" altLang="zh-CN" sz="2000" b="1">
                <a:solidFill>
                  <a:srgbClr val="FF0000"/>
                </a:solidFill>
                <a:latin typeface="宋体" panose="02010600030101010101" pitchFamily="2" charset="-122"/>
              </a:rPr>
              <a:t>1</a:t>
            </a:r>
            <a:endParaRPr lang="en-US" altLang="zh-CN" sz="2000" b="1">
              <a:solidFill>
                <a:srgbClr val="FF0000"/>
              </a:solidFill>
              <a:latin typeface="宋体" panose="02010600030101010101" pitchFamily="2" charset="-122"/>
            </a:endParaRPr>
          </a:p>
        </p:txBody>
      </p:sp>
      <p:sp>
        <p:nvSpPr>
          <p:cNvPr id="73740" name="Rectangle 12"/>
          <p:cNvSpPr>
            <a:spLocks noChangeArrowheads="1"/>
          </p:cNvSpPr>
          <p:nvPr/>
        </p:nvSpPr>
        <p:spPr bwMode="auto">
          <a:xfrm>
            <a:off x="5666493" y="3539084"/>
            <a:ext cx="935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3333FF"/>
                </a:solidFill>
                <a:latin typeface="宋体" panose="02010600030101010101" pitchFamily="2" charset="-122"/>
              </a:rPr>
              <a:t>10010</a:t>
            </a:r>
            <a:endParaRPr lang="en-US" altLang="zh-CN" sz="2000" b="1">
              <a:solidFill>
                <a:srgbClr val="3333FF"/>
              </a:solidFill>
              <a:latin typeface="宋体" panose="02010600030101010101" pitchFamily="2" charset="-122"/>
            </a:endParaRPr>
          </a:p>
        </p:txBody>
      </p:sp>
      <p:sp>
        <p:nvSpPr>
          <p:cNvPr id="73741" name="Rectangle 13"/>
          <p:cNvSpPr>
            <a:spLocks noChangeArrowheads="1"/>
          </p:cNvSpPr>
          <p:nvPr/>
        </p:nvSpPr>
        <p:spPr bwMode="auto">
          <a:xfrm>
            <a:off x="4369506" y="3539084"/>
            <a:ext cx="865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宋体" panose="02010600030101010101" pitchFamily="2" charset="-122"/>
              </a:rPr>
              <a:t>0</a:t>
            </a:r>
            <a:r>
              <a:rPr lang="en-US" altLang="zh-CN" sz="2000" b="1">
                <a:solidFill>
                  <a:srgbClr val="3333FF"/>
                </a:solidFill>
                <a:latin typeface="宋体" panose="02010600030101010101" pitchFamily="2" charset="-122"/>
              </a:rPr>
              <a:t>1001</a:t>
            </a:r>
            <a:endParaRPr lang="en-US" altLang="zh-CN" sz="2000" b="1">
              <a:solidFill>
                <a:srgbClr val="3333FF"/>
              </a:solidFill>
              <a:latin typeface="宋体" panose="02010600030101010101" pitchFamily="2" charset="-122"/>
            </a:endParaRPr>
          </a:p>
        </p:txBody>
      </p:sp>
      <p:sp>
        <p:nvSpPr>
          <p:cNvPr id="73742" name="Rectangle 14"/>
          <p:cNvSpPr>
            <a:spLocks noChangeArrowheads="1"/>
          </p:cNvSpPr>
          <p:nvPr/>
        </p:nvSpPr>
        <p:spPr bwMode="auto">
          <a:xfrm>
            <a:off x="3145543" y="3539084"/>
            <a:ext cx="865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宋体" panose="02010600030101010101" pitchFamily="2" charset="-122"/>
              </a:rPr>
              <a:t>10</a:t>
            </a:r>
            <a:r>
              <a:rPr lang="en-US" altLang="zh-CN" sz="2000" b="1">
                <a:solidFill>
                  <a:srgbClr val="3333FF"/>
                </a:solidFill>
                <a:latin typeface="宋体" panose="02010600030101010101" pitchFamily="2" charset="-122"/>
              </a:rPr>
              <a:t>100</a:t>
            </a:r>
            <a:endParaRPr lang="en-US" altLang="zh-CN" sz="2000" b="1">
              <a:solidFill>
                <a:srgbClr val="3333FF"/>
              </a:solidFill>
              <a:latin typeface="宋体" panose="02010600030101010101" pitchFamily="2" charset="-122"/>
            </a:endParaRPr>
          </a:p>
        </p:txBody>
      </p:sp>
      <p:sp>
        <p:nvSpPr>
          <p:cNvPr id="73743" name="Rectangle 15"/>
          <p:cNvSpPr>
            <a:spLocks noChangeArrowheads="1"/>
          </p:cNvSpPr>
          <p:nvPr/>
        </p:nvSpPr>
        <p:spPr bwMode="auto">
          <a:xfrm>
            <a:off x="2785181" y="3539084"/>
            <a:ext cx="433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宋体" panose="02010600030101010101" pitchFamily="2" charset="-122"/>
                <a:sym typeface="Wingdings" panose="05000000000000000000" pitchFamily="2" charset="2"/>
              </a:rPr>
              <a:t></a:t>
            </a:r>
            <a:endParaRPr lang="en-US" altLang="zh-CN" sz="2000">
              <a:latin typeface="宋体" panose="02010600030101010101" pitchFamily="2" charset="-122"/>
            </a:endParaRPr>
          </a:p>
        </p:txBody>
      </p:sp>
      <p:sp>
        <p:nvSpPr>
          <p:cNvPr id="73744" name="Rectangle 16"/>
          <p:cNvSpPr>
            <a:spLocks noChangeArrowheads="1"/>
          </p:cNvSpPr>
          <p:nvPr/>
        </p:nvSpPr>
        <p:spPr bwMode="auto">
          <a:xfrm>
            <a:off x="5234693" y="3539084"/>
            <a:ext cx="433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宋体" panose="02010600030101010101" pitchFamily="2" charset="-122"/>
                <a:sym typeface="Wingdings" panose="05000000000000000000" pitchFamily="2" charset="2"/>
              </a:rPr>
              <a:t></a:t>
            </a:r>
            <a:endParaRPr lang="en-US" altLang="zh-CN" sz="2000">
              <a:latin typeface="宋体" panose="02010600030101010101" pitchFamily="2" charset="-122"/>
            </a:endParaRPr>
          </a:p>
        </p:txBody>
      </p:sp>
      <p:sp>
        <p:nvSpPr>
          <p:cNvPr id="73745" name="Rectangle 17"/>
          <p:cNvSpPr>
            <a:spLocks noChangeArrowheads="1"/>
          </p:cNvSpPr>
          <p:nvPr/>
        </p:nvSpPr>
        <p:spPr bwMode="auto">
          <a:xfrm>
            <a:off x="6530093" y="3539084"/>
            <a:ext cx="433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宋体" panose="02010600030101010101" pitchFamily="2" charset="-122"/>
                <a:sym typeface="Wingdings" panose="05000000000000000000" pitchFamily="2" charset="2"/>
              </a:rPr>
              <a:t></a:t>
            </a:r>
            <a:endParaRPr lang="en-US" altLang="zh-CN" sz="2000">
              <a:latin typeface="宋体" panose="02010600030101010101" pitchFamily="2" charset="-122"/>
            </a:endParaRPr>
          </a:p>
        </p:txBody>
      </p:sp>
      <p:sp>
        <p:nvSpPr>
          <p:cNvPr id="73746" name="Rectangle 18"/>
          <p:cNvSpPr>
            <a:spLocks noChangeArrowheads="1"/>
          </p:cNvSpPr>
          <p:nvPr/>
        </p:nvSpPr>
        <p:spPr bwMode="auto">
          <a:xfrm>
            <a:off x="1941426" y="3851821"/>
            <a:ext cx="827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FF0000"/>
                </a:solidFill>
                <a:latin typeface="宋体" panose="02010600030101010101" pitchFamily="2" charset="-122"/>
              </a:rPr>
              <a:t>10</a:t>
            </a:r>
            <a:r>
              <a:rPr lang="en-US" altLang="zh-CN" sz="2000" b="1" dirty="0">
                <a:latin typeface="宋体" panose="02010600030101010101" pitchFamily="2" charset="-122"/>
              </a:rPr>
              <a:t>011</a:t>
            </a:r>
            <a:endParaRPr lang="en-US" altLang="zh-CN" sz="2000" b="1" dirty="0">
              <a:latin typeface="宋体" panose="02010600030101010101" pitchFamily="2" charset="-122"/>
            </a:endParaRPr>
          </a:p>
        </p:txBody>
      </p:sp>
      <p:sp>
        <p:nvSpPr>
          <p:cNvPr id="73747" name="Rectangle 19"/>
          <p:cNvSpPr>
            <a:spLocks noChangeArrowheads="1"/>
          </p:cNvSpPr>
          <p:nvPr/>
        </p:nvSpPr>
        <p:spPr bwMode="auto">
          <a:xfrm>
            <a:off x="3152440" y="3835822"/>
            <a:ext cx="827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FF0000"/>
                </a:solidFill>
                <a:latin typeface="宋体" panose="02010600030101010101" pitchFamily="2" charset="-122"/>
              </a:rPr>
              <a:t>100</a:t>
            </a:r>
            <a:r>
              <a:rPr lang="en-US" altLang="zh-CN" sz="2000" b="1" dirty="0">
                <a:latin typeface="宋体" panose="02010600030101010101" pitchFamily="2" charset="-122"/>
              </a:rPr>
              <a:t>11</a:t>
            </a:r>
            <a:endParaRPr lang="en-US" altLang="zh-CN" sz="2000" b="1" dirty="0">
              <a:latin typeface="宋体" panose="02010600030101010101" pitchFamily="2" charset="-122"/>
            </a:endParaRPr>
          </a:p>
        </p:txBody>
      </p:sp>
      <p:sp>
        <p:nvSpPr>
          <p:cNvPr id="73748" name="Rectangle 20"/>
          <p:cNvSpPr>
            <a:spLocks noChangeArrowheads="1"/>
          </p:cNvSpPr>
          <p:nvPr/>
        </p:nvSpPr>
        <p:spPr bwMode="auto">
          <a:xfrm>
            <a:off x="4390143" y="3873640"/>
            <a:ext cx="827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FF0000"/>
                </a:solidFill>
                <a:latin typeface="宋体" panose="02010600030101010101" pitchFamily="2" charset="-122"/>
              </a:rPr>
              <a:t>1001</a:t>
            </a: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73749" name="Rectangle 21"/>
          <p:cNvSpPr>
            <a:spLocks noChangeArrowheads="1"/>
          </p:cNvSpPr>
          <p:nvPr/>
        </p:nvSpPr>
        <p:spPr bwMode="auto">
          <a:xfrm>
            <a:off x="5666493" y="3899446"/>
            <a:ext cx="827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FF0000"/>
                </a:solidFill>
                <a:latin typeface="宋体" panose="02010600030101010101" pitchFamily="2" charset="-122"/>
              </a:rPr>
              <a:t>1001</a:t>
            </a: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73750" name="Rectangle 22"/>
          <p:cNvSpPr>
            <a:spLocks noChangeArrowheads="1"/>
          </p:cNvSpPr>
          <p:nvPr/>
        </p:nvSpPr>
        <p:spPr bwMode="auto">
          <a:xfrm>
            <a:off x="6961893" y="3899446"/>
            <a:ext cx="827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FF0000"/>
                </a:solidFill>
                <a:latin typeface="宋体" panose="02010600030101010101" pitchFamily="2" charset="-122"/>
              </a:rPr>
              <a:t>10011</a:t>
            </a:r>
            <a:endParaRPr lang="en-US" altLang="zh-CN" sz="2000" b="1">
              <a:solidFill>
                <a:srgbClr val="FF0000"/>
              </a:solidFill>
              <a:latin typeface="宋体" panose="02010600030101010101" pitchFamily="2" charset="-122"/>
            </a:endParaRPr>
          </a:p>
        </p:txBody>
      </p:sp>
      <p:sp>
        <p:nvSpPr>
          <p:cNvPr id="73751" name="Rectangle 23"/>
          <p:cNvSpPr>
            <a:spLocks noChangeArrowheads="1"/>
          </p:cNvSpPr>
          <p:nvPr/>
        </p:nvSpPr>
        <p:spPr bwMode="auto">
          <a:xfrm>
            <a:off x="2648656" y="3215234"/>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混洗</a:t>
            </a:r>
            <a:endParaRPr lang="zh-CN" altLang="en-US"/>
          </a:p>
        </p:txBody>
      </p:sp>
      <p:sp>
        <p:nvSpPr>
          <p:cNvPr id="73752" name="Rectangle 24"/>
          <p:cNvSpPr>
            <a:spLocks noChangeArrowheads="1"/>
          </p:cNvSpPr>
          <p:nvPr/>
        </p:nvSpPr>
        <p:spPr bwMode="auto">
          <a:xfrm>
            <a:off x="1345318" y="3215234"/>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交换</a:t>
            </a:r>
            <a:endParaRPr lang="zh-CN" altLang="en-US"/>
          </a:p>
        </p:txBody>
      </p:sp>
      <p:sp>
        <p:nvSpPr>
          <p:cNvPr id="73753" name="Rectangle 25"/>
          <p:cNvSpPr>
            <a:spLocks noChangeArrowheads="1"/>
          </p:cNvSpPr>
          <p:nvPr/>
        </p:nvSpPr>
        <p:spPr bwMode="auto">
          <a:xfrm>
            <a:off x="6458656" y="3215234"/>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交换</a:t>
            </a:r>
            <a:endParaRPr lang="zh-CN" altLang="en-US"/>
          </a:p>
        </p:txBody>
      </p:sp>
      <p:sp>
        <p:nvSpPr>
          <p:cNvPr id="73754" name="Rectangle 26"/>
          <p:cNvSpPr>
            <a:spLocks noChangeArrowheads="1"/>
          </p:cNvSpPr>
          <p:nvPr/>
        </p:nvSpPr>
        <p:spPr bwMode="auto">
          <a:xfrm>
            <a:off x="3866268" y="3208884"/>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混洗</a:t>
            </a:r>
            <a:endParaRPr lang="zh-CN" altLang="en-US"/>
          </a:p>
        </p:txBody>
      </p:sp>
      <p:sp>
        <p:nvSpPr>
          <p:cNvPr id="73755" name="Rectangle 27"/>
          <p:cNvSpPr>
            <a:spLocks noChangeArrowheads="1"/>
          </p:cNvSpPr>
          <p:nvPr/>
        </p:nvSpPr>
        <p:spPr bwMode="auto">
          <a:xfrm>
            <a:off x="5090231" y="3215234"/>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混洗</a:t>
            </a:r>
            <a:endParaRPr lang="zh-CN" altLang="en-US"/>
          </a:p>
        </p:txBody>
      </p:sp>
      <p:sp>
        <p:nvSpPr>
          <p:cNvPr id="2" name="日期占位符 1"/>
          <p:cNvSpPr>
            <a:spLocks noGrp="1"/>
          </p:cNvSpPr>
          <p:nvPr>
            <p:ph type="dt" sz="half" idx="2"/>
          </p:nvPr>
        </p:nvSpPr>
        <p:spPr/>
        <p:txBody>
          <a:bodyPr/>
          <a:lstStyle/>
          <a:p>
            <a:fld id="{99F10ACB-9047-4686-AA47-2EA78AE81BCE}"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Effect transition="in" filter="wipe(up)">
                                      <p:cBhvr>
                                        <p:cTn id="7" dur="500"/>
                                        <p:tgtEl>
                                          <p:spTgt spid="737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3732">
                                            <p:txEl>
                                              <p:pRg st="1" end="1"/>
                                            </p:txEl>
                                          </p:spTgt>
                                        </p:tgtEl>
                                        <p:attrNameLst>
                                          <p:attrName>style.visibility</p:attrName>
                                        </p:attrNameLst>
                                      </p:cBhvr>
                                      <p:to>
                                        <p:strVal val="visible"/>
                                      </p:to>
                                    </p:set>
                                    <p:animEffect transition="in" filter="wipe(up)">
                                      <p:cBhvr>
                                        <p:cTn id="12" dur="500"/>
                                        <p:tgtEl>
                                          <p:spTgt spid="737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3"/>
                                        </p:tgtEl>
                                        <p:attrNameLst>
                                          <p:attrName>style.visibility</p:attrName>
                                        </p:attrNameLst>
                                      </p:cBhvr>
                                      <p:to>
                                        <p:strVal val="visible"/>
                                      </p:to>
                                    </p:set>
                                    <p:animEffect transition="in" filter="wipe(left)">
                                      <p:cBhvr>
                                        <p:cTn id="17" dur="500"/>
                                        <p:tgtEl>
                                          <p:spTgt spid="737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4"/>
                                        </p:tgtEl>
                                        <p:attrNameLst>
                                          <p:attrName>style.visibility</p:attrName>
                                        </p:attrNameLst>
                                      </p:cBhvr>
                                      <p:to>
                                        <p:strVal val="visible"/>
                                      </p:to>
                                    </p:set>
                                    <p:animEffect transition="in" filter="wipe(left)">
                                      <p:cBhvr>
                                        <p:cTn id="22" dur="500"/>
                                        <p:tgtEl>
                                          <p:spTgt spid="737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36"/>
                                        </p:tgtEl>
                                        <p:attrNameLst>
                                          <p:attrName>style.visibility</p:attrName>
                                        </p:attrNameLst>
                                      </p:cBhvr>
                                      <p:to>
                                        <p:strVal val="visible"/>
                                      </p:to>
                                    </p:set>
                                    <p:animEffect transition="in" filter="wipe(left)">
                                      <p:cBhvr>
                                        <p:cTn id="27" dur="500"/>
                                        <p:tgtEl>
                                          <p:spTgt spid="7373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3752"/>
                                        </p:tgtEl>
                                        <p:attrNameLst>
                                          <p:attrName>style.visibility</p:attrName>
                                        </p:attrNameLst>
                                      </p:cBhvr>
                                      <p:to>
                                        <p:strVal val="visible"/>
                                      </p:to>
                                    </p:set>
                                    <p:animEffect transition="in" filter="wipe(left)">
                                      <p:cBhvr>
                                        <p:cTn id="30" dur="500"/>
                                        <p:tgtEl>
                                          <p:spTgt spid="7375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3735"/>
                                        </p:tgtEl>
                                        <p:attrNameLst>
                                          <p:attrName>style.visibility</p:attrName>
                                        </p:attrNameLst>
                                      </p:cBhvr>
                                      <p:to>
                                        <p:strVal val="visible"/>
                                      </p:to>
                                    </p:set>
                                    <p:animEffect transition="in" filter="wipe(left)">
                                      <p:cBhvr>
                                        <p:cTn id="35" dur="500"/>
                                        <p:tgtEl>
                                          <p:spTgt spid="7373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3746"/>
                                        </p:tgtEl>
                                        <p:attrNameLst>
                                          <p:attrName>style.visibility</p:attrName>
                                        </p:attrNameLst>
                                      </p:cBhvr>
                                      <p:to>
                                        <p:strVal val="visible"/>
                                      </p:to>
                                    </p:set>
                                    <p:animEffect transition="in" filter="wipe(left)">
                                      <p:cBhvr>
                                        <p:cTn id="40" dur="500"/>
                                        <p:tgtEl>
                                          <p:spTgt spid="7374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3743"/>
                                        </p:tgtEl>
                                        <p:attrNameLst>
                                          <p:attrName>style.visibility</p:attrName>
                                        </p:attrNameLst>
                                      </p:cBhvr>
                                      <p:to>
                                        <p:strVal val="visible"/>
                                      </p:to>
                                    </p:set>
                                    <p:animEffect transition="in" filter="wipe(left)">
                                      <p:cBhvr>
                                        <p:cTn id="45" dur="500"/>
                                        <p:tgtEl>
                                          <p:spTgt spid="7374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73751"/>
                                        </p:tgtEl>
                                        <p:attrNameLst>
                                          <p:attrName>style.visibility</p:attrName>
                                        </p:attrNameLst>
                                      </p:cBhvr>
                                      <p:to>
                                        <p:strVal val="visible"/>
                                      </p:to>
                                    </p:set>
                                    <p:animEffect transition="in" filter="wipe(left)">
                                      <p:cBhvr>
                                        <p:cTn id="48" dur="500"/>
                                        <p:tgtEl>
                                          <p:spTgt spid="7375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3742"/>
                                        </p:tgtEl>
                                        <p:attrNameLst>
                                          <p:attrName>style.visibility</p:attrName>
                                        </p:attrNameLst>
                                      </p:cBhvr>
                                      <p:to>
                                        <p:strVal val="visible"/>
                                      </p:to>
                                    </p:set>
                                    <p:animEffect transition="in" filter="wipe(left)">
                                      <p:cBhvr>
                                        <p:cTn id="53" dur="500"/>
                                        <p:tgtEl>
                                          <p:spTgt spid="7374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3747"/>
                                        </p:tgtEl>
                                        <p:attrNameLst>
                                          <p:attrName>style.visibility</p:attrName>
                                        </p:attrNameLst>
                                      </p:cBhvr>
                                      <p:to>
                                        <p:strVal val="visible"/>
                                      </p:to>
                                    </p:set>
                                    <p:animEffect transition="in" filter="wipe(left)">
                                      <p:cBhvr>
                                        <p:cTn id="58" dur="500"/>
                                        <p:tgtEl>
                                          <p:spTgt spid="7374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3737"/>
                                        </p:tgtEl>
                                        <p:attrNameLst>
                                          <p:attrName>style.visibility</p:attrName>
                                        </p:attrNameLst>
                                      </p:cBhvr>
                                      <p:to>
                                        <p:strVal val="visible"/>
                                      </p:to>
                                    </p:set>
                                    <p:animEffect transition="in" filter="wipe(left)">
                                      <p:cBhvr>
                                        <p:cTn id="63" dur="500"/>
                                        <p:tgtEl>
                                          <p:spTgt spid="73737"/>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73754"/>
                                        </p:tgtEl>
                                        <p:attrNameLst>
                                          <p:attrName>style.visibility</p:attrName>
                                        </p:attrNameLst>
                                      </p:cBhvr>
                                      <p:to>
                                        <p:strVal val="visible"/>
                                      </p:to>
                                    </p:set>
                                    <p:animEffect transition="in" filter="wipe(left)">
                                      <p:cBhvr>
                                        <p:cTn id="66" dur="500"/>
                                        <p:tgtEl>
                                          <p:spTgt spid="7375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73741"/>
                                        </p:tgtEl>
                                        <p:attrNameLst>
                                          <p:attrName>style.visibility</p:attrName>
                                        </p:attrNameLst>
                                      </p:cBhvr>
                                      <p:to>
                                        <p:strVal val="visible"/>
                                      </p:to>
                                    </p:set>
                                    <p:animEffect transition="in" filter="wipe(left)">
                                      <p:cBhvr>
                                        <p:cTn id="71" dur="500"/>
                                        <p:tgtEl>
                                          <p:spTgt spid="7374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73748"/>
                                        </p:tgtEl>
                                        <p:attrNameLst>
                                          <p:attrName>style.visibility</p:attrName>
                                        </p:attrNameLst>
                                      </p:cBhvr>
                                      <p:to>
                                        <p:strVal val="visible"/>
                                      </p:to>
                                    </p:set>
                                    <p:animEffect transition="in" filter="wipe(left)">
                                      <p:cBhvr>
                                        <p:cTn id="76" dur="500"/>
                                        <p:tgtEl>
                                          <p:spTgt spid="7374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73744"/>
                                        </p:tgtEl>
                                        <p:attrNameLst>
                                          <p:attrName>style.visibility</p:attrName>
                                        </p:attrNameLst>
                                      </p:cBhvr>
                                      <p:to>
                                        <p:strVal val="visible"/>
                                      </p:to>
                                    </p:set>
                                    <p:animEffect transition="in" filter="wipe(left)">
                                      <p:cBhvr>
                                        <p:cTn id="81" dur="500"/>
                                        <p:tgtEl>
                                          <p:spTgt spid="73744"/>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3755"/>
                                        </p:tgtEl>
                                        <p:attrNameLst>
                                          <p:attrName>style.visibility</p:attrName>
                                        </p:attrNameLst>
                                      </p:cBhvr>
                                      <p:to>
                                        <p:strVal val="visible"/>
                                      </p:to>
                                    </p:set>
                                    <p:animEffect transition="in" filter="wipe(left)">
                                      <p:cBhvr>
                                        <p:cTn id="84" dur="500"/>
                                        <p:tgtEl>
                                          <p:spTgt spid="7375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73740"/>
                                        </p:tgtEl>
                                        <p:attrNameLst>
                                          <p:attrName>style.visibility</p:attrName>
                                        </p:attrNameLst>
                                      </p:cBhvr>
                                      <p:to>
                                        <p:strVal val="visible"/>
                                      </p:to>
                                    </p:set>
                                    <p:animEffect transition="in" filter="wipe(left)">
                                      <p:cBhvr>
                                        <p:cTn id="89" dur="500"/>
                                        <p:tgtEl>
                                          <p:spTgt spid="7374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3749"/>
                                        </p:tgtEl>
                                        <p:attrNameLst>
                                          <p:attrName>style.visibility</p:attrName>
                                        </p:attrNameLst>
                                      </p:cBhvr>
                                      <p:to>
                                        <p:strVal val="visible"/>
                                      </p:to>
                                    </p:set>
                                    <p:animEffect transition="in" filter="wipe(left)">
                                      <p:cBhvr>
                                        <p:cTn id="94" dur="500"/>
                                        <p:tgtEl>
                                          <p:spTgt spid="7374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73745"/>
                                        </p:tgtEl>
                                        <p:attrNameLst>
                                          <p:attrName>style.visibility</p:attrName>
                                        </p:attrNameLst>
                                      </p:cBhvr>
                                      <p:to>
                                        <p:strVal val="visible"/>
                                      </p:to>
                                    </p:set>
                                    <p:animEffect transition="in" filter="wipe(left)">
                                      <p:cBhvr>
                                        <p:cTn id="99" dur="500"/>
                                        <p:tgtEl>
                                          <p:spTgt spid="73745"/>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73753"/>
                                        </p:tgtEl>
                                        <p:attrNameLst>
                                          <p:attrName>style.visibility</p:attrName>
                                        </p:attrNameLst>
                                      </p:cBhvr>
                                      <p:to>
                                        <p:strVal val="visible"/>
                                      </p:to>
                                    </p:set>
                                    <p:animEffect transition="in" filter="wipe(left)">
                                      <p:cBhvr>
                                        <p:cTn id="102" dur="500"/>
                                        <p:tgtEl>
                                          <p:spTgt spid="7375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3739"/>
                                        </p:tgtEl>
                                        <p:attrNameLst>
                                          <p:attrName>style.visibility</p:attrName>
                                        </p:attrNameLst>
                                      </p:cBhvr>
                                      <p:to>
                                        <p:strVal val="visible"/>
                                      </p:to>
                                    </p:set>
                                    <p:animEffect transition="in" filter="wipe(left)">
                                      <p:cBhvr>
                                        <p:cTn id="107" dur="500"/>
                                        <p:tgtEl>
                                          <p:spTgt spid="7373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3750"/>
                                        </p:tgtEl>
                                        <p:attrNameLst>
                                          <p:attrName>style.visibility</p:attrName>
                                        </p:attrNameLst>
                                      </p:cBhvr>
                                      <p:to>
                                        <p:strVal val="visible"/>
                                      </p:to>
                                    </p:set>
                                    <p:animEffect transition="in" filter="wipe(left)">
                                      <p:cBhvr>
                                        <p:cTn id="112" dur="500"/>
                                        <p:tgtEl>
                                          <p:spTgt spid="73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ldLvl="0" animBg="1"/>
      <p:bldP spid="73734" grpId="0" bldLvl="0" animBg="1"/>
      <p:bldP spid="73735" grpId="0" bldLvl="0" animBg="1"/>
      <p:bldP spid="73736" grpId="0" bldLvl="0" animBg="1"/>
      <p:bldP spid="73737" grpId="0" bldLvl="0" animBg="1"/>
      <p:bldP spid="73739" grpId="0" bldLvl="0" animBg="1"/>
      <p:bldP spid="73740" grpId="0" bldLvl="0" animBg="1"/>
      <p:bldP spid="73741" grpId="0" bldLvl="0" animBg="1"/>
      <p:bldP spid="73742" grpId="0" bldLvl="0" animBg="1"/>
      <p:bldP spid="73743" grpId="0" bldLvl="0" animBg="1"/>
      <p:bldP spid="73744" grpId="0" bldLvl="0" animBg="1"/>
      <p:bldP spid="73745" grpId="0" bldLvl="0" animBg="1"/>
      <p:bldP spid="73746" grpId="0" bldLvl="0" animBg="1"/>
      <p:bldP spid="73747" grpId="0" bldLvl="0" animBg="1"/>
      <p:bldP spid="73748" grpId="0" bldLvl="0" animBg="1"/>
      <p:bldP spid="73749" grpId="0" bldLvl="0" animBg="1"/>
      <p:bldP spid="73750" grpId="0" bldLvl="0" animBg="1"/>
      <p:bldP spid="73751" grpId="0" bldLvl="0" animBg="1"/>
      <p:bldP spid="73752" grpId="0" bldLvl="0" animBg="1"/>
      <p:bldP spid="73753" grpId="0" bldLvl="0" animBg="1"/>
      <p:bldP spid="73754" grpId="0" bldLvl="0" animBg="1"/>
      <p:bldP spid="73755"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80528" y="818394"/>
            <a:ext cx="864235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sz="2000" dirty="0">
                <a:latin typeface="宋体" panose="02010600030101010101" pitchFamily="2" charset="-122"/>
              </a:rPr>
              <a:t>    </a:t>
            </a:r>
            <a:r>
              <a:rPr lang="en-US" altLang="zh-CN" sz="2000" b="1" dirty="0">
                <a:latin typeface="宋体" panose="02010600030101010101" pitchFamily="2" charset="-122"/>
              </a:rPr>
              <a:t>4.</a:t>
            </a:r>
            <a:r>
              <a:rPr lang="zh-CN" altLang="en-US" sz="2000" b="1" dirty="0">
                <a:latin typeface="宋体" panose="02010600030101010101" pitchFamily="2" charset="-122"/>
              </a:rPr>
              <a:t>蝶形互连网络</a:t>
            </a:r>
            <a:r>
              <a:rPr lang="zh-CN" altLang="en-US" sz="2000" dirty="0">
                <a:latin typeface="宋体" panose="02010600030101010101" pitchFamily="2" charset="-122"/>
              </a:rPr>
              <a:t>（</a:t>
            </a:r>
            <a:r>
              <a:rPr lang="en-US" altLang="zh-CN" sz="2000" dirty="0">
                <a:latin typeface="宋体" panose="02010600030101010101" pitchFamily="2" charset="-122"/>
              </a:rPr>
              <a:t>Butterfly</a:t>
            </a:r>
            <a:r>
              <a:rPr lang="zh-CN" altLang="en-US" sz="2000" dirty="0">
                <a:latin typeface="宋体" panose="02010600030101010101" pitchFamily="2" charset="-122"/>
              </a:rPr>
              <a:t>）</a:t>
            </a:r>
            <a:endParaRPr lang="zh-CN" altLang="en-US" sz="2000" dirty="0">
              <a:latin typeface="宋体" panose="02010600030101010101" pitchFamily="2" charset="-122"/>
            </a:endParaRPr>
          </a:p>
          <a:p>
            <a:pPr eaLnBrk="1" hangingPunct="1">
              <a:lnSpc>
                <a:spcPct val="125000"/>
              </a:lnSpc>
            </a:pPr>
            <a:r>
              <a:rPr lang="zh-CN" altLang="en-US" sz="2000" dirty="0">
                <a:latin typeface="宋体" panose="02010600030101010101" pitchFamily="2" charset="-122"/>
              </a:rPr>
              <a:t>    蝶形互连网络的互连函数为：</a:t>
            </a:r>
            <a:endParaRPr lang="zh-CN" altLang="en-US" sz="2000" dirty="0">
              <a:latin typeface="宋体" panose="02010600030101010101" pitchFamily="2" charset="-122"/>
            </a:endParaRPr>
          </a:p>
          <a:p>
            <a:pPr eaLnBrk="1" hangingPunct="1">
              <a:lnSpc>
                <a:spcPct val="125000"/>
              </a:lnSpc>
            </a:pPr>
            <a:r>
              <a:rPr lang="zh-CN" altLang="en-US" sz="2000" dirty="0">
                <a:latin typeface="宋体" panose="02010600030101010101" pitchFamily="2" charset="-122"/>
              </a:rPr>
              <a:t>    </a:t>
            </a:r>
            <a:r>
              <a:rPr lang="en-US" altLang="zh-CN" sz="2000" dirty="0">
                <a:latin typeface="宋体" panose="02010600030101010101" pitchFamily="2" charset="-122"/>
              </a:rPr>
              <a:t>Butterfly(b</a:t>
            </a:r>
            <a:r>
              <a:rPr lang="en-US" altLang="zh-CN" sz="2000" baseline="-25000" dirty="0">
                <a:latin typeface="宋体" panose="02010600030101010101" pitchFamily="2" charset="-122"/>
              </a:rPr>
              <a:t>n-1</a:t>
            </a:r>
            <a:r>
              <a:rPr lang="en-US" altLang="zh-CN" sz="2000" dirty="0">
                <a:latin typeface="宋体" panose="02010600030101010101" pitchFamily="2" charset="-122"/>
              </a:rPr>
              <a:t>b</a:t>
            </a:r>
            <a:r>
              <a:rPr lang="en-US" altLang="zh-CN" sz="2000" baseline="-25000" dirty="0">
                <a:latin typeface="宋体" panose="02010600030101010101" pitchFamily="2" charset="-122"/>
              </a:rPr>
              <a:t>n-2</a:t>
            </a:r>
            <a:r>
              <a:rPr lang="en-US" altLang="zh-CN" sz="2000" dirty="0">
                <a:latin typeface="宋体" panose="02010600030101010101" pitchFamily="2" charset="-122"/>
              </a:rPr>
              <a:t>……b</a:t>
            </a:r>
            <a:r>
              <a:rPr lang="en-US" altLang="zh-CN" sz="2000" baseline="-25000" dirty="0">
                <a:latin typeface="宋体" panose="02010600030101010101" pitchFamily="2" charset="-122"/>
              </a:rPr>
              <a:t>1</a:t>
            </a:r>
            <a:r>
              <a:rPr lang="en-US" altLang="zh-CN" sz="2000" dirty="0">
                <a:latin typeface="宋体" panose="02010600030101010101" pitchFamily="2" charset="-122"/>
              </a:rPr>
              <a:t>b</a:t>
            </a:r>
            <a:r>
              <a:rPr lang="en-US" altLang="zh-CN" sz="2000" baseline="-25000" dirty="0">
                <a:latin typeface="宋体" panose="02010600030101010101" pitchFamily="2" charset="-122"/>
              </a:rPr>
              <a:t>0</a:t>
            </a:r>
            <a:r>
              <a:rPr lang="en-US" altLang="zh-CN" sz="2000" dirty="0">
                <a:latin typeface="宋体" panose="02010600030101010101" pitchFamily="2" charset="-122"/>
              </a:rPr>
              <a:t>)=(b</a:t>
            </a:r>
            <a:r>
              <a:rPr lang="en-US" altLang="zh-CN" sz="2000" baseline="-25000" dirty="0">
                <a:latin typeface="宋体" panose="02010600030101010101" pitchFamily="2" charset="-122"/>
              </a:rPr>
              <a:t>0</a:t>
            </a:r>
            <a:r>
              <a:rPr lang="en-US" altLang="zh-CN" sz="2000" dirty="0">
                <a:latin typeface="宋体" panose="02010600030101010101" pitchFamily="2" charset="-122"/>
              </a:rPr>
              <a:t>b</a:t>
            </a:r>
            <a:r>
              <a:rPr lang="en-US" altLang="zh-CN" sz="2000" baseline="-25000" dirty="0">
                <a:latin typeface="宋体" panose="02010600030101010101" pitchFamily="2" charset="-122"/>
              </a:rPr>
              <a:t>n-2</a:t>
            </a:r>
            <a:r>
              <a:rPr lang="en-US" altLang="zh-CN" sz="2000" dirty="0">
                <a:latin typeface="宋体" panose="02010600030101010101" pitchFamily="2" charset="-122"/>
              </a:rPr>
              <a:t>……b</a:t>
            </a:r>
            <a:r>
              <a:rPr lang="en-US" altLang="zh-CN" sz="2000" baseline="-25000" dirty="0">
                <a:latin typeface="宋体" panose="02010600030101010101" pitchFamily="2" charset="-122"/>
              </a:rPr>
              <a:t>1</a:t>
            </a:r>
            <a:r>
              <a:rPr lang="en-US" altLang="zh-CN" sz="2000" dirty="0">
                <a:latin typeface="宋体" panose="02010600030101010101" pitchFamily="2" charset="-122"/>
              </a:rPr>
              <a:t>b</a:t>
            </a:r>
            <a:r>
              <a:rPr lang="en-US" altLang="zh-CN" sz="2000" baseline="-25000" dirty="0">
                <a:latin typeface="宋体" panose="02010600030101010101" pitchFamily="2" charset="-122"/>
              </a:rPr>
              <a:t>n-1</a:t>
            </a:r>
            <a:r>
              <a:rPr lang="en-US" altLang="zh-CN" sz="2000" dirty="0">
                <a:latin typeface="宋体" panose="02010600030101010101" pitchFamily="2" charset="-122"/>
              </a:rPr>
              <a:t>)</a:t>
            </a:r>
            <a:endParaRPr lang="en-US" altLang="zh-CN" sz="2000" dirty="0">
              <a:latin typeface="宋体" panose="02010600030101010101" pitchFamily="2" charset="-122"/>
            </a:endParaRPr>
          </a:p>
        </p:txBody>
      </p:sp>
      <p:sp>
        <p:nvSpPr>
          <p:cNvPr id="2" name="日期占位符 1"/>
          <p:cNvSpPr>
            <a:spLocks noGrp="1"/>
          </p:cNvSpPr>
          <p:nvPr>
            <p:ph type="dt" sz="half" idx="2"/>
          </p:nvPr>
        </p:nvSpPr>
        <p:spPr/>
        <p:txBody>
          <a:bodyPr/>
          <a:lstStyle/>
          <a:p>
            <a:fld id="{2CC91744-B218-402D-938D-FCA8950FB7F2}"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《计算机系统结构》</a:t>
            </a:r>
            <a:endParaRPr lang="zh-CN" altLang="en-US"/>
          </a:p>
        </p:txBody>
      </p:sp>
      <p:grpSp>
        <p:nvGrpSpPr>
          <p:cNvPr id="6" name="组合 5"/>
          <p:cNvGrpSpPr/>
          <p:nvPr/>
        </p:nvGrpSpPr>
        <p:grpSpPr>
          <a:xfrm>
            <a:off x="2278469" y="2523887"/>
            <a:ext cx="4479111" cy="3278177"/>
            <a:chOff x="2332444" y="2213853"/>
            <a:chExt cx="4479111" cy="3278177"/>
          </a:xfrm>
        </p:grpSpPr>
        <p:grpSp>
          <p:nvGrpSpPr>
            <p:cNvPr id="7" name="组合 6"/>
            <p:cNvGrpSpPr/>
            <p:nvPr/>
          </p:nvGrpSpPr>
          <p:grpSpPr>
            <a:xfrm>
              <a:off x="3059831" y="2213853"/>
              <a:ext cx="3024338" cy="2672447"/>
              <a:chOff x="3059831" y="2213853"/>
              <a:chExt cx="3024338" cy="2672447"/>
            </a:xfrm>
          </p:grpSpPr>
          <p:grpSp>
            <p:nvGrpSpPr>
              <p:cNvPr id="9" name="组合 8"/>
              <p:cNvGrpSpPr/>
              <p:nvPr/>
            </p:nvGrpSpPr>
            <p:grpSpPr>
              <a:xfrm>
                <a:off x="3059831" y="2213853"/>
                <a:ext cx="3024338" cy="2672447"/>
                <a:chOff x="3059832" y="2212702"/>
                <a:chExt cx="3024338" cy="2672447"/>
              </a:xfrm>
            </p:grpSpPr>
            <p:sp>
              <p:nvSpPr>
                <p:cNvPr id="18" name="矩形 17"/>
                <p:cNvSpPr/>
                <p:nvPr/>
              </p:nvSpPr>
              <p:spPr>
                <a:xfrm>
                  <a:off x="3059832" y="2212703"/>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19" name="矩形 18"/>
                <p:cNvSpPr/>
                <p:nvPr/>
              </p:nvSpPr>
              <p:spPr>
                <a:xfrm>
                  <a:off x="3059832" y="2552132"/>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20" name="矩形 19"/>
                <p:cNvSpPr/>
                <p:nvPr/>
              </p:nvSpPr>
              <p:spPr>
                <a:xfrm>
                  <a:off x="3059832" y="2891561"/>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21" name="矩形 20"/>
                <p:cNvSpPr/>
                <p:nvPr/>
              </p:nvSpPr>
              <p:spPr>
                <a:xfrm>
                  <a:off x="3059832" y="3230990"/>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22" name="矩形 21"/>
                <p:cNvSpPr/>
                <p:nvPr/>
              </p:nvSpPr>
              <p:spPr>
                <a:xfrm>
                  <a:off x="3059832" y="3570419"/>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23" name="矩形 22"/>
                <p:cNvSpPr/>
                <p:nvPr/>
              </p:nvSpPr>
              <p:spPr>
                <a:xfrm>
                  <a:off x="3059832" y="3909848"/>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24" name="矩形 23"/>
                <p:cNvSpPr/>
                <p:nvPr/>
              </p:nvSpPr>
              <p:spPr>
                <a:xfrm>
                  <a:off x="3059832" y="4249277"/>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25" name="矩形 24"/>
                <p:cNvSpPr/>
                <p:nvPr/>
              </p:nvSpPr>
              <p:spPr>
                <a:xfrm>
                  <a:off x="3059832" y="4588706"/>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sp>
              <p:nvSpPr>
                <p:cNvPr id="26" name="矩形 25"/>
                <p:cNvSpPr/>
                <p:nvPr/>
              </p:nvSpPr>
              <p:spPr>
                <a:xfrm>
                  <a:off x="5787727" y="2212702"/>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27" name="矩形 26"/>
                <p:cNvSpPr/>
                <p:nvPr/>
              </p:nvSpPr>
              <p:spPr>
                <a:xfrm>
                  <a:off x="5787727" y="2552131"/>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28" name="矩形 27"/>
                <p:cNvSpPr/>
                <p:nvPr/>
              </p:nvSpPr>
              <p:spPr>
                <a:xfrm>
                  <a:off x="5787727" y="2891560"/>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29" name="矩形 28"/>
                <p:cNvSpPr/>
                <p:nvPr/>
              </p:nvSpPr>
              <p:spPr>
                <a:xfrm>
                  <a:off x="5787727" y="3230989"/>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30" name="矩形 29"/>
                <p:cNvSpPr/>
                <p:nvPr/>
              </p:nvSpPr>
              <p:spPr>
                <a:xfrm>
                  <a:off x="5787727" y="3570418"/>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31" name="矩形 30"/>
                <p:cNvSpPr/>
                <p:nvPr/>
              </p:nvSpPr>
              <p:spPr>
                <a:xfrm>
                  <a:off x="5787727" y="3909847"/>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32" name="矩形 31"/>
                <p:cNvSpPr/>
                <p:nvPr/>
              </p:nvSpPr>
              <p:spPr>
                <a:xfrm>
                  <a:off x="5787727" y="4249276"/>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33" name="矩形 32"/>
                <p:cNvSpPr/>
                <p:nvPr/>
              </p:nvSpPr>
              <p:spPr>
                <a:xfrm>
                  <a:off x="5787727" y="4588705"/>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grpSp>
          <p:cxnSp>
            <p:nvCxnSpPr>
              <p:cNvPr id="10" name="直接箭头连接符 9"/>
              <p:cNvCxnSpPr>
                <a:stCxn id="18" idx="3"/>
                <a:endCxn id="26" idx="1"/>
              </p:cNvCxnSpPr>
              <p:nvPr/>
            </p:nvCxnSpPr>
            <p:spPr>
              <a:xfrm flipV="1">
                <a:off x="3356274" y="2362075"/>
                <a:ext cx="243145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9" idx="3"/>
                <a:endCxn id="30" idx="1"/>
              </p:cNvCxnSpPr>
              <p:nvPr/>
            </p:nvCxnSpPr>
            <p:spPr>
              <a:xfrm>
                <a:off x="3356274" y="2701505"/>
                <a:ext cx="2431452" cy="1018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0" idx="3"/>
                <a:endCxn id="28" idx="1"/>
              </p:cNvCxnSpPr>
              <p:nvPr/>
            </p:nvCxnSpPr>
            <p:spPr>
              <a:xfrm flipV="1">
                <a:off x="3356274" y="3040933"/>
                <a:ext cx="243145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1" idx="3"/>
                <a:endCxn id="32" idx="1"/>
              </p:cNvCxnSpPr>
              <p:nvPr/>
            </p:nvCxnSpPr>
            <p:spPr>
              <a:xfrm>
                <a:off x="3356274" y="3380363"/>
                <a:ext cx="2431452" cy="1018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5" idx="3"/>
                <a:endCxn id="33" idx="1"/>
              </p:cNvCxnSpPr>
              <p:nvPr/>
            </p:nvCxnSpPr>
            <p:spPr>
              <a:xfrm flipV="1">
                <a:off x="3356274" y="4738078"/>
                <a:ext cx="243145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2" idx="3"/>
                <a:endCxn id="27" idx="1"/>
              </p:cNvCxnSpPr>
              <p:nvPr/>
            </p:nvCxnSpPr>
            <p:spPr>
              <a:xfrm flipV="1">
                <a:off x="3356274" y="2701504"/>
                <a:ext cx="2431452" cy="10182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3" idx="3"/>
                <a:endCxn id="31" idx="1"/>
              </p:cNvCxnSpPr>
              <p:nvPr/>
            </p:nvCxnSpPr>
            <p:spPr>
              <a:xfrm flipV="1">
                <a:off x="3356274" y="4059220"/>
                <a:ext cx="243145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4" idx="3"/>
                <a:endCxn id="29" idx="1"/>
              </p:cNvCxnSpPr>
              <p:nvPr/>
            </p:nvCxnSpPr>
            <p:spPr>
              <a:xfrm flipV="1">
                <a:off x="3356274" y="3380362"/>
                <a:ext cx="2431452" cy="10182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2332444" y="5122698"/>
              <a:ext cx="4479111" cy="369332"/>
            </a:xfrm>
            <a:prstGeom prst="rect">
              <a:avLst/>
            </a:prstGeom>
            <a:noFill/>
          </p:spPr>
          <p:txBody>
            <a:bodyPr wrap="none" rtlCol="0">
              <a:spAutoFit/>
            </a:bodyPr>
            <a:lstStyle/>
            <a:p>
              <a:r>
                <a:rPr lang="zh-CN" altLang="en-US" dirty="0"/>
                <a:t>图</a:t>
              </a:r>
              <a:r>
                <a:rPr lang="en-US" altLang="zh-CN" dirty="0"/>
                <a:t>5.14 8</a:t>
              </a:r>
              <a:r>
                <a:rPr lang="zh-CN" altLang="en-US" dirty="0"/>
                <a:t>个处理单元的蝶形互连网络连接图</a:t>
              </a:r>
              <a:endParaRPr lang="zh-CN" altLang="en-US" dirty="0"/>
            </a:p>
          </p:txBody>
        </p:sp>
      </p:grpSp>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 calcmode="lin" valueType="num">
                                      <p:cBhvr>
                                        <p:cTn id="7" dur="500" fill="hold"/>
                                        <p:tgtEl>
                                          <p:spTgt spid="7170">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717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717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170">
                                            <p:txEl>
                                              <p:pRg st="1" end="1"/>
                                            </p:txEl>
                                          </p:spTgt>
                                        </p:tgtEl>
                                        <p:attrNameLst>
                                          <p:attrName>style.visibility</p:attrName>
                                        </p:attrNameLst>
                                      </p:cBhvr>
                                      <p:to>
                                        <p:strVal val="visible"/>
                                      </p:to>
                                    </p:set>
                                    <p:animEffect transition="in" filter="wipe(left)">
                                      <p:cBhvr>
                                        <p:cTn id="14" dur="500"/>
                                        <p:tgtEl>
                                          <p:spTgt spid="717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170">
                                            <p:txEl>
                                              <p:pRg st="2" end="2"/>
                                            </p:txEl>
                                          </p:spTgt>
                                        </p:tgtEl>
                                        <p:attrNameLst>
                                          <p:attrName>style.visibility</p:attrName>
                                        </p:attrNameLst>
                                      </p:cBhvr>
                                      <p:to>
                                        <p:strVal val="visible"/>
                                      </p:to>
                                    </p:set>
                                    <p:animEffect transition="in" filter="wipe(left)">
                                      <p:cBhvr>
                                        <p:cTn id="19" dur="500"/>
                                        <p:tgtEl>
                                          <p:spTgt spid="717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anim calcmode="lin" valueType="num">
                                      <p:cBhvr>
                                        <p:cTn id="25" dur="500" fill="hold"/>
                                        <p:tgtEl>
                                          <p:spTgt spid="6"/>
                                        </p:tgtEl>
                                        <p:attrNameLst>
                                          <p:attrName>ppt_x</p:attrName>
                                        </p:attrNameLst>
                                      </p:cBhvr>
                                      <p:tavLst>
                                        <p:tav tm="0">
                                          <p:val>
                                            <p:strVal val="#ppt_x"/>
                                          </p:val>
                                        </p:tav>
                                        <p:tav tm="100000">
                                          <p:val>
                                            <p:strVal val="#ppt_x"/>
                                          </p:val>
                                        </p:tav>
                                      </p:tavLst>
                                    </p:anim>
                                    <p:anim calcmode="lin" valueType="num">
                                      <p:cBhvr>
                                        <p:cTn id="2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5601"/>
          <p:cNvSpPr>
            <a:spLocks noChangeArrowheads="1"/>
          </p:cNvSpPr>
          <p:nvPr/>
        </p:nvSpPr>
        <p:spPr bwMode="auto">
          <a:xfrm>
            <a:off x="242888" y="866438"/>
            <a:ext cx="8721725" cy="5254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解：</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=0.15</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解之，得：</a:t>
            </a:r>
            <a:r>
              <a:rPr lang="en-US" altLang="zh-CN" dirty="0">
                <a:latin typeface="微软雅黑" panose="020B0503020204020204" pitchFamily="34" charset="-122"/>
                <a:ea typeface="微软雅黑" panose="020B0503020204020204" pitchFamily="34" charset="-122"/>
              </a:rPr>
              <a:t>    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=0.85T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未优化</a:t>
            </a:r>
            <a:endParaRPr lang="zh-CN" altLang="en-US" baseline="-25000"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设优化方案中的取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存指令数为</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，根据题意，有</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(0.3I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-x)/0.3I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=1/3</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解之，得：    </a:t>
            </a:r>
            <a:r>
              <a:rPr lang="en-US" altLang="zh-CN" dirty="0">
                <a:latin typeface="微软雅黑" panose="020B0503020204020204" pitchFamily="34" charset="-122"/>
                <a:ea typeface="微软雅黑" panose="020B0503020204020204" pitchFamily="34" charset="-122"/>
              </a:rPr>
              <a:t>x=0.2I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endParaRPr lang="zh-CN" altLang="en-US" baseline="-25000"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所以，优化后的指令总数</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=0.9I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baseline="-25000" dirty="0">
                <a:latin typeface="微软雅黑" panose="020B0503020204020204" pitchFamily="34" charset="-122"/>
                <a:ea typeface="微软雅黑" panose="020B0503020204020204" pitchFamily="34" charset="-122"/>
              </a:rPr>
              <a:t>(0.2+0.7)</a:t>
            </a:r>
            <a:endParaRPr lang="en-US" altLang="zh-CN" baseline="-25000"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优化方案的平均</a:t>
            </a:r>
            <a:r>
              <a:rPr lang="en-US" altLang="zh-CN" dirty="0">
                <a:latin typeface="微软雅黑" panose="020B0503020204020204" pitchFamily="34" charset="-122"/>
                <a:ea typeface="微软雅黑" panose="020B0503020204020204" pitchFamily="34" charset="-122"/>
              </a:rPr>
              <a:t>CPI</a:t>
            </a:r>
            <a:r>
              <a:rPr lang="zh-CN" altLang="en-US" dirty="0">
                <a:latin typeface="微软雅黑" panose="020B0503020204020204" pitchFamily="34" charset="-122"/>
                <a:ea typeface="微软雅黑" panose="020B0503020204020204" pitchFamily="34" charset="-122"/>
              </a:rPr>
              <a:t>为：</a:t>
            </a:r>
            <a:endParaRPr lang="zh-CN" altLang="en-US"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0.2I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/0.9I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×2+0.7I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/0.9I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×1≈1.22CPI</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由题意，因为未优化方案的所有指令执行均只需</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个时钟周期，因此其平均</a:t>
            </a:r>
            <a:r>
              <a:rPr lang="en-US" altLang="zh-CN" dirty="0">
                <a:latin typeface="微软雅黑" panose="020B0503020204020204" pitchFamily="34" charset="-122"/>
                <a:ea typeface="微软雅黑" panose="020B0503020204020204" pitchFamily="34" charset="-122"/>
              </a:rPr>
              <a:t>CPI</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1CPI</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根据题意，优化方案的加速比为：</a:t>
            </a:r>
            <a:endParaRPr lang="zh-CN" altLang="en-US"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p</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未优化方案程序的执行时间</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已优化方案程序的执行时间</a:t>
            </a:r>
            <a:endParaRPr lang="zh-CN" altLang="en-US"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×CPI</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×CPI</a:t>
            </a:r>
            <a:r>
              <a:rPr lang="zh-CN" altLang="en-US" baseline="-25000"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×1×T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)/(0.9I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×1.22×0.85T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≈1.075</a:t>
            </a:r>
            <a:endParaRPr lang="en-US" altLang="zh-CN"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4294967295"/>
          </p:nvPr>
        </p:nvSpPr>
        <p:spPr>
          <a:xfrm>
            <a:off x="562246" y="6251989"/>
            <a:ext cx="1377950" cy="406004"/>
          </a:xfrm>
          <a:prstGeom prst="rect">
            <a:avLst/>
          </a:prstGeom>
        </p:spPr>
        <p:txBody>
          <a:bodyPr/>
          <a:lstStyle/>
          <a:p>
            <a:fld id="{6F73C1B3-084A-455C-92B5-458A219BBBB7}" type="datetime2">
              <a:rPr lang="zh-CN" altLang="en-US" smtClean="0"/>
            </a:fld>
            <a:endParaRPr lang="zh-CN" altLang="en-US" dirty="0"/>
          </a:p>
        </p:txBody>
      </p:sp>
      <p:sp>
        <p:nvSpPr>
          <p:cNvPr id="3" name="页脚占位符 2"/>
          <p:cNvSpPr>
            <a:spLocks noGrp="1"/>
          </p:cNvSpPr>
          <p:nvPr>
            <p:ph type="ftr" sz="quarter" idx="4294967295"/>
          </p:nvPr>
        </p:nvSpPr>
        <p:spPr>
          <a:xfrm>
            <a:off x="2039491" y="6259812"/>
            <a:ext cx="6537430" cy="384126"/>
          </a:xfrm>
          <a:prstGeom prst="rect">
            <a:avLst/>
          </a:prstGeom>
        </p:spPr>
        <p:txBody>
          <a:bodyPr/>
          <a:lstStyle/>
          <a:p>
            <a:r>
              <a:rPr lang="zh-CN" altLang="en-US"/>
              <a:t>桂林电子科技大学  计算机与信息安全学院  《计算机系统结构》</a:t>
            </a:r>
            <a:endParaRPr lang="zh-CN" altLang="en-US"/>
          </a:p>
        </p:txBody>
      </p:sp>
      <p:sp>
        <p:nvSpPr>
          <p:cNvPr id="4" name="灯片编号占位符 3"/>
          <p:cNvSpPr>
            <a:spLocks noGrp="1"/>
          </p:cNvSpPr>
          <p:nvPr>
            <p:ph type="sldNum" sz="quarter" idx="12"/>
          </p:nvPr>
        </p:nvSpPr>
        <p:spPr/>
        <p:txBody>
          <a:bodyPr/>
          <a:p>
            <a:fld id="{660EF206-E928-4BE4-B858-0D7A072F16B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wipe(left)">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wipe(left)">
                                      <p:cBhvr>
                                        <p:cTn id="12" dur="500"/>
                                        <p:tgtEl>
                                          <p:spTgt spid="25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wipe(left)">
                                      <p:cBhvr>
                                        <p:cTn id="17" dur="500"/>
                                        <p:tgtEl>
                                          <p:spTgt spid="256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602">
                                            <p:txEl>
                                              <p:pRg st="3" end="3"/>
                                            </p:txEl>
                                          </p:spTgt>
                                        </p:tgtEl>
                                        <p:attrNameLst>
                                          <p:attrName>style.visibility</p:attrName>
                                        </p:attrNameLst>
                                      </p:cBhvr>
                                      <p:to>
                                        <p:strVal val="visible"/>
                                      </p:to>
                                    </p:set>
                                    <p:animEffect transition="in" filter="wipe(left)">
                                      <p:cBhvr>
                                        <p:cTn id="22" dur="500"/>
                                        <p:tgtEl>
                                          <p:spTgt spid="256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602">
                                            <p:txEl>
                                              <p:pRg st="4" end="4"/>
                                            </p:txEl>
                                          </p:spTgt>
                                        </p:tgtEl>
                                        <p:attrNameLst>
                                          <p:attrName>style.visibility</p:attrName>
                                        </p:attrNameLst>
                                      </p:cBhvr>
                                      <p:to>
                                        <p:strVal val="visible"/>
                                      </p:to>
                                    </p:set>
                                    <p:animEffect transition="in" filter="wipe(left)">
                                      <p:cBhvr>
                                        <p:cTn id="27" dur="500"/>
                                        <p:tgtEl>
                                          <p:spTgt spid="256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602">
                                            <p:txEl>
                                              <p:pRg st="5" end="5"/>
                                            </p:txEl>
                                          </p:spTgt>
                                        </p:tgtEl>
                                        <p:attrNameLst>
                                          <p:attrName>style.visibility</p:attrName>
                                        </p:attrNameLst>
                                      </p:cBhvr>
                                      <p:to>
                                        <p:strVal val="visible"/>
                                      </p:to>
                                    </p:set>
                                    <p:animEffect transition="in" filter="wipe(left)">
                                      <p:cBhvr>
                                        <p:cTn id="32" dur="500"/>
                                        <p:tgtEl>
                                          <p:spTgt spid="256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602">
                                            <p:txEl>
                                              <p:pRg st="6" end="6"/>
                                            </p:txEl>
                                          </p:spTgt>
                                        </p:tgtEl>
                                        <p:attrNameLst>
                                          <p:attrName>style.visibility</p:attrName>
                                        </p:attrNameLst>
                                      </p:cBhvr>
                                      <p:to>
                                        <p:strVal val="visible"/>
                                      </p:to>
                                    </p:set>
                                    <p:animEffect transition="in" filter="wipe(left)">
                                      <p:cBhvr>
                                        <p:cTn id="37" dur="500"/>
                                        <p:tgtEl>
                                          <p:spTgt spid="256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602">
                                            <p:txEl>
                                              <p:pRg st="7" end="7"/>
                                            </p:txEl>
                                          </p:spTgt>
                                        </p:tgtEl>
                                        <p:attrNameLst>
                                          <p:attrName>style.visibility</p:attrName>
                                        </p:attrNameLst>
                                      </p:cBhvr>
                                      <p:to>
                                        <p:strVal val="visible"/>
                                      </p:to>
                                    </p:set>
                                    <p:animEffect transition="in" filter="wipe(left)">
                                      <p:cBhvr>
                                        <p:cTn id="42" dur="500"/>
                                        <p:tgtEl>
                                          <p:spTgt spid="2560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5602">
                                            <p:txEl>
                                              <p:pRg st="8" end="8"/>
                                            </p:txEl>
                                          </p:spTgt>
                                        </p:tgtEl>
                                        <p:attrNameLst>
                                          <p:attrName>style.visibility</p:attrName>
                                        </p:attrNameLst>
                                      </p:cBhvr>
                                      <p:to>
                                        <p:strVal val="visible"/>
                                      </p:to>
                                    </p:set>
                                    <p:animEffect transition="in" filter="wipe(left)">
                                      <p:cBhvr>
                                        <p:cTn id="47" dur="500"/>
                                        <p:tgtEl>
                                          <p:spTgt spid="2560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602">
                                            <p:txEl>
                                              <p:pRg st="9" end="9"/>
                                            </p:txEl>
                                          </p:spTgt>
                                        </p:tgtEl>
                                        <p:attrNameLst>
                                          <p:attrName>style.visibility</p:attrName>
                                        </p:attrNameLst>
                                      </p:cBhvr>
                                      <p:to>
                                        <p:strVal val="visible"/>
                                      </p:to>
                                    </p:set>
                                    <p:animEffect transition="in" filter="wipe(left)">
                                      <p:cBhvr>
                                        <p:cTn id="52" dur="500"/>
                                        <p:tgtEl>
                                          <p:spTgt spid="2560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5602">
                                            <p:txEl>
                                              <p:pRg st="10" end="10"/>
                                            </p:txEl>
                                          </p:spTgt>
                                        </p:tgtEl>
                                        <p:attrNameLst>
                                          <p:attrName>style.visibility</p:attrName>
                                        </p:attrNameLst>
                                      </p:cBhvr>
                                      <p:to>
                                        <p:strVal val="visible"/>
                                      </p:to>
                                    </p:set>
                                    <p:animEffect transition="in" filter="wipe(left)">
                                      <p:cBhvr>
                                        <p:cTn id="57" dur="500"/>
                                        <p:tgtEl>
                                          <p:spTgt spid="2560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5602">
                                            <p:txEl>
                                              <p:pRg st="11" end="11"/>
                                            </p:txEl>
                                          </p:spTgt>
                                        </p:tgtEl>
                                        <p:attrNameLst>
                                          <p:attrName>style.visibility</p:attrName>
                                        </p:attrNameLst>
                                      </p:cBhvr>
                                      <p:to>
                                        <p:strVal val="visible"/>
                                      </p:to>
                                    </p:set>
                                    <p:animEffect transition="in" filter="wipe(left)">
                                      <p:cBhvr>
                                        <p:cTn id="62" dur="500"/>
                                        <p:tgtEl>
                                          <p:spTgt spid="2560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5602">
                                            <p:txEl>
                                              <p:pRg st="12" end="12"/>
                                            </p:txEl>
                                          </p:spTgt>
                                        </p:tgtEl>
                                        <p:attrNameLst>
                                          <p:attrName>style.visibility</p:attrName>
                                        </p:attrNameLst>
                                      </p:cBhvr>
                                      <p:to>
                                        <p:strVal val="visible"/>
                                      </p:to>
                                    </p:set>
                                    <p:animEffect transition="in" filter="wipe(left)">
                                      <p:cBhvr>
                                        <p:cTn id="67" dur="500"/>
                                        <p:tgtEl>
                                          <p:spTgt spid="2560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5602">
                                            <p:txEl>
                                              <p:pRg st="13" end="13"/>
                                            </p:txEl>
                                          </p:spTgt>
                                        </p:tgtEl>
                                        <p:attrNameLst>
                                          <p:attrName>style.visibility</p:attrName>
                                        </p:attrNameLst>
                                      </p:cBhvr>
                                      <p:to>
                                        <p:strVal val="visible"/>
                                      </p:to>
                                    </p:set>
                                    <p:animEffect transition="in" filter="wipe(left)">
                                      <p:cBhvr>
                                        <p:cTn id="72" dur="500"/>
                                        <p:tgtEl>
                                          <p:spTgt spid="2560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38913"/>
          <p:cNvSpPr>
            <a:spLocks noChangeArrowheads="1"/>
          </p:cNvSpPr>
          <p:nvPr/>
        </p:nvSpPr>
        <p:spPr bwMode="auto">
          <a:xfrm>
            <a:off x="373489" y="917920"/>
            <a:ext cx="8642350" cy="527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lnSpc>
                <a:spcPct val="110000"/>
              </a:lnSpc>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1.</a:t>
            </a:r>
            <a:r>
              <a:rPr lang="zh-CN" altLang="en-US" b="1" dirty="0">
                <a:solidFill>
                  <a:srgbClr val="000000"/>
                </a:solidFill>
                <a:latin typeface="微软雅黑" panose="020B0503020204020204" pitchFamily="34" charset="-122"/>
                <a:ea typeface="微软雅黑" panose="020B0503020204020204" pitchFamily="34" charset="-122"/>
              </a:rPr>
              <a:t>只加速使用频率高的部件</a:t>
            </a:r>
            <a:endParaRPr lang="zh-CN" altLang="en-US" dirty="0">
              <a:latin typeface="微软雅黑" panose="020B0503020204020204" pitchFamily="34" charset="-122"/>
              <a:ea typeface="微软雅黑" panose="020B0503020204020204" pitchFamily="34" charset="-122"/>
            </a:endParaRPr>
          </a:p>
          <a:p>
            <a:pPr eaLnBrk="0" hangingPunct="0">
              <a:lnSpc>
                <a:spcPct val="110000"/>
              </a:lnSpc>
            </a:pPr>
            <a:r>
              <a:rPr lang="en-US" altLang="zh-CN" dirty="0">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这是最重要也是最广泛采用的计算机设计准则。因为加快处理频繁出现事件对系统的影响远比加速处理很少出现事件的影响要大。</a:t>
            </a:r>
            <a:endParaRPr lang="en-US" altLang="zh-CN" dirty="0">
              <a:latin typeface="微软雅黑" panose="020B0503020204020204" pitchFamily="34" charset="-122"/>
              <a:ea typeface="微软雅黑" panose="020B0503020204020204" pitchFamily="34" charset="-122"/>
            </a:endParaRPr>
          </a:p>
          <a:p>
            <a:pPr eaLnBrk="0" hangingPunct="0">
              <a:lnSpc>
                <a:spcPct val="110000"/>
              </a:lnSpc>
            </a:pPr>
            <a:endParaRPr lang="zh-CN" altLang="en-US" dirty="0">
              <a:latin typeface="微软雅黑" panose="020B0503020204020204" pitchFamily="34" charset="-122"/>
              <a:ea typeface="微软雅黑" panose="020B0503020204020204" pitchFamily="34" charset="-122"/>
            </a:endParaRPr>
          </a:p>
          <a:p>
            <a:pPr eaLnBrk="0" hangingPunct="0">
              <a:lnSpc>
                <a:spcPct val="110000"/>
              </a:lnSpc>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2.</a:t>
            </a:r>
            <a:r>
              <a:rPr lang="zh-CN" altLang="en-US" b="1" dirty="0">
                <a:solidFill>
                  <a:srgbClr val="000000"/>
                </a:solidFill>
                <a:latin typeface="微软雅黑" panose="020B0503020204020204" pitchFamily="34" charset="-122"/>
                <a:ea typeface="微软雅黑" panose="020B0503020204020204" pitchFamily="34" charset="-122"/>
              </a:rPr>
              <a:t>阿姆达尔（</a:t>
            </a:r>
            <a:r>
              <a:rPr lang="en-US" altLang="zh-CN" b="1" dirty="0">
                <a:solidFill>
                  <a:srgbClr val="000000"/>
                </a:solidFill>
                <a:latin typeface="微软雅黑" panose="020B0503020204020204" pitchFamily="34" charset="-122"/>
                <a:ea typeface="微软雅黑" panose="020B0503020204020204" pitchFamily="34" charset="-122"/>
              </a:rPr>
              <a:t>Amdahl</a:t>
            </a:r>
            <a:r>
              <a:rPr lang="zh-CN" altLang="en-US" b="1" dirty="0">
                <a:solidFill>
                  <a:srgbClr val="000000"/>
                </a:solidFill>
                <a:latin typeface="微软雅黑" panose="020B0503020204020204" pitchFamily="34" charset="-122"/>
                <a:ea typeface="微软雅黑" panose="020B0503020204020204" pitchFamily="34" charset="-122"/>
              </a:rPr>
              <a:t>）定律</a:t>
            </a:r>
            <a:endParaRPr lang="zh-CN" altLang="en-US" dirty="0">
              <a:latin typeface="微软雅黑" panose="020B0503020204020204" pitchFamily="34" charset="-122"/>
              <a:ea typeface="微软雅黑" panose="020B0503020204020204" pitchFamily="34" charset="-122"/>
            </a:endParaRPr>
          </a:p>
          <a:p>
            <a:pPr eaLnBrk="0" hangingPunct="0">
              <a:lnSpc>
                <a:spcPct val="11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阿姆达尔定律是指：系统中对某一部件或功能采用某种更快执行方式所能获得的系统性能改进程度，取决于</a:t>
            </a:r>
            <a:r>
              <a:rPr lang="zh-CN" altLang="en-US" dirty="0">
                <a:solidFill>
                  <a:srgbClr val="FF0000"/>
                </a:solidFill>
                <a:latin typeface="微软雅黑" panose="020B0503020204020204" pitchFamily="34" charset="-122"/>
                <a:ea typeface="微软雅黑" panose="020B0503020204020204" pitchFamily="34" charset="-122"/>
              </a:rPr>
              <a:t>这种执行方式被使用的频率，或所占总执行时间的比例。</a:t>
            </a:r>
            <a:endParaRPr lang="zh-CN" altLang="en-US" dirty="0">
              <a:solidFill>
                <a:srgbClr val="FF0000"/>
              </a:solidFill>
              <a:latin typeface="微软雅黑" panose="020B0503020204020204" pitchFamily="34" charset="-122"/>
              <a:ea typeface="微软雅黑" panose="020B0503020204020204" pitchFamily="34" charset="-122"/>
            </a:endParaRPr>
          </a:p>
          <a:p>
            <a:pPr eaLnBrk="0" hangingPunct="0">
              <a:lnSpc>
                <a:spcPct val="110000"/>
              </a:lnSpc>
            </a:pPr>
            <a:r>
              <a:rPr lang="zh-CN" altLang="en-US" dirty="0">
                <a:latin typeface="微软雅黑" panose="020B0503020204020204" pitchFamily="34" charset="-122"/>
                <a:ea typeface="微软雅黑" panose="020B0503020204020204" pitchFamily="34" charset="-122"/>
              </a:rPr>
              <a:t>    阿姆达尔定律实际上定义了采取增强某部分功能处理后可获得的性能改进或执行时间的加速比。</a:t>
            </a:r>
            <a:endParaRPr lang="zh-CN" altLang="en-US" dirty="0">
              <a:latin typeface="微软雅黑" panose="020B0503020204020204" pitchFamily="34" charset="-122"/>
              <a:ea typeface="微软雅黑" panose="020B0503020204020204" pitchFamily="34" charset="-122"/>
            </a:endParaRPr>
          </a:p>
          <a:p>
            <a:pPr eaLnBrk="0" hangingPunct="0">
              <a:lnSpc>
                <a:spcPct val="11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则性能（或时间）加速比</a:t>
            </a:r>
            <a:r>
              <a:rPr lang="en-US" altLang="zh-CN" dirty="0" err="1">
                <a:latin typeface="微软雅黑" panose="020B0503020204020204" pitchFamily="34" charset="-122"/>
                <a:ea typeface="微软雅黑" panose="020B0503020204020204" pitchFamily="34" charset="-122"/>
              </a:rPr>
              <a:t>S</a:t>
            </a:r>
            <a:r>
              <a:rPr lang="en-US" altLang="zh-CN" baseline="-30000" dirty="0" err="1">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可用如下公式表示：</a:t>
            </a:r>
            <a:endParaRPr lang="zh-CN" altLang="en-US" dirty="0">
              <a:latin typeface="微软雅黑" panose="020B0503020204020204" pitchFamily="34" charset="-122"/>
              <a:ea typeface="微软雅黑" panose="020B0503020204020204" pitchFamily="34" charset="-122"/>
            </a:endParaRPr>
          </a:p>
          <a:p>
            <a:pPr eaLnBrk="0" hangingPunct="0">
              <a:lnSpc>
                <a:spcPct val="110000"/>
              </a:lnSpc>
            </a:pPr>
            <a:endParaRPr lang="zh-CN" altLang="en-US" dirty="0">
              <a:latin typeface="微软雅黑" panose="020B0503020204020204" pitchFamily="34" charset="-122"/>
              <a:ea typeface="微软雅黑" panose="020B0503020204020204" pitchFamily="34" charset="-122"/>
            </a:endParaRPr>
          </a:p>
          <a:p>
            <a:pPr eaLnBrk="0" hangingPunct="0">
              <a:lnSpc>
                <a:spcPct val="110000"/>
              </a:lnSpc>
            </a:pP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eaLnBrk="0" hangingPunct="0">
              <a:lnSpc>
                <a:spcPct val="110000"/>
              </a:lnSpc>
            </a:pP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该公式分母中的（</a:t>
            </a:r>
            <a:r>
              <a:rPr lang="en-US" altLang="zh-CN" dirty="0">
                <a:solidFill>
                  <a:srgbClr val="000000"/>
                </a:solidFill>
                <a:latin typeface="微软雅黑" panose="020B0503020204020204" pitchFamily="34" charset="-122"/>
                <a:ea typeface="微软雅黑" panose="020B0503020204020204" pitchFamily="34" charset="-122"/>
              </a:rPr>
              <a:t>1-f</a:t>
            </a:r>
            <a:r>
              <a:rPr lang="en-US" altLang="zh-CN" baseline="-30000" dirty="0">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）表示不可增强性能部分的百分比，显然： </a:t>
            </a:r>
            <a:endParaRPr lang="zh-CN" altLang="en-US" dirty="0">
              <a:solidFill>
                <a:srgbClr val="000000"/>
              </a:solidFill>
              <a:latin typeface="微软雅黑" panose="020B0503020204020204" pitchFamily="34" charset="-122"/>
              <a:ea typeface="微软雅黑" panose="020B0503020204020204" pitchFamily="34" charset="-122"/>
            </a:endParaRPr>
          </a:p>
          <a:p>
            <a:pPr eaLnBrk="0" hangingPunct="0">
              <a:lnSpc>
                <a:spcPct val="110000"/>
              </a:lnSpc>
            </a:pPr>
            <a:r>
              <a:rPr lang="en-US" altLang="zh-CN" dirty="0">
                <a:solidFill>
                  <a:srgbClr val="000000"/>
                </a:solidFill>
                <a:latin typeface="微软雅黑" panose="020B0503020204020204" pitchFamily="34" charset="-122"/>
                <a:ea typeface="微软雅黑" panose="020B0503020204020204" pitchFamily="34" charset="-122"/>
              </a:rPr>
              <a:t>    (1)</a:t>
            </a:r>
            <a:r>
              <a:rPr lang="zh-CN" altLang="en-US" dirty="0">
                <a:solidFill>
                  <a:srgbClr val="000000"/>
                </a:solidFill>
                <a:latin typeface="微软雅黑" panose="020B0503020204020204" pitchFamily="34" charset="-122"/>
                <a:ea typeface="微软雅黑" panose="020B0503020204020204" pitchFamily="34" charset="-122"/>
              </a:rPr>
              <a:t>当</a:t>
            </a:r>
            <a:r>
              <a:rPr lang="en-US" altLang="zh-CN" dirty="0" err="1">
                <a:solidFill>
                  <a:srgbClr val="000000"/>
                </a:solidFill>
                <a:latin typeface="微软雅黑" panose="020B0503020204020204" pitchFamily="34" charset="-122"/>
                <a:ea typeface="微软雅黑" panose="020B0503020204020204" pitchFamily="34" charset="-122"/>
              </a:rPr>
              <a:t>f</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为</a:t>
            </a:r>
            <a:r>
              <a:rPr lang="en-US" altLang="zh-CN" dirty="0">
                <a:solidFill>
                  <a:srgbClr val="000000"/>
                </a:solidFill>
                <a:latin typeface="微软雅黑" panose="020B0503020204020204" pitchFamily="34" charset="-122"/>
                <a:ea typeface="微软雅黑" panose="020B0503020204020204" pitchFamily="34" charset="-122"/>
              </a:rPr>
              <a:t>0</a:t>
            </a:r>
            <a:r>
              <a:rPr lang="zh-CN" altLang="en-US" dirty="0">
                <a:solidFill>
                  <a:srgbClr val="000000"/>
                </a:solidFill>
                <a:latin typeface="微软雅黑" panose="020B0503020204020204" pitchFamily="34" charset="-122"/>
                <a:ea typeface="微软雅黑" panose="020B0503020204020204" pitchFamily="34" charset="-122"/>
              </a:rPr>
              <a:t>时，即没有可增强性部分时，</a:t>
            </a:r>
            <a:r>
              <a:rPr lang="en-US" altLang="zh-CN" dirty="0" err="1">
                <a:solidFill>
                  <a:srgbClr val="000000"/>
                </a:solidFill>
                <a:latin typeface="微软雅黑" panose="020B0503020204020204" pitchFamily="34" charset="-122"/>
                <a:ea typeface="微软雅黑" panose="020B0503020204020204" pitchFamily="34" charset="-122"/>
              </a:rPr>
              <a:t>S</a:t>
            </a:r>
            <a:r>
              <a:rPr lang="en-US" altLang="zh-CN" baseline="-30000" dirty="0" err="1">
                <a:solidFill>
                  <a:srgbClr val="000000"/>
                </a:solidFill>
                <a:latin typeface="微软雅黑" panose="020B0503020204020204" pitchFamily="34" charset="-122"/>
                <a:ea typeface="微软雅黑" panose="020B0503020204020204" pitchFamily="34" charset="-122"/>
              </a:rPr>
              <a:t>p</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；当</a:t>
            </a:r>
            <a:r>
              <a:rPr lang="en-US" altLang="zh-CN" dirty="0" err="1">
                <a:solidFill>
                  <a:srgbClr val="000000"/>
                </a:solidFill>
                <a:latin typeface="微软雅黑" panose="020B0503020204020204" pitchFamily="34" charset="-122"/>
                <a:ea typeface="微软雅黑" panose="020B0503020204020204" pitchFamily="34" charset="-122"/>
              </a:rPr>
              <a:t>f</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为</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时，即可增强性部分的比例为</a:t>
            </a:r>
            <a:r>
              <a:rPr lang="en-US" altLang="zh-CN" dirty="0">
                <a:solidFill>
                  <a:srgbClr val="000000"/>
                </a:solidFill>
                <a:latin typeface="微软雅黑" panose="020B0503020204020204" pitchFamily="34" charset="-122"/>
                <a:ea typeface="微软雅黑" panose="020B0503020204020204" pitchFamily="34" charset="-122"/>
              </a:rPr>
              <a:t>100%</a:t>
            </a:r>
            <a:r>
              <a:rPr lang="zh-CN" altLang="en-US" dirty="0">
                <a:solidFill>
                  <a:srgbClr val="000000"/>
                </a:solidFill>
                <a:latin typeface="微软雅黑" panose="020B0503020204020204" pitchFamily="34" charset="-122"/>
                <a:ea typeface="微软雅黑" panose="020B0503020204020204" pitchFamily="34" charset="-122"/>
              </a:rPr>
              <a:t>时，</a:t>
            </a:r>
            <a:r>
              <a:rPr lang="en-US" altLang="zh-CN" dirty="0" err="1">
                <a:solidFill>
                  <a:srgbClr val="000000"/>
                </a:solidFill>
                <a:latin typeface="微软雅黑" panose="020B0503020204020204" pitchFamily="34" charset="-122"/>
                <a:ea typeface="微软雅黑" panose="020B0503020204020204" pitchFamily="34" charset="-122"/>
              </a:rPr>
              <a:t>S</a:t>
            </a:r>
            <a:r>
              <a:rPr lang="en-US" altLang="zh-CN" baseline="-30000" dirty="0" err="1">
                <a:solidFill>
                  <a:srgbClr val="000000"/>
                </a:solidFill>
                <a:latin typeface="微软雅黑" panose="020B0503020204020204" pitchFamily="34" charset="-122"/>
                <a:ea typeface="微软雅黑" panose="020B0503020204020204" pitchFamily="34" charset="-122"/>
              </a:rPr>
              <a:t>p</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r</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a:t>
            </a:r>
            <a:endParaRPr lang="zh-CN" altLang="en-US" dirty="0">
              <a:solidFill>
                <a:srgbClr val="000000"/>
              </a:solidFill>
              <a:latin typeface="微软雅黑" panose="020B0503020204020204" pitchFamily="34" charset="-122"/>
              <a:ea typeface="微软雅黑" panose="020B0503020204020204" pitchFamily="34" charset="-122"/>
            </a:endParaRPr>
          </a:p>
          <a:p>
            <a:pPr eaLnBrk="0" hangingPunct="0">
              <a:lnSpc>
                <a:spcPct val="110000"/>
              </a:lnSpc>
            </a:pPr>
            <a:r>
              <a:rPr lang="en-US" altLang="zh-CN" dirty="0">
                <a:solidFill>
                  <a:srgbClr val="000000"/>
                </a:solidFill>
                <a:latin typeface="微软雅黑" panose="020B0503020204020204" pitchFamily="34" charset="-122"/>
                <a:ea typeface="微软雅黑" panose="020B0503020204020204" pitchFamily="34" charset="-122"/>
              </a:rPr>
              <a:t>    (2)</a:t>
            </a:r>
            <a:r>
              <a:rPr lang="zh-CN" altLang="en-US" dirty="0">
                <a:solidFill>
                  <a:srgbClr val="000000"/>
                </a:solidFill>
                <a:latin typeface="微软雅黑" panose="020B0503020204020204" pitchFamily="34" charset="-122"/>
                <a:ea typeface="微软雅黑" panose="020B0503020204020204" pitchFamily="34" charset="-122"/>
              </a:rPr>
              <a:t>当</a:t>
            </a:r>
            <a:r>
              <a:rPr lang="en-US" altLang="zh-CN" dirty="0" err="1">
                <a:solidFill>
                  <a:srgbClr val="000000"/>
                </a:solidFill>
                <a:latin typeface="微软雅黑" panose="020B0503020204020204" pitchFamily="34" charset="-122"/>
                <a:ea typeface="微软雅黑" panose="020B0503020204020204" pitchFamily="34" charset="-122"/>
              </a:rPr>
              <a:t>r</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en-US" altLang="zh-CN" dirty="0">
                <a:solidFill>
                  <a:srgbClr val="000000"/>
                </a:solidFill>
                <a:latin typeface="微软雅黑" panose="020B0503020204020204" pitchFamily="34" charset="-122"/>
                <a:ea typeface="微软雅黑" panose="020B0503020204020204" pitchFamily="34" charset="-122"/>
              </a:rPr>
              <a:t> ---&gt;∞</a:t>
            </a:r>
            <a:r>
              <a:rPr lang="zh-CN" altLang="en-US" dirty="0">
                <a:solidFill>
                  <a:srgbClr val="000000"/>
                </a:solidFill>
                <a:latin typeface="微软雅黑" panose="020B0503020204020204" pitchFamily="34" charset="-122"/>
                <a:ea typeface="微软雅黑" panose="020B0503020204020204" pitchFamily="34" charset="-122"/>
              </a:rPr>
              <a:t>时，分母中</a:t>
            </a:r>
            <a:r>
              <a:rPr lang="en-US" altLang="zh-CN" dirty="0" err="1">
                <a:solidFill>
                  <a:srgbClr val="000000"/>
                </a:solidFill>
                <a:latin typeface="微软雅黑" panose="020B0503020204020204" pitchFamily="34" charset="-122"/>
                <a:ea typeface="微软雅黑" panose="020B0503020204020204" pitchFamily="34" charset="-122"/>
              </a:rPr>
              <a:t>f</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r</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项变为</a:t>
            </a:r>
            <a:r>
              <a:rPr lang="en-US" altLang="zh-CN" dirty="0">
                <a:solidFill>
                  <a:srgbClr val="000000"/>
                </a:solidFill>
                <a:latin typeface="微软雅黑" panose="020B0503020204020204" pitchFamily="34" charset="-122"/>
                <a:ea typeface="微软雅黑" panose="020B0503020204020204" pitchFamily="34" charset="-122"/>
              </a:rPr>
              <a:t>0</a:t>
            </a:r>
            <a:r>
              <a:rPr lang="zh-CN" altLang="en-US" dirty="0">
                <a:solidFill>
                  <a:srgbClr val="000000"/>
                </a:solidFill>
                <a:latin typeface="微软雅黑" panose="020B0503020204020204" pitchFamily="34" charset="-122"/>
                <a:ea typeface="微软雅黑" panose="020B0503020204020204" pitchFamily="34" charset="-122"/>
              </a:rPr>
              <a:t>，此时</a:t>
            </a:r>
            <a:r>
              <a:rPr lang="en-US" altLang="zh-CN" dirty="0" err="1">
                <a:solidFill>
                  <a:srgbClr val="000000"/>
                </a:solidFill>
                <a:latin typeface="微软雅黑" panose="020B0503020204020204" pitchFamily="34" charset="-122"/>
                <a:ea typeface="微软雅黑" panose="020B0503020204020204" pitchFamily="34" charset="-122"/>
              </a:rPr>
              <a:t>S</a:t>
            </a:r>
            <a:r>
              <a:rPr lang="en-US" altLang="zh-CN" baseline="-30000" dirty="0" err="1">
                <a:solidFill>
                  <a:srgbClr val="000000"/>
                </a:solidFill>
                <a:latin typeface="微软雅黑" panose="020B0503020204020204" pitchFamily="34" charset="-122"/>
                <a:ea typeface="微软雅黑" panose="020B0503020204020204" pitchFamily="34" charset="-122"/>
              </a:rPr>
              <a:t>p</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1-f</a:t>
            </a:r>
            <a:r>
              <a:rPr lang="en-US" altLang="zh-CN" baseline="-30000" dirty="0">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）。由此可以看出，可获得性能改善的极限值受</a:t>
            </a:r>
            <a:r>
              <a:rPr lang="en-US" altLang="zh-CN" dirty="0" err="1">
                <a:solidFill>
                  <a:srgbClr val="000000"/>
                </a:solidFill>
                <a:latin typeface="微软雅黑" panose="020B0503020204020204" pitchFamily="34" charset="-122"/>
                <a:ea typeface="微软雅黑" panose="020B0503020204020204" pitchFamily="34" charset="-122"/>
              </a:rPr>
              <a:t>f</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值的约束。</a:t>
            </a:r>
            <a:endParaRPr lang="zh-CN" altLang="en-US" dirty="0">
              <a:solidFill>
                <a:srgbClr val="000000"/>
              </a:solidFill>
              <a:latin typeface="微软雅黑" panose="020B0503020204020204" pitchFamily="34" charset="-122"/>
              <a:ea typeface="微软雅黑" panose="020B0503020204020204" pitchFamily="34" charset="-122"/>
            </a:endParaRPr>
          </a:p>
        </p:txBody>
      </p:sp>
      <p:pic>
        <p:nvPicPr>
          <p:cNvPr id="38915" name="图片 38914"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86400" y="3793816"/>
            <a:ext cx="33115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4E8152E6-2E9A-4299-89C8-B8D1B7C33F10}"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
        <p:nvSpPr>
          <p:cNvPr id="5" name="文本框 4"/>
          <p:cNvSpPr txBox="1"/>
          <p:nvPr/>
        </p:nvSpPr>
        <p:spPr>
          <a:xfrm>
            <a:off x="1547813" y="33453"/>
            <a:ext cx="6340197" cy="707886"/>
          </a:xfrm>
          <a:prstGeom prst="rect">
            <a:avLst/>
          </a:prstGeom>
          <a:noFill/>
        </p:spPr>
        <p:txBody>
          <a:bodyPr wrap="none" rtlCol="0">
            <a:spAutoFit/>
          </a:bodyPr>
          <a:lstStyle/>
          <a:p>
            <a:r>
              <a:rPr lang="zh-CN" altLang="en-US" sz="4000" dirty="0">
                <a:solidFill>
                  <a:srgbClr val="000000"/>
                </a:solidFill>
                <a:latin typeface="微软雅黑" panose="020B0503020204020204" pitchFamily="34" charset="-122"/>
                <a:ea typeface="微软雅黑" panose="020B0503020204020204" pitchFamily="34" charset="-122"/>
              </a:rPr>
              <a:t>计算机系统设计的定量原理</a:t>
            </a:r>
            <a:endParaRPr lang="zh-CN" altLang="en-US"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 calcmode="lin" valueType="num">
                                      <p:cBhvr>
                                        <p:cTn id="7" dur="500" fill="hold"/>
                                        <p:tgtEl>
                                          <p:spTgt spid="38914">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3891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89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8914">
                                            <p:txEl>
                                              <p:pRg st="1" end="1"/>
                                            </p:txEl>
                                          </p:spTgt>
                                        </p:tgtEl>
                                        <p:attrNameLst>
                                          <p:attrName>style.visibility</p:attrName>
                                        </p:attrNameLst>
                                      </p:cBhvr>
                                      <p:to>
                                        <p:strVal val="visible"/>
                                      </p:to>
                                    </p:set>
                                    <p:animEffect transition="in" filter="wipe(up)">
                                      <p:cBhvr>
                                        <p:cTn id="14" dur="500"/>
                                        <p:tgtEl>
                                          <p:spTgt spid="3891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38914">
                                            <p:txEl>
                                              <p:pRg st="3" end="3"/>
                                            </p:txEl>
                                          </p:spTgt>
                                        </p:tgtEl>
                                        <p:attrNameLst>
                                          <p:attrName>style.visibility</p:attrName>
                                        </p:attrNameLst>
                                      </p:cBhvr>
                                      <p:to>
                                        <p:strVal val="visible"/>
                                      </p:to>
                                    </p:set>
                                    <p:anim calcmode="lin" valueType="num">
                                      <p:cBhvr>
                                        <p:cTn id="19" dur="500" fill="hold"/>
                                        <p:tgtEl>
                                          <p:spTgt spid="38914">
                                            <p:txEl>
                                              <p:pRg st="3" end="3"/>
                                            </p:txEl>
                                          </p:spTgt>
                                        </p:tgtEl>
                                        <p:attrNameLst>
                                          <p:attrName>ppt_x</p:attrName>
                                        </p:attrNameLst>
                                      </p:cBhvr>
                                      <p:tavLst>
                                        <p:tav tm="0">
                                          <p:val>
                                            <p:strVal val="#ppt_x-.2"/>
                                          </p:val>
                                        </p:tav>
                                        <p:tav tm="100000">
                                          <p:val>
                                            <p:strVal val="#ppt_x"/>
                                          </p:val>
                                        </p:tav>
                                      </p:tavLst>
                                    </p:anim>
                                    <p:anim calcmode="lin" valueType="num">
                                      <p:cBhvr>
                                        <p:cTn id="20" dur="500" fill="hold"/>
                                        <p:tgtEl>
                                          <p:spTgt spid="3891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3891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38914">
                                            <p:txEl>
                                              <p:pRg st="4" end="4"/>
                                            </p:txEl>
                                          </p:spTgt>
                                        </p:tgtEl>
                                        <p:attrNameLst>
                                          <p:attrName>style.visibility</p:attrName>
                                        </p:attrNameLst>
                                      </p:cBhvr>
                                      <p:to>
                                        <p:strVal val="visible"/>
                                      </p:to>
                                    </p:set>
                                    <p:anim calcmode="discrete" valueType="clr">
                                      <p:cBhvr override="childStyle">
                                        <p:cTn id="26" dur="80"/>
                                        <p:tgtEl>
                                          <p:spTgt spid="3891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8914">
                                            <p:txEl>
                                              <p:pRg st="4" end="4"/>
                                            </p:txEl>
                                          </p:spTgt>
                                        </p:tgtEl>
                                        <p:attrNameLst>
                                          <p:attrName>fillcolor</p:attrName>
                                        </p:attrNameLst>
                                      </p:cBhvr>
                                      <p:tavLst>
                                        <p:tav tm="0">
                                          <p:val>
                                            <p:clrVal>
                                              <a:schemeClr val="accent2"/>
                                            </p:clrVal>
                                          </p:val>
                                        </p:tav>
                                        <p:tav tm="50000">
                                          <p:val>
                                            <p:clrVal>
                                              <a:schemeClr val="hlink"/>
                                            </p:clrVal>
                                          </p:val>
                                        </p:tav>
                                      </p:tavLst>
                                    </p:anim>
                                    <p:set>
                                      <p:cBhvr>
                                        <p:cTn id="28" dur="80"/>
                                        <p:tgtEl>
                                          <p:spTgt spid="38914">
                                            <p:txEl>
                                              <p:pRg st="4" end="4"/>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8914">
                                            <p:txEl>
                                              <p:pRg st="5" end="5"/>
                                            </p:txEl>
                                          </p:spTgt>
                                        </p:tgtEl>
                                        <p:attrNameLst>
                                          <p:attrName>style.visibility</p:attrName>
                                        </p:attrNameLst>
                                      </p:cBhvr>
                                      <p:to>
                                        <p:strVal val="visible"/>
                                      </p:to>
                                    </p:set>
                                    <p:animEffect transition="in" filter="wipe(up)">
                                      <p:cBhvr>
                                        <p:cTn id="33" dur="500"/>
                                        <p:tgtEl>
                                          <p:spTgt spid="3891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8914">
                                            <p:txEl>
                                              <p:pRg st="6" end="6"/>
                                            </p:txEl>
                                          </p:spTgt>
                                        </p:tgtEl>
                                        <p:attrNameLst>
                                          <p:attrName>style.visibility</p:attrName>
                                        </p:attrNameLst>
                                      </p:cBhvr>
                                      <p:to>
                                        <p:strVal val="visible"/>
                                      </p:to>
                                    </p:set>
                                    <p:animEffect transition="in" filter="wipe(left)">
                                      <p:cBhvr>
                                        <p:cTn id="38" dur="500"/>
                                        <p:tgtEl>
                                          <p:spTgt spid="3891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8915"/>
                                        </p:tgtEl>
                                        <p:attrNameLst>
                                          <p:attrName>style.visibility</p:attrName>
                                        </p:attrNameLst>
                                      </p:cBhvr>
                                      <p:to>
                                        <p:strVal val="visible"/>
                                      </p:to>
                                    </p:set>
                                    <p:animEffect transition="in" filter="wipe(left)">
                                      <p:cBhvr>
                                        <p:cTn id="43" dur="500"/>
                                        <p:tgtEl>
                                          <p:spTgt spid="389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8914">
                                            <p:txEl>
                                              <p:pRg st="9" end="9"/>
                                            </p:txEl>
                                          </p:spTgt>
                                        </p:tgtEl>
                                        <p:attrNameLst>
                                          <p:attrName>style.visibility</p:attrName>
                                        </p:attrNameLst>
                                      </p:cBhvr>
                                      <p:to>
                                        <p:strVal val="visible"/>
                                      </p:to>
                                    </p:set>
                                    <p:animEffect transition="in" filter="wipe(up)">
                                      <p:cBhvr>
                                        <p:cTn id="48" dur="500"/>
                                        <p:tgtEl>
                                          <p:spTgt spid="3891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8914">
                                            <p:txEl>
                                              <p:pRg st="10" end="10"/>
                                            </p:txEl>
                                          </p:spTgt>
                                        </p:tgtEl>
                                        <p:attrNameLst>
                                          <p:attrName>style.visibility</p:attrName>
                                        </p:attrNameLst>
                                      </p:cBhvr>
                                      <p:to>
                                        <p:strVal val="visible"/>
                                      </p:to>
                                    </p:set>
                                    <p:animEffect transition="in" filter="wipe(up)">
                                      <p:cBhvr>
                                        <p:cTn id="53" dur="500"/>
                                        <p:tgtEl>
                                          <p:spTgt spid="38914">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8914">
                                            <p:txEl>
                                              <p:pRg st="11" end="11"/>
                                            </p:txEl>
                                          </p:spTgt>
                                        </p:tgtEl>
                                        <p:attrNameLst>
                                          <p:attrName>style.visibility</p:attrName>
                                        </p:attrNameLst>
                                      </p:cBhvr>
                                      <p:to>
                                        <p:strVal val="visible"/>
                                      </p:to>
                                    </p:set>
                                    <p:animEffect transition="in" filter="wipe(up)">
                                      <p:cBhvr>
                                        <p:cTn id="58" dur="500"/>
                                        <p:tgtEl>
                                          <p:spTgt spid="389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7889"/>
          <p:cNvSpPr>
            <a:spLocks noChangeArrowheads="1"/>
          </p:cNvSpPr>
          <p:nvPr/>
        </p:nvSpPr>
        <p:spPr bwMode="auto">
          <a:xfrm>
            <a:off x="433082" y="1144859"/>
            <a:ext cx="864235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5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1.5] </a:t>
            </a:r>
            <a:r>
              <a:rPr lang="zh-CN" altLang="en-US" sz="2000" dirty="0">
                <a:latin typeface="微软雅黑" panose="020B0503020204020204" pitchFamily="34" charset="-122"/>
                <a:ea typeface="微软雅黑" panose="020B0503020204020204" pitchFamily="34" charset="-122"/>
              </a:rPr>
              <a:t>若考虑将系统中某一功能的处理速度加快为原来的</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倍，但该功能的处理使用时间仅为整个系统运行时间的</a:t>
            </a:r>
            <a:r>
              <a:rPr lang="en-US" altLang="zh-CN" sz="2000" dirty="0">
                <a:latin typeface="微软雅黑" panose="020B0503020204020204" pitchFamily="34" charset="-122"/>
                <a:ea typeface="微软雅黑" panose="020B0503020204020204" pitchFamily="34" charset="-122"/>
              </a:rPr>
              <a:t>40%</a:t>
            </a:r>
            <a:r>
              <a:rPr lang="zh-CN" altLang="en-US" sz="2000" dirty="0">
                <a:latin typeface="微软雅黑" panose="020B0503020204020204" pitchFamily="34" charset="-122"/>
                <a:ea typeface="微软雅黑" panose="020B0503020204020204" pitchFamily="34" charset="-122"/>
              </a:rPr>
              <a:t>，则采用此增强功能方法后，能使整个系统的性能提高多少？</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37891" name="矩形 37890"/>
          <p:cNvSpPr>
            <a:spLocks noChangeArrowheads="1"/>
          </p:cNvSpPr>
          <p:nvPr/>
        </p:nvSpPr>
        <p:spPr bwMode="auto">
          <a:xfrm>
            <a:off x="937907" y="2379934"/>
            <a:ext cx="6419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000">
                <a:latin typeface="微软雅黑" panose="020B0503020204020204" pitchFamily="34" charset="-122"/>
                <a:ea typeface="微软雅黑" panose="020B0503020204020204" pitchFamily="34" charset="-122"/>
              </a:rPr>
              <a:t>解：由题可知：</a:t>
            </a:r>
            <a:r>
              <a:rPr lang="en-US" altLang="zh-CN" sz="2000">
                <a:latin typeface="微软雅黑" panose="020B0503020204020204" pitchFamily="34" charset="-122"/>
                <a:ea typeface="微软雅黑" panose="020B0503020204020204" pitchFamily="34" charset="-122"/>
              </a:rPr>
              <a:t>r</a:t>
            </a:r>
            <a:r>
              <a:rPr lang="en-US" altLang="zh-CN" sz="2000" baseline="-25000">
                <a:latin typeface="微软雅黑" panose="020B0503020204020204" pitchFamily="34" charset="-122"/>
                <a:ea typeface="微软雅黑" panose="020B0503020204020204" pitchFamily="34" charset="-122"/>
              </a:rPr>
              <a:t>new</a:t>
            </a:r>
            <a:r>
              <a:rPr lang="en-US" altLang="zh-CN" sz="2000">
                <a:latin typeface="微软雅黑" panose="020B0503020204020204" pitchFamily="34" charset="-122"/>
                <a:ea typeface="微软雅黑" panose="020B0503020204020204" pitchFamily="34" charset="-122"/>
              </a:rPr>
              <a:t>=10</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f</a:t>
            </a:r>
            <a:r>
              <a:rPr lang="en-US" altLang="zh-CN" sz="2000" baseline="-25000">
                <a:latin typeface="微软雅黑" panose="020B0503020204020204" pitchFamily="34" charset="-122"/>
                <a:ea typeface="微软雅黑" panose="020B0503020204020204" pitchFamily="34" charset="-122"/>
              </a:rPr>
              <a:t>new</a:t>
            </a:r>
            <a:r>
              <a:rPr lang="en-US" altLang="zh-CN" sz="2000">
                <a:latin typeface="微软雅黑" panose="020B0503020204020204" pitchFamily="34" charset="-122"/>
                <a:ea typeface="微软雅黑" panose="020B0503020204020204" pitchFamily="34" charset="-122"/>
              </a:rPr>
              <a:t>=0.4</a:t>
            </a:r>
            <a:r>
              <a:rPr lang="zh-CN" altLang="en-US" sz="2000">
                <a:latin typeface="微软雅黑" panose="020B0503020204020204" pitchFamily="34" charset="-122"/>
                <a:ea typeface="微软雅黑" panose="020B0503020204020204" pitchFamily="34" charset="-122"/>
              </a:rPr>
              <a:t>，根据公式，有：</a:t>
            </a:r>
            <a:endParaRPr lang="zh-CN" altLang="en-US" sz="2000">
              <a:latin typeface="微软雅黑" panose="020B0503020204020204" pitchFamily="34" charset="-122"/>
              <a:ea typeface="微软雅黑" panose="020B0503020204020204" pitchFamily="34" charset="-122"/>
            </a:endParaRPr>
          </a:p>
        </p:txBody>
      </p:sp>
      <p:sp>
        <p:nvSpPr>
          <p:cNvPr id="37893" name="矩形 37892"/>
          <p:cNvSpPr>
            <a:spLocks noChangeArrowheads="1"/>
          </p:cNvSpPr>
          <p:nvPr/>
        </p:nvSpPr>
        <p:spPr bwMode="auto">
          <a:xfrm>
            <a:off x="937907" y="3530842"/>
            <a:ext cx="8206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000">
                <a:latin typeface="微软雅黑" panose="020B0503020204020204" pitchFamily="34" charset="-122"/>
                <a:ea typeface="微软雅黑" panose="020B0503020204020204" pitchFamily="34" charset="-122"/>
              </a:rPr>
              <a:t>即采用此增强功能方法后，能使整个系统的性能提高为原来的</a:t>
            </a:r>
            <a:r>
              <a:rPr lang="en-US" altLang="zh-CN" sz="2000">
                <a:latin typeface="微软雅黑" panose="020B0503020204020204" pitchFamily="34" charset="-122"/>
                <a:ea typeface="微软雅黑" panose="020B0503020204020204" pitchFamily="34" charset="-122"/>
              </a:rPr>
              <a:t>1.56</a:t>
            </a:r>
            <a:r>
              <a:rPr lang="zh-CN" altLang="en-US" sz="2000">
                <a:latin typeface="微软雅黑" panose="020B0503020204020204" pitchFamily="34" charset="-122"/>
                <a:ea typeface="微软雅黑" panose="020B0503020204020204" pitchFamily="34" charset="-122"/>
              </a:rPr>
              <a:t>倍。</a:t>
            </a:r>
            <a:r>
              <a:rPr lang="zh-CN" altLang="en-US">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
        <p:nvSpPr>
          <p:cNvPr id="30724" name="矩形 37894"/>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25" name="矩形 37896"/>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37896" name="对象 37895"/>
          <p:cNvGraphicFramePr/>
          <p:nvPr/>
        </p:nvGraphicFramePr>
        <p:xfrm>
          <a:off x="1585607" y="2833959"/>
          <a:ext cx="3455988" cy="625475"/>
        </p:xfrm>
        <a:graphic>
          <a:graphicData uri="http://schemas.openxmlformats.org/presentationml/2006/ole">
            <mc:AlternateContent xmlns:mc="http://schemas.openxmlformats.org/markup-compatibility/2006">
              <mc:Choice xmlns:v="urn:schemas-microsoft-com:vml" Requires="v">
                <p:oleObj spid="_x0000_s1050" name="" r:id="rId1" imgW="2312670" imgH="419100" progId="Equation.3">
                  <p:embed/>
                </p:oleObj>
              </mc:Choice>
              <mc:Fallback>
                <p:oleObj name="" r:id="rId1" imgW="2312670" imgH="419100" progId="Equation.3">
                  <p:embed/>
                  <p:pic>
                    <p:nvPicPr>
                      <p:cNvPr id="0" name="图片 104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607" y="2833959"/>
                        <a:ext cx="345598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fld id="{0244EB20-D6EB-4584-97F2-3962DEDCB47A}"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ox(in)">
                                      <p:cBhvr>
                                        <p:cTn id="7" dur="500"/>
                                        <p:tgtEl>
                                          <p:spTgt spid="378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wipe(left)">
                                      <p:cBhvr>
                                        <p:cTn id="12" dur="500"/>
                                        <p:tgtEl>
                                          <p:spTgt spid="378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896"/>
                                        </p:tgtEl>
                                        <p:attrNameLst>
                                          <p:attrName>style.visibility</p:attrName>
                                        </p:attrNameLst>
                                      </p:cBhvr>
                                      <p:to>
                                        <p:strVal val="visible"/>
                                      </p:to>
                                    </p:set>
                                    <p:animEffect transition="in" filter="wipe(left)">
                                      <p:cBhvr>
                                        <p:cTn id="17" dur="500"/>
                                        <p:tgtEl>
                                          <p:spTgt spid="378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893"/>
                                        </p:tgtEl>
                                        <p:attrNameLst>
                                          <p:attrName>style.visibility</p:attrName>
                                        </p:attrNameLst>
                                      </p:cBhvr>
                                      <p:to>
                                        <p:strVal val="visible"/>
                                      </p:to>
                                    </p:set>
                                    <p:animEffect transition="in" filter="wipe(left)">
                                      <p:cBhvr>
                                        <p:cTn id="22"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p:bldP spid="378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36865"/>
          <p:cNvSpPr>
            <a:spLocks noChangeArrowheads="1"/>
          </p:cNvSpPr>
          <p:nvPr/>
        </p:nvSpPr>
        <p:spPr bwMode="auto">
          <a:xfrm>
            <a:off x="140494" y="959165"/>
            <a:ext cx="87185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例</a:t>
            </a:r>
            <a:r>
              <a:rPr lang="en-US" altLang="zh-CN" b="1" dirty="0">
                <a:latin typeface="微软雅黑" panose="020B0503020204020204" pitchFamily="34" charset="-122"/>
                <a:ea typeface="微软雅黑" panose="020B0503020204020204" pitchFamily="34" charset="-122"/>
              </a:rPr>
              <a:t>1.6] </a:t>
            </a:r>
            <a:r>
              <a:rPr lang="zh-CN" altLang="en-US" dirty="0">
                <a:latin typeface="微软雅黑" panose="020B0503020204020204" pitchFamily="34" charset="-122"/>
                <a:ea typeface="微软雅黑" panose="020B0503020204020204" pitchFamily="34" charset="-122"/>
              </a:rPr>
              <a:t>我们称可用向量方式求解部分所花费时间占总的时间的百分比为可向量化百分比。如果某一计算任务用向量方式求解的速度是用标量方式求解的</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倍，试回答下列问题：</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写出加速比</a:t>
            </a: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与可向量化比例</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之间的关系表达式。</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为达到加速比</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，可向量化的百分比应为多少？</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为获得采用向量方式最大加速比半值（即</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）时，所需可量化的百分比为多少？</a:t>
            </a:r>
            <a:endParaRPr lang="zh-CN" altLang="en-US" dirty="0">
              <a:latin typeface="微软雅黑" panose="020B0503020204020204" pitchFamily="34" charset="-122"/>
              <a:ea typeface="微软雅黑" panose="020B0503020204020204" pitchFamily="34" charset="-122"/>
            </a:endParaRPr>
          </a:p>
        </p:txBody>
      </p:sp>
      <p:sp>
        <p:nvSpPr>
          <p:cNvPr id="36867" name="矩形 36866"/>
          <p:cNvSpPr>
            <a:spLocks noChangeArrowheads="1"/>
          </p:cNvSpPr>
          <p:nvPr/>
        </p:nvSpPr>
        <p:spPr bwMode="auto">
          <a:xfrm>
            <a:off x="181769" y="2826760"/>
            <a:ext cx="86772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解：</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根据公式，得</a:t>
            </a:r>
            <a:endParaRPr lang="zh-CN" altLang="en-US" dirty="0">
              <a:solidFill>
                <a:srgbClr val="000000"/>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eaLnBrk="0" hangingPunct="0"/>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(2)</a:t>
            </a:r>
            <a:r>
              <a:rPr lang="zh-CN" altLang="en-US" dirty="0">
                <a:solidFill>
                  <a:srgbClr val="000000"/>
                </a:solidFill>
                <a:latin typeface="微软雅黑" panose="020B0503020204020204" pitchFamily="34" charset="-122"/>
                <a:ea typeface="微软雅黑" panose="020B0503020204020204" pitchFamily="34" charset="-122"/>
              </a:rPr>
              <a:t>由题意得</a:t>
            </a:r>
            <a:endParaRPr lang="zh-CN" altLang="en-US" dirty="0">
              <a:solidFill>
                <a:srgbClr val="000000"/>
              </a:solidFill>
              <a:latin typeface="微软雅黑" panose="020B0503020204020204" pitchFamily="34" charset="-122"/>
              <a:ea typeface="微软雅黑" panose="020B0503020204020204" pitchFamily="34" charset="-122"/>
            </a:endParaRPr>
          </a:p>
          <a:p>
            <a:pPr eaLnBrk="0" hangingPunct="0"/>
            <a:endParaRPr lang="zh-CN" altLang="en-US" dirty="0">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eaLnBrk="0" hangingPunct="0"/>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解此方程，可得到 </a:t>
            </a:r>
            <a:r>
              <a:rPr lang="en-US" altLang="zh-CN" dirty="0">
                <a:solidFill>
                  <a:srgbClr val="000000"/>
                </a:solidFill>
                <a:latin typeface="微软雅黑" panose="020B0503020204020204" pitchFamily="34" charset="-122"/>
                <a:ea typeface="微软雅黑" panose="020B0503020204020204" pitchFamily="34" charset="-122"/>
              </a:rPr>
              <a:t>x=0.526, </a:t>
            </a:r>
            <a:r>
              <a:rPr lang="zh-CN" altLang="en-US" dirty="0">
                <a:solidFill>
                  <a:srgbClr val="000000"/>
                </a:solidFill>
                <a:latin typeface="微软雅黑" panose="020B0503020204020204" pitchFamily="34" charset="-122"/>
                <a:ea typeface="微软雅黑" panose="020B0503020204020204" pitchFamily="34" charset="-122"/>
              </a:rPr>
              <a:t>即为达到加速比</a:t>
            </a: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，可向量化的百分比应为</a:t>
            </a:r>
            <a:r>
              <a:rPr lang="en-US" altLang="zh-CN" dirty="0">
                <a:solidFill>
                  <a:srgbClr val="000000"/>
                </a:solidFill>
                <a:latin typeface="微软雅黑" panose="020B0503020204020204" pitchFamily="34" charset="-122"/>
                <a:ea typeface="微软雅黑" panose="020B0503020204020204" pitchFamily="34" charset="-122"/>
              </a:rPr>
              <a:t>52.6%</a:t>
            </a:r>
            <a:r>
              <a:rPr lang="zh-CN" altLang="en-US" dirty="0">
                <a:solidFill>
                  <a:srgbClr val="00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(3)</a:t>
            </a:r>
            <a:r>
              <a:rPr lang="zh-CN" altLang="en-US" dirty="0">
                <a:solidFill>
                  <a:srgbClr val="000000"/>
                </a:solidFill>
                <a:latin typeface="微软雅黑" panose="020B0503020204020204" pitchFamily="34" charset="-122"/>
                <a:ea typeface="微软雅黑" panose="020B0503020204020204" pitchFamily="34" charset="-122"/>
              </a:rPr>
              <a:t>由题意</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eaLnBrk="0" hangingPunct="0"/>
            <a:endParaRPr lang="en-US" altLang="zh-CN" dirty="0">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eaLnBrk="0" hangingPunct="0"/>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解此方程，可得出 </a:t>
            </a:r>
            <a:r>
              <a:rPr lang="en-US" altLang="zh-CN" dirty="0">
                <a:solidFill>
                  <a:srgbClr val="000000"/>
                </a:solidFill>
                <a:latin typeface="微软雅黑" panose="020B0503020204020204" pitchFamily="34" charset="-122"/>
                <a:ea typeface="微软雅黑" panose="020B0503020204020204" pitchFamily="34" charset="-122"/>
              </a:rPr>
              <a:t>x</a:t>
            </a:r>
            <a:r>
              <a:rPr lang="en-US" altLang="zh-CN" dirty="0">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0.947, </a:t>
            </a:r>
            <a:r>
              <a:rPr lang="zh-CN" altLang="en-US" dirty="0">
                <a:solidFill>
                  <a:srgbClr val="000000"/>
                </a:solidFill>
                <a:latin typeface="微软雅黑" panose="020B0503020204020204" pitchFamily="34" charset="-122"/>
                <a:ea typeface="微软雅黑" panose="020B0503020204020204" pitchFamily="34" charset="-122"/>
              </a:rPr>
              <a:t>即为获得采用向量方式最大加速比的半值，所需可量化的百分比为</a:t>
            </a:r>
            <a:r>
              <a:rPr lang="en-US" altLang="zh-CN" dirty="0">
                <a:solidFill>
                  <a:srgbClr val="000000"/>
                </a:solidFill>
                <a:latin typeface="微软雅黑" panose="020B0503020204020204" pitchFamily="34" charset="-122"/>
                <a:ea typeface="微软雅黑" panose="020B0503020204020204" pitchFamily="34" charset="-122"/>
              </a:rPr>
              <a:t>94.7%</a:t>
            </a:r>
            <a:r>
              <a:rPr lang="zh-CN" altLang="en-US" dirty="0">
                <a:solidFill>
                  <a:srgbClr val="000000"/>
                </a:solidFill>
                <a:latin typeface="微软雅黑" panose="020B0503020204020204" pitchFamily="34" charset="-122"/>
                <a:ea typeface="微软雅黑" panose="020B0503020204020204" pitchFamily="34" charset="-122"/>
              </a:rPr>
              <a:t>。</a:t>
            </a:r>
            <a:endParaRPr lang="zh-CN" altLang="en-US" dirty="0">
              <a:solidFill>
                <a:srgbClr val="000000"/>
              </a:solidFill>
              <a:latin typeface="微软雅黑" panose="020B0503020204020204" pitchFamily="34" charset="-122"/>
              <a:ea typeface="微软雅黑" panose="020B0503020204020204" pitchFamily="34" charset="-122"/>
            </a:endParaRPr>
          </a:p>
        </p:txBody>
      </p:sp>
      <p:pic>
        <p:nvPicPr>
          <p:cNvPr id="36868" name="图片 36867"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21898" y="3639125"/>
            <a:ext cx="15113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图片 36868"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898" y="2937312"/>
            <a:ext cx="3313113"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图片 3686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5516563"/>
            <a:ext cx="17287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B4F4754F-728B-4A7F-B271-1BE5E9032CE2}"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《计算机系统结构》</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ox(in)">
                                      <p:cBhvr>
                                        <p:cTn id="7" dur="5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wipe(left)">
                                      <p:cBhvr>
                                        <p:cTn id="12" dur="500"/>
                                        <p:tgtEl>
                                          <p:spTgt spid="368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wipe(left)">
                                      <p:cBhvr>
                                        <p:cTn id="17" dur="500"/>
                                        <p:tgtEl>
                                          <p:spTgt spid="368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wipe(left)">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868"/>
                                        </p:tgtEl>
                                        <p:attrNameLst>
                                          <p:attrName>style.visibility</p:attrName>
                                        </p:attrNameLst>
                                      </p:cBhvr>
                                      <p:to>
                                        <p:strVal val="visible"/>
                                      </p:to>
                                    </p:set>
                                    <p:animEffect transition="in" filter="wipe(left)">
                                      <p:cBhvr>
                                        <p:cTn id="27" dur="500"/>
                                        <p:tgtEl>
                                          <p:spTgt spid="368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6867">
                                            <p:txEl>
                                              <p:pRg st="6" end="6"/>
                                            </p:txEl>
                                          </p:spTgt>
                                        </p:tgtEl>
                                        <p:attrNameLst>
                                          <p:attrName>style.visibility</p:attrName>
                                        </p:attrNameLst>
                                      </p:cBhvr>
                                      <p:to>
                                        <p:strVal val="visible"/>
                                      </p:to>
                                    </p:set>
                                    <p:animEffect transition="in" filter="wipe(up)">
                                      <p:cBhvr>
                                        <p:cTn id="32" dur="500"/>
                                        <p:tgtEl>
                                          <p:spTgt spid="3686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6867">
                                            <p:txEl>
                                              <p:pRg st="7" end="7"/>
                                            </p:txEl>
                                          </p:spTgt>
                                        </p:tgtEl>
                                        <p:attrNameLst>
                                          <p:attrName>style.visibility</p:attrName>
                                        </p:attrNameLst>
                                      </p:cBhvr>
                                      <p:to>
                                        <p:strVal val="visible"/>
                                      </p:to>
                                    </p:set>
                                    <p:animEffect transition="in" filter="wipe(up)">
                                      <p:cBhvr>
                                        <p:cTn id="37" dur="500"/>
                                        <p:tgtEl>
                                          <p:spTgt spid="3686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6870"/>
                                        </p:tgtEl>
                                        <p:attrNameLst>
                                          <p:attrName>style.visibility</p:attrName>
                                        </p:attrNameLst>
                                      </p:cBhvr>
                                      <p:to>
                                        <p:strVal val="visible"/>
                                      </p:to>
                                    </p:set>
                                    <p:animEffect transition="in" filter="wipe(left)">
                                      <p:cBhvr>
                                        <p:cTn id="42" dur="500"/>
                                        <p:tgtEl>
                                          <p:spTgt spid="3687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6867">
                                            <p:txEl>
                                              <p:pRg st="10" end="10"/>
                                            </p:txEl>
                                          </p:spTgt>
                                        </p:tgtEl>
                                        <p:attrNameLst>
                                          <p:attrName>style.visibility</p:attrName>
                                        </p:attrNameLst>
                                      </p:cBhvr>
                                      <p:to>
                                        <p:strVal val="visible"/>
                                      </p:to>
                                    </p:set>
                                    <p:animEffect transition="in" filter="wipe(up)">
                                      <p:cBhvr>
                                        <p:cTn id="47" dur="500"/>
                                        <p:tgtEl>
                                          <p:spTgt spid="368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15443</Words>
  <Application>WPS 演示</Application>
  <PresentationFormat>全屏显示(4:3)</PresentationFormat>
  <Paragraphs>1486</Paragraphs>
  <Slides>53</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69" baseType="lpstr">
      <vt:lpstr>Arial</vt:lpstr>
      <vt:lpstr>宋体</vt:lpstr>
      <vt:lpstr>Wingdings</vt:lpstr>
      <vt:lpstr>微软雅黑</vt:lpstr>
      <vt:lpstr>Cambria Math</vt:lpstr>
      <vt:lpstr>Calibri</vt:lpstr>
      <vt:lpstr>Arial Unicode MS</vt:lpstr>
      <vt:lpstr>Times New Roman</vt:lpstr>
      <vt:lpstr>楷体_GB2312</vt:lpstr>
      <vt:lpstr>新宋体</vt:lpstr>
      <vt:lpstr>黑体</vt:lpstr>
      <vt:lpstr>华文仿宋</vt:lpstr>
      <vt:lpstr>Calisto MT</vt:lpstr>
      <vt:lpstr>Office 主题​​</vt:lpstr>
      <vt:lpstr>Equation.3</vt:lpstr>
      <vt:lpstr>Equation.3</vt:lpstr>
      <vt:lpstr>计算机系统结构复习课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CyIT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Cy</dc:creator>
  <cp:lastModifiedBy>Mike Feng</cp:lastModifiedBy>
  <cp:revision>36</cp:revision>
  <dcterms:created xsi:type="dcterms:W3CDTF">2018-07-08T15:44:00Z</dcterms:created>
  <dcterms:modified xsi:type="dcterms:W3CDTF">2021-05-20T07:44:13Z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9D2F8C35582947218D05DC35C3911BDA</vt:lpwstr>
  </property>
  <property fmtid="{D5CDD505-2E9C-101B-9397-08002B2CF9AE}" pid="3" name="KSOProductBuildVer">
    <vt:lpwstr>2052-11.1.0.10495</vt:lpwstr>
  </property>
</Properties>
</file>