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470" r:id="rId3"/>
    <p:sldId id="3786" r:id="rId5"/>
    <p:sldId id="3799" r:id="rId6"/>
    <p:sldId id="3800" r:id="rId7"/>
    <p:sldId id="3787" r:id="rId8"/>
    <p:sldId id="3788" r:id="rId9"/>
    <p:sldId id="3789" r:id="rId10"/>
    <p:sldId id="3781" r:id="rId11"/>
    <p:sldId id="3795" r:id="rId12"/>
    <p:sldId id="3801" r:id="rId13"/>
    <p:sldId id="3802" r:id="rId14"/>
    <p:sldId id="3812" r:id="rId15"/>
    <p:sldId id="3813" r:id="rId16"/>
    <p:sldId id="3803" r:id="rId17"/>
    <p:sldId id="3804" r:id="rId18"/>
    <p:sldId id="3805" r:id="rId19"/>
    <p:sldId id="3806" r:id="rId20"/>
    <p:sldId id="3818" r:id="rId21"/>
    <p:sldId id="3819" r:id="rId22"/>
    <p:sldId id="3820" r:id="rId23"/>
    <p:sldId id="3821" r:id="rId24"/>
  </p:sldIdLst>
  <p:sldSz cx="12192635" cy="6858000"/>
  <p:notesSz cx="7103745" cy="10234295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0000"/>
    <a:srgbClr val="0000FF"/>
    <a:srgbClr val="F3F8FC"/>
    <a:srgbClr val="E8F3F9"/>
    <a:srgbClr val="E6F3F9"/>
    <a:srgbClr val="E5F2F8"/>
    <a:srgbClr val="E1F0F7"/>
    <a:srgbClr val="EFF7FA"/>
    <a:srgbClr val="E2F1F8"/>
    <a:srgbClr val="F6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D465E56-7C27-4AD4-A39E-48D4C33AB7D4}" styleName="{9f79f143-ae6f-4255-9c4c-a9e624403a97}">
    <a:band1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CECECE"/>
              </a:solidFill>
            </a:ln>
          </a:top>
          <a:bottom>
            <a:ln w="12700" cmpd="sng">
              <a:solidFill>
                <a:srgbClr val="CECECE"/>
              </a:solidFill>
            </a:ln>
          </a:bottom>
        </a:tcBdr>
        <a:fill>
          <a:solidFill>
            <a:srgbClr val="EAEAEA"/>
          </a:solidFill>
        </a:fill>
      </a:tcStyle>
    </a:band1H>
    <a:band2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CECECE"/>
              </a:solidFill>
            </a:ln>
          </a:top>
          <a:bottom>
            <a:ln w="12700" cmpd="sng">
              <a:solidFill>
                <a:srgbClr val="CECECE"/>
              </a:solidFill>
            </a:ln>
          </a:bottom>
        </a:tcBdr>
        <a:fill>
          <a:solidFill>
            <a:srgbClr val="FEFEFE"/>
          </a:solidFill>
        </a:fill>
      </a:tcStyle>
    </a:band2H>
    <a:firstRow>
      <a:tcTxStyle>
        <a:fontRef idx="none">
          <a:prstClr val="black"/>
        </a:fontRef>
      </a:tcTxStyle>
      <a:tcStyle>
        <a:tcBdr>
          <a:bottom>
            <a:ln w="38100" cmpd="sng">
              <a:solidFill>
                <a:srgbClr val="4684D3"/>
              </a:solidFill>
            </a:ln>
          </a:bottom>
        </a:tcBdr>
        <a:fill>
          <a:solidFill>
            <a:srgbClr val="B0CBED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20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281" y="1279287"/>
            <a:ext cx="614118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9361" y="2656096"/>
            <a:ext cx="6879272" cy="1200329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9360" y="3910853"/>
            <a:ext cx="6879272" cy="53771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21CB36C4-C9C5-46A1-956B-17812172D97A}" type="slidenum">
              <a:rPr lang="zh-CN" altLang="en-US" smtClean="0"/>
            </a:fld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28327" y="102870"/>
            <a:ext cx="1153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计算机组成原理                                                                                                                                                                第</a:t>
            </a:r>
            <a:r>
              <a:rPr lang="en-US" altLang="zh-CN" sz="1400"/>
              <a:t>3</a:t>
            </a:r>
            <a:r>
              <a:rPr lang="zh-CN" altLang="en-US" sz="1400"/>
              <a:t>章  运算方法与运算器</a:t>
            </a:r>
            <a:r>
              <a:rPr lang="zh-CN" altLang="en-US"/>
              <a:t>                     </a:t>
            </a:r>
            <a:endParaRPr lang="zh-CN" altLang="en-US"/>
          </a:p>
        </p:txBody>
      </p:sp>
      <p:pic>
        <p:nvPicPr>
          <p:cNvPr id="2066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67475"/>
            <a:ext cx="395327" cy="390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0999889" y="3417746"/>
            <a:ext cx="710057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11516" y="3469804"/>
            <a:ext cx="5234370" cy="833178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11516" y="4354684"/>
            <a:ext cx="5234370" cy="46384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83" y="2713200"/>
            <a:ext cx="6823661" cy="1202510"/>
          </a:xfrm>
        </p:spPr>
        <p:txBody>
          <a:bodyPr wrap="square" anchor="b" anchorCtr="0">
            <a:normAutofit/>
          </a:bodyPr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83" y="3966134"/>
            <a:ext cx="6823747" cy="53771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15052" y="6356350"/>
            <a:ext cx="2743470" cy="365125"/>
          </a:xfrm>
        </p:spPr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  <p:pic>
        <p:nvPicPr>
          <p:cNvPr id="2066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67475"/>
            <a:ext cx="395327" cy="39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5" name="Text Box 17"/>
          <p:cNvSpPr txBox="1"/>
          <p:nvPr userDrawn="1"/>
        </p:nvSpPr>
        <p:spPr>
          <a:xfrm>
            <a:off x="10827499" y="6356033"/>
            <a:ext cx="936717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eaLnBrk="0" hangingPunct="0">
              <a:spcBef>
                <a:spcPct val="50000"/>
              </a:spcBef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fld id="{9A0DB2DC-4C9A-4742-B13C-FB6460FD3503}" type="slidenum"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28327" y="102870"/>
            <a:ext cx="1153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计算机组成原理                                                                                                                                                              </a:t>
            </a:r>
            <a:r>
              <a:rPr lang="en-US" altLang="zh-CN" sz="1400"/>
              <a:t>       </a:t>
            </a:r>
            <a:r>
              <a:rPr lang="zh-CN" altLang="en-US" sz="1400"/>
              <a:t>  第</a:t>
            </a:r>
            <a:r>
              <a:rPr lang="en-US" altLang="zh-CN" sz="1400"/>
              <a:t>4</a:t>
            </a:r>
            <a:r>
              <a:rPr lang="zh-CN" altLang="en-US" sz="1400"/>
              <a:t>章   </a:t>
            </a:r>
            <a:r>
              <a:rPr lang="zh-CN" altLang="en-US" sz="1400">
                <a:sym typeface="+mn-ea"/>
              </a:rPr>
              <a:t>存储系统</a:t>
            </a:r>
            <a:r>
              <a:rPr lang="zh-CN" altLang="en-US"/>
              <a:t>                     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838283" y="428625"/>
            <a:ext cx="10516635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838283" y="1889125"/>
            <a:ext cx="10516635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6BFFAB9-B0CE-4568-BB33-D09C48035AD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8.xml"/><Relationship Id="rId2" Type="http://schemas.openxmlformats.org/officeDocument/2006/relationships/image" Target="../media/image5.wmf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73505" y="2330450"/>
            <a:ext cx="9908540" cy="120015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计算机组成原理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en-US" altLang="zh-CN" sz="4000" b="0">
                <a:sym typeface="+mn-ea"/>
              </a:rPr>
              <a:t>---</a:t>
            </a:r>
            <a:r>
              <a:rPr lang="zh-CN" altLang="en-US" sz="4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第</a:t>
            </a:r>
            <a:r>
              <a:rPr lang="en-US" altLang="zh-CN" sz="4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4</a:t>
            </a:r>
            <a:r>
              <a:rPr lang="zh-CN" altLang="en-US" sz="4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章 存储系统</a:t>
            </a:r>
            <a:r>
              <a:rPr lang="en-US" altLang="zh-CN" sz="4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4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测验参考解答</a:t>
            </a:r>
            <a:endParaRPr lang="zh-CN" altLang="en-US" sz="4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60" name="Text Box 8"/>
          <p:cNvSpPr txBox="1"/>
          <p:nvPr/>
        </p:nvSpPr>
        <p:spPr>
          <a:xfrm>
            <a:off x="918845" y="823595"/>
            <a:ext cx="49041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Cache/主存系统的效率： 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00362" name="对象 100361"/>
          <p:cNvGraphicFramePr>
            <a:graphicFrameLocks noChangeAspect="1"/>
          </p:cNvGraphicFramePr>
          <p:nvPr/>
        </p:nvGraphicFramePr>
        <p:xfrm>
          <a:off x="2722880" y="1450975"/>
          <a:ext cx="7579360" cy="102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946400" imgH="419100" progId="Equation.3">
                  <p:embed/>
                </p:oleObj>
              </mc:Choice>
              <mc:Fallback>
                <p:oleObj name="" r:id="rId1" imgW="2946400" imgH="419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2880" y="1450975"/>
                        <a:ext cx="7579360" cy="1021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7" name="对象 100366"/>
          <p:cNvGraphicFramePr>
            <a:graphicFrameLocks noChangeAspect="1"/>
          </p:cNvGraphicFramePr>
          <p:nvPr/>
        </p:nvGraphicFramePr>
        <p:xfrm>
          <a:off x="2660651" y="3099435"/>
          <a:ext cx="6871970" cy="103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2234565" imgH="431800" progId="Equation.3">
                  <p:embed/>
                </p:oleObj>
              </mc:Choice>
              <mc:Fallback>
                <p:oleObj name="" r:id="rId3" imgW="2234565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0651" y="3099435"/>
                        <a:ext cx="6871970" cy="1038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8" name="Text Box 16"/>
          <p:cNvSpPr txBox="1"/>
          <p:nvPr/>
        </p:nvSpPr>
        <p:spPr>
          <a:xfrm>
            <a:off x="1797685" y="2639060"/>
            <a:ext cx="30168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平均访问时间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 Box 16"/>
          <p:cNvSpPr txBox="1"/>
          <p:nvPr/>
        </p:nvSpPr>
        <p:spPr>
          <a:xfrm>
            <a:off x="1797685" y="4356735"/>
            <a:ext cx="73012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或由题意：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r=5，tc=20ns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，可知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tm=100ns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5146675"/>
          <a:ext cx="9290050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3848100" imgH="228600" progId="Equation.KSEE3">
                  <p:embed/>
                </p:oleObj>
              </mc:Choice>
              <mc:Fallback>
                <p:oleObj name="" r:id="rId5" imgW="3848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96770" y="5146675"/>
                        <a:ext cx="9290050" cy="5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8" grpId="0"/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1665" y="767080"/>
            <a:ext cx="1083754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 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已知机器字长32位，主存容量为16MB，cache 的容量为 64KB，每块大小是16个字（1个字=32位），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按字节编址。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若程序要访问下列地址单元的数据，请给出不同映射方式下，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cache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的相应标志（即载入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cache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哪一行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组，对应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是多少，要求用十六进制表示）。设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cache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为空，访问对应地址单元时从主存载入数据到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cache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主存地址单元：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040208H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30F86FH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（1）全相联映射方式；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（2）直接相联映射方式；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（3）8路组相联映射方式。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4545" y="546100"/>
            <a:ext cx="110185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【解】：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相联映射方式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已知机器字长32位，主存容量为16MB，cache 的容量为 64KB，每块大小是16个字，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1个字=32位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=2</a:t>
            </a:r>
            <a:r>
              <a:rPr lang="en-US" sz="2400" baseline="30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字节，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按字节编址。</a:t>
            </a:r>
            <a:endParaRPr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块大小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=16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=64B=2</a:t>
            </a:r>
            <a:r>
              <a:rPr lang="en-US" altLang="zh-CN" sz="2400" baseline="30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即块内偏移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w=6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/>
              <a:t>        </a:t>
            </a:r>
            <a:r>
              <a:rPr lang="zh-CN" altLang="en-US" sz="2400"/>
              <a:t>主存块地址位数：</a:t>
            </a:r>
            <a:r>
              <a:rPr lang="en-US" altLang="zh-CN" sz="2400"/>
              <a:t>16MB/64B=2</a:t>
            </a:r>
            <a:r>
              <a:rPr lang="en-US" altLang="zh-CN" sz="2400" baseline="30000"/>
              <a:t>18</a:t>
            </a:r>
            <a:r>
              <a:rPr lang="zh-CN" altLang="en-US" sz="2400"/>
              <a:t>，即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s=18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</a:t>
            </a:r>
            <a:r>
              <a:rPr lang="zh-CN" altLang="en-US" sz="2400">
                <a:solidFill>
                  <a:srgbClr val="0000FF"/>
                </a:solidFill>
              </a:rPr>
              <a:t>。</a:t>
            </a:r>
            <a:endParaRPr lang="zh-CN" altLang="en-US" sz="2400">
              <a:solidFill>
                <a:srgbClr val="0000FF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FF"/>
                </a:solidFill>
              </a:rPr>
              <a:t>        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cache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行数：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64KB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/64B=1K=2</a:t>
            </a:r>
            <a:r>
              <a:rPr lang="en-US" sz="2400" baseline="30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endParaRPr lang="zh-CN" altLang="en-US" sz="24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65250" y="4269740"/>
            <a:ext cx="8883015" cy="896620"/>
            <a:chOff x="2123" y="5682"/>
            <a:chExt cx="13989" cy="1412"/>
          </a:xfrm>
        </p:grpSpPr>
        <p:sp>
          <p:nvSpPr>
            <p:cNvPr id="6" name="文本框 5"/>
            <p:cNvSpPr txBox="1"/>
            <p:nvPr/>
          </p:nvSpPr>
          <p:spPr>
            <a:xfrm>
              <a:off x="2123" y="5682"/>
              <a:ext cx="197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</a:rPr>
                <a:t>主存地址</a:t>
              </a:r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5" name="组合 183"/>
            <p:cNvGrpSpPr/>
            <p:nvPr/>
          </p:nvGrpSpPr>
          <p:grpSpPr bwMode="auto">
            <a:xfrm>
              <a:off x="4824" y="5682"/>
              <a:ext cx="11289" cy="1412"/>
              <a:chOff x="-2311354" y="5551488"/>
              <a:chExt cx="10067445" cy="1223844"/>
            </a:xfrm>
          </p:grpSpPr>
          <p:sp>
            <p:nvSpPr>
              <p:cNvPr id="17" name="Text Box 3"/>
              <p:cNvSpPr txBox="1">
                <a:spLocks noChangeArrowheads="1"/>
              </p:cNvSpPr>
              <p:nvPr/>
            </p:nvSpPr>
            <p:spPr bwMode="auto">
              <a:xfrm>
                <a:off x="6227796" y="6410693"/>
                <a:ext cx="951837" cy="31518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lIns="0" tIns="0" rIns="0" bIns="0"/>
              <a:p>
                <a:pPr algn="ctr">
                  <a:defRPr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6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位</a:t>
                </a:r>
                <a:endParaRPr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" name="AutoShape 6"/>
              <p:cNvSpPr/>
              <p:nvPr/>
            </p:nvSpPr>
            <p:spPr bwMode="auto">
              <a:xfrm rot="16200000">
                <a:off x="6342640" y="4976969"/>
                <a:ext cx="229334" cy="2597568"/>
              </a:xfrm>
              <a:prstGeom prst="leftBrace">
                <a:avLst>
                  <a:gd name="adj1" fmla="val 57712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</a:ln>
            </p:spPr>
            <p:txBody>
              <a:bodyPr/>
              <a:p>
                <a:pPr algn="ctr"/>
                <a:endParaRPr lang="zh-CN" altLang="en-US" sz="2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-2311353" y="5551488"/>
                <a:ext cx="7469872" cy="533399"/>
              </a:xfrm>
              <a:prstGeom prst="rect">
                <a:avLst/>
              </a:prstGeom>
              <a:solidFill>
                <a:srgbClr val="0066FF"/>
              </a:solidFill>
              <a:ln w="19050">
                <a:solidFill>
                  <a:schemeClr val="tx2"/>
                </a:solidFill>
                <a:miter lim="800000"/>
              </a:ln>
            </p:spPr>
            <p:txBody>
              <a:bodyPr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主存块地址（标记）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5158521" y="5551488"/>
                <a:ext cx="2597569" cy="533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miter lim="800000"/>
              </a:ln>
            </p:spPr>
            <p:txBody>
              <a:bodyPr/>
              <a:p>
                <a:pPr algn="ctr"/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块内偏移</a:t>
                </a: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" name="Text Box 13"/>
              <p:cNvSpPr txBox="1">
                <a:spLocks noChangeArrowheads="1"/>
              </p:cNvSpPr>
              <p:nvPr/>
            </p:nvSpPr>
            <p:spPr bwMode="auto">
              <a:xfrm>
                <a:off x="966187" y="6460152"/>
                <a:ext cx="914788" cy="31518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lIns="0" tIns="0" rIns="0" bIns="0"/>
              <a:p>
                <a:pPr algn="ctr">
                  <a:defRPr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18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位</a:t>
                </a:r>
                <a:endParaRPr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" name="AutoShape 14"/>
              <p:cNvSpPr/>
              <p:nvPr/>
            </p:nvSpPr>
            <p:spPr bwMode="auto">
              <a:xfrm rot="16200000">
                <a:off x="1308914" y="2540816"/>
                <a:ext cx="229335" cy="7469871"/>
              </a:xfrm>
              <a:prstGeom prst="leftBrace">
                <a:avLst>
                  <a:gd name="adj1" fmla="val 47244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</a:ln>
            </p:spPr>
            <p:txBody>
              <a:bodyPr/>
              <a:p>
                <a:pPr algn="ctr"/>
                <a:endParaRPr lang="zh-CN" altLang="en-US" sz="2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1423035" y="1557020"/>
            <a:ext cx="90963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主存地址单元：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040208H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30F86F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040208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0000,0100,0000,0010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,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00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00,1000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30F86F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0011,0000,1111,1000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,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01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10,1111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载入后</a:t>
            </a:r>
            <a:r>
              <a:rPr lang="en-US" altLang="zh-CN" sz="2400"/>
              <a:t>cache</a:t>
            </a:r>
            <a:r>
              <a:rPr lang="zh-CN" altLang="en-US" sz="2400"/>
              <a:t>相应标志（十六进制表示）</a:t>
            </a:r>
            <a:endParaRPr lang="zh-CN" altLang="en-US" sz="2400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1499870" y="4418330"/>
          <a:ext cx="8534400" cy="1828800"/>
        </p:xfrm>
        <a:graphic>
          <a:graphicData uri="http://schemas.openxmlformats.org/drawingml/2006/table">
            <a:tbl>
              <a:tblPr firstRow="1" bandRow="1">
                <a:tableStyleId>{FD465E56-7C27-4AD4-A39E-48D4C33AB7D4}</a:tableStyleId>
              </a:tblPr>
              <a:tblGrid>
                <a:gridCol w="2844800"/>
                <a:gridCol w="2844800"/>
                <a:gridCol w="28448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rgbClr val="C00000"/>
                          </a:solidFill>
                        </a:rPr>
                        <a:t>主存地址</a:t>
                      </a:r>
                      <a:endParaRPr lang="zh-CN" altLang="en-US" sz="24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cache</a:t>
                      </a:r>
                      <a:r>
                        <a:rPr lang="zh-CN" altLang="en-US" sz="2400"/>
                        <a:t>行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主存块地址（</a:t>
                      </a:r>
                      <a:r>
                        <a:rPr lang="en-US" altLang="zh-CN" sz="2400"/>
                        <a:t>tag</a:t>
                      </a:r>
                      <a:r>
                        <a:rPr lang="zh-CN" altLang="en-US" sz="2400"/>
                        <a:t>）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040208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000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r>
                        <a:rPr lang="en-US" altLang="zh-CN" sz="2400">
                          <a:sym typeface="+mn-ea"/>
                        </a:rPr>
                        <a:t>1</a:t>
                      </a:r>
                      <a:r>
                        <a:rPr lang="en-US" altLang="zh-CN" sz="2400"/>
                        <a:t>080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30F86F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001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0C3E1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529715" y="840740"/>
            <a:ext cx="8883015" cy="896620"/>
            <a:chOff x="2123" y="5682"/>
            <a:chExt cx="13989" cy="1412"/>
          </a:xfrm>
        </p:grpSpPr>
        <p:sp>
          <p:nvSpPr>
            <p:cNvPr id="17" name="文本框 16"/>
            <p:cNvSpPr txBox="1"/>
            <p:nvPr/>
          </p:nvSpPr>
          <p:spPr>
            <a:xfrm>
              <a:off x="2123" y="5682"/>
              <a:ext cx="197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</a:rPr>
                <a:t>主存地址</a:t>
              </a:r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8" name="组合 183"/>
            <p:cNvGrpSpPr/>
            <p:nvPr/>
          </p:nvGrpSpPr>
          <p:grpSpPr bwMode="auto">
            <a:xfrm>
              <a:off x="4824" y="5682"/>
              <a:ext cx="11289" cy="1412"/>
              <a:chOff x="-2311354" y="5551488"/>
              <a:chExt cx="10067445" cy="1223844"/>
            </a:xfrm>
          </p:grpSpPr>
          <p:sp>
            <p:nvSpPr>
              <p:cNvPr id="19" name="Text Box 3"/>
              <p:cNvSpPr txBox="1">
                <a:spLocks noChangeArrowheads="1"/>
              </p:cNvSpPr>
              <p:nvPr/>
            </p:nvSpPr>
            <p:spPr bwMode="auto">
              <a:xfrm>
                <a:off x="6227796" y="6410693"/>
                <a:ext cx="951837" cy="31518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lIns="0" tIns="0" rIns="0" bIns="0"/>
              <a:p>
                <a:pPr algn="ctr">
                  <a:defRPr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6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位</a:t>
                </a:r>
                <a:endParaRPr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" name="AutoShape 6"/>
              <p:cNvSpPr/>
              <p:nvPr/>
            </p:nvSpPr>
            <p:spPr bwMode="auto">
              <a:xfrm rot="16200000">
                <a:off x="6342640" y="4976969"/>
                <a:ext cx="229334" cy="2597568"/>
              </a:xfrm>
              <a:prstGeom prst="leftBrace">
                <a:avLst>
                  <a:gd name="adj1" fmla="val 57712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</a:ln>
            </p:spPr>
            <p:txBody>
              <a:bodyPr/>
              <a:p>
                <a:pPr algn="ctr"/>
                <a:endParaRPr lang="zh-CN" altLang="en-US" sz="2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-2311353" y="5551488"/>
                <a:ext cx="7469872" cy="533399"/>
              </a:xfrm>
              <a:prstGeom prst="rect">
                <a:avLst/>
              </a:prstGeom>
              <a:solidFill>
                <a:srgbClr val="0066FF"/>
              </a:solidFill>
              <a:ln w="19050">
                <a:solidFill>
                  <a:schemeClr val="tx2"/>
                </a:solidFill>
                <a:miter lim="800000"/>
              </a:ln>
            </p:spPr>
            <p:txBody>
              <a:bodyPr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主存块地址（标记）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5158521" y="5551488"/>
                <a:ext cx="2597569" cy="533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miter lim="800000"/>
              </a:ln>
            </p:spPr>
            <p:txBody>
              <a:bodyPr/>
              <a:p>
                <a:pPr algn="ctr"/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块内偏移</a:t>
                </a: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966187" y="6460152"/>
                <a:ext cx="914788" cy="31518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lIns="0" tIns="0" rIns="0" bIns="0"/>
              <a:p>
                <a:pPr algn="ctr">
                  <a:defRPr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18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位</a:t>
                </a:r>
                <a:endParaRPr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AutoShape 14"/>
              <p:cNvSpPr/>
              <p:nvPr/>
            </p:nvSpPr>
            <p:spPr bwMode="auto">
              <a:xfrm rot="16200000">
                <a:off x="1308914" y="2540816"/>
                <a:ext cx="229335" cy="7469871"/>
              </a:xfrm>
              <a:prstGeom prst="leftBrace">
                <a:avLst>
                  <a:gd name="adj1" fmla="val 47244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</a:ln>
            </p:spPr>
            <p:txBody>
              <a:bodyPr/>
              <a:p>
                <a:pPr algn="ctr"/>
                <a:endParaRPr lang="zh-CN" altLang="en-US" sz="2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4545" y="546100"/>
            <a:ext cx="110185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【解】：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直接相联映射方式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由（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）分析可知：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块大小=16个字=64B=2</a:t>
            </a:r>
            <a:r>
              <a:rPr sz="2400" baseline="30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，即块内偏移w=6位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cache行数： 64KB/64B=1K=2</a:t>
            </a:r>
            <a:r>
              <a:rPr sz="2400" baseline="30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即行索引位数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=10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位。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区地址位数：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16MB/64KB=256=2</a:t>
            </a:r>
            <a:r>
              <a:rPr lang="en-US" altLang="zh-CN" sz="24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，即区地址位数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=8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</a:t>
            </a:r>
            <a:r>
              <a:rPr lang="zh-CN" altLang="en-US" sz="2400">
                <a:sym typeface="+mn-ea"/>
              </a:rPr>
              <a:t>。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endParaRPr lang="zh-CN" altLang="en-US" sz="2400"/>
          </a:p>
        </p:txBody>
      </p:sp>
      <p:grpSp>
        <p:nvGrpSpPr>
          <p:cNvPr id="7" name="组合 6"/>
          <p:cNvGrpSpPr/>
          <p:nvPr/>
        </p:nvGrpSpPr>
        <p:grpSpPr>
          <a:xfrm>
            <a:off x="1434465" y="3856990"/>
            <a:ext cx="8911590" cy="848360"/>
            <a:chOff x="2262" y="4850"/>
            <a:chExt cx="14034" cy="1336"/>
          </a:xfrm>
        </p:grpSpPr>
        <p:grpSp>
          <p:nvGrpSpPr>
            <p:cNvPr id="24" name="组合 4"/>
            <p:cNvGrpSpPr/>
            <p:nvPr/>
          </p:nvGrpSpPr>
          <p:grpSpPr bwMode="auto">
            <a:xfrm>
              <a:off x="5008" y="4850"/>
              <a:ext cx="11289" cy="1336"/>
              <a:chOff x="1905626" y="5551488"/>
              <a:chExt cx="6484261" cy="1182243"/>
            </a:xfrm>
          </p:grpSpPr>
          <p:sp>
            <p:nvSpPr>
              <p:cNvPr id="26" name="Text Box 2"/>
              <p:cNvSpPr txBox="1">
                <a:spLocks noChangeArrowheads="1"/>
              </p:cNvSpPr>
              <p:nvPr/>
            </p:nvSpPr>
            <p:spPr bwMode="auto">
              <a:xfrm>
                <a:off x="5417478" y="6417994"/>
                <a:ext cx="915658" cy="31573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lIns="0" tIns="0" rIns="0" bIns="0" anchor="ctr" anchorCtr="1"/>
              <a:p>
                <a:pPr algn="ctr">
                  <a:defRPr/>
                </a:pPr>
                <a:r>
                  <a:rPr lang="en-US" altLang="zh-CN" sz="20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r>
                  <a:rPr lang="zh-CN" altLang="en-US" sz="20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位</a:t>
                </a:r>
                <a:endParaRPr lang="zh-CN" altLang="en-US" sz="20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7092150" y="6389863"/>
                <a:ext cx="953673" cy="31573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lIns="0" tIns="0" rIns="0" bIns="0" anchor="ctr" anchorCtr="1"/>
              <a:p>
                <a:pPr algn="ctr">
                  <a:defRPr/>
                </a:pPr>
                <a:r>
                  <a:rPr lang="en-US" altLang="zh-CN" sz="20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6</a:t>
                </a:r>
                <a:r>
                  <a:rPr lang="zh-CN" altLang="en-US" sz="20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位</a:t>
                </a:r>
                <a:endParaRPr lang="zh-CN" altLang="en-US" sz="20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AutoShape 5"/>
              <p:cNvSpPr/>
              <p:nvPr/>
            </p:nvSpPr>
            <p:spPr bwMode="auto">
              <a:xfrm rot="16200000">
                <a:off x="5584781" y="5209742"/>
                <a:ext cx="180718" cy="2083394"/>
              </a:xfrm>
              <a:prstGeom prst="leftBrace">
                <a:avLst>
                  <a:gd name="adj1" fmla="val 46921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</a:ln>
            </p:spPr>
            <p:txBody>
              <a:bodyPr vert="eaVert" anchor="ctr" anchorCtr="1"/>
              <a:p>
                <a:pPr algn="ctr"/>
                <a:endParaRPr lang="zh-CN" altLang="en-US" sz="2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" name="AutoShape 6"/>
              <p:cNvSpPr/>
              <p:nvPr/>
            </p:nvSpPr>
            <p:spPr bwMode="auto">
              <a:xfrm rot="16200000">
                <a:off x="7471603" y="5406316"/>
                <a:ext cx="163517" cy="1673050"/>
              </a:xfrm>
              <a:prstGeom prst="leftBrace">
                <a:avLst>
                  <a:gd name="adj1" fmla="val 57696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</a:ln>
            </p:spPr>
            <p:txBody>
              <a:bodyPr vert="eaVert" anchor="ctr" anchorCtr="1"/>
              <a:p>
                <a:pPr algn="ctr"/>
                <a:endParaRPr lang="zh-CN" altLang="en-US" sz="2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1905626" y="5551488"/>
                <a:ext cx="2700201" cy="533399"/>
              </a:xfrm>
              <a:prstGeom prst="rect">
                <a:avLst/>
              </a:prstGeom>
              <a:solidFill>
                <a:srgbClr val="0066FF"/>
              </a:solidFill>
              <a:ln w="19050">
                <a:solidFill>
                  <a:schemeClr val="tx2"/>
                </a:solidFill>
                <a:miter lim="800000"/>
              </a:ln>
            </p:spPr>
            <p:txBody>
              <a:bodyPr anchor="ctr" anchorCtr="1"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区地址</a:t>
                </a:r>
                <a:r>
                  <a:rPr lang="zh-CN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tag</a:t>
                </a:r>
                <a:r>
                  <a:rPr lang="zh-CN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）</a:t>
                </a:r>
                <a:endParaRPr 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4633443" y="5551488"/>
                <a:ext cx="2083393" cy="533399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2"/>
                </a:solidFill>
                <a:miter lim="800000"/>
              </a:ln>
            </p:spPr>
            <p:txBody>
              <a:bodyPr anchor="ctr" anchorCtr="1"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区内行索引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6716837" y="5551488"/>
                <a:ext cx="1673050" cy="5333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miter lim="800000"/>
              </a:ln>
            </p:spPr>
            <p:txBody>
              <a:bodyPr anchor="ctr" anchorCtr="1"/>
              <a:p>
                <a:pPr algn="ctr"/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块内偏移</a:t>
                </a: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" name="Text Box 13"/>
              <p:cNvSpPr txBox="1">
                <a:spLocks noChangeArrowheads="1"/>
              </p:cNvSpPr>
              <p:nvPr/>
            </p:nvSpPr>
            <p:spPr bwMode="auto">
              <a:xfrm>
                <a:off x="3012696" y="6413301"/>
                <a:ext cx="914005" cy="31573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lIns="0" tIns="0" rIns="0" bIns="0" anchor="ctr" anchorCtr="1"/>
              <a:p>
                <a:pPr algn="ctr">
                  <a:defRPr/>
                </a:pPr>
                <a:r>
                  <a:rPr lang="en-US" altLang="zh-CN" sz="20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  <a:r>
                  <a:rPr lang="zh-CN" altLang="en-US" sz="20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位</a:t>
                </a:r>
                <a:endParaRPr lang="zh-CN" altLang="en-US" sz="20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" name="AutoShape 14"/>
              <p:cNvSpPr/>
              <p:nvPr/>
            </p:nvSpPr>
            <p:spPr bwMode="auto">
              <a:xfrm rot="16200000">
                <a:off x="3187776" y="4878930"/>
                <a:ext cx="163519" cy="2727819"/>
              </a:xfrm>
              <a:prstGeom prst="leftBrace">
                <a:avLst>
                  <a:gd name="adj1" fmla="val 47215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</a:ln>
            </p:spPr>
            <p:txBody>
              <a:bodyPr vert="eaVert" anchor="ctr" anchorCtr="1"/>
              <a:p>
                <a:pPr algn="ctr"/>
                <a:endParaRPr lang="zh-CN" altLang="en-US" sz="2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262" y="4850"/>
              <a:ext cx="197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</a:rPr>
                <a:t>主存地址</a:t>
              </a:r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423035" y="715645"/>
            <a:ext cx="8911590" cy="848360"/>
            <a:chOff x="2262" y="4850"/>
            <a:chExt cx="14034" cy="1336"/>
          </a:xfrm>
        </p:grpSpPr>
        <p:grpSp>
          <p:nvGrpSpPr>
            <p:cNvPr id="3" name="组合 4"/>
            <p:cNvGrpSpPr/>
            <p:nvPr/>
          </p:nvGrpSpPr>
          <p:grpSpPr bwMode="auto">
            <a:xfrm>
              <a:off x="5008" y="4850"/>
              <a:ext cx="11289" cy="1336"/>
              <a:chOff x="1905626" y="5551488"/>
              <a:chExt cx="6484261" cy="1182243"/>
            </a:xfrm>
          </p:grpSpPr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5417478" y="6417994"/>
                <a:ext cx="915658" cy="31573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lIns="0" tIns="0" rIns="0" bIns="0" anchor="ctr" anchorCtr="1"/>
              <a:p>
                <a:pPr algn="ctr">
                  <a:defRPr/>
                </a:pPr>
                <a:r>
                  <a:rPr lang="en-US" altLang="zh-CN" sz="20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r>
                  <a:rPr lang="zh-CN" altLang="en-US" sz="20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位</a:t>
                </a:r>
                <a:endParaRPr lang="zh-CN" altLang="en-US" sz="20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7092150" y="6389863"/>
                <a:ext cx="953673" cy="31573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lIns="0" tIns="0" rIns="0" bIns="0" anchor="ctr" anchorCtr="1"/>
              <a:p>
                <a:pPr algn="ctr">
                  <a:defRPr/>
                </a:pPr>
                <a:r>
                  <a:rPr lang="en-US" altLang="zh-CN" sz="20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6</a:t>
                </a:r>
                <a:r>
                  <a:rPr lang="zh-CN" altLang="en-US" sz="20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位</a:t>
                </a:r>
                <a:endParaRPr lang="zh-CN" altLang="en-US" sz="20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AutoShape 5"/>
              <p:cNvSpPr/>
              <p:nvPr/>
            </p:nvSpPr>
            <p:spPr bwMode="auto">
              <a:xfrm rot="16200000">
                <a:off x="5584781" y="5209742"/>
                <a:ext cx="180718" cy="2083394"/>
              </a:xfrm>
              <a:prstGeom prst="leftBrace">
                <a:avLst>
                  <a:gd name="adj1" fmla="val 46921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</a:ln>
            </p:spPr>
            <p:txBody>
              <a:bodyPr vert="eaVert" anchor="ctr" anchorCtr="1"/>
              <a:p>
                <a:pPr algn="ctr"/>
                <a:endParaRPr lang="zh-CN" altLang="en-US" sz="2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" name="AutoShape 6"/>
              <p:cNvSpPr/>
              <p:nvPr/>
            </p:nvSpPr>
            <p:spPr bwMode="auto">
              <a:xfrm rot="16200000">
                <a:off x="7471603" y="5406316"/>
                <a:ext cx="163517" cy="1673050"/>
              </a:xfrm>
              <a:prstGeom prst="leftBrace">
                <a:avLst>
                  <a:gd name="adj1" fmla="val 57696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</a:ln>
            </p:spPr>
            <p:txBody>
              <a:bodyPr vert="eaVert" anchor="ctr" anchorCtr="1"/>
              <a:p>
                <a:pPr algn="ctr"/>
                <a:endParaRPr lang="zh-CN" altLang="en-US" sz="2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905626" y="5551488"/>
                <a:ext cx="2700201" cy="533399"/>
              </a:xfrm>
              <a:prstGeom prst="rect">
                <a:avLst/>
              </a:prstGeom>
              <a:solidFill>
                <a:srgbClr val="0066FF"/>
              </a:solidFill>
              <a:ln w="19050">
                <a:solidFill>
                  <a:schemeClr val="tx2"/>
                </a:solidFill>
                <a:miter lim="800000"/>
              </a:ln>
            </p:spPr>
            <p:txBody>
              <a:bodyPr anchor="ctr" anchorCtr="1"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区地址</a:t>
                </a:r>
                <a:r>
                  <a:rPr lang="zh-CN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tag</a:t>
                </a:r>
                <a:r>
                  <a:rPr lang="zh-CN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）</a:t>
                </a:r>
                <a:endParaRPr 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4633443" y="5551488"/>
                <a:ext cx="2083393" cy="533399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2"/>
                </a:solidFill>
                <a:miter lim="800000"/>
              </a:ln>
            </p:spPr>
            <p:txBody>
              <a:bodyPr anchor="ctr" anchorCtr="1"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区内行索引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6716837" y="5551488"/>
                <a:ext cx="1673050" cy="5333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miter lim="800000"/>
              </a:ln>
            </p:spPr>
            <p:txBody>
              <a:bodyPr anchor="ctr" anchorCtr="1"/>
              <a:p>
                <a:pPr algn="ctr"/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块内偏移</a:t>
                </a: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3012696" y="6413301"/>
                <a:ext cx="914005" cy="31573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lIns="0" tIns="0" rIns="0" bIns="0" anchor="ctr" anchorCtr="1"/>
              <a:p>
                <a:pPr algn="ctr">
                  <a:defRPr/>
                </a:pPr>
                <a:r>
                  <a:rPr lang="en-US" altLang="zh-CN" sz="20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  <a:r>
                  <a:rPr lang="zh-CN" altLang="en-US" sz="20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位</a:t>
                </a:r>
                <a:endParaRPr lang="zh-CN" altLang="en-US" sz="20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AutoShape 14"/>
              <p:cNvSpPr/>
              <p:nvPr/>
            </p:nvSpPr>
            <p:spPr bwMode="auto">
              <a:xfrm rot="16200000">
                <a:off x="3187776" y="4878930"/>
                <a:ext cx="163519" cy="2727819"/>
              </a:xfrm>
              <a:prstGeom prst="leftBrace">
                <a:avLst>
                  <a:gd name="adj1" fmla="val 47215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</a:ln>
            </p:spPr>
            <p:txBody>
              <a:bodyPr vert="eaVert" anchor="ctr" anchorCtr="1"/>
              <a:p>
                <a:pPr algn="ctr"/>
                <a:endParaRPr lang="zh-CN" altLang="en-US" sz="2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2262" y="4850"/>
              <a:ext cx="197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</a:rPr>
                <a:t>主存地址</a:t>
              </a:r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23035" y="1557020"/>
            <a:ext cx="90963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主存地址单元：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040208H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30F86F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040208H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00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0,0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00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,00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0,00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,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00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00,1000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30F86F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0011,0000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,1111,1000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,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01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10,1111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ym typeface="+mn-ea"/>
              </a:rPr>
              <a:t>载入后</a:t>
            </a:r>
            <a:r>
              <a:rPr lang="en-US" altLang="zh-CN" sz="2400">
                <a:sym typeface="+mn-ea"/>
              </a:rPr>
              <a:t>cache</a:t>
            </a:r>
            <a:r>
              <a:rPr lang="zh-CN" altLang="en-US" sz="2400">
                <a:sym typeface="+mn-ea"/>
              </a:rPr>
              <a:t>相应标志（十六进制表示）</a:t>
            </a:r>
            <a:endParaRPr lang="zh-CN" altLang="en-US" sz="2400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1534795" y="4031615"/>
          <a:ext cx="8534400" cy="1828800"/>
        </p:xfrm>
        <a:graphic>
          <a:graphicData uri="http://schemas.openxmlformats.org/drawingml/2006/table">
            <a:tbl>
              <a:tblPr firstRow="1" bandRow="1">
                <a:tableStyleId>{FD465E56-7C27-4AD4-A39E-48D4C33AB7D4}</a:tableStyleId>
              </a:tblPr>
              <a:tblGrid>
                <a:gridCol w="2844800"/>
                <a:gridCol w="2844800"/>
                <a:gridCol w="28448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rgbClr val="C00000"/>
                          </a:solidFill>
                        </a:rPr>
                        <a:t>主存地址</a:t>
                      </a:r>
                      <a:endParaRPr lang="zh-CN" altLang="en-US" sz="24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cache</a:t>
                      </a:r>
                      <a:r>
                        <a:rPr lang="zh-CN" altLang="en-US" sz="2400"/>
                        <a:t>行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区地址（</a:t>
                      </a:r>
                      <a:r>
                        <a:rPr lang="en-US" altLang="zh-CN" sz="2400"/>
                        <a:t>tag</a:t>
                      </a:r>
                      <a:r>
                        <a:rPr lang="zh-CN" altLang="en-US" sz="2400"/>
                        <a:t>）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040208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00</a:t>
                      </a:r>
                      <a:r>
                        <a:rPr lang="en-US" altLang="zh-CN" sz="2400">
                          <a:sym typeface="+mn-ea"/>
                        </a:rPr>
                        <a:t>8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04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30F86F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3E1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30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4545" y="546100"/>
            <a:ext cx="110185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【解】：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路组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相联映射方式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由（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）及</a:t>
            </a:r>
            <a:r>
              <a:rPr 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题干条件，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主存有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24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18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块，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s=18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位。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cache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分组数量为：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1K/8=128=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2400" b="1" baseline="30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组索引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字段位数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d=7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位。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标记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）地址字段位数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=s-d=18-7=11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</a:t>
            </a:r>
            <a:r>
              <a:rPr lang="zh-CN" altLang="en-US" sz="2400">
                <a:sym typeface="+mn-ea"/>
              </a:rPr>
              <a:t>。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endParaRPr lang="zh-CN" altLang="en-US" sz="2400"/>
          </a:p>
        </p:txBody>
      </p:sp>
      <p:grpSp>
        <p:nvGrpSpPr>
          <p:cNvPr id="73" name="组合 4"/>
          <p:cNvGrpSpPr/>
          <p:nvPr/>
        </p:nvGrpSpPr>
        <p:grpSpPr bwMode="auto">
          <a:xfrm>
            <a:off x="1961732" y="3809658"/>
            <a:ext cx="7168613" cy="866663"/>
            <a:chOff x="1905625" y="5551488"/>
            <a:chExt cx="6484262" cy="1207520"/>
          </a:xfrm>
        </p:grpSpPr>
        <p:sp>
          <p:nvSpPr>
            <p:cNvPr id="74" name="Text Box 2"/>
            <p:cNvSpPr txBox="1">
              <a:spLocks noChangeArrowheads="1"/>
            </p:cNvSpPr>
            <p:nvPr/>
          </p:nvSpPr>
          <p:spPr bwMode="auto">
            <a:xfrm>
              <a:off x="5417480" y="6437749"/>
              <a:ext cx="915658" cy="31573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p>
              <a:pPr algn="ctr">
                <a:defRPr/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7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Text Box 3"/>
            <p:cNvSpPr txBox="1">
              <a:spLocks noChangeArrowheads="1"/>
            </p:cNvSpPr>
            <p:nvPr/>
          </p:nvSpPr>
          <p:spPr bwMode="auto">
            <a:xfrm>
              <a:off x="7092150" y="6389863"/>
              <a:ext cx="953673" cy="31573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p>
              <a:pPr algn="ctr">
                <a:defRPr/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6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AutoShape 5"/>
            <p:cNvSpPr/>
            <p:nvPr/>
          </p:nvSpPr>
          <p:spPr bwMode="auto">
            <a:xfrm rot="16200000">
              <a:off x="5799106" y="5395755"/>
              <a:ext cx="152404" cy="1683058"/>
            </a:xfrm>
            <a:prstGeom prst="leftBrace">
              <a:avLst>
                <a:gd name="adj1" fmla="val 46921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</p:spPr>
          <p:txBody>
            <a:bodyPr vert="eaVert" anchor="ctr" anchorCtr="1"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AutoShape 6"/>
            <p:cNvSpPr/>
            <p:nvPr/>
          </p:nvSpPr>
          <p:spPr bwMode="auto">
            <a:xfrm rot="16200000">
              <a:off x="7471603" y="5406316"/>
              <a:ext cx="163517" cy="1673050"/>
            </a:xfrm>
            <a:prstGeom prst="leftBrace">
              <a:avLst>
                <a:gd name="adj1" fmla="val 57696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</p:spPr>
          <p:txBody>
            <a:bodyPr vert="eaVert" anchor="ctr" anchorCtr="1"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Rectangle 9"/>
            <p:cNvSpPr>
              <a:spLocks noChangeArrowheads="1"/>
            </p:cNvSpPr>
            <p:nvPr/>
          </p:nvSpPr>
          <p:spPr bwMode="auto">
            <a:xfrm>
              <a:off x="1905626" y="5551488"/>
              <a:ext cx="3128154" cy="533399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标记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Rectangle 10"/>
            <p:cNvSpPr>
              <a:spLocks noChangeArrowheads="1"/>
            </p:cNvSpPr>
            <p:nvPr/>
          </p:nvSpPr>
          <p:spPr bwMode="auto">
            <a:xfrm>
              <a:off x="5033780" y="5551488"/>
              <a:ext cx="1683057" cy="53339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组索引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Rectangle 11"/>
            <p:cNvSpPr>
              <a:spLocks noChangeArrowheads="1"/>
            </p:cNvSpPr>
            <p:nvPr/>
          </p:nvSpPr>
          <p:spPr bwMode="auto">
            <a:xfrm>
              <a:off x="6716837" y="5551488"/>
              <a:ext cx="1673050" cy="5333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块内偏移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auto">
            <a:xfrm>
              <a:off x="3012698" y="6443271"/>
              <a:ext cx="914005" cy="31573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p>
              <a:pPr algn="ctr">
                <a:defRPr/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11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AutoShape 14"/>
            <p:cNvSpPr/>
            <p:nvPr/>
          </p:nvSpPr>
          <p:spPr bwMode="auto">
            <a:xfrm rot="16200000">
              <a:off x="3393499" y="4673206"/>
              <a:ext cx="152406" cy="3128154"/>
            </a:xfrm>
            <a:prstGeom prst="leftBrace">
              <a:avLst>
                <a:gd name="adj1" fmla="val 47215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</p:spPr>
          <p:txBody>
            <a:bodyPr vert="eaVert" anchor="ctr" anchorCtr="1"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1423035" y="715645"/>
            <a:ext cx="1255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主存地址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23035" y="1557020"/>
            <a:ext cx="90963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主存地址单元：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040208H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30F86F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040208H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0000,0100,000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0,0010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,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00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00,1000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30F86F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0011,0000,111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1,1000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,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01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10,1111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载入后</a:t>
            </a:r>
            <a:r>
              <a:rPr lang="en-US" altLang="zh-CN" sz="2400"/>
              <a:t>cache</a:t>
            </a:r>
            <a:r>
              <a:rPr lang="zh-CN" altLang="en-US" sz="2400"/>
              <a:t>相应标志（十六进制表示）</a:t>
            </a:r>
            <a:endParaRPr lang="zh-CN" altLang="en-US" sz="2400"/>
          </a:p>
        </p:txBody>
      </p:sp>
      <p:grpSp>
        <p:nvGrpSpPr>
          <p:cNvPr id="2" name="组合 4"/>
          <p:cNvGrpSpPr/>
          <p:nvPr/>
        </p:nvGrpSpPr>
        <p:grpSpPr bwMode="auto">
          <a:xfrm>
            <a:off x="2853272" y="731813"/>
            <a:ext cx="7168613" cy="866663"/>
            <a:chOff x="1905625" y="5551488"/>
            <a:chExt cx="6484262" cy="1207520"/>
          </a:xfrm>
        </p:grpSpPr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417480" y="6437749"/>
              <a:ext cx="915658" cy="31573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p>
              <a:pPr algn="ctr">
                <a:defRPr/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7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7092150" y="6389863"/>
              <a:ext cx="953673" cy="31573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p>
              <a:pPr algn="ctr">
                <a:defRPr/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6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AutoShape 5"/>
            <p:cNvSpPr/>
            <p:nvPr/>
          </p:nvSpPr>
          <p:spPr bwMode="auto">
            <a:xfrm rot="16200000">
              <a:off x="5799106" y="5395755"/>
              <a:ext cx="152404" cy="1683058"/>
            </a:xfrm>
            <a:prstGeom prst="leftBrace">
              <a:avLst>
                <a:gd name="adj1" fmla="val 46921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</p:spPr>
          <p:txBody>
            <a:bodyPr vert="eaVert" anchor="ctr" anchorCtr="1"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AutoShape 6"/>
            <p:cNvSpPr/>
            <p:nvPr/>
          </p:nvSpPr>
          <p:spPr bwMode="auto">
            <a:xfrm rot="16200000">
              <a:off x="7471603" y="5406316"/>
              <a:ext cx="163517" cy="1673050"/>
            </a:xfrm>
            <a:prstGeom prst="leftBrace">
              <a:avLst>
                <a:gd name="adj1" fmla="val 57696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</p:spPr>
          <p:txBody>
            <a:bodyPr vert="eaVert" anchor="ctr" anchorCtr="1"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905626" y="5551488"/>
              <a:ext cx="3128154" cy="533399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标记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033780" y="5551488"/>
              <a:ext cx="1683057" cy="53339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组索引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6716837" y="5551488"/>
              <a:ext cx="1673050" cy="5333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块内偏移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3012698" y="6443271"/>
              <a:ext cx="914005" cy="31573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p>
              <a:pPr algn="ctr">
                <a:defRPr/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11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AutoShape 14"/>
            <p:cNvSpPr/>
            <p:nvPr/>
          </p:nvSpPr>
          <p:spPr bwMode="auto">
            <a:xfrm rot="16200000">
              <a:off x="3393499" y="4673206"/>
              <a:ext cx="152406" cy="3128154"/>
            </a:xfrm>
            <a:prstGeom prst="leftBrace">
              <a:avLst>
                <a:gd name="adj1" fmla="val 47215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</p:spPr>
          <p:txBody>
            <a:bodyPr vert="eaVert" anchor="ctr" anchorCtr="1"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26" name="表格 25"/>
          <p:cNvGraphicFramePr/>
          <p:nvPr>
            <p:custDataLst>
              <p:tags r:id="rId1"/>
            </p:custDataLst>
          </p:nvPr>
        </p:nvGraphicFramePr>
        <p:xfrm>
          <a:off x="1564640" y="4213860"/>
          <a:ext cx="8534400" cy="1828800"/>
        </p:xfrm>
        <a:graphic>
          <a:graphicData uri="http://schemas.openxmlformats.org/drawingml/2006/table">
            <a:tbl>
              <a:tblPr firstRow="1" bandRow="1">
                <a:tableStyleId>{FD465E56-7C27-4AD4-A39E-48D4C33AB7D4}</a:tableStyleId>
              </a:tblPr>
              <a:tblGrid>
                <a:gridCol w="2844800"/>
                <a:gridCol w="2844800"/>
                <a:gridCol w="28448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rgbClr val="C00000"/>
                          </a:solidFill>
                        </a:rPr>
                        <a:t>主存地址</a:t>
                      </a:r>
                      <a:endParaRPr lang="zh-CN" altLang="en-US" sz="24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cache</a:t>
                      </a:r>
                      <a:r>
                        <a:rPr lang="zh-CN" altLang="en-US" sz="2400"/>
                        <a:t>组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标记（</a:t>
                      </a:r>
                      <a:r>
                        <a:rPr lang="en-US" altLang="zh-CN" sz="2400"/>
                        <a:t>tag</a:t>
                      </a:r>
                      <a:r>
                        <a:rPr lang="zh-CN" altLang="en-US" sz="2400"/>
                        <a:t>）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000008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08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020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010004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61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187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1520" y="805180"/>
            <a:ext cx="10615930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CPU地址总线为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位，数据总线为8位，读/写控制信号为R/W#，访存允许信号为MREQ#。SRAM芯片，有WE#和CS#信号控制端。现需设计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384KB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的存储器，其中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ROM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容量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128KB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，使用一片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128K×8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ROM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芯片，其首地址为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00000H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RAM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部分容量为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256KB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，其首地址为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40000H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，片间译码可采用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3-8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译码器或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4-16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译码器，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RAM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芯片规格，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SRAM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芯片：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64K×8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位。完成存储系统设计。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861695" y="3870325"/>
            <a:ext cx="10153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00FF"/>
                </a:solidFill>
              </a:rPr>
              <a:t>【解】</a:t>
            </a:r>
            <a:r>
              <a:rPr lang="en-US" altLang="zh-CN" sz="2400">
                <a:solidFill>
                  <a:srgbClr val="0000FF"/>
                </a:solidFill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ROM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芯片：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128K×8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位，片内译码需要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17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位地址线（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+mn-ea"/>
              </a:rPr>
              <a:t>~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SRAM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芯片：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64K×8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位，片内译码需要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位地址线（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15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+mn-ea"/>
              </a:rPr>
              <a:t>~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），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需要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片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SRAM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芯片组成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256KB RAM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2"/>
          <p:cNvSpPr>
            <a:spLocks noGrp="1"/>
          </p:cNvSpPr>
          <p:nvPr>
            <p:ph type="title"/>
          </p:nvPr>
        </p:nvSpPr>
        <p:spPr>
          <a:xfrm>
            <a:off x="838200" y="428625"/>
            <a:ext cx="10516870" cy="577215"/>
          </a:xfrm>
        </p:spPr>
        <p:txBody>
          <a:bodyPr wrap="square" lIns="91440" tIns="45720" rIns="91440" bIns="45720" anchor="ctr">
            <a:normAutofit fontScale="90000"/>
          </a:bodyPr>
          <a:p>
            <a:pPr algn="ctr" eaLnBrk="1" hangingPunct="1"/>
            <a:r>
              <a:rPr lang="zh-CN" altLang="en-US" sz="311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地址空间分配表</a:t>
            </a:r>
            <a:endParaRPr lang="zh-CN" altLang="en-US" sz="311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5779" name="内容占位符 75778"/>
          <p:cNvGraphicFramePr>
            <a:graphicFrameLocks noGrp="1"/>
          </p:cNvGraphicFramePr>
          <p:nvPr>
            <p:ph/>
            <p:custDataLst>
              <p:tags r:id="rId1"/>
            </p:custDataLst>
          </p:nvPr>
        </p:nvGraphicFramePr>
        <p:xfrm>
          <a:off x="1443355" y="1281430"/>
          <a:ext cx="8466455" cy="38836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3340"/>
                <a:gridCol w="960120"/>
                <a:gridCol w="943610"/>
                <a:gridCol w="846455"/>
                <a:gridCol w="900430"/>
                <a:gridCol w="872490"/>
                <a:gridCol w="874395"/>
                <a:gridCol w="873125"/>
                <a:gridCol w="872490"/>
              </a:tblGrid>
              <a:tr h="3714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1600" baseline="-25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A</a:t>
                      </a:r>
                      <a:r>
                        <a:rPr lang="zh-CN" altLang="en-US" sz="1800" baseline="-25000" dirty="0"/>
                        <a:t>1</a:t>
                      </a:r>
                      <a:r>
                        <a:rPr lang="en-US" altLang="zh-CN" sz="1800" baseline="-25000" dirty="0"/>
                        <a:t>9</a:t>
                      </a:r>
                      <a:endParaRPr lang="en-US" altLang="zh-CN" sz="1800" baseline="-25000" dirty="0"/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A</a:t>
                      </a:r>
                      <a:r>
                        <a:rPr lang="zh-CN" altLang="en-US" sz="1800" baseline="-25000" dirty="0"/>
                        <a:t>1</a:t>
                      </a:r>
                      <a:r>
                        <a:rPr lang="en-US" altLang="zh-CN" sz="1800" baseline="-25000" dirty="0"/>
                        <a:t>8</a:t>
                      </a:r>
                      <a:endParaRPr lang="en-US" altLang="zh-CN" sz="1800" baseline="-25000" dirty="0"/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A</a:t>
                      </a:r>
                      <a:r>
                        <a:rPr lang="zh-CN" altLang="en-US" sz="1800" baseline="-25000" dirty="0"/>
                        <a:t>1</a:t>
                      </a:r>
                      <a:r>
                        <a:rPr lang="en-US" altLang="zh-CN" sz="1800" baseline="-25000" dirty="0"/>
                        <a:t>7</a:t>
                      </a:r>
                      <a:endParaRPr lang="en-US" altLang="zh-CN" sz="1800" baseline="-25000" dirty="0"/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A</a:t>
                      </a:r>
                      <a:r>
                        <a:rPr lang="zh-CN" altLang="en-US" sz="1800" baseline="-25000" dirty="0"/>
                        <a:t>1</a:t>
                      </a:r>
                      <a:r>
                        <a:rPr lang="en-US" altLang="zh-CN" sz="1800" baseline="-25000" dirty="0"/>
                        <a:t>6</a:t>
                      </a:r>
                      <a:endParaRPr lang="en-US" altLang="zh-CN" sz="1800" baseline="-25000" dirty="0"/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A</a:t>
                      </a:r>
                      <a:r>
                        <a:rPr lang="zh-CN" altLang="en-US" sz="1800" baseline="-25000" dirty="0"/>
                        <a:t>1</a:t>
                      </a:r>
                      <a:r>
                        <a:rPr lang="en-US" altLang="zh-CN" sz="1800" baseline="-25000" dirty="0"/>
                        <a:t>5</a:t>
                      </a:r>
                      <a:endParaRPr lang="en-US" altLang="zh-CN" sz="1800" baseline="-25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aseline="-25000" dirty="0"/>
                        <a:t>.......</a:t>
                      </a:r>
                      <a:endParaRPr lang="en-US" altLang="zh-CN" sz="1800" baseline="-25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A</a:t>
                      </a:r>
                      <a:r>
                        <a:rPr lang="zh-CN" altLang="en-US" sz="1800" baseline="-25000" dirty="0"/>
                        <a:t>1</a:t>
                      </a:r>
                      <a:endParaRPr lang="zh-CN" altLang="en-US" sz="1800" baseline="-25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A</a:t>
                      </a:r>
                      <a:r>
                        <a:rPr lang="zh-CN" altLang="en-US" sz="1800" baseline="-25000" dirty="0"/>
                        <a:t>0</a:t>
                      </a:r>
                      <a:endParaRPr lang="zh-CN" altLang="en-US" sz="1800" baseline="-25000" dirty="0"/>
                    </a:p>
                  </a:txBody>
                  <a:tcPr marT="45727" marB="45727"/>
                </a:tc>
              </a:tr>
              <a:tr h="351790">
                <a:tc rowSpan="2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 dirty="0">
                          <a:cs typeface="Arial" panose="020B0604020202020204" pitchFamily="34" charset="0"/>
                        </a:rPr>
                        <a:t>ROM</a:t>
                      </a:r>
                      <a:endParaRPr lang="zh-CN" altLang="en-US" sz="1800" b="1" dirty="0">
                        <a:cs typeface="Arial" panose="020B0604020202020204" pitchFamily="34" charset="0"/>
                      </a:endParaRPr>
                    </a:p>
                  </a:txBody>
                  <a:tcPr marT="45727" marB="45727" anchor="ctr" anchorCtr="0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zh-CN" altLang="en-US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zh-CN" altLang="en-US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zh-CN" altLang="en-US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marT="45727" marB="45727"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/>
                        <a:t>......</a:t>
                      </a:r>
                      <a:endParaRPr lang="en-US" altLang="zh-CN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marT="45727" marB="45727"/>
                </a:tc>
              </a:tr>
              <a:tr h="350520">
                <a:tc vMerge="1">
                  <a:tcPr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zh-CN" altLang="en-US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zh-CN" altLang="en-US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zh-CN" altLang="en-US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marT="45727" marB="45727"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/>
                        <a:t>......</a:t>
                      </a:r>
                      <a:endParaRPr lang="en-US" altLang="zh-CN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marT="45727" marB="45727"/>
                </a:tc>
              </a:tr>
              <a:tr h="351790">
                <a:tc rowSpan="2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 dirty="0">
                          <a:cs typeface="Arial" panose="020B0604020202020204" pitchFamily="34" charset="0"/>
                        </a:rPr>
                        <a:t>RAM</a:t>
                      </a:r>
                      <a:r>
                        <a:rPr lang="en-US" altLang="zh-CN" sz="1800" b="1" dirty="0"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800" b="1" dirty="0">
                        <a:cs typeface="Arial" panose="020B0604020202020204" pitchFamily="34" charset="0"/>
                      </a:endParaRPr>
                    </a:p>
                  </a:txBody>
                  <a:tcPr marT="45727" marB="45727" anchor="ctr" anchorCtr="0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en-US" altLang="zh-CN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altLang="zh-CN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en-US" altLang="zh-CN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marT="45727" marB="457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/>
                        <a:t>......</a:t>
                      </a:r>
                      <a:endParaRPr lang="en-US" altLang="zh-CN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marT="45727" marB="45727"/>
                </a:tc>
              </a:tr>
              <a:tr h="350520">
                <a:tc vMerge="1">
                  <a:tcPr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en-US" altLang="zh-CN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altLang="zh-CN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en-US" altLang="zh-CN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/>
                        <a:t>0</a:t>
                      </a:r>
                      <a:endParaRPr lang="en-US" altLang="zh-CN" sz="1600" dirty="0"/>
                    </a:p>
                  </a:txBody>
                  <a:tcPr marT="45727" marB="457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/>
                        <a:t>......</a:t>
                      </a:r>
                      <a:endParaRPr lang="en-US" altLang="zh-CN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marT="45727" marB="45727"/>
                </a:tc>
              </a:tr>
              <a:tr h="351790">
                <a:tc rowSpan="2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 dirty="0">
                          <a:cs typeface="Arial" panose="020B0604020202020204" pitchFamily="34" charset="0"/>
                        </a:rPr>
                        <a:t>RAM</a:t>
                      </a:r>
                      <a:r>
                        <a:rPr lang="en-US" altLang="zh-CN" sz="1800" b="1" dirty="0"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800" b="1" dirty="0">
                        <a:cs typeface="Arial" panose="020B0604020202020204" pitchFamily="34" charset="0"/>
                      </a:endParaRPr>
                    </a:p>
                  </a:txBody>
                  <a:tcPr marT="45727" marB="45727" anchor="ctr" anchorCtr="0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en-US" altLang="zh-CN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altLang="zh-CN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en-US" altLang="zh-CN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/>
                        <a:t>1</a:t>
                      </a:r>
                      <a:endParaRPr lang="en-US" altLang="zh-CN" sz="1600" dirty="0"/>
                    </a:p>
                  </a:txBody>
                  <a:tcPr marT="45727" marB="457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/>
                        <a:t>......</a:t>
                      </a:r>
                      <a:endParaRPr lang="en-US" altLang="zh-CN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marT="45727" marB="45727"/>
                </a:tc>
              </a:tr>
              <a:tr h="351155">
                <a:tc vMerge="1">
                  <a:tcPr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en-US" altLang="zh-CN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altLang="zh-CN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en-US" altLang="zh-CN" sz="160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marT="45727" marB="457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/>
                        <a:t>......</a:t>
                      </a:r>
                      <a:endParaRPr lang="en-US" altLang="zh-CN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lvl="1" indent="-285750">
                        <a:defRPr sz="2000" kern="1200">
                          <a:ea typeface="楷体" panose="02010609060101010101" pitchFamily="49" charset="-122"/>
                        </a:defRPr>
                      </a:lvl2pPr>
                      <a:lvl3pPr marL="1143000" lvl="2" indent="-228600">
                        <a:defRPr sz="1800" kern="1200">
                          <a:ea typeface="楷体" panose="02010609060101010101" pitchFamily="49" charset="-122"/>
                        </a:defRPr>
                      </a:lvl3pPr>
                      <a:lvl4pPr marL="1600200" lvl="3" indent="-228600">
                        <a:defRPr sz="1800" kern="1200">
                          <a:ea typeface="楷体" panose="02010609060101010101" pitchFamily="49" charset="-122"/>
                        </a:defRPr>
                      </a:lvl4pPr>
                      <a:lvl5pPr marL="2057400" lvl="4" indent="-228600">
                        <a:defRPr sz="1800" kern="1200">
                          <a:ea typeface="楷体" panose="02010609060101010101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marT="45727" marB="45727"/>
                </a:tc>
              </a:tr>
              <a:tr h="351155">
                <a:tc rowSpan="2"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RAM3</a:t>
                      </a:r>
                      <a:endParaRPr lang="en-US" altLang="zh-CN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altLang="zh-CN" sz="1600" b="1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zh-CN" altLang="en-US" sz="1600" b="1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altLang="zh-CN" sz="1600" b="1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0</a:t>
                      </a:r>
                      <a:endParaRPr lang="zh-CN" altLang="en-US" sz="1600" b="1" dirty="0"/>
                    </a:p>
                  </a:txBody>
                  <a:tcPr marT="45727" marB="457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0</a:t>
                      </a:r>
                      <a:endParaRPr lang="zh-CN" altLang="en-US" sz="1600" b="1" dirty="0"/>
                    </a:p>
                  </a:txBody>
                  <a:tcPr marT="45727" marB="45727"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/>
                        <a:t>......</a:t>
                      </a:r>
                      <a:endParaRPr lang="en-US" altLang="zh-CN" sz="1600" b="1" dirty="0"/>
                    </a:p>
                  </a:txBody>
                  <a:tcPr marT="45727" marB="45727"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0</a:t>
                      </a:r>
                      <a:endParaRPr lang="zh-CN" altLang="en-US" sz="1600" b="1" dirty="0"/>
                    </a:p>
                  </a:txBody>
                  <a:tcPr marT="45727" marB="45727"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0</a:t>
                      </a:r>
                      <a:endParaRPr lang="zh-CN" altLang="en-US" sz="1600" b="1" dirty="0"/>
                    </a:p>
                  </a:txBody>
                  <a:tcPr marT="45727" marB="45727"/>
                </a:tc>
              </a:tr>
              <a:tr h="351155">
                <a:tc vMerge="1">
                  <a:tcPr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altLang="zh-CN" sz="1600" b="1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zh-CN" altLang="en-US" sz="1600" b="1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altLang="zh-CN" sz="1600" b="1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/>
                        <a:t>0</a:t>
                      </a:r>
                      <a:endParaRPr lang="en-US" altLang="zh-CN" sz="1600" b="1" dirty="0"/>
                    </a:p>
                  </a:txBody>
                  <a:tcPr marT="45727" marB="457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1</a:t>
                      </a:r>
                      <a:endParaRPr lang="zh-CN" altLang="en-US" sz="1600" b="1" dirty="0"/>
                    </a:p>
                  </a:txBody>
                  <a:tcPr marT="45727" marB="45727"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/>
                        <a:t>......</a:t>
                      </a:r>
                      <a:endParaRPr lang="en-US" altLang="zh-CN" sz="1600" b="1" dirty="0"/>
                    </a:p>
                  </a:txBody>
                  <a:tcPr marT="45727" marB="45727"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1</a:t>
                      </a:r>
                      <a:endParaRPr lang="zh-CN" altLang="en-US" sz="1600" b="1" dirty="0"/>
                    </a:p>
                  </a:txBody>
                  <a:tcPr marT="45727" marB="45727"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1</a:t>
                      </a:r>
                      <a:endParaRPr lang="zh-CN" altLang="en-US" sz="1600" b="1" dirty="0"/>
                    </a:p>
                  </a:txBody>
                  <a:tcPr marT="45727" marB="45727"/>
                </a:tc>
              </a:tr>
              <a:tr h="351155">
                <a:tc rowSpan="2"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RAM4</a:t>
                      </a:r>
                      <a:endParaRPr lang="en-US" altLang="zh-CN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altLang="zh-CN" sz="1600" b="1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en-US" altLang="zh-CN" sz="1600" b="1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altLang="zh-CN" sz="1600" b="1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/>
                        <a:t>1</a:t>
                      </a:r>
                      <a:endParaRPr lang="en-US" altLang="zh-CN" sz="1600" b="1" dirty="0"/>
                    </a:p>
                  </a:txBody>
                  <a:tcPr marT="45727" marB="457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0</a:t>
                      </a:r>
                      <a:endParaRPr lang="zh-CN" altLang="en-US" sz="1600" b="1" dirty="0"/>
                    </a:p>
                  </a:txBody>
                  <a:tcPr marT="45727" marB="45727"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/>
                        <a:t>......</a:t>
                      </a:r>
                      <a:endParaRPr lang="en-US" altLang="zh-CN" sz="1600" b="1" dirty="0"/>
                    </a:p>
                  </a:txBody>
                  <a:tcPr marT="45727" marB="45727"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0</a:t>
                      </a:r>
                      <a:endParaRPr lang="zh-CN" altLang="en-US" sz="1600" b="1" dirty="0"/>
                    </a:p>
                  </a:txBody>
                  <a:tcPr marT="45727" marB="45727"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0</a:t>
                      </a:r>
                      <a:endParaRPr lang="zh-CN" altLang="en-US" sz="1600" b="1" dirty="0"/>
                    </a:p>
                  </a:txBody>
                  <a:tcPr marT="45727" marB="45727"/>
                </a:tc>
              </a:tr>
              <a:tr h="351155">
                <a:tc vMerge="1">
                  <a:tcPr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altLang="zh-CN" sz="1600" b="1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</a:t>
                      </a:r>
                      <a:endParaRPr lang="en-US" altLang="zh-CN" sz="1600" b="1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altLang="zh-CN" sz="1600" b="1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1</a:t>
                      </a:r>
                      <a:endParaRPr lang="zh-CN" altLang="en-US" sz="1600" b="1" dirty="0"/>
                    </a:p>
                  </a:txBody>
                  <a:tcPr marT="45727" marB="457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1</a:t>
                      </a:r>
                      <a:endParaRPr lang="zh-CN" altLang="en-US" sz="1600" b="1" dirty="0"/>
                    </a:p>
                  </a:txBody>
                  <a:tcPr marT="45727" marB="45727"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/>
                        <a:t>......</a:t>
                      </a:r>
                      <a:endParaRPr lang="en-US" altLang="zh-CN" sz="1600" b="1" dirty="0"/>
                    </a:p>
                  </a:txBody>
                  <a:tcPr marT="45727" marB="45727"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1</a:t>
                      </a:r>
                      <a:endParaRPr lang="zh-CN" altLang="en-US" sz="1600" b="1" dirty="0"/>
                    </a:p>
                  </a:txBody>
                  <a:tcPr marT="45727" marB="45727"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1</a:t>
                      </a:r>
                      <a:endParaRPr lang="zh-CN" altLang="en-US" sz="1600" b="1" dirty="0"/>
                    </a:p>
                  </a:txBody>
                  <a:tcPr marT="45727" marB="45727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03275" y="721360"/>
            <a:ext cx="102235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某存储器与CPU的连接如图所示；ROM区域1片ROM芯片，其大小为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512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KB；RAM区域大小为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1MB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，RAM芯片使用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512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K×4位的SRAM芯片，有WE#和CS#信号控制端。CPU地址总线为2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位，数据总线为8位，读/写控制信号为R/W#，访存允许信号为MREQ#。 试分析ROM和各组RAM的地址范围。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80465" y="622935"/>
            <a:ext cx="7793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方案一：采用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3-8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译码器</a:t>
            </a:r>
            <a:endParaRPr lang="zh-CN" altLang="en-US" sz="24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72210" y="1497330"/>
            <a:ext cx="10020300" cy="4500880"/>
            <a:chOff x="1846" y="2358"/>
            <a:chExt cx="15780" cy="7088"/>
          </a:xfrm>
        </p:grpSpPr>
        <p:grpSp>
          <p:nvGrpSpPr>
            <p:cNvPr id="14" name="组合 13"/>
            <p:cNvGrpSpPr/>
            <p:nvPr/>
          </p:nvGrpSpPr>
          <p:grpSpPr>
            <a:xfrm>
              <a:off x="1846" y="2358"/>
              <a:ext cx="15780" cy="7088"/>
              <a:chOff x="1846" y="2358"/>
              <a:chExt cx="15780" cy="7088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8655" y="5602"/>
                <a:ext cx="1816" cy="2341"/>
                <a:chOff x="7884478" y="3328852"/>
                <a:chExt cx="1153454" cy="1486746"/>
              </a:xfrm>
            </p:grpSpPr>
            <p:sp>
              <p:nvSpPr>
                <p:cNvPr id="106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7892094" y="3359908"/>
                  <a:ext cx="1102341" cy="1317082"/>
                </a:xfrm>
                <a:prstGeom prst="rect">
                  <a:avLst/>
                </a:prstGeom>
                <a:solidFill>
                  <a:srgbClr val="70AD47">
                    <a:lumMod val="40000"/>
                    <a:lumOff val="60000"/>
                  </a:srgbClr>
                </a:solidFill>
                <a:ln w="28575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2700" tIns="12700" rIns="12700" bIns="12700"/>
                <a:lstStyle/>
                <a:p>
                  <a:pPr algn="ctr">
                    <a:defRPr/>
                  </a:pPr>
                  <a:endParaRPr lang="en-US" altLang="zh-CN" sz="2000" dirty="0">
                    <a:solidFill>
                      <a:sysClr val="window" lastClr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7899923" y="3378382"/>
                  <a:ext cx="50366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WE#</a:t>
                  </a:r>
                  <a:endParaRPr lang="en-US" altLang="zh-CN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8284351" y="4353933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altLang="zh-CN" sz="2400" b="1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矩形 108"/>
                <p:cNvSpPr/>
                <p:nvPr/>
              </p:nvSpPr>
              <p:spPr>
                <a:xfrm>
                  <a:off x="8281926" y="3328852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altLang="zh-CN" sz="24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矩形 109"/>
                <p:cNvSpPr/>
                <p:nvPr/>
              </p:nvSpPr>
              <p:spPr>
                <a:xfrm>
                  <a:off x="8552612" y="3378382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CS#</a:t>
                  </a:r>
                  <a:endParaRPr lang="zh-CN" altLang="en-US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7884478" y="3769207"/>
                  <a:ext cx="1153454" cy="5835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64K×8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RAM1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 bwMode="auto">
              <a:xfrm>
                <a:off x="3751" y="4288"/>
                <a:ext cx="12182" cy="1385"/>
                <a:chOff x="1277" y="2074"/>
                <a:chExt cx="4873" cy="290"/>
              </a:xfrm>
            </p:grpSpPr>
            <p:sp>
              <p:nvSpPr>
                <p:cNvPr id="164913" name="Line 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140" y="2074"/>
                  <a:ext cx="0" cy="284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oval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914" name="Line 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07" y="2074"/>
                  <a:ext cx="0" cy="284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oval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916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1277" y="2074"/>
                  <a:ext cx="4867" cy="0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Line 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418" y="2074"/>
                  <a:ext cx="0" cy="284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oval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Line 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150" y="2076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20590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10259" y="3154"/>
                <a:ext cx="1430" cy="7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2700" tIns="12700" rIns="12700" bIns="12700"/>
              <a:lstStyle/>
              <a:p>
                <a:pPr algn="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16-0</a:t>
                </a:r>
                <a:endParaRPr lang="en-US" altLang="zh-CN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611" name="Line 35"/>
              <p:cNvSpPr>
                <a:spLocks noChangeAspect="1" noChangeShapeType="1"/>
              </p:cNvSpPr>
              <p:nvPr/>
            </p:nvSpPr>
            <p:spPr bwMode="auto">
              <a:xfrm>
                <a:off x="3810" y="9045"/>
                <a:ext cx="13715" cy="0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612" name="Line 36"/>
              <p:cNvSpPr>
                <a:spLocks noChangeAspect="1" noChangeShapeType="1"/>
              </p:cNvSpPr>
              <p:nvPr/>
            </p:nvSpPr>
            <p:spPr bwMode="auto">
              <a:xfrm>
                <a:off x="3810" y="2612"/>
                <a:ext cx="1310" cy="0"/>
              </a:xfrm>
              <a:prstGeom prst="line">
                <a:avLst/>
              </a:prstGeom>
              <a:noFill/>
              <a:ln w="19050" cap="sq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37"/>
              <p:cNvGrpSpPr/>
              <p:nvPr/>
            </p:nvGrpSpPr>
            <p:grpSpPr bwMode="auto">
              <a:xfrm>
                <a:off x="9532" y="3706"/>
                <a:ext cx="6850" cy="1974"/>
                <a:chOff x="3562" y="1842"/>
                <a:chExt cx="2740" cy="451"/>
              </a:xfrm>
            </p:grpSpPr>
            <p:sp>
              <p:nvSpPr>
                <p:cNvPr id="164904" name="Line 41"/>
                <p:cNvSpPr>
                  <a:spLocks noChangeAspect="1" noChangeShapeType="1"/>
                </p:cNvSpPr>
                <p:nvPr/>
              </p:nvSpPr>
              <p:spPr bwMode="auto">
                <a:xfrm>
                  <a:off x="3562" y="1861"/>
                  <a:ext cx="0" cy="426"/>
                </a:xfrm>
                <a:prstGeom prst="line">
                  <a:avLst/>
                </a:prstGeom>
                <a:noFill/>
                <a:ln w="50800" cap="sq">
                  <a:solidFill>
                    <a:schemeClr val="tx1"/>
                  </a:solidFill>
                  <a:miter lim="800000"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901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4285" y="1843"/>
                  <a:ext cx="0" cy="442"/>
                </a:xfrm>
                <a:prstGeom prst="line">
                  <a:avLst/>
                </a:prstGeom>
                <a:noFill/>
                <a:ln w="50800" cap="sq">
                  <a:solidFill>
                    <a:schemeClr val="tx1"/>
                  </a:solidFill>
                  <a:miter lim="800000"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5573" y="1842"/>
                  <a:ext cx="0" cy="451"/>
                </a:xfrm>
                <a:prstGeom prst="line">
                  <a:avLst/>
                </a:prstGeom>
                <a:noFill/>
                <a:ln w="50800" cap="sq">
                  <a:solidFill>
                    <a:schemeClr val="tx1"/>
                  </a:solidFill>
                  <a:miter lim="800000"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6302" y="1842"/>
                  <a:ext cx="0" cy="444"/>
                </a:xfrm>
                <a:prstGeom prst="line">
                  <a:avLst/>
                </a:prstGeom>
                <a:noFill/>
                <a:ln w="76200" cap="sq">
                  <a:solidFill>
                    <a:schemeClr val="tx1"/>
                  </a:solidFill>
                  <a:miter lim="800000"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5236" y="7753"/>
                <a:ext cx="11173" cy="1228"/>
                <a:chOff x="4608585" y="4322151"/>
                <a:chExt cx="7094786" cy="798747"/>
              </a:xfrm>
            </p:grpSpPr>
            <p:sp>
              <p:nvSpPr>
                <p:cNvPr id="920589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7326629" y="4331910"/>
                  <a:ext cx="0" cy="78898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0591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10649603" y="4533143"/>
                  <a:ext cx="813209" cy="4492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~D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0592" name="Rectangle 16"/>
                <p:cNvSpPr>
                  <a:spLocks noChangeAspect="1" noChangeArrowheads="1"/>
                </p:cNvSpPr>
                <p:nvPr/>
              </p:nvSpPr>
              <p:spPr bwMode="auto">
                <a:xfrm>
                  <a:off x="7501929" y="4516945"/>
                  <a:ext cx="772301" cy="4492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~D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0593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4608585" y="4556607"/>
                  <a:ext cx="881359" cy="4492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~D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0627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10509165" y="4328134"/>
                  <a:ext cx="0" cy="78898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Line 52"/>
                <p:cNvSpPr>
                  <a:spLocks noChangeAspect="1" noChangeShapeType="1"/>
                </p:cNvSpPr>
                <p:nvPr/>
              </p:nvSpPr>
              <p:spPr bwMode="auto">
                <a:xfrm>
                  <a:off x="4740376" y="4331910"/>
                  <a:ext cx="0" cy="78898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8500339" y="4324426"/>
                  <a:ext cx="0" cy="78898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11703371" y="4322151"/>
                  <a:ext cx="0" cy="78898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6" name="Line 40"/>
              <p:cNvSpPr>
                <a:spLocks noChangeAspect="1" noChangeShapeType="1"/>
              </p:cNvSpPr>
              <p:nvPr/>
            </p:nvSpPr>
            <p:spPr bwMode="auto">
              <a:xfrm rot="16200000">
                <a:off x="4850" y="2642"/>
                <a:ext cx="0" cy="540"/>
              </a:xfrm>
              <a:prstGeom prst="line">
                <a:avLst/>
              </a:prstGeom>
              <a:noFill/>
              <a:ln w="76200" cap="sq">
                <a:solidFill>
                  <a:srgbClr val="C00000"/>
                </a:solidFill>
                <a:miter lim="800000"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Line 34"/>
              <p:cNvSpPr>
                <a:spLocks noChangeAspect="1" noChangeShapeType="1"/>
              </p:cNvSpPr>
              <p:nvPr/>
            </p:nvSpPr>
            <p:spPr bwMode="auto">
              <a:xfrm rot="5400000">
                <a:off x="4189" y="3316"/>
                <a:ext cx="782" cy="0"/>
              </a:xfrm>
              <a:prstGeom prst="line">
                <a:avLst/>
              </a:prstGeom>
              <a:noFill/>
              <a:ln w="76200" cap="sq">
                <a:solidFill>
                  <a:srgbClr val="C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4119" y="3100"/>
                <a:ext cx="1405" cy="6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2700" tIns="12700" rIns="12700" bIns="12700"/>
              <a:lstStyle/>
              <a:p>
                <a:pPr algn="r"/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19-17</a:t>
                </a:r>
                <a:endParaRPr lang="en-US" altLang="zh-CN" b="1" baseline="-25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4975" y="2372"/>
                <a:ext cx="12290" cy="744"/>
                <a:chOff x="4346098" y="1506026"/>
                <a:chExt cx="5722701" cy="472441"/>
              </a:xfrm>
            </p:grpSpPr>
            <p:sp>
              <p:nvSpPr>
                <p:cNvPr id="73" name="梯形 72"/>
                <p:cNvSpPr/>
                <p:nvPr/>
              </p:nvSpPr>
              <p:spPr>
                <a:xfrm>
                  <a:off x="4413250" y="1514033"/>
                  <a:ext cx="5655549" cy="464434"/>
                </a:xfrm>
                <a:prstGeom prst="trapezoid">
                  <a:avLst>
                    <a:gd name="adj" fmla="val 0"/>
                  </a:avLst>
                </a:prstGeom>
                <a:solidFill>
                  <a:srgbClr val="CCFF66"/>
                </a:solidFill>
                <a:ln w="28575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2700" tIns="12700" rIns="12700" bIns="12700" anchor="ctr" anchorCtr="1"/>
                <a:lstStyle/>
                <a:p>
                  <a:pPr algn="ctr"/>
                  <a:endParaRPr lang="zh-CN" altLang="en-US" b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6797145" y="1571893"/>
                  <a:ext cx="9006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3:8</a:t>
                  </a:r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译码器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Rectangle 13"/>
                <p:cNvSpPr>
                  <a:spLocks noChangeAspect="1" noChangeArrowheads="1"/>
                </p:cNvSpPr>
                <p:nvPr/>
              </p:nvSpPr>
              <p:spPr bwMode="auto">
                <a:xfrm>
                  <a:off x="4618991" y="1671066"/>
                  <a:ext cx="421850" cy="283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Rectangle 13"/>
                <p:cNvSpPr>
                  <a:spLocks noChangeAspect="1" noChangeArrowheads="1"/>
                </p:cNvSpPr>
                <p:nvPr/>
              </p:nvSpPr>
              <p:spPr bwMode="auto">
                <a:xfrm>
                  <a:off x="5541006" y="1671169"/>
                  <a:ext cx="421850" cy="283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Rectangle 13"/>
                <p:cNvSpPr>
                  <a:spLocks noChangeAspect="1" noChangeArrowheads="1"/>
                </p:cNvSpPr>
                <p:nvPr/>
              </p:nvSpPr>
              <p:spPr bwMode="auto">
                <a:xfrm>
                  <a:off x="8726419" y="1676121"/>
                  <a:ext cx="421850" cy="283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zh-CN" baseline="-250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Rectangle 13"/>
                <p:cNvSpPr>
                  <a:spLocks noChangeAspect="1" noChangeArrowheads="1"/>
                </p:cNvSpPr>
                <p:nvPr/>
              </p:nvSpPr>
              <p:spPr bwMode="auto">
                <a:xfrm>
                  <a:off x="4346098" y="1506026"/>
                  <a:ext cx="421850" cy="283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OE</a:t>
                  </a:r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Rectangle 13"/>
                <p:cNvSpPr>
                  <a:spLocks noChangeAspect="1" noChangeArrowheads="1"/>
                </p:cNvSpPr>
                <p:nvPr/>
              </p:nvSpPr>
              <p:spPr bwMode="auto">
                <a:xfrm>
                  <a:off x="6496910" y="1676121"/>
                  <a:ext cx="421850" cy="283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zh-CN" baseline="-250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10471" y="5600"/>
                <a:ext cx="1830" cy="2341"/>
                <a:chOff x="7864998" y="3328852"/>
                <a:chExt cx="1162139" cy="1486746"/>
              </a:xfrm>
            </p:grpSpPr>
            <p:sp>
              <p:nvSpPr>
                <p:cNvPr id="133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7892094" y="3359908"/>
                  <a:ext cx="1102341" cy="1317082"/>
                </a:xfrm>
                <a:prstGeom prst="rect">
                  <a:avLst/>
                </a:prstGeom>
                <a:solidFill>
                  <a:srgbClr val="70AD47">
                    <a:lumMod val="40000"/>
                    <a:lumOff val="60000"/>
                  </a:srgbClr>
                </a:solidFill>
                <a:ln w="28575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2700" tIns="12700" rIns="12700" bIns="12700"/>
                <a:lstStyle/>
                <a:p>
                  <a:pPr algn="ctr">
                    <a:defRPr/>
                  </a:pPr>
                  <a:endParaRPr lang="en-US" altLang="zh-CN" sz="2000" dirty="0">
                    <a:solidFill>
                      <a:sysClr val="window" lastClr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>
                  <a:off x="7864998" y="3379652"/>
                  <a:ext cx="50366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WE#</a:t>
                  </a:r>
                  <a:endParaRPr lang="en-US" altLang="zh-CN" sz="2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矩形 138"/>
                <p:cNvSpPr/>
                <p:nvPr/>
              </p:nvSpPr>
              <p:spPr>
                <a:xfrm>
                  <a:off x="8284351" y="4353933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altLang="zh-CN" sz="2400" b="1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8272400" y="3328852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altLang="zh-CN" sz="24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8556422" y="3379652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CS#</a:t>
                  </a:r>
                  <a:endParaRPr lang="en-US" altLang="zh-CN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7873683" y="3785082"/>
                  <a:ext cx="1153454" cy="5835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64K×8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RAM2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grpSp>
            <p:nvGrpSpPr>
              <p:cNvPr id="144" name="组合 143"/>
              <p:cNvGrpSpPr/>
              <p:nvPr/>
            </p:nvGrpSpPr>
            <p:grpSpPr>
              <a:xfrm>
                <a:off x="13659" y="5626"/>
                <a:ext cx="1816" cy="2341"/>
                <a:chOff x="7872413" y="3328852"/>
                <a:chExt cx="1153454" cy="1486746"/>
              </a:xfrm>
            </p:grpSpPr>
            <p:sp>
              <p:nvSpPr>
                <p:cNvPr id="145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7892094" y="3359908"/>
                  <a:ext cx="1102341" cy="1317082"/>
                </a:xfrm>
                <a:prstGeom prst="rect">
                  <a:avLst/>
                </a:prstGeom>
                <a:solidFill>
                  <a:srgbClr val="70AD47">
                    <a:lumMod val="40000"/>
                    <a:lumOff val="60000"/>
                  </a:srgbClr>
                </a:solidFill>
                <a:ln w="28575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2700" tIns="12700" rIns="12700" bIns="12700"/>
                <a:lstStyle/>
                <a:p>
                  <a:pPr algn="ctr">
                    <a:defRPr/>
                  </a:pPr>
                  <a:endParaRPr lang="en-US" altLang="zh-CN" sz="2000" dirty="0">
                    <a:solidFill>
                      <a:sysClr val="window" lastClr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7872618" y="3363142"/>
                  <a:ext cx="50366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WE#</a:t>
                  </a:r>
                  <a:endParaRPr lang="en-US" altLang="zh-CN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>
                  <a:off x="8284351" y="4353933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altLang="zh-CN" sz="2400" b="1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>
                  <a:off x="8272400" y="3328852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altLang="zh-CN" sz="24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>
                  <a:off x="8543722" y="3358697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CS#</a:t>
                  </a:r>
                  <a:endParaRPr lang="en-US" altLang="zh-CN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>
                  <a:off x="7872413" y="3748887"/>
                  <a:ext cx="1153454" cy="5835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64K×8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RAM3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grpSp>
            <p:nvGrpSpPr>
              <p:cNvPr id="151" name="组合 150"/>
              <p:cNvGrpSpPr/>
              <p:nvPr/>
            </p:nvGrpSpPr>
            <p:grpSpPr>
              <a:xfrm>
                <a:off x="15494" y="5624"/>
                <a:ext cx="1816" cy="2341"/>
                <a:chOff x="7864793" y="3328852"/>
                <a:chExt cx="1153454" cy="1486746"/>
              </a:xfrm>
            </p:grpSpPr>
            <p:sp>
              <p:nvSpPr>
                <p:cNvPr id="152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7892094" y="3359908"/>
                  <a:ext cx="1102341" cy="1317082"/>
                </a:xfrm>
                <a:prstGeom prst="rect">
                  <a:avLst/>
                </a:prstGeom>
                <a:solidFill>
                  <a:srgbClr val="70AD47">
                    <a:lumMod val="40000"/>
                    <a:lumOff val="60000"/>
                  </a:srgbClr>
                </a:solidFill>
                <a:ln w="28575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2700" tIns="12700" rIns="12700" bIns="12700"/>
                <a:lstStyle/>
                <a:p>
                  <a:pPr algn="ctr">
                    <a:defRPr/>
                  </a:pPr>
                  <a:endParaRPr lang="en-US" altLang="zh-CN" sz="2000" dirty="0">
                    <a:solidFill>
                      <a:sysClr val="window" lastClr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矩形 152"/>
                <p:cNvSpPr/>
                <p:nvPr/>
              </p:nvSpPr>
              <p:spPr>
                <a:xfrm>
                  <a:off x="7864998" y="3364412"/>
                  <a:ext cx="50366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WE#</a:t>
                  </a:r>
                  <a:endParaRPr lang="en-US" altLang="zh-CN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矩形 153"/>
                <p:cNvSpPr/>
                <p:nvPr/>
              </p:nvSpPr>
              <p:spPr>
                <a:xfrm>
                  <a:off x="8284351" y="4353933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altLang="zh-CN" sz="2400" b="1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>
                  <a:off x="8272400" y="3328852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altLang="zh-CN" sz="24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>
                  <a:off x="8546897" y="3364412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CS#</a:t>
                  </a:r>
                  <a:endParaRPr lang="en-US" altLang="zh-CN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>
                  <a:off x="7864793" y="3792067"/>
                  <a:ext cx="1153454" cy="5835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64K×8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RAM4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sp>
            <p:nvSpPr>
              <p:cNvPr id="920610" name="Line 34"/>
              <p:cNvSpPr>
                <a:spLocks noChangeAspect="1" noChangeShapeType="1"/>
              </p:cNvSpPr>
              <p:nvPr/>
            </p:nvSpPr>
            <p:spPr bwMode="auto">
              <a:xfrm>
                <a:off x="3793" y="3707"/>
                <a:ext cx="13209" cy="0"/>
              </a:xfrm>
              <a:prstGeom prst="line">
                <a:avLst/>
              </a:prstGeom>
              <a:noFill/>
              <a:ln w="762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0" name="Group 14"/>
              <p:cNvGrpSpPr/>
              <p:nvPr/>
            </p:nvGrpSpPr>
            <p:grpSpPr bwMode="auto">
              <a:xfrm>
                <a:off x="1846" y="2358"/>
                <a:ext cx="1964" cy="7088"/>
                <a:chOff x="580" y="1369"/>
                <a:chExt cx="697" cy="2515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1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624" y="1369"/>
                  <a:ext cx="653" cy="2487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28575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algn="r">
                    <a:defRPr/>
                  </a:pPr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Rectangle 16"/>
                <p:cNvSpPr>
                  <a:spLocks noChangeAspect="1" noChangeArrowheads="1"/>
                </p:cNvSpPr>
                <p:nvPr/>
              </p:nvSpPr>
              <p:spPr bwMode="auto">
                <a:xfrm>
                  <a:off x="649" y="1697"/>
                  <a:ext cx="572" cy="2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19-0</a:t>
                  </a:r>
                  <a:endPara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654" y="1369"/>
                  <a:ext cx="571" cy="2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MREQ#</a:t>
                  </a:r>
                  <a:endPara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674" y="1962"/>
                  <a:ext cx="572" cy="2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R/W#</a:t>
                  </a:r>
                  <a:endPara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580" y="2355"/>
                  <a:ext cx="571" cy="2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sz="2400" b="1" dirty="0"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CPU</a:t>
                  </a:r>
                  <a:endParaRPr lang="en-US" altLang="zh-CN" sz="240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26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674" y="3599"/>
                  <a:ext cx="571" cy="2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~D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9755" y="3134"/>
                <a:ext cx="636" cy="2500"/>
                <a:chOff x="6321632" y="1990109"/>
                <a:chExt cx="404122" cy="1587671"/>
              </a:xfrm>
            </p:grpSpPr>
            <p:sp>
              <p:nvSpPr>
                <p:cNvPr id="164898" name="Line 4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423630" y="1990109"/>
                  <a:ext cx="0" cy="1103252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Line 4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628415" y="2373387"/>
                  <a:ext cx="0" cy="729241"/>
                </a:xfrm>
                <a:prstGeom prst="line">
                  <a:avLst/>
                </a:prstGeom>
                <a:noFill/>
                <a:ln w="19050" cap="sq">
                  <a:solidFill>
                    <a:srgbClr val="FF0000"/>
                  </a:solidFill>
                  <a:miter lim="800000"/>
                  <a:headEnd type="none" w="sm" len="sm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Line 4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523650" y="3398907"/>
                  <a:ext cx="0" cy="178873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Rectangle 36"/>
                <p:cNvSpPr>
                  <a:spLocks noChangeArrowheads="1"/>
                </p:cNvSpPr>
                <p:nvPr/>
              </p:nvSpPr>
              <p:spPr bwMode="auto">
                <a:xfrm>
                  <a:off x="6321632" y="3102629"/>
                  <a:ext cx="404122" cy="283966"/>
                </a:xfrm>
                <a:prstGeom prst="rect">
                  <a:avLst/>
                </a:prstGeom>
                <a:solidFill>
                  <a:srgbClr val="0099FF"/>
                </a:solidFill>
                <a:ln w="19050" cap="sq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5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1600"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≥</a:t>
                  </a:r>
                  <a:r>
                    <a:rPr lang="en-US" altLang="zh-CN" sz="1600"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1</a:t>
                  </a:r>
                  <a:endParaRPr lang="en-US" altLang="zh-CN" sz="1600" dirty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11560" y="4905"/>
                <a:ext cx="636" cy="739"/>
                <a:chOff x="7467314" y="3114942"/>
                <a:chExt cx="404122" cy="469342"/>
              </a:xfrm>
            </p:grpSpPr>
            <p:sp>
              <p:nvSpPr>
                <p:cNvPr id="170" name="Rectangle 36"/>
                <p:cNvSpPr>
                  <a:spLocks noChangeArrowheads="1"/>
                </p:cNvSpPr>
                <p:nvPr/>
              </p:nvSpPr>
              <p:spPr bwMode="auto">
                <a:xfrm>
                  <a:off x="7467314" y="3114942"/>
                  <a:ext cx="404122" cy="283966"/>
                </a:xfrm>
                <a:prstGeom prst="rect">
                  <a:avLst/>
                </a:prstGeom>
                <a:solidFill>
                  <a:srgbClr val="0099FF"/>
                </a:solidFill>
                <a:ln w="19050" cap="sq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5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1600"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≥</a:t>
                  </a:r>
                  <a:r>
                    <a:rPr lang="en-US" altLang="zh-CN" sz="1600"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1</a:t>
                  </a:r>
                  <a:endParaRPr lang="en-US" altLang="zh-CN" sz="1600" dirty="0">
                    <a:solidFill>
                      <a:sysClr val="window" lastClr="FFFFFF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Line 4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677392" y="3407454"/>
                  <a:ext cx="0" cy="176830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9907" y="4560"/>
                <a:ext cx="1809" cy="331"/>
                <a:chOff x="6417911" y="2895661"/>
                <a:chExt cx="1148719" cy="210011"/>
              </a:xfrm>
            </p:grpSpPr>
            <p:sp>
              <p:nvSpPr>
                <p:cNvPr id="172" name="Line 4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566630" y="2899374"/>
                  <a:ext cx="0" cy="206298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Line 45"/>
                <p:cNvSpPr>
                  <a:spLocks noChangeAspect="1" noChangeShapeType="1"/>
                </p:cNvSpPr>
                <p:nvPr/>
              </p:nvSpPr>
              <p:spPr bwMode="auto">
                <a:xfrm rot="16200000" flipV="1">
                  <a:off x="6990124" y="2323448"/>
                  <a:ext cx="0" cy="1144426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oval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组合 184"/>
              <p:cNvGrpSpPr/>
              <p:nvPr/>
            </p:nvGrpSpPr>
            <p:grpSpPr>
              <a:xfrm>
                <a:off x="14716" y="3148"/>
                <a:ext cx="685" cy="2500"/>
                <a:chOff x="6290497" y="1990109"/>
                <a:chExt cx="435257" cy="1587671"/>
              </a:xfrm>
            </p:grpSpPr>
            <p:sp>
              <p:nvSpPr>
                <p:cNvPr id="186" name="Line 4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423630" y="1990109"/>
                  <a:ext cx="0" cy="1103252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Line 4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628415" y="2373387"/>
                  <a:ext cx="0" cy="729241"/>
                </a:xfrm>
                <a:prstGeom prst="line">
                  <a:avLst/>
                </a:prstGeom>
                <a:noFill/>
                <a:ln w="19050" cap="sq">
                  <a:solidFill>
                    <a:srgbClr val="FF0000"/>
                  </a:solidFill>
                  <a:miter lim="800000"/>
                  <a:headEnd type="none" w="sm" len="sm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Line 4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523650" y="3398907"/>
                  <a:ext cx="0" cy="178873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Rectangle 36"/>
                <p:cNvSpPr>
                  <a:spLocks noChangeArrowheads="1"/>
                </p:cNvSpPr>
                <p:nvPr/>
              </p:nvSpPr>
              <p:spPr bwMode="auto">
                <a:xfrm>
                  <a:off x="6290497" y="3114815"/>
                  <a:ext cx="435257" cy="271809"/>
                </a:xfrm>
                <a:prstGeom prst="rect">
                  <a:avLst/>
                </a:prstGeom>
                <a:solidFill>
                  <a:srgbClr val="0099FF"/>
                </a:solidFill>
                <a:ln w="19050" cap="sq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5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1600"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≥</a:t>
                  </a:r>
                  <a:r>
                    <a:rPr lang="en-US" altLang="zh-CN" sz="1600"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1</a:t>
                  </a:r>
                  <a:endParaRPr lang="en-US" altLang="zh-CN" sz="1600" dirty="0">
                    <a:solidFill>
                      <a:sysClr val="window" lastClr="FFFFFF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16569" y="4919"/>
                <a:ext cx="636" cy="754"/>
                <a:chOff x="10648360" y="3123651"/>
                <a:chExt cx="404122" cy="478593"/>
              </a:xfrm>
            </p:grpSpPr>
            <p:sp>
              <p:nvSpPr>
                <p:cNvPr id="190" name="Rectangle 36"/>
                <p:cNvSpPr>
                  <a:spLocks noChangeArrowheads="1"/>
                </p:cNvSpPr>
                <p:nvPr/>
              </p:nvSpPr>
              <p:spPr bwMode="auto">
                <a:xfrm>
                  <a:off x="10648360" y="3123651"/>
                  <a:ext cx="404122" cy="283966"/>
                </a:xfrm>
                <a:prstGeom prst="rect">
                  <a:avLst/>
                </a:prstGeom>
                <a:solidFill>
                  <a:srgbClr val="0099FF"/>
                </a:solidFill>
                <a:ln w="19050" cap="sq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5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1600"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≥</a:t>
                  </a:r>
                  <a:r>
                    <a:rPr lang="en-US" altLang="zh-CN" sz="1600"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1</a:t>
                  </a:r>
                  <a:endParaRPr lang="en-US" altLang="zh-CN" sz="1600" dirty="0">
                    <a:solidFill>
                      <a:sysClr val="window" lastClr="FFFFFF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Line 4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0858438" y="3416163"/>
                  <a:ext cx="0" cy="186081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2" name="组合 191"/>
              <p:cNvGrpSpPr/>
              <p:nvPr/>
            </p:nvGrpSpPr>
            <p:grpSpPr>
              <a:xfrm>
                <a:off x="14931" y="4574"/>
                <a:ext cx="1794" cy="331"/>
                <a:chOff x="6427242" y="2895661"/>
                <a:chExt cx="1139388" cy="210013"/>
              </a:xfrm>
            </p:grpSpPr>
            <p:sp>
              <p:nvSpPr>
                <p:cNvPr id="193" name="Line 4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566630" y="2908299"/>
                  <a:ext cx="0" cy="197375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Line 45"/>
                <p:cNvSpPr>
                  <a:spLocks noChangeAspect="1" noChangeShapeType="1"/>
                </p:cNvSpPr>
                <p:nvPr/>
              </p:nvSpPr>
              <p:spPr bwMode="auto">
                <a:xfrm rot="16200000" flipV="1">
                  <a:off x="6996936" y="2325967"/>
                  <a:ext cx="0" cy="1139388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oval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11202" y="3754"/>
                <a:ext cx="1430" cy="1151"/>
                <a:chOff x="7239955" y="2383974"/>
                <a:chExt cx="908050" cy="730967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7685871" y="2385700"/>
                  <a:ext cx="166966" cy="729241"/>
                  <a:chOff x="7685871" y="2385700"/>
                  <a:chExt cx="166966" cy="729241"/>
                </a:xfrm>
              </p:grpSpPr>
              <p:sp>
                <p:nvSpPr>
                  <p:cNvPr id="173" name="Line 4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766298" y="2385700"/>
                    <a:ext cx="0" cy="390669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FF0000"/>
                    </a:solidFill>
                    <a:miter lim="800000"/>
                    <a:headEnd type="none" w="sm" len="sm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78" name="Group 96"/>
                  <p:cNvGrpSpPr/>
                  <p:nvPr/>
                </p:nvGrpSpPr>
                <p:grpSpPr>
                  <a:xfrm rot="16200000" flipH="1">
                    <a:off x="7663953" y="2815182"/>
                    <a:ext cx="210802" cy="166966"/>
                    <a:chOff x="1036660" y="5919690"/>
                    <a:chExt cx="598167" cy="477271"/>
                  </a:xfrm>
                </p:grpSpPr>
                <p:sp>
                  <p:nvSpPr>
                    <p:cNvPr id="181" name="Oval 99"/>
                    <p:cNvSpPr/>
                    <p:nvPr/>
                  </p:nvSpPr>
                  <p:spPr>
                    <a:xfrm>
                      <a:off x="1477168" y="6085074"/>
                      <a:ext cx="157659" cy="154256"/>
                    </a:xfrm>
                    <a:prstGeom prst="ellipse">
                      <a:avLst/>
                    </a:prstGeom>
                    <a:solidFill>
                      <a:srgbClr val="0099FF"/>
                    </a:solidFill>
                    <a:ln w="15875">
                      <a:solidFill>
                        <a:sysClr val="windowText" lastClr="000000"/>
                      </a:solidFill>
                    </a:ln>
                  </p:spPr>
                  <p:style>
                    <a:lnRef idx="2">
                      <a:srgbClr val="5B9BD5">
                        <a:shade val="50000"/>
                      </a:srgbClr>
                    </a:lnRef>
                    <a:fillRef idx="1">
                      <a:srgbClr val="5B9BD5"/>
                    </a:fillRef>
                    <a:effectRef idx="0">
                      <a:srgbClr val="5B9BD5"/>
                    </a:effectRef>
                    <a:fontRef idx="minor">
                      <a:sysClr val="window" lastClr="FFFFFF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2" name="Triangle 100"/>
                    <p:cNvSpPr/>
                    <p:nvPr/>
                  </p:nvSpPr>
                  <p:spPr>
                    <a:xfrm rot="5400000">
                      <a:off x="1003745" y="5952605"/>
                      <a:ext cx="477271" cy="411441"/>
                    </a:xfrm>
                    <a:prstGeom prst="triangle">
                      <a:avLst/>
                    </a:prstGeom>
                    <a:solidFill>
                      <a:srgbClr val="0099FF"/>
                    </a:solidFill>
                    <a:ln w="15875">
                      <a:solidFill>
                        <a:sysClr val="windowText" lastClr="000000"/>
                      </a:solidFill>
                    </a:ln>
                  </p:spPr>
                  <p:style>
                    <a:lnRef idx="2">
                      <a:srgbClr val="5B9BD5">
                        <a:shade val="50000"/>
                      </a:srgbClr>
                    </a:lnRef>
                    <a:fillRef idx="1">
                      <a:srgbClr val="5B9BD5"/>
                    </a:fillRef>
                    <a:effectRef idx="0">
                      <a:srgbClr val="5B9BD5"/>
                    </a:effectRef>
                    <a:fontRef idx="minor">
                      <a:sysClr val="window" lastClr="FFFFFF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3" name="Line 4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770196" y="3004066"/>
                    <a:ext cx="0" cy="110875"/>
                  </a:xfrm>
                  <a:prstGeom prst="line">
                    <a:avLst/>
                  </a:prstGeom>
                  <a:noFill/>
                  <a:ln w="19050" cap="sq">
                    <a:solidFill>
                      <a:sysClr val="windowText" lastClr="000000"/>
                    </a:solidFill>
                    <a:miter lim="800000"/>
                    <a:headEnd type="none" w="sm" len="sm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1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7239955" y="2383974"/>
                  <a:ext cx="908050" cy="4508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b="1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16</a:t>
                  </a:r>
                  <a:endParaRPr lang="en-US" altLang="zh-CN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16725" y="3725"/>
                <a:ext cx="901" cy="1194"/>
                <a:chOff x="10747485" y="2365590"/>
                <a:chExt cx="572135" cy="758060"/>
              </a:xfrm>
            </p:grpSpPr>
            <p:grpSp>
              <p:nvGrpSpPr>
                <p:cNvPr id="195" name="组合 194"/>
                <p:cNvGrpSpPr/>
                <p:nvPr/>
              </p:nvGrpSpPr>
              <p:grpSpPr>
                <a:xfrm>
                  <a:off x="10866440" y="2394409"/>
                  <a:ext cx="166966" cy="729241"/>
                  <a:chOff x="7685394" y="2385700"/>
                  <a:chExt cx="166966" cy="729241"/>
                </a:xfrm>
              </p:grpSpPr>
              <p:sp>
                <p:nvSpPr>
                  <p:cNvPr id="196" name="Line 4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768203" y="2385700"/>
                    <a:ext cx="0" cy="390669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FF0000"/>
                    </a:solidFill>
                    <a:miter lim="800000"/>
                    <a:headEnd type="none" w="sm" len="sm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97" name="Group 96"/>
                  <p:cNvGrpSpPr/>
                  <p:nvPr/>
                </p:nvGrpSpPr>
                <p:grpSpPr>
                  <a:xfrm rot="16200000" flipH="1">
                    <a:off x="7663476" y="2815182"/>
                    <a:ext cx="210801" cy="166966"/>
                    <a:chOff x="1036661" y="5918326"/>
                    <a:chExt cx="598164" cy="477271"/>
                  </a:xfrm>
                </p:grpSpPr>
                <p:sp>
                  <p:nvSpPr>
                    <p:cNvPr id="199" name="Oval 99"/>
                    <p:cNvSpPr/>
                    <p:nvPr/>
                  </p:nvSpPr>
                  <p:spPr>
                    <a:xfrm>
                      <a:off x="1477166" y="6081446"/>
                      <a:ext cx="157659" cy="154256"/>
                    </a:xfrm>
                    <a:prstGeom prst="ellipse">
                      <a:avLst/>
                    </a:prstGeom>
                    <a:solidFill>
                      <a:srgbClr val="0099FF"/>
                    </a:solidFill>
                    <a:ln w="15875">
                      <a:solidFill>
                        <a:sysClr val="windowText" lastClr="000000"/>
                      </a:solidFill>
                    </a:ln>
                  </p:spPr>
                  <p:style>
                    <a:lnRef idx="2">
                      <a:srgbClr val="5B9BD5">
                        <a:shade val="50000"/>
                      </a:srgbClr>
                    </a:lnRef>
                    <a:fillRef idx="1">
                      <a:srgbClr val="5B9BD5"/>
                    </a:fillRef>
                    <a:effectRef idx="0">
                      <a:srgbClr val="5B9BD5"/>
                    </a:effectRef>
                    <a:fontRef idx="minor">
                      <a:sysClr val="window" lastClr="FFFFFF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0" name="Triangle 100"/>
                    <p:cNvSpPr/>
                    <p:nvPr/>
                  </p:nvSpPr>
                  <p:spPr>
                    <a:xfrm rot="5400000">
                      <a:off x="1003745" y="5951242"/>
                      <a:ext cx="477271" cy="411439"/>
                    </a:xfrm>
                    <a:prstGeom prst="triangle">
                      <a:avLst/>
                    </a:prstGeom>
                    <a:solidFill>
                      <a:srgbClr val="0099FF"/>
                    </a:solidFill>
                    <a:ln w="15875">
                      <a:solidFill>
                        <a:sysClr val="windowText" lastClr="000000"/>
                      </a:solidFill>
                    </a:ln>
                  </p:spPr>
                  <p:style>
                    <a:lnRef idx="2">
                      <a:srgbClr val="5B9BD5">
                        <a:shade val="50000"/>
                      </a:srgbClr>
                    </a:lnRef>
                    <a:fillRef idx="1">
                      <a:srgbClr val="5B9BD5"/>
                    </a:fillRef>
                    <a:effectRef idx="0">
                      <a:srgbClr val="5B9BD5"/>
                    </a:effectRef>
                    <a:fontRef idx="minor">
                      <a:sysClr val="window" lastClr="FFFFFF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98" name="Line 4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769402" y="3004066"/>
                    <a:ext cx="0" cy="110875"/>
                  </a:xfrm>
                  <a:prstGeom prst="line">
                    <a:avLst/>
                  </a:prstGeom>
                  <a:noFill/>
                  <a:ln w="19050" cap="sq">
                    <a:solidFill>
                      <a:sysClr val="windowText" lastClr="000000"/>
                    </a:solidFill>
                    <a:miter lim="800000"/>
                    <a:headEnd type="none" w="sm" len="sm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2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0747485" y="2365590"/>
                  <a:ext cx="572135" cy="3568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b="1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16</a:t>
                  </a:r>
                  <a:endParaRPr lang="en-US" altLang="zh-CN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7990" y="3665"/>
                <a:ext cx="6485" cy="739"/>
                <a:chOff x="5200929" y="2327188"/>
                <a:chExt cx="4118010" cy="468963"/>
              </a:xfrm>
            </p:grpSpPr>
            <p:sp>
              <p:nvSpPr>
                <p:cNvPr id="184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5200929" y="2327188"/>
                  <a:ext cx="908050" cy="4508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b="1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15-0</a:t>
                  </a:r>
                  <a:endParaRPr lang="en-US" altLang="zh-C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8410889" y="2345301"/>
                  <a:ext cx="908050" cy="4508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b="1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15-0</a:t>
                  </a:r>
                  <a:endParaRPr lang="en-US" altLang="zh-C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8" name="组合 167"/>
              <p:cNvGrpSpPr/>
              <p:nvPr/>
            </p:nvGrpSpPr>
            <p:grpSpPr>
              <a:xfrm>
                <a:off x="4605" y="5602"/>
                <a:ext cx="1828" cy="2341"/>
                <a:chOff x="7569723" y="3328852"/>
                <a:chExt cx="1160869" cy="1486746"/>
              </a:xfrm>
            </p:grpSpPr>
            <p:sp>
              <p:nvSpPr>
                <p:cNvPr id="169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7596819" y="3359908"/>
                  <a:ext cx="1102341" cy="1317082"/>
                </a:xfrm>
                <a:prstGeom prst="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28575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2700" tIns="12700" rIns="12700" bIns="12700"/>
                <a:lstStyle/>
                <a:p>
                  <a:pPr algn="ctr">
                    <a:defRPr/>
                  </a:pPr>
                  <a:endParaRPr lang="en-US" altLang="zh-CN" sz="2000" dirty="0">
                    <a:solidFill>
                      <a:sysClr val="window" lastClr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7569723" y="3328852"/>
                  <a:ext cx="50366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endParaRPr lang="en-US" altLang="zh-CN" sz="24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>
                  <a:off x="7989076" y="4353933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altLang="zh-CN" sz="2400" b="1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>
                  <a:off x="7925958" y="3361237"/>
                  <a:ext cx="332105" cy="323850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</a:t>
                  </a:r>
                  <a:endParaRPr lang="en-US" altLang="zh-CN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8229488" y="3373937"/>
                  <a:ext cx="469900" cy="46164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CS#</a:t>
                  </a:r>
                  <a:endParaRPr lang="en-US" altLang="zh-CN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7577138" y="3739362"/>
                  <a:ext cx="1153454" cy="5835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128K×8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ROM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sp>
            <p:nvSpPr>
              <p:cNvPr id="204" name="Line 39"/>
              <p:cNvSpPr>
                <a:spLocks noChangeAspect="1" noChangeShapeType="1"/>
              </p:cNvSpPr>
              <p:nvPr/>
            </p:nvSpPr>
            <p:spPr bwMode="auto">
              <a:xfrm>
                <a:off x="5493" y="3789"/>
                <a:ext cx="0" cy="1864"/>
              </a:xfrm>
              <a:prstGeom prst="line">
                <a:avLst/>
              </a:prstGeom>
              <a:noFill/>
              <a:ln w="101600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Line 45"/>
              <p:cNvSpPr>
                <a:spLocks noChangeAspect="1" noChangeShapeType="1"/>
              </p:cNvSpPr>
              <p:nvPr/>
            </p:nvSpPr>
            <p:spPr bwMode="auto">
              <a:xfrm flipV="1">
                <a:off x="6172" y="5346"/>
                <a:ext cx="0" cy="311"/>
              </a:xfrm>
              <a:prstGeom prst="line">
                <a:avLst/>
              </a:prstGeom>
              <a:noFill/>
              <a:ln w="19050" cap="sq">
                <a:solidFill>
                  <a:sysClr val="windowText" lastClr="000000"/>
                </a:solidFill>
                <a:miter lim="800000"/>
                <a:headEnd type="none" w="sm" len="sm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Line 46"/>
              <p:cNvSpPr>
                <a:spLocks noChangeAspect="1" noChangeShapeType="1"/>
              </p:cNvSpPr>
              <p:nvPr/>
            </p:nvSpPr>
            <p:spPr bwMode="auto">
              <a:xfrm flipV="1">
                <a:off x="6172" y="3134"/>
                <a:ext cx="1" cy="2515"/>
              </a:xfrm>
              <a:prstGeom prst="line">
                <a:avLst/>
              </a:prstGeom>
              <a:noFill/>
              <a:ln w="19050" cap="sq">
                <a:solidFill>
                  <a:sysClr val="windowText" lastClr="000000"/>
                </a:solidFill>
                <a:miter lim="800000"/>
                <a:headEnd type="none" w="sm" len="sm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3806" y="3745"/>
                <a:ext cx="1430" cy="7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2700" tIns="12700" rIns="12700" bIns="12700"/>
              <a:lstStyle/>
              <a:p>
                <a:pPr algn="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16-0</a:t>
                </a:r>
                <a:endParaRPr lang="en-US" altLang="zh-CN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9200" y="5100"/>
              <a:ext cx="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14"/>
            <p:cNvSpPr>
              <a:spLocks noChangeAspect="1" noChangeArrowheads="1"/>
            </p:cNvSpPr>
            <p:nvPr/>
          </p:nvSpPr>
          <p:spPr bwMode="auto">
            <a:xfrm>
              <a:off x="15032" y="3721"/>
              <a:ext cx="901" cy="5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700" tIns="12700" rIns="12700" bIns="12700"/>
            <a:p>
              <a:pPr algn="r"/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4"/>
            <p:cNvSpPr>
              <a:spLocks noChangeAspect="1" noChangeArrowheads="1"/>
            </p:cNvSpPr>
            <p:nvPr/>
          </p:nvSpPr>
          <p:spPr bwMode="auto">
            <a:xfrm>
              <a:off x="10007" y="3722"/>
              <a:ext cx="901" cy="5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700" tIns="12700" rIns="12700" bIns="12700"/>
            <a:lstStyle/>
            <a:p>
              <a:pPr algn="r"/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38250" y="699770"/>
            <a:ext cx="781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方案二：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4-16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译码器。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72210" y="1315720"/>
            <a:ext cx="9955530" cy="4682490"/>
            <a:chOff x="1846" y="2072"/>
            <a:chExt cx="15678" cy="7374"/>
          </a:xfrm>
        </p:grpSpPr>
        <p:grpSp>
          <p:nvGrpSpPr>
            <p:cNvPr id="255" name="组合 254"/>
            <p:cNvGrpSpPr/>
            <p:nvPr/>
          </p:nvGrpSpPr>
          <p:grpSpPr>
            <a:xfrm>
              <a:off x="1846" y="2072"/>
              <a:ext cx="15678" cy="7374"/>
              <a:chOff x="1846" y="2072"/>
              <a:chExt cx="15678" cy="7374"/>
            </a:xfrm>
          </p:grpSpPr>
          <p:grpSp>
            <p:nvGrpSpPr>
              <p:cNvPr id="20" name="组合 19"/>
              <p:cNvGrpSpPr/>
              <p:nvPr/>
            </p:nvGrpSpPr>
            <p:grpSpPr>
              <a:xfrm rot="0">
                <a:off x="8655" y="5602"/>
                <a:ext cx="1816" cy="2341"/>
                <a:chOff x="7884478" y="3328852"/>
                <a:chExt cx="1153454" cy="1486746"/>
              </a:xfrm>
            </p:grpSpPr>
            <p:sp>
              <p:nvSpPr>
                <p:cNvPr id="21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7892094" y="3359908"/>
                  <a:ext cx="1102341" cy="1317082"/>
                </a:xfrm>
                <a:prstGeom prst="rect">
                  <a:avLst/>
                </a:prstGeom>
                <a:solidFill>
                  <a:srgbClr val="70AD47">
                    <a:lumMod val="40000"/>
                    <a:lumOff val="60000"/>
                  </a:srgbClr>
                </a:solidFill>
                <a:ln w="28575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2700" tIns="12700" rIns="12700" bIns="12700"/>
                <a:lstStyle/>
                <a:p>
                  <a:pPr algn="ctr">
                    <a:defRPr/>
                  </a:pPr>
                  <a:endParaRPr lang="en-US" altLang="zh-CN" sz="2000" dirty="0">
                    <a:solidFill>
                      <a:sysClr val="window" lastClr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7899923" y="3378382"/>
                  <a:ext cx="50366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WE#</a:t>
                  </a:r>
                  <a:endParaRPr lang="en-US" altLang="zh-CN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8284351" y="4353933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altLang="zh-CN" sz="2400" b="1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8281926" y="3328852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altLang="zh-CN" sz="24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8552612" y="3378382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CS#</a:t>
                  </a:r>
                  <a:endParaRPr lang="zh-CN" altLang="en-US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7884478" y="3769207"/>
                  <a:ext cx="1153454" cy="5835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64K×8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RAM1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grpSp>
            <p:nvGrpSpPr>
              <p:cNvPr id="27" name="Group 2"/>
              <p:cNvGrpSpPr/>
              <p:nvPr/>
            </p:nvGrpSpPr>
            <p:grpSpPr bwMode="auto">
              <a:xfrm rot="0">
                <a:off x="3751" y="4288"/>
                <a:ext cx="11390" cy="1399"/>
                <a:chOff x="1277" y="2074"/>
                <a:chExt cx="4556" cy="293"/>
              </a:xfrm>
            </p:grpSpPr>
            <p:sp>
              <p:nvSpPr>
                <p:cNvPr id="28" name="Line 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140" y="2074"/>
                  <a:ext cx="0" cy="284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oval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Line 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07" y="2074"/>
                  <a:ext cx="0" cy="284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oval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1277" y="2074"/>
                  <a:ext cx="4556" cy="0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Line 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033" y="2077"/>
                  <a:ext cx="0" cy="284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oval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Line 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833" y="2079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10259" y="3154"/>
                <a:ext cx="1430" cy="7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2700" tIns="12700" rIns="12700" bIns="12700"/>
              <a:lstStyle/>
              <a:p>
                <a:pPr algn="r"/>
                <a:r>
                  <a:rPr lang="en-US" altLang="zh-CN" dirty="0">
                    <a:solidFill>
                      <a:srgbClr val="D600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solidFill>
                      <a:srgbClr val="D600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15-0</a:t>
                </a:r>
                <a:endParaRPr lang="en-US" altLang="zh-CN" b="1" dirty="0">
                  <a:solidFill>
                    <a:srgbClr val="D600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35"/>
              <p:cNvSpPr>
                <a:spLocks noChangeAspect="1" noChangeShapeType="1"/>
              </p:cNvSpPr>
              <p:nvPr/>
            </p:nvSpPr>
            <p:spPr bwMode="auto">
              <a:xfrm>
                <a:off x="3810" y="9045"/>
                <a:ext cx="13715" cy="0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36"/>
              <p:cNvSpPr>
                <a:spLocks noChangeAspect="1" noChangeShapeType="1"/>
              </p:cNvSpPr>
              <p:nvPr/>
            </p:nvSpPr>
            <p:spPr bwMode="auto">
              <a:xfrm>
                <a:off x="3810" y="2612"/>
                <a:ext cx="1310" cy="0"/>
              </a:xfrm>
              <a:prstGeom prst="line">
                <a:avLst/>
              </a:prstGeom>
              <a:noFill/>
              <a:ln w="19050" cap="sq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6" name="Group 37"/>
              <p:cNvGrpSpPr/>
              <p:nvPr/>
            </p:nvGrpSpPr>
            <p:grpSpPr bwMode="auto">
              <a:xfrm rot="0">
                <a:off x="9532" y="3724"/>
                <a:ext cx="6135" cy="2040"/>
                <a:chOff x="3562" y="1846"/>
                <a:chExt cx="2454" cy="466"/>
              </a:xfrm>
            </p:grpSpPr>
            <p:sp>
              <p:nvSpPr>
                <p:cNvPr id="37" name="Line 41"/>
                <p:cNvSpPr>
                  <a:spLocks noChangeAspect="1" noChangeShapeType="1"/>
                </p:cNvSpPr>
                <p:nvPr/>
              </p:nvSpPr>
              <p:spPr bwMode="auto">
                <a:xfrm>
                  <a:off x="3562" y="1861"/>
                  <a:ext cx="0" cy="426"/>
                </a:xfrm>
                <a:prstGeom prst="line">
                  <a:avLst/>
                </a:prstGeom>
                <a:noFill/>
                <a:ln w="50800" cap="sq">
                  <a:solidFill>
                    <a:srgbClr val="D60093"/>
                  </a:solidFill>
                  <a:miter lim="800000"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4375" y="1846"/>
                  <a:ext cx="0" cy="442"/>
                </a:xfrm>
                <a:prstGeom prst="line">
                  <a:avLst/>
                </a:prstGeom>
                <a:noFill/>
                <a:ln w="50800" cap="sq">
                  <a:solidFill>
                    <a:srgbClr val="D60093"/>
                  </a:solidFill>
                  <a:miter lim="800000"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5206" y="1861"/>
                  <a:ext cx="0" cy="451"/>
                </a:xfrm>
                <a:prstGeom prst="line">
                  <a:avLst/>
                </a:prstGeom>
                <a:noFill/>
                <a:ln w="50800" cap="sq">
                  <a:solidFill>
                    <a:srgbClr val="D60093"/>
                  </a:solidFill>
                  <a:miter lim="800000"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6016" y="1852"/>
                  <a:ext cx="0" cy="444"/>
                </a:xfrm>
                <a:prstGeom prst="line">
                  <a:avLst/>
                </a:prstGeom>
                <a:noFill/>
                <a:ln w="76200" cap="sq">
                  <a:solidFill>
                    <a:srgbClr val="D60093"/>
                  </a:solidFill>
                  <a:miter lim="800000"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 rot="0">
                <a:off x="5219" y="7748"/>
                <a:ext cx="10448" cy="1248"/>
                <a:chOff x="4608585" y="4324426"/>
                <a:chExt cx="6634415" cy="811559"/>
              </a:xfrm>
            </p:grpSpPr>
            <p:sp>
              <p:nvSpPr>
                <p:cNvPr id="42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7326629" y="4331910"/>
                  <a:ext cx="0" cy="78898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10250827" y="4556559"/>
                  <a:ext cx="813209" cy="4492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~D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16"/>
                <p:cNvSpPr>
                  <a:spLocks noChangeAspect="1" noChangeArrowheads="1"/>
                </p:cNvSpPr>
                <p:nvPr/>
              </p:nvSpPr>
              <p:spPr bwMode="auto">
                <a:xfrm>
                  <a:off x="7501929" y="4516945"/>
                  <a:ext cx="772301" cy="4492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~D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4608585" y="4556607"/>
                  <a:ext cx="881359" cy="4492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~D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9964975" y="4346997"/>
                  <a:ext cx="0" cy="78898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Line 52"/>
                <p:cNvSpPr>
                  <a:spLocks noChangeAspect="1" noChangeShapeType="1"/>
                </p:cNvSpPr>
                <p:nvPr/>
              </p:nvSpPr>
              <p:spPr bwMode="auto">
                <a:xfrm>
                  <a:off x="4740376" y="4331910"/>
                  <a:ext cx="0" cy="78898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8500339" y="4324426"/>
                  <a:ext cx="0" cy="78898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11243000" y="4346868"/>
                  <a:ext cx="0" cy="78898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0" name="Line 40"/>
              <p:cNvSpPr>
                <a:spLocks noChangeAspect="1" noChangeShapeType="1"/>
              </p:cNvSpPr>
              <p:nvPr/>
            </p:nvSpPr>
            <p:spPr bwMode="auto">
              <a:xfrm rot="16200000">
                <a:off x="4850" y="2642"/>
                <a:ext cx="0" cy="540"/>
              </a:xfrm>
              <a:prstGeom prst="line">
                <a:avLst/>
              </a:prstGeom>
              <a:noFill/>
              <a:ln w="76200" cap="sq">
                <a:solidFill>
                  <a:srgbClr val="D60093"/>
                </a:solidFill>
                <a:miter lim="800000"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34"/>
              <p:cNvSpPr>
                <a:spLocks noChangeAspect="1" noChangeShapeType="1"/>
              </p:cNvSpPr>
              <p:nvPr/>
            </p:nvSpPr>
            <p:spPr bwMode="auto">
              <a:xfrm rot="5400000">
                <a:off x="4189" y="3316"/>
                <a:ext cx="782" cy="0"/>
              </a:xfrm>
              <a:prstGeom prst="line">
                <a:avLst/>
              </a:prstGeom>
              <a:noFill/>
              <a:ln w="76200" cap="sq">
                <a:solidFill>
                  <a:srgbClr val="D6009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4119" y="3100"/>
                <a:ext cx="1405" cy="6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2700" tIns="12700" rIns="12700" bIns="12700"/>
              <a:lstStyle/>
              <a:p>
                <a:pPr algn="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19-16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 rot="0">
                <a:off x="4975" y="2072"/>
                <a:ext cx="12290" cy="1044"/>
                <a:chOff x="4346098" y="1315353"/>
                <a:chExt cx="5722701" cy="662941"/>
              </a:xfrm>
            </p:grpSpPr>
            <p:sp>
              <p:nvSpPr>
                <p:cNvPr id="54" name="梯形 53"/>
                <p:cNvSpPr/>
                <p:nvPr/>
              </p:nvSpPr>
              <p:spPr>
                <a:xfrm>
                  <a:off x="4413150" y="1315353"/>
                  <a:ext cx="5655649" cy="662941"/>
                </a:xfrm>
                <a:prstGeom prst="trapezoid">
                  <a:avLst>
                    <a:gd name="adj" fmla="val 0"/>
                  </a:avLst>
                </a:prstGeom>
                <a:solidFill>
                  <a:srgbClr val="CCFF66"/>
                </a:solidFill>
                <a:ln w="28575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2700" tIns="12700" rIns="12700" bIns="12700" anchor="ctr" anchorCtr="1"/>
                <a:lstStyle/>
                <a:p>
                  <a:pPr algn="ctr"/>
                  <a:endParaRPr lang="zh-CN" altLang="en-US" b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6589005" y="1315988"/>
                  <a:ext cx="947109" cy="3683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4:16</a:t>
                  </a:r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译码器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Rectangle 13"/>
                <p:cNvSpPr>
                  <a:spLocks noChangeAspect="1" noChangeArrowheads="1"/>
                </p:cNvSpPr>
                <p:nvPr/>
              </p:nvSpPr>
              <p:spPr bwMode="auto">
                <a:xfrm>
                  <a:off x="4618991" y="1671066"/>
                  <a:ext cx="421850" cy="283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Rectangle 13"/>
                <p:cNvSpPr>
                  <a:spLocks noChangeAspect="1" noChangeArrowheads="1"/>
                </p:cNvSpPr>
                <p:nvPr/>
              </p:nvSpPr>
              <p:spPr bwMode="auto">
                <a:xfrm>
                  <a:off x="5541006" y="1671169"/>
                  <a:ext cx="421850" cy="283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Rectangle 13"/>
                <p:cNvSpPr>
                  <a:spLocks noChangeAspect="1" noChangeArrowheads="1"/>
                </p:cNvSpPr>
                <p:nvPr/>
              </p:nvSpPr>
              <p:spPr bwMode="auto">
                <a:xfrm>
                  <a:off x="8381846" y="1684376"/>
                  <a:ext cx="421850" cy="283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zh-CN" baseline="-250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13"/>
                <p:cNvSpPr>
                  <a:spLocks noChangeAspect="1" noChangeArrowheads="1"/>
                </p:cNvSpPr>
                <p:nvPr/>
              </p:nvSpPr>
              <p:spPr bwMode="auto">
                <a:xfrm>
                  <a:off x="4346098" y="1506026"/>
                  <a:ext cx="421850" cy="283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OE</a:t>
                  </a:r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13"/>
                <p:cNvSpPr>
                  <a:spLocks noChangeAspect="1" noChangeArrowheads="1"/>
                </p:cNvSpPr>
                <p:nvPr/>
              </p:nvSpPr>
              <p:spPr bwMode="auto">
                <a:xfrm>
                  <a:off x="6496910" y="1676121"/>
                  <a:ext cx="421850" cy="283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zh-CN" baseline="-250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 rot="0">
                <a:off x="10662" y="5611"/>
                <a:ext cx="1830" cy="2341"/>
                <a:chOff x="7864998" y="3328852"/>
                <a:chExt cx="1162139" cy="1486746"/>
              </a:xfrm>
            </p:grpSpPr>
            <p:sp>
              <p:nvSpPr>
                <p:cNvPr id="62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7892094" y="3359908"/>
                  <a:ext cx="1102341" cy="1317082"/>
                </a:xfrm>
                <a:prstGeom prst="rect">
                  <a:avLst/>
                </a:prstGeom>
                <a:solidFill>
                  <a:srgbClr val="70AD47">
                    <a:lumMod val="40000"/>
                    <a:lumOff val="60000"/>
                  </a:srgbClr>
                </a:solidFill>
                <a:ln w="28575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2700" tIns="12700" rIns="12700" bIns="12700"/>
                <a:lstStyle/>
                <a:p>
                  <a:pPr algn="ctr">
                    <a:defRPr/>
                  </a:pPr>
                  <a:endParaRPr lang="en-US" altLang="zh-CN" sz="2000" dirty="0">
                    <a:solidFill>
                      <a:sysClr val="window" lastClr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864998" y="3379652"/>
                  <a:ext cx="50366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WE#</a:t>
                  </a:r>
                  <a:endParaRPr lang="en-US" altLang="zh-CN" sz="2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8284351" y="4353933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altLang="zh-CN" sz="2400" b="1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8272400" y="3328852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altLang="zh-CN" sz="24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8556422" y="3379652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CS#</a:t>
                  </a:r>
                  <a:endParaRPr lang="en-US" altLang="zh-CN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7873683" y="3785082"/>
                  <a:ext cx="1153454" cy="5835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64K×8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RAM2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 rot="0">
                <a:off x="12744" y="5634"/>
                <a:ext cx="1816" cy="2341"/>
                <a:chOff x="7872413" y="3328852"/>
                <a:chExt cx="1153454" cy="1486746"/>
              </a:xfrm>
            </p:grpSpPr>
            <p:sp>
              <p:nvSpPr>
                <p:cNvPr id="69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7892094" y="3359908"/>
                  <a:ext cx="1102341" cy="1317082"/>
                </a:xfrm>
                <a:prstGeom prst="rect">
                  <a:avLst/>
                </a:prstGeom>
                <a:solidFill>
                  <a:srgbClr val="70AD47">
                    <a:lumMod val="40000"/>
                    <a:lumOff val="60000"/>
                  </a:srgbClr>
                </a:solidFill>
                <a:ln w="28575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2700" tIns="12700" rIns="12700" bIns="12700"/>
                <a:lstStyle/>
                <a:p>
                  <a:pPr algn="ctr">
                    <a:defRPr/>
                  </a:pPr>
                  <a:endParaRPr lang="en-US" altLang="zh-CN" sz="2000" dirty="0">
                    <a:solidFill>
                      <a:sysClr val="window" lastClr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7872618" y="3363142"/>
                  <a:ext cx="50366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WE#</a:t>
                  </a:r>
                  <a:endParaRPr lang="en-US" altLang="zh-CN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8284351" y="4353933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altLang="zh-CN" sz="2400" b="1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8272400" y="3328852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altLang="zh-CN" sz="24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8543722" y="3358697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CS#</a:t>
                  </a:r>
                  <a:endParaRPr lang="en-US" altLang="zh-CN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872413" y="3748887"/>
                  <a:ext cx="1153454" cy="5835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64K×8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RAM3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 rot="0">
                <a:off x="14744" y="5631"/>
                <a:ext cx="1816" cy="2341"/>
                <a:chOff x="7864793" y="3328852"/>
                <a:chExt cx="1153454" cy="1486746"/>
              </a:xfrm>
            </p:grpSpPr>
            <p:sp>
              <p:nvSpPr>
                <p:cNvPr id="83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7892094" y="3359908"/>
                  <a:ext cx="1102341" cy="1317082"/>
                </a:xfrm>
                <a:prstGeom prst="rect">
                  <a:avLst/>
                </a:prstGeom>
                <a:solidFill>
                  <a:srgbClr val="70AD47">
                    <a:lumMod val="40000"/>
                    <a:lumOff val="60000"/>
                  </a:srgbClr>
                </a:solidFill>
                <a:ln w="28575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2700" tIns="12700" rIns="12700" bIns="12700"/>
                <a:lstStyle/>
                <a:p>
                  <a:pPr algn="ctr">
                    <a:defRPr/>
                  </a:pPr>
                  <a:endParaRPr lang="en-US" altLang="zh-CN" sz="2000" dirty="0">
                    <a:solidFill>
                      <a:sysClr val="window" lastClr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7864998" y="3364412"/>
                  <a:ext cx="50366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WE#</a:t>
                  </a:r>
                  <a:endParaRPr lang="en-US" altLang="zh-CN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8284351" y="4353933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altLang="zh-CN" sz="2400" b="1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8272400" y="3328852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altLang="zh-CN" sz="24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8546897" y="3364412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CS#</a:t>
                  </a:r>
                  <a:endParaRPr lang="en-US" altLang="zh-CN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7864793" y="3792067"/>
                  <a:ext cx="1153454" cy="5835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64K×8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RAM4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sp>
            <p:nvSpPr>
              <p:cNvPr id="89" name="Line 34"/>
              <p:cNvSpPr>
                <a:spLocks noChangeAspect="1" noChangeShapeType="1"/>
              </p:cNvSpPr>
              <p:nvPr/>
            </p:nvSpPr>
            <p:spPr bwMode="auto">
              <a:xfrm>
                <a:off x="3793" y="3707"/>
                <a:ext cx="11860" cy="1"/>
              </a:xfrm>
              <a:prstGeom prst="line">
                <a:avLst/>
              </a:prstGeom>
              <a:noFill/>
              <a:ln w="76200" cap="sq">
                <a:solidFill>
                  <a:srgbClr val="D6009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" name="Group 14"/>
              <p:cNvGrpSpPr/>
              <p:nvPr/>
            </p:nvGrpSpPr>
            <p:grpSpPr bwMode="auto">
              <a:xfrm rot="0">
                <a:off x="1846" y="2358"/>
                <a:ext cx="1964" cy="7088"/>
                <a:chOff x="580" y="1369"/>
                <a:chExt cx="697" cy="2515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1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624" y="1369"/>
                  <a:ext cx="653" cy="2487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28575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algn="r">
                    <a:defRPr/>
                  </a:pPr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Rectangle 16"/>
                <p:cNvSpPr>
                  <a:spLocks noChangeAspect="1" noChangeArrowheads="1"/>
                </p:cNvSpPr>
                <p:nvPr/>
              </p:nvSpPr>
              <p:spPr bwMode="auto">
                <a:xfrm>
                  <a:off x="649" y="1697"/>
                  <a:ext cx="572" cy="2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19-0</a:t>
                  </a:r>
                  <a:endPara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654" y="1369"/>
                  <a:ext cx="571" cy="2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MREQ#</a:t>
                  </a:r>
                  <a:endPara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674" y="1962"/>
                  <a:ext cx="572" cy="2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R/W#</a:t>
                  </a:r>
                  <a:endPara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580" y="2355"/>
                  <a:ext cx="571" cy="2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sz="2400" b="1" dirty="0"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CPU</a:t>
                  </a:r>
                  <a:endParaRPr lang="en-US" altLang="zh-CN" sz="240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96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674" y="3599"/>
                  <a:ext cx="571" cy="2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~D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8" name="Line 45"/>
              <p:cNvSpPr>
                <a:spLocks noChangeAspect="1" noChangeShapeType="1"/>
              </p:cNvSpPr>
              <p:nvPr/>
            </p:nvSpPr>
            <p:spPr bwMode="auto">
              <a:xfrm flipV="1">
                <a:off x="10047" y="3117"/>
                <a:ext cx="1" cy="2537"/>
              </a:xfrm>
              <a:prstGeom prst="line">
                <a:avLst/>
              </a:prstGeom>
              <a:noFill/>
              <a:ln w="19050" cap="sq">
                <a:solidFill>
                  <a:sysClr val="windowText" lastClr="000000"/>
                </a:solidFill>
                <a:miter lim="800000"/>
                <a:headEnd type="none" w="sm" len="sm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" name="组合 226"/>
              <p:cNvGrpSpPr/>
              <p:nvPr/>
            </p:nvGrpSpPr>
            <p:grpSpPr>
              <a:xfrm rot="0">
                <a:off x="7990" y="3665"/>
                <a:ext cx="6485" cy="739"/>
                <a:chOff x="5200929" y="2327188"/>
                <a:chExt cx="4118010" cy="468963"/>
              </a:xfrm>
            </p:grpSpPr>
            <p:sp>
              <p:nvSpPr>
                <p:cNvPr id="228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5200929" y="2327188"/>
                  <a:ext cx="908050" cy="4508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b="1" dirty="0">
                      <a:solidFill>
                        <a:srgbClr val="D600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b="1" baseline="-25000" dirty="0">
                      <a:solidFill>
                        <a:srgbClr val="D600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15-0</a:t>
                  </a:r>
                  <a:endParaRPr lang="en-US" altLang="zh-CN" b="1" dirty="0">
                    <a:solidFill>
                      <a:srgbClr val="D600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8410889" y="2345301"/>
                  <a:ext cx="908050" cy="4508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2700" tIns="12700" rIns="12700" bIns="12700"/>
                <a:lstStyle/>
                <a:p>
                  <a:pPr algn="r"/>
                  <a:r>
                    <a:rPr lang="en-US" altLang="zh-CN" b="1" dirty="0">
                      <a:solidFill>
                        <a:srgbClr val="D600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b="1" baseline="-25000" dirty="0">
                      <a:solidFill>
                        <a:srgbClr val="D600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15-0</a:t>
                  </a:r>
                  <a:endParaRPr lang="en-US" altLang="zh-CN" b="1" dirty="0">
                    <a:solidFill>
                      <a:srgbClr val="D600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" name="组合 229"/>
              <p:cNvGrpSpPr/>
              <p:nvPr/>
            </p:nvGrpSpPr>
            <p:grpSpPr>
              <a:xfrm rot="0">
                <a:off x="4605" y="5602"/>
                <a:ext cx="1828" cy="2341"/>
                <a:chOff x="7569723" y="3328852"/>
                <a:chExt cx="1160869" cy="1486746"/>
              </a:xfrm>
            </p:grpSpPr>
            <p:sp>
              <p:nvSpPr>
                <p:cNvPr id="231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7596819" y="3359908"/>
                  <a:ext cx="1102341" cy="1317082"/>
                </a:xfrm>
                <a:prstGeom prst="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28575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2700" tIns="12700" rIns="12700" bIns="12700"/>
                <a:lstStyle/>
                <a:p>
                  <a:pPr algn="ctr">
                    <a:defRPr/>
                  </a:pPr>
                  <a:endParaRPr lang="en-US" altLang="zh-CN" sz="2000" dirty="0">
                    <a:solidFill>
                      <a:sysClr val="window" lastClr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" name="矩形 231"/>
                <p:cNvSpPr/>
                <p:nvPr/>
              </p:nvSpPr>
              <p:spPr>
                <a:xfrm>
                  <a:off x="7569723" y="3328852"/>
                  <a:ext cx="503664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endParaRPr lang="en-US" altLang="zh-CN" sz="24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" name="矩形 232"/>
                <p:cNvSpPr/>
                <p:nvPr/>
              </p:nvSpPr>
              <p:spPr>
                <a:xfrm>
                  <a:off x="7989076" y="4353933"/>
                  <a:ext cx="332143" cy="46166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4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altLang="zh-CN" sz="2400" b="1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" name="矩形 233"/>
                <p:cNvSpPr/>
                <p:nvPr/>
              </p:nvSpPr>
              <p:spPr>
                <a:xfrm>
                  <a:off x="7925958" y="3361237"/>
                  <a:ext cx="332105" cy="323850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</a:t>
                  </a:r>
                  <a:endParaRPr lang="en-US" altLang="zh-CN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>
                  <a:off x="8229488" y="3373937"/>
                  <a:ext cx="469900" cy="461645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2000" baseline="30000" dirty="0">
                      <a:solidFill>
                        <a:srgbClr val="00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CS#</a:t>
                  </a:r>
                  <a:endParaRPr lang="en-US" altLang="zh-CN" sz="2000" baseline="30000" dirty="0">
                    <a:solidFill>
                      <a:srgbClr val="00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>
                  <a:off x="7577138" y="3739362"/>
                  <a:ext cx="1153454" cy="5835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128K×8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rgbClr val="0033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ROM</a:t>
                  </a:r>
                  <a:endParaRPr lang="en-US" altLang="zh-CN" sz="1600" dirty="0">
                    <a:solidFill>
                      <a:srgbClr val="0033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sp>
            <p:nvSpPr>
              <p:cNvPr id="237" name="Line 39"/>
              <p:cNvSpPr>
                <a:spLocks noChangeAspect="1" noChangeShapeType="1"/>
              </p:cNvSpPr>
              <p:nvPr/>
            </p:nvSpPr>
            <p:spPr bwMode="auto">
              <a:xfrm>
                <a:off x="5493" y="3789"/>
                <a:ext cx="0" cy="1864"/>
              </a:xfrm>
              <a:prstGeom prst="line">
                <a:avLst/>
              </a:prstGeom>
              <a:noFill/>
              <a:ln w="101600" cap="sq">
                <a:solidFill>
                  <a:srgbClr val="D60093"/>
                </a:solidFill>
                <a:miter lim="800000"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3806" y="3745"/>
                <a:ext cx="1430" cy="7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2700" tIns="12700" rIns="12700" bIns="12700"/>
              <a:lstStyle/>
              <a:p>
                <a:pPr algn="r"/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16-0</a:t>
                </a:r>
                <a:endParaRPr lang="en-US" altLang="zh-CN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1" name="组合 240"/>
              <p:cNvGrpSpPr/>
              <p:nvPr/>
            </p:nvGrpSpPr>
            <p:grpSpPr>
              <a:xfrm>
                <a:off x="5752" y="3134"/>
                <a:ext cx="2238" cy="2511"/>
                <a:chOff x="3779647" y="1990110"/>
                <a:chExt cx="1421282" cy="1594174"/>
              </a:xfrm>
            </p:grpSpPr>
            <p:sp>
              <p:nvSpPr>
                <p:cNvPr id="243" name="Line 4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974384" y="3386594"/>
                  <a:ext cx="0" cy="197690"/>
                </a:xfrm>
                <a:prstGeom prst="line">
                  <a:avLst/>
                </a:prstGeom>
                <a:noFill/>
                <a:ln w="19050" cap="sq">
                  <a:solidFill>
                    <a:sysClr val="windowText" lastClr="000000"/>
                  </a:solidFill>
                  <a:miter lim="800000"/>
                  <a:headEnd type="none" w="sm" len="sm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" name="组合 243"/>
                <p:cNvGrpSpPr/>
                <p:nvPr/>
              </p:nvGrpSpPr>
              <p:grpSpPr>
                <a:xfrm>
                  <a:off x="3874112" y="1990110"/>
                  <a:ext cx="1326817" cy="1094750"/>
                  <a:chOff x="3874112" y="1990110"/>
                  <a:chExt cx="1326817" cy="1094750"/>
                </a:xfrm>
              </p:grpSpPr>
              <p:grpSp>
                <p:nvGrpSpPr>
                  <p:cNvPr id="245" name="组合 244"/>
                  <p:cNvGrpSpPr/>
                  <p:nvPr/>
                </p:nvGrpSpPr>
                <p:grpSpPr>
                  <a:xfrm>
                    <a:off x="3874112" y="1990110"/>
                    <a:ext cx="1326817" cy="1094750"/>
                    <a:chOff x="3874112" y="1990110"/>
                    <a:chExt cx="1326817" cy="1094750"/>
                  </a:xfrm>
                </p:grpSpPr>
                <p:sp>
                  <p:nvSpPr>
                    <p:cNvPr id="246" name="Line 44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200929" y="2008069"/>
                      <a:ext cx="0" cy="882418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ysClr val="windowText" lastClr="000000"/>
                      </a:solidFill>
                      <a:miter lim="800000"/>
                      <a:headEnd type="none" w="sm" len="sm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7" name="Line 46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3874112" y="1990110"/>
                      <a:ext cx="0" cy="10947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ysClr val="windowText" lastClr="000000"/>
                      </a:solidFill>
                      <a:miter lim="800000"/>
                      <a:headEnd type="none" w="sm" len="sm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8" name="Line 44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4082200" y="2899375"/>
                      <a:ext cx="0" cy="18548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ysClr val="windowText" lastClr="000000"/>
                      </a:solidFill>
                      <a:miter lim="800000"/>
                      <a:headEnd type="none" w="sm" len="sm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49" name="Line 45"/>
                  <p:cNvSpPr>
                    <a:spLocks noChangeAspect="1" noChangeShapeType="1"/>
                  </p:cNvSpPr>
                  <p:nvPr/>
                </p:nvSpPr>
                <p:spPr bwMode="auto">
                  <a:xfrm rot="16200000" flipV="1">
                    <a:off x="4641564" y="2331123"/>
                    <a:ext cx="0" cy="1118729"/>
                  </a:xfrm>
                  <a:prstGeom prst="line">
                    <a:avLst/>
                  </a:prstGeom>
                  <a:noFill/>
                  <a:ln w="19050" cap="sq">
                    <a:solidFill>
                      <a:sysClr val="windowText" lastClr="000000"/>
                    </a:solidFill>
                    <a:miter lim="800000"/>
                    <a:headEnd type="none" w="sm" len="sm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2" name="Rectangle 36"/>
                <p:cNvSpPr>
                  <a:spLocks noChangeArrowheads="1"/>
                </p:cNvSpPr>
                <p:nvPr/>
              </p:nvSpPr>
              <p:spPr bwMode="auto">
                <a:xfrm>
                  <a:off x="3779647" y="3084636"/>
                  <a:ext cx="403903" cy="370133"/>
                </a:xfrm>
                <a:prstGeom prst="rect">
                  <a:avLst/>
                </a:prstGeom>
                <a:solidFill>
                  <a:srgbClr val="0099FF"/>
                </a:solidFill>
                <a:ln w="19050" cap="sq">
                  <a:solidFill>
                    <a:sysClr val="windowText" lastClr="000000"/>
                  </a:solidFill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1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5000"/>
                    </a:spcBef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rgbClr val="ED7D3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ysClr val="windowText" lastClr="000000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algn="ctr">
                    <a:buNone/>
                  </a:pPr>
                  <a:r>
                    <a:rPr lang="zh-CN" altLang="en-US" sz="1800"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⊕</a:t>
                  </a:r>
                  <a:endParaRPr lang="en-US" altLang="zh-CN" sz="1800" dirty="0">
                    <a:solidFill>
                      <a:sysClr val="window" lastClr="FFFFFF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0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11455" y="2653"/>
                <a:ext cx="906" cy="44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2700" tIns="12700" rIns="12700" bIns="12700"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Line 45"/>
              <p:cNvSpPr>
                <a:spLocks noChangeAspect="1" noChangeShapeType="1"/>
              </p:cNvSpPr>
              <p:nvPr/>
            </p:nvSpPr>
            <p:spPr bwMode="auto">
              <a:xfrm flipV="1">
                <a:off x="12036" y="3169"/>
                <a:ext cx="1" cy="2482"/>
              </a:xfrm>
              <a:prstGeom prst="line">
                <a:avLst/>
              </a:prstGeom>
              <a:noFill/>
              <a:ln w="19050" cap="sq">
                <a:solidFill>
                  <a:sysClr val="windowText" lastClr="000000"/>
                </a:solidFill>
                <a:miter lim="800000"/>
                <a:headEnd type="none" w="sm" len="sm"/>
                <a:tailEnd type="none" w="med" len="med"/>
              </a:ln>
            </p:spPr>
            <p:txBody>
              <a:bodyPr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Line 45"/>
              <p:cNvSpPr>
                <a:spLocks noChangeAspect="1" noChangeShapeType="1"/>
              </p:cNvSpPr>
              <p:nvPr/>
            </p:nvSpPr>
            <p:spPr bwMode="auto">
              <a:xfrm flipV="1">
                <a:off x="13996" y="3142"/>
                <a:ext cx="1" cy="2537"/>
              </a:xfrm>
              <a:prstGeom prst="line">
                <a:avLst/>
              </a:prstGeom>
              <a:noFill/>
              <a:ln w="19050" cap="sq">
                <a:solidFill>
                  <a:sysClr val="windowText" lastClr="000000"/>
                </a:solidFill>
                <a:miter lim="800000"/>
                <a:headEnd type="none" w="sm" len="sm"/>
                <a:tailEnd type="none" w="med" len="med"/>
              </a:ln>
            </p:spPr>
            <p:txBody>
              <a:bodyPr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Line 45"/>
              <p:cNvSpPr>
                <a:spLocks noChangeAspect="1" noChangeShapeType="1"/>
              </p:cNvSpPr>
              <p:nvPr/>
            </p:nvSpPr>
            <p:spPr bwMode="auto">
              <a:xfrm flipV="1">
                <a:off x="16056" y="3114"/>
                <a:ext cx="1" cy="2537"/>
              </a:xfrm>
              <a:prstGeom prst="line">
                <a:avLst/>
              </a:prstGeom>
              <a:noFill/>
              <a:ln w="19050" cap="sq">
                <a:solidFill>
                  <a:sysClr val="windowText" lastClr="000000"/>
                </a:solidFill>
                <a:miter lim="800000"/>
                <a:headEnd type="none" w="sm" len="sm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15617" y="2653"/>
                <a:ext cx="906" cy="44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2700" tIns="12700" rIns="12700" bIns="12700"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5999" y="5430"/>
              <a:ext cx="119" cy="11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6985" y="678815"/>
            <a:ext cx="9506585" cy="56165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921385" y="636905"/>
            <a:ext cx="10577195" cy="230695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【解】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由图可知，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ROM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区需要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片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ROM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芯片，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RAM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区域需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片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SRAM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存储芯片，分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组。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512K=2</a:t>
            </a:r>
            <a:r>
              <a:rPr lang="en-US" altLang="zh-CN" sz="24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19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，故片内译码需要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19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位地址线，即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400" b="1" baseline="-25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18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--A</a:t>
            </a:r>
            <a:r>
              <a:rPr lang="en-US" altLang="zh-CN" sz="2400" b="1" baseline="-25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，高三位地址线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400" b="1" baseline="-25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21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400" b="1" baseline="-25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400" b="1" baseline="-25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19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用于片间译码。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ROM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RAM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地址范围分析如下：     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540510" y="2943860"/>
          <a:ext cx="9338945" cy="308038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84580"/>
                <a:gridCol w="726440"/>
                <a:gridCol w="735330"/>
                <a:gridCol w="813435"/>
                <a:gridCol w="781685"/>
                <a:gridCol w="759460"/>
                <a:gridCol w="848995"/>
                <a:gridCol w="1715770"/>
                <a:gridCol w="1873250"/>
              </a:tblGrid>
              <a:tr h="70104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</a:rPr>
                        <a:t>A21</a:t>
                      </a:r>
                      <a:endParaRPr lang="en-US" altLang="zh-CN" sz="2000">
                        <a:solidFill>
                          <a:srgbClr val="0000FF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</a:rPr>
                        <a:t>A20</a:t>
                      </a:r>
                      <a:endParaRPr lang="en-US" altLang="zh-CN" sz="2000">
                        <a:solidFill>
                          <a:srgbClr val="0000FF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</a:rPr>
                        <a:t>A19</a:t>
                      </a:r>
                      <a:endParaRPr lang="en-US" altLang="zh-CN" sz="2000">
                        <a:solidFill>
                          <a:srgbClr val="0000FF"/>
                        </a:solidFill>
                      </a:endParaRPr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C00000"/>
                          </a:solidFill>
                        </a:rPr>
                        <a:t>A18</a:t>
                      </a:r>
                      <a:endParaRPr lang="en-US" altLang="zh-CN" sz="2000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C00000"/>
                          </a:solidFill>
                        </a:rPr>
                        <a:t>A17</a:t>
                      </a:r>
                      <a:endParaRPr lang="en-US" altLang="zh-CN" sz="2000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C00000"/>
                          </a:solidFill>
                        </a:rPr>
                        <a:t>A16</a:t>
                      </a:r>
                      <a:endParaRPr lang="en-US" altLang="zh-CN" sz="2000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C00000"/>
                          </a:solidFill>
                        </a:rPr>
                        <a:t>A15......A0</a:t>
                      </a:r>
                      <a:endParaRPr lang="en-US" altLang="zh-CN" sz="2000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地址范围</a:t>
                      </a:r>
                      <a:endParaRPr lang="zh-CN" altLang="en-US" sz="2000"/>
                    </a:p>
                  </a:txBody>
                  <a:tcPr anchor="ctr" anchorCtr="0"/>
                </a:tc>
              </a:tr>
              <a:tr h="39814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ROM</a:t>
                      </a:r>
                      <a:endParaRPr lang="en-US" altLang="zh-CN" sz="2000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0000FF"/>
                        </a:solidFill>
                      </a:endParaRPr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0000FF"/>
                        </a:solidFill>
                      </a:endParaRPr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0000FF"/>
                        </a:solidFill>
                      </a:endParaRPr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0......0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000000H</a:t>
                      </a:r>
                      <a:endParaRPr lang="en-US" altLang="zh-CN" sz="2000" b="1">
                        <a:solidFill>
                          <a:srgbClr val="0000FF"/>
                        </a:solidFill>
                      </a:endParaRPr>
                    </a:p>
                  </a:txBody>
                  <a:tcPr anchor="ctr" anchorCtr="0"/>
                </a:tc>
              </a:tr>
              <a:tr h="396240">
                <a:tc vMerge="1">
                  <a:tcPr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1......1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07FFFFH</a:t>
                      </a:r>
                      <a:endParaRPr lang="en-US" altLang="zh-CN" sz="2000" b="1">
                        <a:solidFill>
                          <a:srgbClr val="0000FF"/>
                        </a:solidFill>
                      </a:endParaRPr>
                    </a:p>
                  </a:txBody>
                  <a:tcPr anchor="ctr" anchorCtr="0"/>
                </a:tc>
              </a:tr>
              <a:tr h="39624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RAM1</a:t>
                      </a:r>
                      <a:endParaRPr lang="en-US" altLang="zh-CN" sz="2000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CN" sz="2000" b="1">
                        <a:solidFill>
                          <a:srgbClr val="0000FF"/>
                        </a:solidFill>
                      </a:endParaRPr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0000FF"/>
                        </a:solidFill>
                      </a:endParaRPr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CN" sz="2000" b="1">
                        <a:solidFill>
                          <a:srgbClr val="0000FF"/>
                        </a:solidFill>
                      </a:endParaRPr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0......0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280000H</a:t>
                      </a:r>
                      <a:endParaRPr lang="en-US" altLang="zh-CN" sz="2000" b="1">
                        <a:solidFill>
                          <a:srgbClr val="0000FF"/>
                        </a:solidFill>
                      </a:endParaRPr>
                    </a:p>
                  </a:txBody>
                  <a:tcPr anchor="ctr" anchorCtr="0"/>
                </a:tc>
              </a:tr>
              <a:tr h="396240">
                <a:tc vMerge="1">
                  <a:tcPr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1......1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2FFFFFH</a:t>
                      </a:r>
                      <a:endParaRPr lang="en-US" altLang="zh-CN" sz="2000" b="1">
                        <a:solidFill>
                          <a:srgbClr val="0000FF"/>
                        </a:solidFill>
                      </a:endParaRPr>
                    </a:p>
                  </a:txBody>
                  <a:tcPr anchor="ctr" anchorCtr="0"/>
                </a:tc>
              </a:tr>
              <a:tr h="39624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RAM2</a:t>
                      </a:r>
                      <a:endParaRPr lang="en-US" altLang="zh-CN" sz="2000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CN" sz="2000" b="1">
                        <a:solidFill>
                          <a:srgbClr val="0000FF"/>
                        </a:solidFill>
                      </a:endParaRPr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CN" sz="2000" b="1">
                        <a:solidFill>
                          <a:srgbClr val="0000FF"/>
                        </a:solidFill>
                      </a:endParaRPr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0000FF"/>
                        </a:solidFill>
                      </a:endParaRPr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0......0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300000H</a:t>
                      </a:r>
                      <a:endParaRPr lang="en-US" altLang="zh-CN" sz="2000" b="1">
                        <a:solidFill>
                          <a:srgbClr val="0000FF"/>
                        </a:solidFill>
                      </a:endParaRPr>
                    </a:p>
                  </a:txBody>
                  <a:tcPr anchor="ctr" anchorCtr="0"/>
                </a:tc>
              </a:tr>
              <a:tr h="396240">
                <a:tc vMerge="1">
                  <a:tcPr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1......1</a:t>
                      </a:r>
                      <a:endParaRPr lang="en-US" altLang="zh-CN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37FFFFH</a:t>
                      </a:r>
                      <a:endParaRPr lang="en-US" altLang="zh-CN" sz="2000" b="1">
                        <a:solidFill>
                          <a:srgbClr val="0000FF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15010" y="545465"/>
            <a:ext cx="10751185" cy="171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 </a:t>
            </a:r>
            <a:r>
              <a:rPr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主存储器容量为1G字，字长为64位，模块数m=8，分别用顺序方式和交叉方式进行组织。主存储器的存储周期T=200ns，数据总线宽度为64位，总线传送周期τ=25ns。若按地址顺序连续读取32个字，问顺序存储器和交叉存储器的带宽各是多少？ </a:t>
            </a:r>
            <a:endParaRPr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970" y="2259965"/>
            <a:ext cx="10882630" cy="3636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顺序存储器和交叉存储器按地址顺序连续读出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个字的信息总量都是：                 q=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64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b×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48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顺序存储器和交叉存储器连续读出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个字所需的时间分别是：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t</a:t>
            </a:r>
            <a:r>
              <a:rPr lang="zh-CN" altLang="en-US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顺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=nT=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00ns=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64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00ns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t</a:t>
            </a:r>
            <a:r>
              <a:rPr lang="zh-CN" altLang="en-US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交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=T+(n-1)τ =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00ns+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31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25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ns=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975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ns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顺序存储器和交叉存储器的带宽分别是：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</a:t>
            </a:r>
            <a:r>
              <a:rPr lang="zh-CN" altLang="en-US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顺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=q/t</a:t>
            </a:r>
            <a:r>
              <a:rPr lang="zh-CN" altLang="en-US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顺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48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b÷6400ns =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0Mb/s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W</a:t>
            </a:r>
            <a:r>
              <a:rPr lang="zh-CN" altLang="en-US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交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=q/t</a:t>
            </a:r>
            <a:r>
              <a:rPr lang="zh-CN" altLang="en-US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交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48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b÷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975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ns   ≈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2100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Mb/s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03275" y="592455"/>
            <a:ext cx="10586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某机的Cache-主存两级存储系统中，Cache的访问时间为50ns，r=8，命中率为96%，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试求：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主存存取周期，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平均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访问时间，效率。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3275" y="1980565"/>
            <a:ext cx="100939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 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主存存取周期：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t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=r*t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=400ns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平均（等效）访问时间 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ta=t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*h+(1-h)*t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=50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×0.96+400×0.04=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64ns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效率：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ŋ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=t</a:t>
            </a:r>
            <a:r>
              <a:rPr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/t</a:t>
            </a:r>
            <a:r>
              <a:rPr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=78.125%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03275" y="721360"/>
            <a:ext cx="105867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某计算机字长32位，其主存容量为 1MB，cache 容量为 16KB，每块包含 8 个字，采用直接相联映射方式。设 cache 的初始状态为空，CPU 依次从主存第 0,1,2,…,199 号单元读出 200 个字（每次读一个字），并重复此操作 5 次。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（1）若按字编址，列出主存地址的划分情况，并标出各部分的位数。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（2）求 cache 的命中率。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（3）若 r=5，tc=20ns，求平均访问时间及效率。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3"/>
          <p:cNvSpPr>
            <a:spLocks noGrp="1"/>
          </p:cNvSpPr>
          <p:nvPr>
            <p:ph type="title"/>
          </p:nvPr>
        </p:nvSpPr>
        <p:spPr>
          <a:xfrm>
            <a:off x="995045" y="798830"/>
            <a:ext cx="10202545" cy="360045"/>
          </a:xfrm>
        </p:spPr>
        <p:txBody>
          <a:bodyPr wrap="square" lIns="91440" tIns="45720" rIns="91440" bIns="45720" anchor="ctr">
            <a:normAutofit fontScale="90000"/>
          </a:bodyPr>
          <a:p>
            <a:pPr algn="l" eaLnBrk="1" hangingPunct="1"/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zh-CN" altLang="en-US" sz="2665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1139" name="Text Box 4"/>
          <p:cNvSpPr txBox="1"/>
          <p:nvPr/>
        </p:nvSpPr>
        <p:spPr>
          <a:xfrm>
            <a:off x="725805" y="603250"/>
            <a:ext cx="10984230" cy="3709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：（1）存储块每块8字，即2</a:t>
            </a:r>
            <a:r>
              <a:rPr lang="zh-CN" altLang="en-US" sz="24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字，块内偏移字段需要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主存有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MB，机器字长32位，即一个字=32位=4B（2</a:t>
            </a:r>
            <a:r>
              <a:rPr lang="zh-CN" altLang="en-US" sz="2400" b="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字节），由此可知主存按字编址，有 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MB/4B=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256K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字。其块数为：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256K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/8=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1" baseline="30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400" b="1" baseline="30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块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Cache有16KB=4K字，即2</a:t>
            </a:r>
            <a:r>
              <a:rPr lang="zh-CN" altLang="en-US" sz="2400" b="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字，因为存储块每块8字，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故Cache块数（行数）=4K字/8=512块=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1" baseline="30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块。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即行索引字段位数为：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位。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因此，标记字段位数=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15-9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位。 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3" name="组合 4"/>
          <p:cNvGrpSpPr/>
          <p:nvPr/>
        </p:nvGrpSpPr>
        <p:grpSpPr bwMode="auto">
          <a:xfrm>
            <a:off x="2053807" y="4792638"/>
            <a:ext cx="7168613" cy="866663"/>
            <a:chOff x="1905625" y="5551488"/>
            <a:chExt cx="6484262" cy="1207520"/>
          </a:xfrm>
        </p:grpSpPr>
        <p:sp>
          <p:nvSpPr>
            <p:cNvPr id="74" name="Text Box 2"/>
            <p:cNvSpPr txBox="1">
              <a:spLocks noChangeArrowheads="1"/>
            </p:cNvSpPr>
            <p:nvPr/>
          </p:nvSpPr>
          <p:spPr bwMode="auto">
            <a:xfrm>
              <a:off x="5417480" y="6437749"/>
              <a:ext cx="915658" cy="31573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p>
              <a:pPr algn="ctr">
                <a:defRPr/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9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Text Box 3"/>
            <p:cNvSpPr txBox="1">
              <a:spLocks noChangeArrowheads="1"/>
            </p:cNvSpPr>
            <p:nvPr/>
          </p:nvSpPr>
          <p:spPr bwMode="auto">
            <a:xfrm>
              <a:off x="7092150" y="6389863"/>
              <a:ext cx="953673" cy="31573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p>
              <a:pPr algn="ctr">
                <a:defRPr/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AutoShape 5"/>
            <p:cNvSpPr/>
            <p:nvPr/>
          </p:nvSpPr>
          <p:spPr bwMode="auto">
            <a:xfrm rot="16200000">
              <a:off x="5799106" y="5395755"/>
              <a:ext cx="152404" cy="1683058"/>
            </a:xfrm>
            <a:prstGeom prst="leftBrace">
              <a:avLst>
                <a:gd name="adj1" fmla="val 46921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</p:spPr>
          <p:txBody>
            <a:bodyPr vert="eaVert" anchor="ctr" anchorCtr="1"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AutoShape 6"/>
            <p:cNvSpPr/>
            <p:nvPr/>
          </p:nvSpPr>
          <p:spPr bwMode="auto">
            <a:xfrm rot="16200000">
              <a:off x="7471603" y="5406316"/>
              <a:ext cx="163517" cy="1673050"/>
            </a:xfrm>
            <a:prstGeom prst="leftBrace">
              <a:avLst>
                <a:gd name="adj1" fmla="val 57696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</p:spPr>
          <p:txBody>
            <a:bodyPr vert="eaVert" anchor="ctr" anchorCtr="1"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Rectangle 9"/>
            <p:cNvSpPr>
              <a:spLocks noChangeArrowheads="1"/>
            </p:cNvSpPr>
            <p:nvPr/>
          </p:nvSpPr>
          <p:spPr bwMode="auto">
            <a:xfrm>
              <a:off x="1905626" y="5551488"/>
              <a:ext cx="3128154" cy="533399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区地址标记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Rectangle 10"/>
            <p:cNvSpPr>
              <a:spLocks noChangeArrowheads="1"/>
            </p:cNvSpPr>
            <p:nvPr/>
          </p:nvSpPr>
          <p:spPr bwMode="auto">
            <a:xfrm>
              <a:off x="5033780" y="5551488"/>
              <a:ext cx="1683057" cy="53339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行索引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Rectangle 11"/>
            <p:cNvSpPr>
              <a:spLocks noChangeArrowheads="1"/>
            </p:cNvSpPr>
            <p:nvPr/>
          </p:nvSpPr>
          <p:spPr bwMode="auto">
            <a:xfrm>
              <a:off x="6716837" y="5551488"/>
              <a:ext cx="1673050" cy="5333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块内偏移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auto">
            <a:xfrm>
              <a:off x="3012698" y="6443271"/>
              <a:ext cx="914005" cy="31573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p>
              <a:pPr algn="ctr">
                <a:defRPr/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6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AutoShape 14"/>
            <p:cNvSpPr/>
            <p:nvPr/>
          </p:nvSpPr>
          <p:spPr bwMode="auto">
            <a:xfrm rot="16200000">
              <a:off x="3393499" y="4673206"/>
              <a:ext cx="152406" cy="3128154"/>
            </a:xfrm>
            <a:prstGeom prst="leftBrace">
              <a:avLst>
                <a:gd name="adj1" fmla="val 47215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</p:spPr>
          <p:txBody>
            <a:bodyPr vert="eaVert" anchor="ctr" anchorCtr="1"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780" y="649605"/>
            <a:ext cx="106324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   </a:t>
            </a:r>
            <a:r>
              <a:rPr lang="zh-CN" altLang="en-US" sz="2400"/>
              <a:t>由（</a:t>
            </a:r>
            <a:r>
              <a:rPr lang="en-US" altLang="zh-CN" sz="2400"/>
              <a:t>1</a:t>
            </a:r>
            <a:r>
              <a:rPr lang="zh-CN" altLang="en-US" sz="2400"/>
              <a:t>）得到的结果，</a:t>
            </a:r>
            <a:r>
              <a:rPr lang="en-US" altLang="zh-CN" sz="2400"/>
              <a:t>Cache</a:t>
            </a:r>
            <a:r>
              <a:rPr lang="zh-CN" sz="2400"/>
              <a:t>分为</a:t>
            </a:r>
            <a:r>
              <a:rPr lang="en-US" altLang="zh-CN" sz="2400"/>
              <a:t>512</a:t>
            </a:r>
            <a:r>
              <a:rPr lang="zh-CN" altLang="en-US" sz="2400"/>
              <a:t>行，每行（块）</a:t>
            </a:r>
            <a:r>
              <a:rPr lang="en-US" altLang="zh-CN" sz="2400"/>
              <a:t>8</a:t>
            </a:r>
            <a:r>
              <a:rPr lang="zh-CN" altLang="en-US" sz="2400"/>
              <a:t>个字。</a:t>
            </a:r>
            <a:r>
              <a:rPr lang="en-US" altLang="zh-CN" sz="2400">
                <a:sym typeface="+mn-ea"/>
              </a:rPr>
              <a:t>Cache</a:t>
            </a:r>
            <a:r>
              <a:rPr lang="zh-CN" altLang="en-US" sz="2400">
                <a:sym typeface="+mn-ea"/>
              </a:rPr>
              <a:t>初始状态为空。主存从</a:t>
            </a:r>
            <a:r>
              <a:rPr lang="en-US" altLang="zh-CN" sz="24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到</a:t>
            </a:r>
            <a:r>
              <a:rPr lang="en-US" altLang="zh-CN" sz="2400">
                <a:sym typeface="+mn-ea"/>
              </a:rPr>
              <a:t>199</a:t>
            </a:r>
            <a:r>
              <a:rPr lang="zh-CN" altLang="en-US" sz="2400">
                <a:sym typeface="+mn-ea"/>
              </a:rPr>
              <a:t>号单元的</a:t>
            </a:r>
            <a:r>
              <a:rPr lang="en-US" altLang="zh-CN" sz="2400">
                <a:sym typeface="+mn-ea"/>
              </a:rPr>
              <a:t>200</a:t>
            </a:r>
            <a:r>
              <a:rPr lang="zh-CN" altLang="en-US" sz="2400">
                <a:sym typeface="+mn-ea"/>
              </a:rPr>
              <a:t>个字，将依次载入</a:t>
            </a:r>
            <a:r>
              <a:rPr lang="en-US" altLang="zh-CN" sz="2400">
                <a:sym typeface="+mn-ea"/>
              </a:rPr>
              <a:t>Cache</a:t>
            </a:r>
            <a:r>
              <a:rPr lang="zh-CN" altLang="en-US" sz="2400">
                <a:sym typeface="+mn-ea"/>
              </a:rPr>
              <a:t>前</a:t>
            </a:r>
            <a:r>
              <a:rPr lang="en-US" altLang="zh-CN" sz="2400">
                <a:solidFill>
                  <a:srgbClr val="0000FF"/>
                </a:solidFill>
                <a:sym typeface="+mn-ea"/>
              </a:rPr>
              <a:t>25</a:t>
            </a:r>
            <a:r>
              <a:rPr lang="zh-CN" altLang="en-US" sz="2400">
                <a:sym typeface="+mn-ea"/>
              </a:rPr>
              <a:t>行。</a:t>
            </a:r>
            <a:endParaRPr lang="zh-CN" altLang="en-US" sz="2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      </a:t>
            </a:r>
            <a:r>
              <a:rPr lang="zh-CN" altLang="en-US" sz="2400">
                <a:sym typeface="+mn-ea"/>
              </a:rPr>
              <a:t>第一次访问，每个数据块的第一次读访问都没有命中，会将对应数据块载入，后续相邻的</a:t>
            </a:r>
            <a:r>
              <a:rPr lang="en-US" altLang="zh-CN" sz="2400">
                <a:sym typeface="+mn-ea"/>
              </a:rPr>
              <a:t>7</a:t>
            </a:r>
            <a:r>
              <a:rPr lang="zh-CN" altLang="en-US" sz="2400">
                <a:sym typeface="+mn-ea"/>
              </a:rPr>
              <a:t>次访问都会命中。其命中次数</a:t>
            </a:r>
            <a:r>
              <a:rPr lang="en-US" altLang="zh-CN" sz="2400">
                <a:sym typeface="+mn-ea"/>
              </a:rPr>
              <a:t>=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2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00-25=175</a:t>
            </a:r>
            <a:r>
              <a:rPr lang="zh-CN" altLang="en-US" sz="2400">
                <a:sym typeface="+mn-ea"/>
              </a:rPr>
              <a:t>；</a:t>
            </a:r>
            <a:endParaRPr lang="zh-CN" altLang="en-US" sz="2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      </a:t>
            </a:r>
            <a:r>
              <a:rPr lang="zh-CN" altLang="en-US" sz="2400">
                <a:sym typeface="+mn-ea"/>
              </a:rPr>
              <a:t>第二次循环访问开始，都全部命中，即后续的</a:t>
            </a:r>
            <a:r>
              <a:rPr lang="en-US" altLang="zh-CN" sz="2400">
                <a:sym typeface="+mn-ea"/>
              </a:rPr>
              <a:t>4</a:t>
            </a:r>
            <a:r>
              <a:rPr lang="zh-CN" altLang="en-US" sz="2400">
                <a:sym typeface="+mn-ea"/>
              </a:rPr>
              <a:t>次循环都命中，命中次数</a:t>
            </a:r>
            <a:r>
              <a:rPr lang="en-US" altLang="zh-CN" sz="2400">
                <a:sym typeface="+mn-ea"/>
              </a:rPr>
              <a:t>=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2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00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sym typeface="+mn-ea"/>
              </a:rPr>
              <a:t>×4=800</a:t>
            </a:r>
            <a:endParaRPr lang="en-US" altLang="zh-CN" sz="2400">
              <a:latin typeface="Arial" panose="020B0604020202020204" pitchFamily="34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       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故命中率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h=(800+175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）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/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2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00×5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）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=97.5%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636"/>
</p:tagLst>
</file>

<file path=ppt/tags/tag10.xml><?xml version="1.0" encoding="utf-8"?>
<p:tagLst xmlns:p="http://schemas.openxmlformats.org/presentationml/2006/main">
  <p:tag name="KSO_WM_UNIT_TABLE_BEAUTIFY" val="smartTable{4d32a749-d891-487c-a46c-048d6e292f0f}"/>
  <p:tag name="TABLE_EMPHASIZE_COLOR" val="16702844"/>
  <p:tag name="TABLE_ENDDRAG_ORIGIN_RECT" val="735*238"/>
  <p:tag name="TABLE_ENDDRAG_RECT" val="120*246*735*23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14.xml><?xml version="1.0" encoding="utf-8"?>
<p:tagLst xmlns:p="http://schemas.openxmlformats.org/presentationml/2006/main">
  <p:tag name="KSO_WM_UNIT_TABLE_BEAUTIFY" val="smartTable{58025ee4-f969-44a6-b537-f6f7d5a3b49a}"/>
  <p:tag name="TABLE_EMPHASIZE_COLOR" val="6132697"/>
</p:tagLst>
</file>

<file path=ppt/tags/tag15.xml><?xml version="1.0" encoding="utf-8"?>
<p:tagLst xmlns:p="http://schemas.openxmlformats.org/presentationml/2006/main">
  <p:tag name="KSO_WM_UNIT_TABLE_BEAUTIFY" val="smartTable{58025ee4-f969-44a6-b537-f6f7d5a3b49a}"/>
  <p:tag name="TABLE_EMPHASIZE_COLOR" val="6132697"/>
</p:tagLst>
</file>

<file path=ppt/tags/tag16.xml><?xml version="1.0" encoding="utf-8"?>
<p:tagLst xmlns:p="http://schemas.openxmlformats.org/presentationml/2006/main">
  <p:tag name="KSO_WM_UNIT_TABLE_BEAUTIFY" val="smartTable{58025ee4-f969-44a6-b537-f6f7d5a3b49a}"/>
  <p:tag name="TABLE_EMPHASIZE_COLOR" val="6132697"/>
</p:tagLst>
</file>

<file path=ppt/tags/tag17.xml><?xml version="1.0" encoding="utf-8"?>
<p:tagLst xmlns:p="http://schemas.openxmlformats.org/presentationml/2006/main">
  <p:tag name="KSO_WM_UNIT_TABLE_BEAUTIFY" val="smartTable{bf7b11ef-766b-4b0b-b5e4-6fb175bd932f}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636"/>
</p:tagLst>
</file>

<file path=ppt/tags/tag20.xml><?xml version="1.0" encoding="utf-8"?>
<p:tagLst xmlns:p="http://schemas.openxmlformats.org/presentationml/2006/main">
  <p:tag name="COMMONDATA" val="eyJoZGlkIjoiNmE2ZTlmYWM4NmNhMDI1YzNkOGExNDA5M2I2MmIwM2IifQ=="/>
</p:tagLst>
</file>

<file path=ppt/tags/tag3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BEAUTIFY_FLAG" val="#wm#"/>
  <p:tag name="KSO_WM_TEMPLATE_THUMBS_INDEX" val="1、9、12、16、19、22、23"/>
</p:tagLst>
</file>

<file path=ppt/tags/tag4.xml><?xml version="1.0" encoding="utf-8"?>
<p:tagLst xmlns:p="http://schemas.openxmlformats.org/presentationml/2006/main">
  <p:tag name="KSO_WM_TEMPLATE_CATEGORY" val="custom"/>
  <p:tag name="KSO_WM_TEMPLATE_INDEX" val="20184636"/>
  <p:tag name="KSO_WM_UNIT_TYPE" val="a"/>
  <p:tag name="KSO_WM_UNIT_INDEX" val="1"/>
  <p:tag name="KSO_WM_UNIT_ID" val="custom20184636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企业培训年终总结"/>
</p:tagLst>
</file>

<file path=ppt/tags/tag5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SLIDE_ID" val="custom201846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6、19、22、23、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7.xml><?xml version="1.0" encoding="utf-8"?>
<p:tagLst xmlns:p="http://schemas.openxmlformats.org/presentationml/2006/main">
  <p:tag name="KSO_WM_UNIT_PLACING_PICTURE_USER_VIEWPORT" val="{&quot;height&quot;:5081,&quot;width&quot;:7164}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9.xml><?xml version="1.0" encoding="utf-8"?>
<p:tagLst xmlns:p="http://schemas.openxmlformats.org/presentationml/2006/main">
  <p:tag name="RAINPROBLEM" val="ProblemRemark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3E5788"/>
      </a:dk2>
      <a:lt2>
        <a:srgbClr val="E7E6E6"/>
      </a:lt2>
      <a:accent1>
        <a:srgbClr val="D53A3A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en-US" altLang="zh-CN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4135</Words>
  <Application>WPS 演示</Application>
  <PresentationFormat>宽屏</PresentationFormat>
  <Paragraphs>766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楷体</vt:lpstr>
      <vt:lpstr>微软雅黑</vt:lpstr>
      <vt:lpstr>Arial Unicode MS</vt:lpstr>
      <vt:lpstr>黑体</vt:lpstr>
      <vt:lpstr>Calibri</vt:lpstr>
      <vt:lpstr>Times New Roman</vt:lpstr>
      <vt:lpstr>Segoe UI Black</vt:lpstr>
      <vt:lpstr>Verdana</vt:lpstr>
      <vt:lpstr>华文新魏</vt:lpstr>
      <vt:lpstr>自定义设计方案</vt:lpstr>
      <vt:lpstr>Equation.3</vt:lpstr>
      <vt:lpstr>Equation.3</vt:lpstr>
      <vt:lpstr>Equation.KSEE3</vt:lpstr>
      <vt:lpstr>计算机组成原理        ---第4章 存储系统 测验参考解答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地址空间分配表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陈宏</cp:lastModifiedBy>
  <cp:revision>820</cp:revision>
  <dcterms:created xsi:type="dcterms:W3CDTF">2018-02-10T09:00:00Z</dcterms:created>
  <dcterms:modified xsi:type="dcterms:W3CDTF">2022-06-03T00:41:23Z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KSORubyTemplateID">
    <vt:lpwstr>13</vt:lpwstr>
  </property>
  <property fmtid="{D5CDD505-2E9C-101B-9397-08002B2CF9AE}" pid="4" name="ICV">
    <vt:lpwstr>FD0F1B244D3E4DE9B8EBF9E8BCF5C790</vt:lpwstr>
  </property>
  <property fmtid="{D5CDD505-2E9C-101B-9397-08002B2CF9AE}" pid="5" name="commondata">
    <vt:lpwstr>eyJoZGlkIjoiNmE2ZTlmYWM4NmNhMDI1YzNkOGExNDA5M2I2MmIwM2IifQ==</vt:lpwstr>
  </property>
</Properties>
</file>