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470" r:id="rId3"/>
    <p:sldId id="3786" r:id="rId5"/>
    <p:sldId id="3787" r:id="rId6"/>
    <p:sldId id="3788" r:id="rId7"/>
    <p:sldId id="3833" r:id="rId8"/>
    <p:sldId id="3834" r:id="rId9"/>
    <p:sldId id="3829" r:id="rId10"/>
    <p:sldId id="3835" r:id="rId11"/>
    <p:sldId id="3836" r:id="rId12"/>
    <p:sldId id="3837" r:id="rId13"/>
  </p:sldIdLst>
  <p:sldSz cx="12192635" cy="6858000"/>
  <p:notesSz cx="7103745" cy="10234295"/>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00FF"/>
    <a:srgbClr val="000000"/>
    <a:srgbClr val="E8F3F9"/>
    <a:srgbClr val="E6F3F9"/>
    <a:srgbClr val="E5F2F8"/>
    <a:srgbClr val="E1F0F7"/>
    <a:srgbClr val="EFF7FA"/>
    <a:srgbClr val="E2F1F8"/>
    <a:srgbClr val="F6FAFD"/>
    <a:srgbClr val="FCF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281" y="1279287"/>
            <a:ext cx="614118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99361" y="2656096"/>
            <a:ext cx="6879272" cy="1200329"/>
          </a:xfrm>
        </p:spPr>
        <p:txBody>
          <a:bodyPr anchor="b">
            <a:normAutofit/>
          </a:bodyPr>
          <a:lstStyle>
            <a:lvl1pPr algn="l">
              <a:defRPr sz="60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99360" y="3910853"/>
            <a:ext cx="6879272" cy="537712"/>
          </a:xfrm>
        </p:spPr>
        <p:txBody>
          <a:bodyPr>
            <a:norm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r>
              <a:rPr lang="zh-CN" altLang="en-US" smtClean="0"/>
              <a:t>第</a:t>
            </a:r>
            <a:fld id="{21CB36C4-C9C5-46A1-956B-17812172D97A}" type="slidenum">
              <a:rPr lang="zh-CN" altLang="en-US" smtClean="0"/>
            </a:fld>
            <a:r>
              <a:rPr lang="zh-CN" altLang="en-US" smtClean="0"/>
              <a:t>页</a:t>
            </a:r>
            <a:endParaRPr lang="zh-CN" altLang="en-US"/>
          </a:p>
        </p:txBody>
      </p:sp>
      <p:sp>
        <p:nvSpPr>
          <p:cNvPr id="7" name="文本框 6"/>
          <p:cNvSpPr txBox="1"/>
          <p:nvPr userDrawn="1"/>
        </p:nvSpPr>
        <p:spPr>
          <a:xfrm>
            <a:off x="328327" y="102870"/>
            <a:ext cx="11530195" cy="368300"/>
          </a:xfrm>
          <a:prstGeom prst="rect">
            <a:avLst/>
          </a:prstGeom>
          <a:noFill/>
        </p:spPr>
        <p:txBody>
          <a:bodyPr wrap="square" rtlCol="0">
            <a:spAutoFit/>
          </a:bodyPr>
          <a:p>
            <a:r>
              <a:rPr lang="zh-CN" altLang="en-US" sz="1400"/>
              <a:t>计算机组成原理                                                                                                                                                            </a:t>
            </a:r>
            <a:r>
              <a:rPr lang="en-US" altLang="zh-CN" sz="1400"/>
              <a:t>      </a:t>
            </a:r>
            <a:r>
              <a:rPr lang="zh-CN" altLang="en-US" sz="1400"/>
              <a:t>    第</a:t>
            </a:r>
            <a:r>
              <a:rPr lang="en-US" altLang="zh-CN" sz="1400"/>
              <a:t>4</a:t>
            </a:r>
            <a:r>
              <a:rPr lang="zh-CN" altLang="en-US" sz="1400"/>
              <a:t>章  存储系统</a:t>
            </a:r>
            <a:r>
              <a:rPr lang="zh-CN" altLang="en-US"/>
              <a:t>                     </a:t>
            </a:r>
            <a:endParaRPr lang="zh-CN" altLang="en-US"/>
          </a:p>
        </p:txBody>
      </p:sp>
      <p:pic>
        <p:nvPicPr>
          <p:cNvPr id="2066" name="Picture 18"/>
          <p:cNvPicPr>
            <a:picLocks noChangeAspect="1"/>
          </p:cNvPicPr>
          <p:nvPr userDrawn="1"/>
        </p:nvPicPr>
        <p:blipFill>
          <a:blip r:embed="rId2"/>
          <a:stretch>
            <a:fillRect/>
          </a:stretch>
        </p:blipFill>
        <p:spPr>
          <a:xfrm>
            <a:off x="0" y="6467475"/>
            <a:ext cx="395327" cy="390525"/>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10999889" y="3417746"/>
            <a:ext cx="710057" cy="0"/>
          </a:xfrm>
          <a:prstGeom prst="line">
            <a:avLst/>
          </a:prstGeom>
          <a:ln w="2857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611516" y="3469804"/>
            <a:ext cx="5234370" cy="833178"/>
          </a:xfrm>
        </p:spPr>
        <p:txBody>
          <a:bodyPr anchor="b">
            <a:normAutofit/>
          </a:bodyPr>
          <a:lstStyle>
            <a:lvl1pPr algn="r">
              <a:defRPr sz="40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6611516" y="4354684"/>
            <a:ext cx="5234370" cy="463846"/>
          </a:xfrm>
        </p:spPr>
        <p:txBody>
          <a:bodyPr>
            <a:normAutofit/>
          </a:bodyPr>
          <a:lstStyle>
            <a:lvl1pPr marL="0" indent="0" algn="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83" y="2713200"/>
            <a:ext cx="6823661" cy="1202510"/>
          </a:xfrm>
        </p:spPr>
        <p:txBody>
          <a:bodyPr wrap="square" anchor="b" anchorCtr="0">
            <a:normAutofit/>
          </a:bodyPr>
          <a:lstStyle>
            <a:lvl1pPr>
              <a:defRPr sz="600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CB36C4-C9C5-46A1-956B-17812172D97A}" type="slidenum">
              <a:rPr lang="zh-CN" altLang="en-US" smtClean="0"/>
            </a:fld>
            <a:endParaRPr lang="zh-CN" altLang="en-US"/>
          </a:p>
        </p:txBody>
      </p:sp>
      <p:sp>
        <p:nvSpPr>
          <p:cNvPr id="7" name="内容占位符 6"/>
          <p:cNvSpPr>
            <a:spLocks noGrp="1"/>
          </p:cNvSpPr>
          <p:nvPr>
            <p:ph sz="quarter" idx="13"/>
          </p:nvPr>
        </p:nvSpPr>
        <p:spPr>
          <a:xfrm>
            <a:off x="838283" y="3966134"/>
            <a:ext cx="6823747" cy="537712"/>
          </a:xfrm>
        </p:spPr>
        <p:txBody>
          <a:bodyPr>
            <a:normAutofit/>
          </a:bodyPr>
          <a:lstStyle>
            <a:lvl1pPr marL="0" indent="0">
              <a:buNone/>
              <a:defRPr sz="2400">
                <a:solidFill>
                  <a:schemeClr val="tx2"/>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BFFAB9-B0CE-4568-BB33-D09C48035AD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9115052" y="6356350"/>
            <a:ext cx="2743470" cy="365125"/>
          </a:xfrm>
        </p:spPr>
        <p:txBody>
          <a:bodyPr/>
          <a:lstStyle/>
          <a:p>
            <a:fld id="{21CB36C4-C9C5-46A1-956B-17812172D97A}" type="slidenum">
              <a:rPr lang="zh-CN" altLang="en-US" smtClean="0"/>
            </a:fld>
            <a:endParaRPr lang="zh-CN" altLang="en-US"/>
          </a:p>
        </p:txBody>
      </p:sp>
      <p:pic>
        <p:nvPicPr>
          <p:cNvPr id="2066" name="Picture 18"/>
          <p:cNvPicPr>
            <a:picLocks noChangeAspect="1"/>
          </p:cNvPicPr>
          <p:nvPr userDrawn="1"/>
        </p:nvPicPr>
        <p:blipFill>
          <a:blip r:embed="rId2"/>
          <a:stretch>
            <a:fillRect/>
          </a:stretch>
        </p:blipFill>
        <p:spPr>
          <a:xfrm>
            <a:off x="0" y="6467475"/>
            <a:ext cx="395327" cy="390525"/>
          </a:xfrm>
          <a:prstGeom prst="rect">
            <a:avLst/>
          </a:prstGeom>
          <a:noFill/>
          <a:ln w="9525">
            <a:noFill/>
          </a:ln>
        </p:spPr>
      </p:pic>
      <p:sp>
        <p:nvSpPr>
          <p:cNvPr id="2065" name="Text Box 17"/>
          <p:cNvSpPr txBox="1"/>
          <p:nvPr userDrawn="1"/>
        </p:nvSpPr>
        <p:spPr>
          <a:xfrm>
            <a:off x="10827499" y="6356033"/>
            <a:ext cx="936717" cy="337185"/>
          </a:xfrm>
          <a:prstGeom prst="rect">
            <a:avLst/>
          </a:prstGeom>
          <a:noFill/>
          <a:ln w="9525">
            <a:noFill/>
          </a:ln>
        </p:spPr>
        <p:txBody>
          <a:bodyPr anchor="t">
            <a:spAutoFit/>
          </a:bodyPr>
          <a:p>
            <a:pPr lvl="0" indent="0" eaLnBrk="0" hangingPunct="0">
              <a:spcBef>
                <a:spcPct val="50000"/>
              </a:spcBef>
            </a:pPr>
            <a:r>
              <a:rPr lang="zh-CN" altLang="en-US" sz="1600" b="1" dirty="0">
                <a:solidFill>
                  <a:schemeClr val="tx1">
                    <a:lumMod val="50000"/>
                    <a:lumOff val="50000"/>
                  </a:schemeClr>
                </a:solidFill>
                <a:latin typeface="楷体" panose="02010609060101010101" pitchFamily="49" charset="-122"/>
                <a:ea typeface="楷体" panose="02010609060101010101" pitchFamily="49" charset="-122"/>
              </a:rPr>
              <a:t>第</a:t>
            </a:r>
            <a:fld id="{9A0DB2DC-4C9A-4742-B13C-FB6460FD3503}" type="slidenum">
              <a:rPr lang="en-US" altLang="zh-CN" sz="1600" b="1" dirty="0">
                <a:solidFill>
                  <a:schemeClr val="tx1">
                    <a:lumMod val="50000"/>
                    <a:lumOff val="50000"/>
                  </a:schemeClr>
                </a:solidFill>
                <a:latin typeface="楷体" panose="02010609060101010101" pitchFamily="49" charset="-122"/>
                <a:ea typeface="楷体" panose="02010609060101010101" pitchFamily="49" charset="-122"/>
              </a:rPr>
            </a:fld>
            <a:r>
              <a:rPr lang="zh-CN" altLang="en-US" sz="1600" b="1" dirty="0">
                <a:solidFill>
                  <a:schemeClr val="tx1">
                    <a:lumMod val="50000"/>
                    <a:lumOff val="50000"/>
                  </a:schemeClr>
                </a:solidFill>
                <a:latin typeface="楷体" panose="02010609060101010101" pitchFamily="49" charset="-122"/>
                <a:ea typeface="楷体" panose="02010609060101010101" pitchFamily="49" charset="-122"/>
              </a:rPr>
              <a:t>页</a:t>
            </a:r>
            <a:endParaRPr lang="zh-CN" altLang="en-US" sz="160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7" name="文本框 6"/>
          <p:cNvSpPr txBox="1"/>
          <p:nvPr userDrawn="1"/>
        </p:nvSpPr>
        <p:spPr>
          <a:xfrm>
            <a:off x="328327" y="102870"/>
            <a:ext cx="11530195" cy="368300"/>
          </a:xfrm>
          <a:prstGeom prst="rect">
            <a:avLst/>
          </a:prstGeom>
          <a:noFill/>
        </p:spPr>
        <p:txBody>
          <a:bodyPr wrap="square" rtlCol="0">
            <a:spAutoFit/>
          </a:bodyPr>
          <a:p>
            <a:r>
              <a:rPr lang="zh-CN" altLang="en-US" sz="1400"/>
              <a:t>计算机组成原理                                                                                                                                                             </a:t>
            </a:r>
            <a:r>
              <a:rPr lang="en-US" altLang="zh-CN" sz="1400"/>
              <a:t>       </a:t>
            </a:r>
            <a:r>
              <a:rPr lang="zh-CN" altLang="en-US" sz="1400"/>
              <a:t>   第</a:t>
            </a:r>
            <a:r>
              <a:rPr lang="en-US" altLang="zh-CN" sz="1400"/>
              <a:t>4</a:t>
            </a:r>
            <a:r>
              <a:rPr lang="zh-CN" altLang="en-US" sz="1400"/>
              <a:t>章   </a:t>
            </a:r>
            <a:r>
              <a:rPr lang="zh-CN" altLang="en-US" sz="1400">
                <a:sym typeface="+mn-ea"/>
              </a:rPr>
              <a:t>存储系统</a:t>
            </a:r>
            <a:r>
              <a:rPr lang="zh-CN" altLang="en-US"/>
              <a:t>                     </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tags" Target="../tags/tag2.xml"/><Relationship Id="rId7" Type="http://schemas.openxmlformats.org/officeDocument/2006/relationships/tags" Target="../tags/tag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838283" y="428625"/>
            <a:ext cx="10516635"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8"/>
            </p:custDataLst>
          </p:nvPr>
        </p:nvSpPr>
        <p:spPr>
          <a:xfrm>
            <a:off x="838283" y="1889125"/>
            <a:ext cx="10516635"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83" y="6356350"/>
            <a:ext cx="274347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D6BFFAB9-B0CE-4568-BB33-D09C48035AD9}" type="datetimeFigureOut">
              <a:rPr lang="zh-CN" altLang="en-US" smtClean="0"/>
            </a:fld>
            <a:endParaRPr lang="zh-CN" altLang="en-US" dirty="0"/>
          </a:p>
        </p:txBody>
      </p:sp>
      <p:sp>
        <p:nvSpPr>
          <p:cNvPr id="5" name="页脚占位符 4"/>
          <p:cNvSpPr>
            <a:spLocks noGrp="1"/>
          </p:cNvSpPr>
          <p:nvPr>
            <p:ph type="ftr" sz="quarter" idx="3"/>
          </p:nvPr>
        </p:nvSpPr>
        <p:spPr>
          <a:xfrm>
            <a:off x="4038998" y="6356350"/>
            <a:ext cx="4115205"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21CB36C4-C9C5-46A1-956B-17812172D97A}" type="slidenum">
              <a:rPr lang="zh-CN" altLang="en-US" smtClean="0"/>
            </a:fld>
            <a:endParaRPr lang="zh-CN" altLang="en-US"/>
          </a:p>
        </p:txBody>
      </p:sp>
      <p:sp>
        <p:nvSpPr>
          <p:cNvPr id="7" name="KSO_TEMPLATE" hidden="1"/>
          <p:cNvSpPr/>
          <p:nvPr>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image" Target="../media/image7.w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1.xml"/><Relationship Id="rId2" Type="http://schemas.openxmlformats.org/officeDocument/2006/relationships/image" Target="../media/image6.png"/><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5.xml"/><Relationship Id="rId3" Type="http://schemas.openxmlformats.org/officeDocument/2006/relationships/image" Target="../media/image5.png"/><Relationship Id="rId2" Type="http://schemas.openxmlformats.org/officeDocument/2006/relationships/image" Target="../media/image7.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73505" y="2330450"/>
            <a:ext cx="9908540" cy="1200150"/>
          </a:xfrm>
        </p:spPr>
        <p:txBody>
          <a:bodyPr>
            <a:normAutofit fontScale="90000"/>
          </a:bodyPr>
          <a:lstStyle/>
          <a:p>
            <a:r>
              <a:rPr lang="zh-CN" altLang="en-US">
                <a:latin typeface="楷体" panose="02010609060101010101" pitchFamily="49" charset="-122"/>
                <a:ea typeface="楷体" panose="02010609060101010101" pitchFamily="49" charset="-122"/>
                <a:sym typeface="+mn-ea"/>
              </a:rPr>
              <a:t>计算机组成原理</a:t>
            </a:r>
            <a:br>
              <a:rPr lang="zh-CN" altLang="en-US">
                <a:sym typeface="+mn-ea"/>
              </a:rPr>
            </a:br>
            <a:r>
              <a:rPr lang="zh-CN" altLang="en-US">
                <a:sym typeface="+mn-ea"/>
              </a:rPr>
              <a:t>       </a:t>
            </a:r>
            <a:r>
              <a:rPr lang="en-US" altLang="zh-CN" sz="4000" b="0">
                <a:sym typeface="+mn-ea"/>
              </a:rPr>
              <a:t>---</a:t>
            </a:r>
            <a:r>
              <a:rPr lang="zh-CN" altLang="en-US" sz="4000">
                <a:latin typeface="楷体" panose="02010609060101010101" pitchFamily="49" charset="-122"/>
                <a:ea typeface="楷体" panose="02010609060101010101" pitchFamily="49" charset="-122"/>
                <a:cs typeface="楷体" panose="02010609060101010101" pitchFamily="49" charset="-122"/>
                <a:sym typeface="+mn-ea"/>
              </a:rPr>
              <a:t>第</a:t>
            </a:r>
            <a:r>
              <a:rPr lang="en-US" altLang="zh-CN" sz="4000">
                <a:latin typeface="楷体" panose="02010609060101010101" pitchFamily="49" charset="-122"/>
                <a:ea typeface="楷体" panose="02010609060101010101" pitchFamily="49" charset="-122"/>
                <a:cs typeface="楷体" panose="02010609060101010101" pitchFamily="49" charset="-122"/>
                <a:sym typeface="+mn-ea"/>
              </a:rPr>
              <a:t>4</a:t>
            </a:r>
            <a:r>
              <a:rPr lang="zh-CN" altLang="en-US" sz="4000">
                <a:latin typeface="楷体" panose="02010609060101010101" pitchFamily="49" charset="-122"/>
                <a:ea typeface="楷体" panose="02010609060101010101" pitchFamily="49" charset="-122"/>
                <a:cs typeface="楷体" panose="02010609060101010101" pitchFamily="49" charset="-122"/>
                <a:sym typeface="+mn-ea"/>
              </a:rPr>
              <a:t>章 存储系统作业参考解答</a:t>
            </a:r>
            <a:endParaRPr lang="zh-CN" altLang="en-US" sz="4000">
              <a:latin typeface="楷体" panose="02010609060101010101" pitchFamily="49" charset="-122"/>
              <a:ea typeface="楷体" panose="02010609060101010101" pitchFamily="49" charset="-122"/>
              <a:cs typeface="楷体" panose="02010609060101010101" pitchFamily="49"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400" advTm="0">
        <p14:ripple/>
      </p:transition>
    </mc:Choice>
    <mc:Fallback>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726440" y="3536950"/>
            <a:ext cx="4050030" cy="2741295"/>
          </a:xfrm>
        </p:spPr>
        <p:txBody>
          <a:bodyPr wrap="square" lIns="91440" tIns="45720" rIns="91440" bIns="45720" anchor="ctr">
            <a:noAutofit/>
          </a:bodyPr>
          <a:p>
            <a:pPr eaLnBrk="1" hangingPunct="1">
              <a:lnSpc>
                <a:spcPct val="150000"/>
              </a:lnSpc>
            </a:pPr>
            <a:r>
              <a:rPr sz="2000" b="0">
                <a:ea typeface="微软雅黑" panose="020B0503020204020204" charset="-122"/>
              </a:rPr>
              <a:t>【解】：</a:t>
            </a:r>
            <a:r>
              <a:rPr lang="zh-CN" sz="2000" b="0">
                <a:ea typeface="微软雅黑" panose="020B0503020204020204" charset="-122"/>
              </a:rPr>
              <a:t>（</a:t>
            </a:r>
            <a:r>
              <a:rPr lang="en-US" altLang="zh-CN" sz="2000" b="0">
                <a:ea typeface="微软雅黑" panose="020B0503020204020204" charset="-122"/>
              </a:rPr>
              <a:t>1</a:t>
            </a:r>
            <a:r>
              <a:rPr lang="zh-CN" altLang="en-US" sz="2000" b="0">
                <a:ea typeface="微软雅黑" panose="020B0503020204020204" charset="-122"/>
              </a:rPr>
              <a:t>）</a:t>
            </a:r>
            <a:br>
              <a:rPr sz="2000" b="0">
                <a:ea typeface="微软雅黑" panose="020B0503020204020204" charset="-122"/>
              </a:rPr>
            </a:br>
            <a:r>
              <a:rPr sz="2000" b="0">
                <a:ea typeface="微软雅黑" panose="020B0503020204020204" charset="-122"/>
              </a:rPr>
              <a:t>56条指令，OP为6位；</a:t>
            </a:r>
            <a:br>
              <a:rPr sz="2000" b="0">
                <a:ea typeface="微软雅黑" panose="020B0503020204020204" charset="-122"/>
              </a:rPr>
            </a:br>
            <a:r>
              <a:rPr sz="2000" b="0">
                <a:ea typeface="微软雅黑" panose="020B0503020204020204" charset="-122"/>
              </a:rPr>
              <a:t>寻址方式有四种，MOD为2位</a:t>
            </a:r>
            <a:r>
              <a:rPr lang="zh-CN" sz="2000" b="0">
                <a:ea typeface="微软雅黑" panose="020B0503020204020204" charset="-122"/>
              </a:rPr>
              <a:t>；</a:t>
            </a:r>
            <a:br>
              <a:rPr lang="zh-CN" sz="2000" b="0">
                <a:ea typeface="微软雅黑" panose="020B0503020204020204" charset="-122"/>
              </a:rPr>
            </a:br>
            <a:r>
              <a:rPr sz="2000" b="0">
                <a:ea typeface="微软雅黑" panose="020B0503020204020204" charset="-122"/>
              </a:rPr>
              <a:t>通用寄存器为8个，</a:t>
            </a:r>
            <a:r>
              <a:rPr lang="en-US" sz="2000" b="0">
                <a:ea typeface="微软雅黑" panose="020B0503020204020204" charset="-122"/>
              </a:rPr>
              <a:t>R</a:t>
            </a:r>
            <a:r>
              <a:rPr lang="zh-CN" altLang="en-US" sz="2000" b="0">
                <a:ea typeface="微软雅黑" panose="020B0503020204020204" charset="-122"/>
              </a:rPr>
              <a:t>为</a:t>
            </a:r>
            <a:r>
              <a:rPr sz="2000" b="0">
                <a:ea typeface="微软雅黑" panose="020B0503020204020204" charset="-122"/>
              </a:rPr>
              <a:t>3位</a:t>
            </a:r>
            <a:r>
              <a:rPr lang="en-US" sz="2000" b="0">
                <a:ea typeface="微软雅黑" panose="020B0503020204020204" charset="-122"/>
              </a:rPr>
              <a:t>;</a:t>
            </a:r>
            <a:br>
              <a:rPr lang="en-US" sz="2000" b="0">
                <a:ea typeface="微软雅黑" panose="020B0503020204020204" charset="-122"/>
              </a:rPr>
            </a:br>
            <a:r>
              <a:rPr sz="2000" b="0">
                <a:ea typeface="微软雅黑" panose="020B0503020204020204" charset="-122"/>
              </a:rPr>
              <a:t>其余</a:t>
            </a:r>
            <a:r>
              <a:rPr lang="zh-CN" sz="2000" b="0">
                <a:ea typeface="微软雅黑" panose="020B0503020204020204" charset="-122"/>
              </a:rPr>
              <a:t>为</a:t>
            </a:r>
            <a:r>
              <a:rPr sz="2000" b="0">
                <a:ea typeface="微软雅黑" panose="020B0503020204020204" charset="-122"/>
              </a:rPr>
              <a:t>形式地址D，位数为5位。</a:t>
            </a:r>
            <a:r>
              <a:rPr lang="en-US" sz="2000" b="0">
                <a:ea typeface="微软雅黑" panose="020B0503020204020204" charset="-122"/>
              </a:rPr>
              <a:t> </a:t>
            </a:r>
            <a:endParaRPr lang="en-US" sz="2000" b="0">
              <a:ea typeface="微软雅黑" panose="020B0503020204020204" charset="-122"/>
            </a:endParaRPr>
          </a:p>
        </p:txBody>
      </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5" name="Rectangle 2"/>
          <p:cNvSpPr>
            <a:spLocks noGrp="1"/>
          </p:cNvSpPr>
          <p:nvPr/>
        </p:nvSpPr>
        <p:spPr>
          <a:xfrm>
            <a:off x="726440" y="586740"/>
            <a:ext cx="10342245" cy="2621915"/>
          </a:xfrm>
          <a:prstGeom prst="rect">
            <a:avLst/>
          </a:prstGeom>
        </p:spPr>
        <p:txBody>
          <a:bodyPr vert="horz" wrap="square" lIns="91440" tIns="45720" rIns="91440" bIns="45720" rtlCol="0" anchor="ctr">
            <a:no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eaLnBrk="1" hangingPunct="1">
              <a:lnSpc>
                <a:spcPct val="150000"/>
              </a:lnSpc>
            </a:pPr>
            <a:r>
              <a:rPr lang="en-US" sz="2000" b="0">
                <a:ea typeface="微软雅黑" panose="020B0503020204020204" charset="-122"/>
              </a:rPr>
              <a:t>9</a:t>
            </a:r>
            <a:r>
              <a:rPr lang="zh-CN" sz="2000" b="0">
                <a:ea typeface="微软雅黑" panose="020B0503020204020204" charset="-122"/>
              </a:rPr>
              <a:t>、</a:t>
            </a:r>
            <a:r>
              <a:rPr sz="2000" b="0">
                <a:ea typeface="微软雅黑" panose="020B0503020204020204" charset="-122"/>
              </a:rPr>
              <a:t>机器字长16位，设计的单字长单地址指令格式如图所示</a:t>
            </a:r>
            <a:r>
              <a:rPr lang="en-US" sz="2000" b="0">
                <a:ea typeface="微软雅黑" panose="020B0503020204020204" charset="-122"/>
                <a:sym typeface="+mn-ea"/>
              </a:rPr>
              <a:t>。</a:t>
            </a:r>
            <a:r>
              <a:rPr lang="en-US" sz="2000" b="0">
                <a:ea typeface="微软雅黑" panose="020B0503020204020204" charset="-122"/>
              </a:rPr>
              <a:t>机器共有56条指令，通用寄存器有8个。寻址方式有四种：直接寻址、寄存器间接寻址、相对寻址、基址寻址。指令格式的地址码由三部分组成：寻址方式字段MOD，通用寄存器字段R，形式地址D。设基址寄存器可使用通用寄存器中的R0，程序计数器为PC。试完成：</a:t>
            </a:r>
            <a:endParaRPr lang="en-US" sz="2000" b="0">
              <a:ea typeface="微软雅黑" panose="020B0503020204020204" charset="-122"/>
            </a:endParaRPr>
          </a:p>
          <a:p>
            <a:pPr eaLnBrk="1" hangingPunct="1">
              <a:lnSpc>
                <a:spcPct val="150000"/>
              </a:lnSpc>
            </a:pPr>
            <a:r>
              <a:rPr lang="en-US" sz="2000" b="0">
                <a:ea typeface="微软雅黑" panose="020B0503020204020204" charset="-122"/>
              </a:rPr>
              <a:t> （1）完成指令格式中，各部分位数的分配；</a:t>
            </a:r>
            <a:endParaRPr lang="en-US" sz="2000" b="0">
              <a:ea typeface="微软雅黑" panose="020B0503020204020204" charset="-122"/>
            </a:endParaRPr>
          </a:p>
          <a:p>
            <a:pPr eaLnBrk="1" hangingPunct="1">
              <a:lnSpc>
                <a:spcPct val="150000"/>
              </a:lnSpc>
            </a:pPr>
            <a:r>
              <a:rPr lang="en-US" sz="2000" b="0">
                <a:ea typeface="微软雅黑" panose="020B0503020204020204" charset="-122"/>
              </a:rPr>
              <a:t> （2）给出四种寻址方式的寻址范围</a:t>
            </a:r>
            <a:endParaRPr lang="en-US" sz="2000" b="0">
              <a:ea typeface="微软雅黑" panose="020B0503020204020204" charset="-122"/>
            </a:endParaRPr>
          </a:p>
        </p:txBody>
      </p:sp>
      <p:sp>
        <p:nvSpPr>
          <p:cNvPr id="6" name="Rectangle 2"/>
          <p:cNvSpPr>
            <a:spLocks noGrp="1"/>
          </p:cNvSpPr>
          <p:nvPr/>
        </p:nvSpPr>
        <p:spPr>
          <a:xfrm>
            <a:off x="4700905" y="3755390"/>
            <a:ext cx="7020560" cy="2522855"/>
          </a:xfrm>
          <a:prstGeom prst="rect">
            <a:avLst/>
          </a:prstGeom>
        </p:spPr>
        <p:txBody>
          <a:bodyPr vert="horz" wrap="square" lIns="91440" tIns="45720" rIns="91440" bIns="45720" rtlCol="0" anchor="ctr">
            <a:no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eaLnBrk="1" hangingPunct="1">
              <a:lnSpc>
                <a:spcPct val="150000"/>
              </a:lnSpc>
            </a:pPr>
            <a:r>
              <a:rPr lang="zh-CN" sz="2000" b="0">
                <a:ea typeface="微软雅黑" panose="020B0503020204020204" charset="-122"/>
              </a:rPr>
              <a:t>（</a:t>
            </a:r>
            <a:r>
              <a:rPr lang="en-US" altLang="zh-CN" sz="2000" b="0">
                <a:ea typeface="微软雅黑" panose="020B0503020204020204" charset="-122"/>
              </a:rPr>
              <a:t>2)</a:t>
            </a:r>
            <a:r>
              <a:rPr lang="zh-CN" altLang="en-US" sz="2000" b="0">
                <a:ea typeface="微软雅黑" panose="020B0503020204020204" charset="-122"/>
              </a:rPr>
              <a:t>寻址方式编码可如下设置：</a:t>
            </a:r>
            <a:endParaRPr sz="2000" b="0">
              <a:ea typeface="微软雅黑" panose="020B0503020204020204" charset="-122"/>
            </a:endParaRPr>
          </a:p>
          <a:p>
            <a:pPr eaLnBrk="1" hangingPunct="1">
              <a:lnSpc>
                <a:spcPct val="150000"/>
              </a:lnSpc>
            </a:pPr>
            <a:r>
              <a:rPr sz="2000" b="0">
                <a:ea typeface="微软雅黑" panose="020B0503020204020204" charset="-122"/>
              </a:rPr>
              <a:t>MOD=00，直接寻址，EA=D，寻址范围：0--2</a:t>
            </a:r>
            <a:r>
              <a:rPr sz="2000" b="0" baseline="30000">
                <a:ea typeface="微软雅黑" panose="020B0503020204020204" charset="-122"/>
              </a:rPr>
              <a:t>5</a:t>
            </a:r>
            <a:r>
              <a:rPr sz="2000" b="0">
                <a:ea typeface="微软雅黑" panose="020B0503020204020204" charset="-122"/>
              </a:rPr>
              <a:t>-1</a:t>
            </a:r>
            <a:endParaRPr sz="2000" b="0">
              <a:ea typeface="微软雅黑" panose="020B0503020204020204" charset="-122"/>
            </a:endParaRPr>
          </a:p>
          <a:p>
            <a:pPr eaLnBrk="1" hangingPunct="1">
              <a:lnSpc>
                <a:spcPct val="150000"/>
              </a:lnSpc>
            </a:pPr>
            <a:r>
              <a:rPr sz="2000" b="0">
                <a:ea typeface="微软雅黑" panose="020B0503020204020204" charset="-122"/>
              </a:rPr>
              <a:t>MOD=01，寄存器间接寻址，EA=(R)，寻址范围：0--2</a:t>
            </a:r>
            <a:r>
              <a:rPr sz="2000" b="0" baseline="30000">
                <a:ea typeface="微软雅黑" panose="020B0503020204020204" charset="-122"/>
              </a:rPr>
              <a:t>16</a:t>
            </a:r>
            <a:r>
              <a:rPr sz="2000" b="0">
                <a:ea typeface="微软雅黑" panose="020B0503020204020204" charset="-122"/>
              </a:rPr>
              <a:t>-1</a:t>
            </a:r>
            <a:endParaRPr sz="2000" b="0">
              <a:ea typeface="微软雅黑" panose="020B0503020204020204" charset="-122"/>
            </a:endParaRPr>
          </a:p>
          <a:p>
            <a:pPr eaLnBrk="1" hangingPunct="1">
              <a:lnSpc>
                <a:spcPct val="150000"/>
              </a:lnSpc>
            </a:pPr>
            <a:r>
              <a:rPr sz="2000" b="0">
                <a:ea typeface="微软雅黑" panose="020B0503020204020204" charset="-122"/>
              </a:rPr>
              <a:t>MOD=10，相对寻址，EA=PC+D，寻址范围：0--2</a:t>
            </a:r>
            <a:r>
              <a:rPr sz="2000" b="0" baseline="30000">
                <a:ea typeface="微软雅黑" panose="020B0503020204020204" charset="-122"/>
              </a:rPr>
              <a:t>16</a:t>
            </a:r>
            <a:r>
              <a:rPr sz="2000" b="0">
                <a:ea typeface="微软雅黑" panose="020B0503020204020204" charset="-122"/>
              </a:rPr>
              <a:t>+2</a:t>
            </a:r>
            <a:r>
              <a:rPr sz="2000" b="0" baseline="30000">
                <a:ea typeface="微软雅黑" panose="020B0503020204020204" charset="-122"/>
              </a:rPr>
              <a:t>4</a:t>
            </a:r>
            <a:r>
              <a:rPr sz="2000" b="0">
                <a:ea typeface="微软雅黑" panose="020B0503020204020204" charset="-122"/>
              </a:rPr>
              <a:t>-2</a:t>
            </a:r>
            <a:endParaRPr sz="2000" b="0">
              <a:ea typeface="微软雅黑" panose="020B0503020204020204" charset="-122"/>
            </a:endParaRPr>
          </a:p>
          <a:p>
            <a:pPr eaLnBrk="1" hangingPunct="1">
              <a:lnSpc>
                <a:spcPct val="150000"/>
              </a:lnSpc>
            </a:pPr>
            <a:r>
              <a:rPr sz="2000" b="0">
                <a:ea typeface="微软雅黑" panose="020B0503020204020204" charset="-122"/>
              </a:rPr>
              <a:t>MOD=11，基址寻址，EA=R0+D， 寻址范围：0--2</a:t>
            </a:r>
            <a:r>
              <a:rPr sz="2000" b="0" baseline="30000">
                <a:ea typeface="微软雅黑" panose="020B0503020204020204" charset="-122"/>
              </a:rPr>
              <a:t>16</a:t>
            </a:r>
            <a:r>
              <a:rPr sz="2000" b="0">
                <a:ea typeface="微软雅黑" panose="020B0503020204020204" charset="-122"/>
              </a:rPr>
              <a:t>+2</a:t>
            </a:r>
            <a:r>
              <a:rPr sz="2000" b="0" baseline="30000">
                <a:ea typeface="微软雅黑" panose="020B0503020204020204" charset="-122"/>
              </a:rPr>
              <a:t>4</a:t>
            </a:r>
            <a:r>
              <a:rPr sz="2000" b="0">
                <a:ea typeface="微软雅黑" panose="020B0503020204020204" charset="-122"/>
              </a:rPr>
              <a:t>-2</a:t>
            </a:r>
            <a:r>
              <a:rPr lang="en-US" sz="2000" b="0">
                <a:ea typeface="微软雅黑" panose="020B0503020204020204" charset="-122"/>
              </a:rPr>
              <a:t> </a:t>
            </a:r>
            <a:endParaRPr lang="en-US" sz="2000" b="0">
              <a:ea typeface="微软雅黑" panose="020B0503020204020204" charset="-122"/>
            </a:endParaRPr>
          </a:p>
        </p:txBody>
      </p:sp>
      <p:pic>
        <p:nvPicPr>
          <p:cNvPr id="7" name="图片 6"/>
          <p:cNvPicPr>
            <a:picLocks noChangeAspect="1"/>
          </p:cNvPicPr>
          <p:nvPr/>
        </p:nvPicPr>
        <p:blipFill>
          <a:blip r:embed="rId3"/>
          <a:stretch>
            <a:fillRect/>
          </a:stretch>
        </p:blipFill>
        <p:spPr>
          <a:xfrm>
            <a:off x="6553200" y="2567940"/>
            <a:ext cx="5033010" cy="7531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281"/>
                                        </p:tgtEl>
                                        <p:attrNameLst>
                                          <p:attrName>style.visibility</p:attrName>
                                        </p:attrNameLst>
                                      </p:cBhvr>
                                      <p:to>
                                        <p:strVal val="visible"/>
                                      </p:to>
                                    </p:set>
                                    <p:animEffect transition="in" filter="wipe(down)">
                                      <p:cBhvr>
                                        <p:cTn id="7" dur="500"/>
                                        <p:tgtEl>
                                          <p:spTgt spid="972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down)">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3275" y="721360"/>
            <a:ext cx="10586720" cy="1529715"/>
          </a:xfrm>
          <a:prstGeom prst="rect">
            <a:avLst/>
          </a:prstGeom>
          <a:noFill/>
        </p:spPr>
        <p:txBody>
          <a:bodyPr wrap="square" rtlCol="0">
            <a:spAutoFit/>
          </a:bodyPr>
          <a:p>
            <a:pPr lvl="0" algn="l">
              <a:lnSpc>
                <a:spcPct val="130000"/>
              </a:lnSpc>
              <a:spcBef>
                <a:spcPts val="0"/>
              </a:spcBef>
              <a:spcAft>
                <a:spcPts val="0"/>
              </a:spcAft>
              <a:buNone/>
            </a:pPr>
            <a:r>
              <a:rPr lang="en-US" altLang="zh-CN" sz="2400">
                <a:solidFill>
                  <a:srgbClr val="000000"/>
                </a:solidFill>
                <a:latin typeface="微软雅黑" panose="020B0503020204020204" charset="-122"/>
                <a:ea typeface="微软雅黑" panose="020B0503020204020204" charset="-122"/>
                <a:sym typeface="+mn-ea"/>
              </a:rPr>
              <a:t>1.  </a:t>
            </a:r>
            <a:r>
              <a:rPr sz="2400">
                <a:solidFill>
                  <a:srgbClr val="000000"/>
                </a:solidFill>
                <a:latin typeface="微软雅黑" panose="020B0503020204020204" charset="-122"/>
                <a:ea typeface="微软雅黑" panose="020B0503020204020204" charset="-122"/>
                <a:sym typeface="+mn-ea"/>
              </a:rPr>
              <a:t>某计算机按字节编址，指令字长固定且只有两种指令格式，其中三地址指令 29 条，二地址指令 107 条，每个地址字段为 6 位，则指令字长至少应该是</a:t>
            </a:r>
            <a:r>
              <a:rPr lang="zh-CN" sz="2400">
                <a:solidFill>
                  <a:srgbClr val="000000"/>
                </a:solidFill>
                <a:latin typeface="微软雅黑" panose="020B0503020204020204" charset="-122"/>
                <a:ea typeface="微软雅黑" panose="020B0503020204020204" charset="-122"/>
                <a:sym typeface="+mn-ea"/>
              </a:rPr>
              <a:t>多少位？</a:t>
            </a:r>
            <a:endParaRPr lang="zh-CN" sz="2400">
              <a:solidFill>
                <a:srgbClr val="000000"/>
              </a:solidFill>
              <a:latin typeface="微软雅黑" panose="020B0503020204020204" charset="-122"/>
              <a:ea typeface="微软雅黑" panose="020B0503020204020204" charset="-122"/>
              <a:sym typeface="+mn-ea"/>
            </a:endParaRPr>
          </a:p>
        </p:txBody>
      </p:sp>
      <p:sp>
        <p:nvSpPr>
          <p:cNvPr id="5" name="文本框 4"/>
          <p:cNvSpPr txBox="1"/>
          <p:nvPr/>
        </p:nvSpPr>
        <p:spPr>
          <a:xfrm>
            <a:off x="1066800" y="2668905"/>
            <a:ext cx="9819005" cy="2306955"/>
          </a:xfrm>
          <a:prstGeom prst="rect">
            <a:avLst/>
          </a:prstGeom>
          <a:noFill/>
        </p:spPr>
        <p:txBody>
          <a:bodyPr wrap="square" rtlCol="0" anchor="t">
            <a:spAutoFit/>
          </a:bodyPr>
          <a:p>
            <a:pPr lvl="0" algn="l" defTabSz="571500">
              <a:lnSpc>
                <a:spcPct val="150000"/>
              </a:lnSpc>
              <a:spcBef>
                <a:spcPts val="0"/>
              </a:spcBef>
              <a:spcAft>
                <a:spcPts val="0"/>
              </a:spcAft>
              <a:buNone/>
            </a:pPr>
            <a:r>
              <a:rPr sz="2400">
                <a:latin typeface="微软雅黑" panose="020B0503020204020204" charset="-122"/>
                <a:ea typeface="微软雅黑" panose="020B0503020204020204" charset="-122"/>
                <a:sym typeface="+mn-ea"/>
              </a:rPr>
              <a:t>解</a:t>
            </a:r>
            <a:r>
              <a:rPr lang="zh-CN" sz="2400">
                <a:latin typeface="微软雅黑" panose="020B0503020204020204" charset="-122"/>
                <a:ea typeface="微软雅黑" panose="020B0503020204020204" charset="-122"/>
                <a:sym typeface="+mn-ea"/>
              </a:rPr>
              <a:t>：三</a:t>
            </a:r>
            <a:r>
              <a:rPr sz="2400">
                <a:latin typeface="微软雅黑" panose="020B0503020204020204" charset="-122"/>
                <a:ea typeface="微软雅黑" panose="020B0503020204020204" charset="-122"/>
                <a:sym typeface="+mn-ea"/>
              </a:rPr>
              <a:t>地址指令有29 条，所以其操作码至少为5 位。以5 位进行计算，它剩余32 - 29 = 3 </a:t>
            </a:r>
            <a:r>
              <a:rPr lang="zh-CN" sz="2400">
                <a:latin typeface="微软雅黑" panose="020B0503020204020204" charset="-122"/>
                <a:ea typeface="微软雅黑" panose="020B0503020204020204" charset="-122"/>
                <a:sym typeface="+mn-ea"/>
              </a:rPr>
              <a:t>个扩展标志</a:t>
            </a:r>
            <a:r>
              <a:rPr sz="2400">
                <a:latin typeface="微软雅黑" panose="020B0503020204020204" charset="-122"/>
                <a:ea typeface="微软雅黑" panose="020B0503020204020204" charset="-122"/>
                <a:sym typeface="+mn-ea"/>
              </a:rPr>
              <a:t>给二地址。</a:t>
            </a:r>
            <a:r>
              <a:rPr lang="zh-CN" sz="2400">
                <a:latin typeface="微软雅黑" panose="020B0503020204020204" charset="-122"/>
                <a:ea typeface="微软雅黑" panose="020B0503020204020204" charset="-122"/>
                <a:sym typeface="+mn-ea"/>
              </a:rPr>
              <a:t>此时，二地址指令最多可以有</a:t>
            </a:r>
            <a:r>
              <a:rPr sz="2400">
                <a:latin typeface="微软雅黑" panose="020B0503020204020204" charset="-122"/>
                <a:ea typeface="微软雅黑" panose="020B0503020204020204" charset="-122"/>
                <a:sym typeface="+mn-ea"/>
              </a:rPr>
              <a:t>3x2</a:t>
            </a:r>
            <a:r>
              <a:rPr sz="2400" baseline="30000">
                <a:latin typeface="微软雅黑" panose="020B0503020204020204" charset="-122"/>
                <a:ea typeface="微软雅黑" panose="020B0503020204020204" charset="-122"/>
                <a:sym typeface="+mn-ea"/>
              </a:rPr>
              <a:t>6</a:t>
            </a:r>
            <a:r>
              <a:rPr sz="2400">
                <a:latin typeface="微软雅黑" panose="020B0503020204020204" charset="-122"/>
                <a:ea typeface="微软雅黑" panose="020B0503020204020204" charset="-122"/>
                <a:sym typeface="+mn-ea"/>
              </a:rPr>
              <a:t>=192</a:t>
            </a:r>
            <a:r>
              <a:rPr sz="2400">
                <a:latin typeface="Arial" panose="020B0604020202020204" pitchFamily="34" charset="0"/>
                <a:ea typeface="微软雅黑" panose="020B0503020204020204" charset="-122"/>
                <a:cs typeface="Arial" panose="020B0604020202020204" pitchFamily="34" charset="0"/>
                <a:sym typeface="+mn-ea"/>
              </a:rPr>
              <a:t>≥</a:t>
            </a:r>
            <a:r>
              <a:rPr lang="en-US" sz="2400">
                <a:latin typeface="Arial" panose="020B0604020202020204" pitchFamily="34" charset="0"/>
                <a:ea typeface="微软雅黑" panose="020B0503020204020204" charset="-122"/>
                <a:cs typeface="Arial" panose="020B0604020202020204" pitchFamily="34" charset="0"/>
                <a:sym typeface="+mn-ea"/>
              </a:rPr>
              <a:t>107</a:t>
            </a:r>
            <a:r>
              <a:rPr sz="2400">
                <a:latin typeface="微软雅黑" panose="020B0503020204020204" charset="-122"/>
                <a:ea typeface="微软雅黑" panose="020B0503020204020204" charset="-122"/>
                <a:sym typeface="+mn-ea"/>
              </a:rPr>
              <a:t>。所以指令字长最少为</a:t>
            </a:r>
            <a:r>
              <a:rPr lang="en-US" sz="2400">
                <a:latin typeface="微软雅黑" panose="020B0503020204020204" charset="-122"/>
                <a:ea typeface="微软雅黑" panose="020B0503020204020204" charset="-122"/>
                <a:sym typeface="+mn-ea"/>
              </a:rPr>
              <a:t>5+6</a:t>
            </a:r>
            <a:r>
              <a:rPr lang="en-US" sz="2400">
                <a:latin typeface="Arial" panose="020B0604020202020204" pitchFamily="34" charset="0"/>
                <a:ea typeface="微软雅黑" panose="020B0503020204020204" charset="-122"/>
                <a:sym typeface="+mn-ea"/>
              </a:rPr>
              <a:t>×3=23</a:t>
            </a:r>
            <a:r>
              <a:rPr sz="2400">
                <a:latin typeface="微软雅黑" panose="020B0503020204020204" charset="-122"/>
                <a:ea typeface="微软雅黑" panose="020B0503020204020204" charset="-122"/>
                <a:sym typeface="+mn-ea"/>
              </a:rPr>
              <a:t> 位</a:t>
            </a:r>
            <a:r>
              <a:rPr lang="zh-CN" sz="2400">
                <a:latin typeface="微软雅黑" panose="020B0503020204020204" charset="-122"/>
                <a:ea typeface="微软雅黑" panose="020B0503020204020204" charset="-122"/>
                <a:sym typeface="+mn-ea"/>
              </a:rPr>
              <a:t>；又</a:t>
            </a:r>
            <a:r>
              <a:rPr sz="2400">
                <a:latin typeface="微软雅黑" panose="020B0503020204020204" charset="-122"/>
                <a:ea typeface="微软雅黑" panose="020B0503020204020204" charset="-122"/>
                <a:sym typeface="+mn-ea"/>
              </a:rPr>
              <a:t>因为计算机按字节编址，</a:t>
            </a:r>
            <a:r>
              <a:rPr lang="zh-CN" sz="2400">
                <a:latin typeface="微软雅黑" panose="020B0503020204020204" charset="-122"/>
                <a:ea typeface="微软雅黑" panose="020B0503020204020204" charset="-122"/>
                <a:sym typeface="+mn-ea"/>
              </a:rPr>
              <a:t>指令长度应为</a:t>
            </a:r>
            <a:r>
              <a:rPr sz="2400">
                <a:latin typeface="微软雅黑" panose="020B0503020204020204" charset="-122"/>
                <a:ea typeface="微软雅黑" panose="020B0503020204020204" charset="-122"/>
                <a:sym typeface="+mn-ea"/>
              </a:rPr>
              <a:t>8 的倍数， 所以指令字长至少应该是24位。</a:t>
            </a:r>
            <a:endParaRPr sz="2400">
              <a:latin typeface="微软雅黑" panose="020B0503020204020204" charset="-122"/>
              <a:ea typeface="微软雅黑" panose="020B0503020204020204" charset="-122"/>
              <a:sym typeface="+mn-ea"/>
            </a:endParaRPr>
          </a:p>
        </p:txBody>
      </p:sp>
      <p:sp>
        <p:nvSpPr>
          <p:cNvPr id="19" name="文本框 18"/>
          <p:cNvSpPr txBox="1"/>
          <p:nvPr>
            <p:custDataLst>
              <p:tags r:id="rId1"/>
            </p:custDataLst>
          </p:nvPr>
        </p:nvSpPr>
        <p:spPr>
          <a:xfrm>
            <a:off x="2468245" y="1803400"/>
            <a:ext cx="7727950" cy="85725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(A) 24</a:t>
            </a:r>
            <a:r>
              <a:rPr lang="zh-CN" altLang="en-US" sz="2600">
                <a:solidFill>
                  <a:srgbClr val="000000"/>
                </a:solidFill>
                <a:latin typeface="微软雅黑" panose="020B0503020204020204" charset="-122"/>
                <a:ea typeface="微软雅黑" panose="020B0503020204020204" charset="-122"/>
              </a:rPr>
              <a:t>位</a:t>
            </a:r>
            <a:r>
              <a:rPr lang="en-US" altLang="zh-CN" sz="2600">
                <a:solidFill>
                  <a:srgbClr val="000000"/>
                </a:solidFill>
                <a:latin typeface="微软雅黑" panose="020B0503020204020204" charset="-122"/>
                <a:ea typeface="微软雅黑" panose="020B0503020204020204" charset="-122"/>
              </a:rPr>
              <a:t>     (B) 26</a:t>
            </a:r>
            <a:r>
              <a:rPr lang="zh-CN" altLang="en-US" sz="2600">
                <a:solidFill>
                  <a:srgbClr val="000000"/>
                </a:solidFill>
                <a:latin typeface="微软雅黑" panose="020B0503020204020204" charset="-122"/>
                <a:ea typeface="微软雅黑" panose="020B0503020204020204" charset="-122"/>
              </a:rPr>
              <a:t>位</a:t>
            </a:r>
            <a:r>
              <a:rPr lang="en-US" altLang="zh-CN" sz="2600">
                <a:solidFill>
                  <a:srgbClr val="000000"/>
                </a:solidFill>
                <a:latin typeface="微软雅黑" panose="020B0503020204020204" charset="-122"/>
                <a:ea typeface="微软雅黑" panose="020B0503020204020204" charset="-122"/>
              </a:rPr>
              <a:t>     (C)</a:t>
            </a:r>
            <a:r>
              <a:rPr lang="en-US" altLang="zh-CN" sz="2600">
                <a:solidFill>
                  <a:srgbClr val="000000"/>
                </a:solidFill>
                <a:latin typeface="微软雅黑" panose="020B0503020204020204" charset="-122"/>
                <a:ea typeface="微软雅黑" panose="020B0503020204020204" charset="-122"/>
              </a:rPr>
              <a:t>28</a:t>
            </a:r>
            <a:r>
              <a:rPr lang="zh-CN" altLang="en-US" sz="2600">
                <a:solidFill>
                  <a:srgbClr val="000000"/>
                </a:solidFill>
                <a:latin typeface="微软雅黑" panose="020B0503020204020204" charset="-122"/>
                <a:ea typeface="微软雅黑" panose="020B0503020204020204" charset="-122"/>
              </a:rPr>
              <a:t>位</a:t>
            </a:r>
            <a:r>
              <a:rPr lang="en-US" altLang="zh-CN" sz="2600">
                <a:solidFill>
                  <a:srgbClr val="000000"/>
                </a:solidFill>
                <a:latin typeface="微软雅黑" panose="020B0503020204020204" charset="-122"/>
                <a:ea typeface="微软雅黑" panose="020B0503020204020204" charset="-122"/>
              </a:rPr>
              <a:t>      (D)</a:t>
            </a:r>
            <a:r>
              <a:rPr lang="en-US" altLang="zh-CN" sz="2600">
                <a:solidFill>
                  <a:srgbClr val="000000"/>
                </a:solidFill>
                <a:latin typeface="微软雅黑" panose="020B0503020204020204" charset="-122"/>
                <a:ea typeface="微软雅黑" panose="020B0503020204020204" charset="-122"/>
              </a:rPr>
              <a:t>32</a:t>
            </a:r>
            <a:r>
              <a:rPr lang="zh-CN" altLang="en-US" sz="2600">
                <a:solidFill>
                  <a:srgbClr val="000000"/>
                </a:solidFill>
                <a:latin typeface="微软雅黑" panose="020B0503020204020204" charset="-122"/>
                <a:ea typeface="微软雅黑" panose="020B0503020204020204" charset="-122"/>
              </a:rPr>
              <a:t>位</a:t>
            </a:r>
            <a:endParaRPr lang="zh-CN" altLang="en-US" sz="2600">
              <a:solidFill>
                <a:srgbClr val="000000"/>
              </a:solidFill>
              <a:latin typeface="微软雅黑" panose="020B0503020204020204" charset="-122"/>
              <a:ea typeface="微软雅黑" panose="020B0503020204020204" charset="-122"/>
            </a:endParaRPr>
          </a:p>
        </p:txBody>
      </p:sp>
      <p:sp>
        <p:nvSpPr>
          <p:cNvPr id="2" name="圆角矩形 1"/>
          <p:cNvSpPr/>
          <p:nvPr>
            <p:custDataLst>
              <p:tags r:id="rId2"/>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6"/>
          </a:lnRef>
          <a:fillRef idx="1">
            <a:schemeClr val="lt1"/>
          </a:fillRef>
          <a:effectRef idx="0">
            <a:schemeClr val="accent6"/>
          </a:effectRef>
          <a:fontRef idx="minor">
            <a:schemeClr val="dk1"/>
          </a:fontRef>
        </p:style>
        <p:txBody>
          <a:bodyPr rtlCol="0" anchor="ctr" anchorCtr="1">
            <a:noAutofit/>
          </a:bodyPr>
          <a:p>
            <a:pPr algn="ctr"/>
            <a:r>
              <a:rPr lang="en-US" altLang="zh-CN" sz="1600">
                <a:solidFill>
                  <a:srgbClr val="FFFFFF"/>
                </a:solidFill>
                <a:latin typeface="微软雅黑" panose="020B0503020204020204" charset="-122"/>
                <a:ea typeface="微软雅黑" panose="020B0503020204020204" charset="-122"/>
              </a:rPr>
              <a:t>提交</a:t>
            </a:r>
            <a:endParaRPr lang="en-US" altLang="zh-CN" sz="1600">
              <a:solidFill>
                <a:srgbClr val="FFFFFF"/>
              </a:solidFill>
              <a:latin typeface="微软雅黑" panose="020B0503020204020204" charset="-122"/>
              <a:ea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640" y="638175"/>
            <a:ext cx="10586720" cy="570865"/>
          </a:xfrm>
          <a:prstGeom prst="rect">
            <a:avLst/>
          </a:prstGeom>
          <a:noFill/>
        </p:spPr>
        <p:txBody>
          <a:bodyPr wrap="square" rtlCol="0">
            <a:spAutoFit/>
          </a:bodyPr>
          <a:p>
            <a:pPr lvl="0" algn="l">
              <a:lnSpc>
                <a:spcPct val="130000"/>
              </a:lnSpc>
              <a:spcBef>
                <a:spcPts val="0"/>
              </a:spcBef>
              <a:spcAft>
                <a:spcPts val="0"/>
              </a:spcAft>
              <a:buNone/>
            </a:pPr>
            <a:r>
              <a:rPr lang="en-US" altLang="zh-CN" sz="2400">
                <a:solidFill>
                  <a:srgbClr val="000000"/>
                </a:solidFill>
                <a:latin typeface="微软雅黑" panose="020B0503020204020204" charset="-122"/>
                <a:ea typeface="微软雅黑" panose="020B0503020204020204" charset="-122"/>
                <a:sym typeface="+mn-ea"/>
              </a:rPr>
              <a:t>2.  </a:t>
            </a:r>
            <a:r>
              <a:rPr lang="en-US" altLang="zh-CN" sz="2400">
                <a:solidFill>
                  <a:srgbClr val="000000"/>
                </a:solidFill>
                <a:latin typeface="微软雅黑" panose="020B0503020204020204" charset="-122"/>
                <a:ea typeface="微软雅黑" panose="020B0503020204020204" charset="-122"/>
                <a:sym typeface="+mn-ea"/>
              </a:rPr>
              <a:t> 下列寻址方式中，最适合按下标顺序访问一维数组元素的是</a:t>
            </a:r>
            <a:r>
              <a:rPr lang="en-US" altLang="zh-CN" sz="2400" u="sng">
                <a:solidFill>
                  <a:srgbClr val="000000"/>
                </a:solidFill>
                <a:latin typeface="微软雅黑" panose="020B0503020204020204" charset="-122"/>
                <a:ea typeface="微软雅黑" panose="020B0503020204020204" charset="-122"/>
                <a:sym typeface="+mn-ea"/>
              </a:rPr>
              <a:t>          </a:t>
            </a:r>
            <a:r>
              <a:rPr lang="en-US" altLang="zh-CN" sz="2400">
                <a:solidFill>
                  <a:srgbClr val="000000"/>
                </a:solidFill>
                <a:latin typeface="微软雅黑" panose="020B0503020204020204" charset="-122"/>
                <a:ea typeface="微软雅黑" panose="020B0503020204020204" charset="-122"/>
                <a:sym typeface="+mn-ea"/>
              </a:rPr>
              <a:t>。</a:t>
            </a:r>
            <a:endParaRPr sz="2400">
              <a:solidFill>
                <a:srgbClr val="000000"/>
              </a:solidFill>
              <a:latin typeface="微软雅黑" panose="020B0503020204020204" charset="-122"/>
              <a:ea typeface="微软雅黑" panose="020B0503020204020204" charset="-122"/>
              <a:sym typeface="+mn-ea"/>
            </a:endParaRPr>
          </a:p>
        </p:txBody>
      </p:sp>
      <p:sp>
        <p:nvSpPr>
          <p:cNvPr id="2" name="文本框 1"/>
          <p:cNvSpPr txBox="1"/>
          <p:nvPr>
            <p:custDataLst>
              <p:tags r:id="rId1"/>
            </p:custDataLst>
          </p:nvPr>
        </p:nvSpPr>
        <p:spPr>
          <a:xfrm>
            <a:off x="1700530" y="1584325"/>
            <a:ext cx="4000500" cy="85725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sym typeface="+mn-ea"/>
              </a:rPr>
              <a:t> A) </a:t>
            </a:r>
            <a:r>
              <a:rPr lang="en-US" altLang="zh-CN" sz="2600">
                <a:solidFill>
                  <a:srgbClr val="000000"/>
                </a:solidFill>
                <a:latin typeface="微软雅黑" panose="020B0503020204020204" charset="-122"/>
                <a:ea typeface="微软雅黑" panose="020B0503020204020204" charset="-122"/>
                <a:sym typeface="+mn-ea"/>
              </a:rPr>
              <a:t>相对寻址</a:t>
            </a:r>
            <a:endParaRPr lang="zh-CN" altLang="en-US" sz="2600">
              <a:solidFill>
                <a:srgbClr val="000000"/>
              </a:solidFill>
              <a:latin typeface="微软雅黑" panose="020B0503020204020204" charset="-122"/>
              <a:ea typeface="微软雅黑" panose="020B0503020204020204" charset="-122"/>
            </a:endParaRPr>
          </a:p>
        </p:txBody>
      </p:sp>
      <p:sp>
        <p:nvSpPr>
          <p:cNvPr id="3" name="文本框 2"/>
          <p:cNvSpPr txBox="1"/>
          <p:nvPr>
            <p:custDataLst>
              <p:tags r:id="rId2"/>
            </p:custDataLst>
          </p:nvPr>
        </p:nvSpPr>
        <p:spPr>
          <a:xfrm>
            <a:off x="1700530" y="2727325"/>
            <a:ext cx="4000500" cy="85725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sym typeface="+mn-ea"/>
              </a:rPr>
              <a:t> B) 寄存器</a:t>
            </a:r>
            <a:r>
              <a:rPr lang="zh-CN" altLang="en-US" sz="2600">
                <a:solidFill>
                  <a:srgbClr val="000000"/>
                </a:solidFill>
                <a:latin typeface="微软雅黑" panose="020B0503020204020204" charset="-122"/>
                <a:ea typeface="微软雅黑" panose="020B0503020204020204" charset="-122"/>
                <a:sym typeface="+mn-ea"/>
              </a:rPr>
              <a:t>直接</a:t>
            </a:r>
            <a:r>
              <a:rPr lang="en-US" altLang="zh-CN" sz="2600">
                <a:solidFill>
                  <a:srgbClr val="000000"/>
                </a:solidFill>
                <a:latin typeface="微软雅黑" panose="020B0503020204020204" charset="-122"/>
                <a:ea typeface="微软雅黑" panose="020B0503020204020204" charset="-122"/>
                <a:sym typeface="+mn-ea"/>
              </a:rPr>
              <a:t>寻址</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3"/>
            </p:custDataLst>
          </p:nvPr>
        </p:nvSpPr>
        <p:spPr>
          <a:xfrm>
            <a:off x="1700530" y="3870325"/>
            <a:ext cx="4000500" cy="85725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 C) </a:t>
            </a:r>
            <a:r>
              <a:rPr lang="en-US" altLang="zh-CN" sz="2600">
                <a:solidFill>
                  <a:srgbClr val="000000"/>
                </a:solidFill>
                <a:latin typeface="微软雅黑" panose="020B0503020204020204" charset="-122"/>
                <a:ea typeface="微软雅黑" panose="020B0503020204020204" charset="-122"/>
                <a:sym typeface="+mn-ea"/>
              </a:rPr>
              <a:t>直接寻址</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4"/>
            </p:custDataLst>
          </p:nvPr>
        </p:nvSpPr>
        <p:spPr>
          <a:xfrm>
            <a:off x="1700530" y="5013325"/>
            <a:ext cx="4000500" cy="85725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sym typeface="+mn-ea"/>
              </a:rPr>
              <a:t>D) 变址寻址</a:t>
            </a:r>
            <a:endParaRPr lang="zh-CN" altLang="en-US" sz="2600">
              <a:solidFill>
                <a:srgbClr val="000000"/>
              </a:solidFill>
              <a:latin typeface="微软雅黑" panose="020B0503020204020204" charset="-122"/>
              <a:ea typeface="微软雅黑" panose="020B0503020204020204" charset="-122"/>
            </a:endParaRPr>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3275" y="592455"/>
            <a:ext cx="10586720" cy="1420495"/>
          </a:xfrm>
          <a:prstGeom prst="rect">
            <a:avLst/>
          </a:prstGeom>
          <a:noFill/>
        </p:spPr>
        <p:txBody>
          <a:bodyPr wrap="square" rtlCol="0">
            <a:spAutoFit/>
          </a:bodyPr>
          <a:p>
            <a:pPr lvl="0" algn="l">
              <a:lnSpc>
                <a:spcPct val="120000"/>
              </a:lnSpc>
              <a:spcBef>
                <a:spcPts val="0"/>
              </a:spcBef>
              <a:spcAft>
                <a:spcPts val="0"/>
              </a:spcAft>
              <a:buNone/>
            </a:pPr>
            <a:r>
              <a:rPr sz="2400">
                <a:solidFill>
                  <a:srgbClr val="000000"/>
                </a:solidFill>
                <a:latin typeface="微软雅黑" panose="020B0503020204020204" charset="-122"/>
                <a:ea typeface="微软雅黑" panose="020B0503020204020204" charset="-122"/>
                <a:sym typeface="+mn-ea"/>
              </a:rPr>
              <a:t>3.</a:t>
            </a:r>
            <a:r>
              <a:rPr lang="en-US" sz="2400">
                <a:solidFill>
                  <a:srgbClr val="000000"/>
                </a:solidFill>
                <a:latin typeface="微软雅黑" panose="020B0503020204020204" charset="-122"/>
                <a:ea typeface="微软雅黑" panose="020B0503020204020204" charset="-122"/>
                <a:sym typeface="+mn-ea"/>
              </a:rPr>
              <a:t> </a:t>
            </a:r>
            <a:r>
              <a:rPr sz="2400">
                <a:solidFill>
                  <a:srgbClr val="000000"/>
                </a:solidFill>
                <a:latin typeface="微软雅黑" panose="020B0503020204020204" charset="-122"/>
                <a:ea typeface="微软雅黑" panose="020B0503020204020204" charset="-122"/>
                <a:sym typeface="+mn-ea"/>
              </a:rPr>
              <a:t>某计算机采用 16 位定长指令字格式，操作码位数和寻址方式位数固定，指令系统中有 48 条指令，支持直接、间接、立即、相对 4 种寻址方式，单地址指令中直接寻址方式可寻址范围是</a:t>
            </a:r>
            <a:r>
              <a:rPr lang="zh-CN" sz="2400">
                <a:solidFill>
                  <a:srgbClr val="000000"/>
                </a:solidFill>
                <a:latin typeface="微软雅黑" panose="020B0503020204020204" charset="-122"/>
                <a:ea typeface="微软雅黑" panose="020B0503020204020204" charset="-122"/>
                <a:sym typeface="+mn-ea"/>
              </a:rPr>
              <a:t>多少？</a:t>
            </a:r>
            <a:endParaRPr sz="2400">
              <a:solidFill>
                <a:srgbClr val="000000"/>
              </a:solidFill>
              <a:latin typeface="微软雅黑" panose="020B0503020204020204" charset="-122"/>
              <a:ea typeface="微软雅黑" panose="020B0503020204020204" charset="-122"/>
              <a:sym typeface="+mn-ea"/>
            </a:endParaRPr>
          </a:p>
        </p:txBody>
      </p:sp>
      <p:sp>
        <p:nvSpPr>
          <p:cNvPr id="5" name="文本框 4"/>
          <p:cNvSpPr txBox="1"/>
          <p:nvPr/>
        </p:nvSpPr>
        <p:spPr>
          <a:xfrm>
            <a:off x="871220" y="2073275"/>
            <a:ext cx="10093960" cy="1753235"/>
          </a:xfrm>
          <a:prstGeom prst="rect">
            <a:avLst/>
          </a:prstGeom>
          <a:noFill/>
        </p:spPr>
        <p:txBody>
          <a:bodyPr wrap="square" rtlCol="0" anchor="t">
            <a:spAutoFit/>
          </a:bodyPr>
          <a:p>
            <a:pPr lvl="0" algn="l">
              <a:lnSpc>
                <a:spcPct val="150000"/>
              </a:lnSpc>
              <a:buNone/>
            </a:pPr>
            <a:r>
              <a:rPr lang="en-US" altLang="zh-CN" sz="2400" b="1" dirty="0">
                <a:solidFill>
                  <a:srgbClr val="0000FF"/>
                </a:solidFill>
                <a:latin typeface="微软雅黑" panose="020B0503020204020204" charset="-122"/>
                <a:ea typeface="微软雅黑" panose="020B0503020204020204" charset="-122"/>
                <a:sym typeface="+mn-ea"/>
              </a:rPr>
              <a:t>【</a:t>
            </a:r>
            <a:r>
              <a:rPr lang="zh-CN" altLang="en-US" sz="2400" b="1" dirty="0">
                <a:solidFill>
                  <a:srgbClr val="0000FF"/>
                </a:solidFill>
                <a:latin typeface="微软雅黑" panose="020B0503020204020204" charset="-122"/>
                <a:ea typeface="微软雅黑" panose="020B0503020204020204" charset="-122"/>
                <a:sym typeface="+mn-ea"/>
              </a:rPr>
              <a:t>解</a:t>
            </a:r>
            <a:r>
              <a:rPr lang="en-US" altLang="zh-CN" sz="2400" b="1" dirty="0">
                <a:solidFill>
                  <a:srgbClr val="0000FF"/>
                </a:solidFill>
                <a:latin typeface="微软雅黑" panose="020B0503020204020204" charset="-122"/>
                <a:ea typeface="微软雅黑" panose="020B0503020204020204" charset="-122"/>
                <a:sym typeface="+mn-ea"/>
              </a:rPr>
              <a:t>】</a:t>
            </a:r>
            <a:r>
              <a:rPr lang="zh-CN" altLang="en-US" sz="2400">
                <a:solidFill>
                  <a:srgbClr val="000000"/>
                </a:solidFill>
                <a:latin typeface="微软雅黑" panose="020B0503020204020204" charset="-122"/>
                <a:ea typeface="微软雅黑" panose="020B0503020204020204" charset="-122"/>
                <a:sym typeface="+mn-ea"/>
              </a:rPr>
              <a:t>： </a:t>
            </a:r>
            <a:r>
              <a:rPr lang="zh-CN" altLang="en-US" sz="2400">
                <a:solidFill>
                  <a:srgbClr val="000000"/>
                </a:solidFill>
                <a:latin typeface="微软雅黑" panose="020B0503020204020204" charset="-122"/>
                <a:ea typeface="微软雅黑" panose="020B0503020204020204" charset="-122"/>
                <a:sym typeface="+mn-ea"/>
              </a:rPr>
              <a:t>由题干可知，有</a:t>
            </a:r>
            <a:r>
              <a:rPr lang="en-US" altLang="zh-CN" sz="2400">
                <a:solidFill>
                  <a:srgbClr val="000000"/>
                </a:solidFill>
                <a:latin typeface="微软雅黑" panose="020B0503020204020204" charset="-122"/>
                <a:ea typeface="微软雅黑" panose="020B0503020204020204" charset="-122"/>
                <a:sym typeface="+mn-ea"/>
              </a:rPr>
              <a:t>48</a:t>
            </a:r>
            <a:r>
              <a:rPr lang="zh-CN" altLang="en-US" sz="2400">
                <a:solidFill>
                  <a:srgbClr val="000000"/>
                </a:solidFill>
                <a:latin typeface="微软雅黑" panose="020B0503020204020204" charset="-122"/>
                <a:ea typeface="微软雅黑" panose="020B0503020204020204" charset="-122"/>
                <a:sym typeface="+mn-ea"/>
              </a:rPr>
              <a:t>条指令，则操作码最少需要</a:t>
            </a:r>
            <a:r>
              <a:rPr lang="en-US" altLang="zh-CN" sz="2400">
                <a:solidFill>
                  <a:srgbClr val="000000"/>
                </a:solidFill>
                <a:latin typeface="微软雅黑" panose="020B0503020204020204" charset="-122"/>
                <a:ea typeface="微软雅黑" panose="020B0503020204020204" charset="-122"/>
                <a:sym typeface="+mn-ea"/>
              </a:rPr>
              <a:t>6</a:t>
            </a:r>
            <a:r>
              <a:rPr lang="zh-CN" altLang="en-US" sz="2400">
                <a:solidFill>
                  <a:srgbClr val="000000"/>
                </a:solidFill>
                <a:latin typeface="微软雅黑" panose="020B0503020204020204" charset="-122"/>
                <a:ea typeface="微软雅黑" panose="020B0503020204020204" charset="-122"/>
                <a:sym typeface="+mn-ea"/>
              </a:rPr>
              <a:t>位。有四种寻址方式，则寻址方式特征位</a:t>
            </a:r>
            <a:r>
              <a:rPr lang="en-US" altLang="zh-CN" sz="2400">
                <a:solidFill>
                  <a:srgbClr val="000000"/>
                </a:solidFill>
                <a:latin typeface="微软雅黑" panose="020B0503020204020204" charset="-122"/>
                <a:ea typeface="微软雅黑" panose="020B0503020204020204" charset="-122"/>
                <a:sym typeface="+mn-ea"/>
              </a:rPr>
              <a:t>I</a:t>
            </a:r>
            <a:r>
              <a:rPr lang="zh-CN" altLang="en-US" sz="2400">
                <a:solidFill>
                  <a:srgbClr val="000000"/>
                </a:solidFill>
                <a:latin typeface="微软雅黑" panose="020B0503020204020204" charset="-122"/>
                <a:ea typeface="微软雅黑" panose="020B0503020204020204" charset="-122"/>
                <a:sym typeface="+mn-ea"/>
              </a:rPr>
              <a:t>需要</a:t>
            </a:r>
            <a:r>
              <a:rPr lang="en-US" altLang="zh-CN" sz="2400">
                <a:solidFill>
                  <a:srgbClr val="000000"/>
                </a:solidFill>
                <a:latin typeface="微软雅黑" panose="020B0503020204020204" charset="-122"/>
                <a:ea typeface="微软雅黑" panose="020B0503020204020204" charset="-122"/>
                <a:sym typeface="+mn-ea"/>
              </a:rPr>
              <a:t>2</a:t>
            </a:r>
            <a:r>
              <a:rPr lang="zh-CN" altLang="en-US" sz="2400">
                <a:solidFill>
                  <a:srgbClr val="000000"/>
                </a:solidFill>
                <a:latin typeface="微软雅黑" panose="020B0503020204020204" charset="-122"/>
                <a:ea typeface="微软雅黑" panose="020B0503020204020204" charset="-122"/>
                <a:sym typeface="+mn-ea"/>
              </a:rPr>
              <a:t>位。剩下的位数分配给形式地址</a:t>
            </a:r>
            <a:r>
              <a:rPr lang="en-US" altLang="zh-CN" sz="2400">
                <a:solidFill>
                  <a:srgbClr val="000000"/>
                </a:solidFill>
                <a:latin typeface="微软雅黑" panose="020B0503020204020204" charset="-122"/>
                <a:ea typeface="微软雅黑" panose="020B0503020204020204" charset="-122"/>
                <a:sym typeface="+mn-ea"/>
              </a:rPr>
              <a:t>D</a:t>
            </a:r>
            <a:r>
              <a:rPr lang="zh-CN" altLang="en-US" sz="2400">
                <a:solidFill>
                  <a:srgbClr val="000000"/>
                </a:solidFill>
                <a:latin typeface="微软雅黑" panose="020B0503020204020204" charset="-122"/>
                <a:ea typeface="微软雅黑" panose="020B0503020204020204" charset="-122"/>
                <a:sym typeface="+mn-ea"/>
              </a:rPr>
              <a:t>，其位数</a:t>
            </a:r>
            <a:r>
              <a:rPr lang="en-US" altLang="zh-CN" sz="2400">
                <a:solidFill>
                  <a:srgbClr val="000000"/>
                </a:solidFill>
                <a:latin typeface="微软雅黑" panose="020B0503020204020204" charset="-122"/>
                <a:ea typeface="微软雅黑" panose="020B0503020204020204" charset="-122"/>
                <a:sym typeface="+mn-ea"/>
              </a:rPr>
              <a:t>=16-6-2=8</a:t>
            </a:r>
            <a:r>
              <a:rPr lang="zh-CN" altLang="en-US" sz="2400">
                <a:solidFill>
                  <a:srgbClr val="000000"/>
                </a:solidFill>
                <a:latin typeface="微软雅黑" panose="020B0503020204020204" charset="-122"/>
                <a:ea typeface="微软雅黑" panose="020B0503020204020204" charset="-122"/>
                <a:sym typeface="+mn-ea"/>
              </a:rPr>
              <a:t>位。</a:t>
            </a:r>
            <a:endParaRPr sz="2400">
              <a:solidFill>
                <a:srgbClr val="000000"/>
              </a:solidFill>
              <a:latin typeface="微软雅黑" panose="020B0503020204020204" charset="-122"/>
              <a:ea typeface="微软雅黑" panose="020B0503020204020204" charset="-122"/>
              <a:sym typeface="+mn-ea"/>
            </a:endParaRPr>
          </a:p>
        </p:txBody>
      </p:sp>
      <p:pic>
        <p:nvPicPr>
          <p:cNvPr id="25" name="图片 24"/>
          <p:cNvPicPr>
            <a:picLocks noChangeAspect="1"/>
          </p:cNvPicPr>
          <p:nvPr/>
        </p:nvPicPr>
        <p:blipFill>
          <a:blip r:embed="rId1"/>
          <a:stretch>
            <a:fillRect/>
          </a:stretch>
        </p:blipFill>
        <p:spPr>
          <a:xfrm>
            <a:off x="2369820" y="4128770"/>
            <a:ext cx="4335780" cy="757555"/>
          </a:xfrm>
          <a:prstGeom prst="rect">
            <a:avLst/>
          </a:prstGeom>
        </p:spPr>
      </p:pic>
      <p:sp>
        <p:nvSpPr>
          <p:cNvPr id="2" name="文本框 1"/>
          <p:cNvSpPr txBox="1"/>
          <p:nvPr/>
        </p:nvSpPr>
        <p:spPr>
          <a:xfrm>
            <a:off x="1070610" y="5188585"/>
            <a:ext cx="7503160" cy="645160"/>
          </a:xfrm>
          <a:prstGeom prst="rect">
            <a:avLst/>
          </a:prstGeom>
          <a:noFill/>
        </p:spPr>
        <p:txBody>
          <a:bodyPr wrap="square" rtlCol="0" anchor="t">
            <a:spAutoFit/>
          </a:bodyPr>
          <a:p>
            <a:pPr lvl="0" algn="l">
              <a:lnSpc>
                <a:spcPct val="150000"/>
              </a:lnSpc>
              <a:buNone/>
            </a:pPr>
            <a:r>
              <a:rPr lang="zh-CN" altLang="en-US" sz="2400">
                <a:solidFill>
                  <a:srgbClr val="000000"/>
                </a:solidFill>
                <a:latin typeface="微软雅黑" panose="020B0503020204020204" charset="-122"/>
                <a:ea typeface="微软雅黑" panose="020B0503020204020204" charset="-122"/>
                <a:sym typeface="+mn-ea"/>
              </a:rPr>
              <a:t>故直接寻址方式的寻址范围为：</a:t>
            </a:r>
            <a:r>
              <a:rPr lang="en-US" altLang="zh-CN" sz="2400">
                <a:solidFill>
                  <a:srgbClr val="000000"/>
                </a:solidFill>
                <a:latin typeface="微软雅黑" panose="020B0503020204020204" charset="-122"/>
                <a:ea typeface="微软雅黑" panose="020B0503020204020204" charset="-122"/>
                <a:sym typeface="+mn-ea"/>
              </a:rPr>
              <a:t>0--2</a:t>
            </a:r>
            <a:r>
              <a:rPr lang="en-US" altLang="zh-CN" sz="2400" baseline="30000">
                <a:solidFill>
                  <a:srgbClr val="000000"/>
                </a:solidFill>
                <a:latin typeface="微软雅黑" panose="020B0503020204020204" charset="-122"/>
                <a:ea typeface="微软雅黑" panose="020B0503020204020204" charset="-122"/>
                <a:sym typeface="+mn-ea"/>
              </a:rPr>
              <a:t>8</a:t>
            </a:r>
            <a:r>
              <a:rPr lang="en-US" altLang="zh-CN" sz="2400">
                <a:solidFill>
                  <a:srgbClr val="000000"/>
                </a:solidFill>
                <a:latin typeface="微软雅黑" panose="020B0503020204020204" charset="-122"/>
                <a:ea typeface="微软雅黑" panose="020B0503020204020204" charset="-122"/>
                <a:sym typeface="+mn-ea"/>
              </a:rPr>
              <a:t>-1</a:t>
            </a:r>
            <a:r>
              <a:rPr lang="zh-CN" altLang="en-US" sz="2400">
                <a:solidFill>
                  <a:srgbClr val="000000"/>
                </a:solidFill>
                <a:latin typeface="微软雅黑" panose="020B0503020204020204" charset="-122"/>
                <a:ea typeface="微软雅黑" panose="020B0503020204020204" charset="-122"/>
                <a:sym typeface="+mn-ea"/>
              </a:rPr>
              <a:t>，即</a:t>
            </a:r>
            <a:r>
              <a:rPr lang="en-US" altLang="zh-CN" sz="2400">
                <a:solidFill>
                  <a:srgbClr val="000000"/>
                </a:solidFill>
                <a:latin typeface="微软雅黑" panose="020B0503020204020204" charset="-122"/>
                <a:ea typeface="微软雅黑" panose="020B0503020204020204" charset="-122"/>
                <a:sym typeface="+mn-ea"/>
              </a:rPr>
              <a:t>0--255</a:t>
            </a:r>
            <a:r>
              <a:rPr lang="zh-CN" altLang="en-US" sz="2400">
                <a:solidFill>
                  <a:srgbClr val="000000"/>
                </a:solidFill>
                <a:latin typeface="微软雅黑" panose="020B0503020204020204" charset="-122"/>
                <a:ea typeface="微软雅黑" panose="020B0503020204020204" charset="-122"/>
                <a:sym typeface="+mn-ea"/>
              </a:rPr>
              <a:t>。</a:t>
            </a:r>
            <a:endParaRPr sz="2400">
              <a:solidFill>
                <a:srgbClr val="000000"/>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uiExpand="1" build="allAtOnce"/>
      <p:bldP spid="2" grpId="0" bldLvl="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3275" y="592455"/>
            <a:ext cx="10586720" cy="977265"/>
          </a:xfrm>
          <a:prstGeom prst="rect">
            <a:avLst/>
          </a:prstGeom>
          <a:noFill/>
        </p:spPr>
        <p:txBody>
          <a:bodyPr wrap="square" rtlCol="0">
            <a:spAutoFit/>
          </a:bodyPr>
          <a:p>
            <a:pPr lvl="0" algn="l">
              <a:lnSpc>
                <a:spcPct val="120000"/>
              </a:lnSpc>
              <a:spcBef>
                <a:spcPts val="0"/>
              </a:spcBef>
              <a:spcAft>
                <a:spcPts val="0"/>
              </a:spcAft>
              <a:buNone/>
            </a:pPr>
            <a:r>
              <a:rPr lang="en-US" sz="2400">
                <a:solidFill>
                  <a:srgbClr val="000000"/>
                </a:solidFill>
                <a:latin typeface="微软雅黑" panose="020B0503020204020204" charset="-122"/>
                <a:ea typeface="微软雅黑" panose="020B0503020204020204" charset="-122"/>
                <a:sym typeface="+mn-ea"/>
              </a:rPr>
              <a:t>4</a:t>
            </a:r>
            <a:r>
              <a:rPr sz="2400">
                <a:solidFill>
                  <a:srgbClr val="000000"/>
                </a:solidFill>
                <a:latin typeface="微软雅黑" panose="020B0503020204020204" charset="-122"/>
                <a:ea typeface="微软雅黑" panose="020B0503020204020204" charset="-122"/>
                <a:sym typeface="+mn-ea"/>
              </a:rPr>
              <a:t>.</a:t>
            </a:r>
            <a:r>
              <a:rPr lang="en-US" sz="2400">
                <a:solidFill>
                  <a:srgbClr val="000000"/>
                </a:solidFill>
                <a:latin typeface="微软雅黑" panose="020B0503020204020204" charset="-122"/>
                <a:ea typeface="微软雅黑" panose="020B0503020204020204" charset="-122"/>
                <a:sym typeface="+mn-ea"/>
              </a:rPr>
              <a:t> </a:t>
            </a:r>
            <a:r>
              <a:rPr sz="2400">
                <a:solidFill>
                  <a:srgbClr val="000000"/>
                </a:solidFill>
                <a:latin typeface="微软雅黑" panose="020B0503020204020204" charset="-122"/>
                <a:ea typeface="微软雅黑" panose="020B0503020204020204" charset="-122"/>
                <a:sym typeface="+mn-ea"/>
              </a:rPr>
              <a:t>偏移寻址通过将某个寄存器内容与一个形式地址相加来生成有效地址。下列寻址方式中，不属于偏移寻址方式的是</a:t>
            </a:r>
            <a:r>
              <a:rPr lang="zh-CN" sz="2400">
                <a:solidFill>
                  <a:srgbClr val="000000"/>
                </a:solidFill>
                <a:latin typeface="微软雅黑" panose="020B0503020204020204" charset="-122"/>
                <a:ea typeface="微软雅黑" panose="020B0503020204020204" charset="-122"/>
                <a:sym typeface="+mn-ea"/>
              </a:rPr>
              <a:t>？</a:t>
            </a:r>
            <a:endParaRPr sz="2400">
              <a:solidFill>
                <a:srgbClr val="000000"/>
              </a:solidFill>
              <a:latin typeface="微软雅黑" panose="020B0503020204020204" charset="-122"/>
              <a:ea typeface="微软雅黑" panose="020B0503020204020204" charset="-122"/>
              <a:sym typeface="+mn-ea"/>
            </a:endParaRPr>
          </a:p>
        </p:txBody>
      </p:sp>
      <p:sp>
        <p:nvSpPr>
          <p:cNvPr id="2" name="文本框 1"/>
          <p:cNvSpPr txBox="1"/>
          <p:nvPr>
            <p:custDataLst>
              <p:tags r:id="rId1"/>
            </p:custDataLst>
          </p:nvPr>
        </p:nvSpPr>
        <p:spPr>
          <a:xfrm>
            <a:off x="2512695" y="1818005"/>
            <a:ext cx="4000500" cy="85725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sym typeface="+mn-ea"/>
              </a:rPr>
              <a:t>A</a:t>
            </a:r>
            <a:r>
              <a:rPr lang="zh-CN" altLang="en-US" sz="2600">
                <a:solidFill>
                  <a:srgbClr val="000000"/>
                </a:solidFill>
                <a:latin typeface="微软雅黑" panose="020B0503020204020204" charset="-122"/>
                <a:ea typeface="微软雅黑" panose="020B0503020204020204" charset="-122"/>
                <a:sym typeface="+mn-ea"/>
              </a:rPr>
              <a:t>）基址寻址</a:t>
            </a:r>
            <a:endParaRPr lang="zh-CN" altLang="en-US" sz="2600">
              <a:solidFill>
                <a:srgbClr val="000000"/>
              </a:solidFill>
              <a:latin typeface="微软雅黑" panose="020B0503020204020204" charset="-122"/>
              <a:ea typeface="微软雅黑" panose="020B0503020204020204" charset="-122"/>
            </a:endParaRPr>
          </a:p>
        </p:txBody>
      </p:sp>
      <p:sp>
        <p:nvSpPr>
          <p:cNvPr id="3" name="文本框 2"/>
          <p:cNvSpPr txBox="1"/>
          <p:nvPr>
            <p:custDataLst>
              <p:tags r:id="rId2"/>
            </p:custDataLst>
          </p:nvPr>
        </p:nvSpPr>
        <p:spPr>
          <a:xfrm>
            <a:off x="2512695" y="2484755"/>
            <a:ext cx="4000500" cy="85725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sym typeface="+mn-ea"/>
              </a:rPr>
              <a:t>B</a:t>
            </a:r>
            <a:r>
              <a:rPr lang="zh-CN" altLang="en-US" sz="2600">
                <a:solidFill>
                  <a:srgbClr val="000000"/>
                </a:solidFill>
                <a:latin typeface="微软雅黑" panose="020B0503020204020204" charset="-122"/>
                <a:ea typeface="微软雅黑" panose="020B0503020204020204" charset="-122"/>
                <a:sym typeface="+mn-ea"/>
              </a:rPr>
              <a:t>）间接寻址</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3"/>
            </p:custDataLst>
          </p:nvPr>
        </p:nvSpPr>
        <p:spPr>
          <a:xfrm>
            <a:off x="2512695" y="3200400"/>
            <a:ext cx="4000500" cy="85725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sym typeface="+mn-ea"/>
              </a:rPr>
              <a:t>C</a:t>
            </a:r>
            <a:r>
              <a:rPr lang="zh-CN" altLang="en-US" sz="2600">
                <a:solidFill>
                  <a:srgbClr val="000000"/>
                </a:solidFill>
                <a:latin typeface="微软雅黑" panose="020B0503020204020204" charset="-122"/>
                <a:ea typeface="微软雅黑" panose="020B0503020204020204" charset="-122"/>
                <a:sym typeface="+mn-ea"/>
              </a:rPr>
              <a:t>）相对寻址</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4"/>
            </p:custDataLst>
          </p:nvPr>
        </p:nvSpPr>
        <p:spPr>
          <a:xfrm>
            <a:off x="2512695" y="3996690"/>
            <a:ext cx="4000500" cy="85725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sym typeface="+mn-ea"/>
              </a:rPr>
              <a:t>D</a:t>
            </a:r>
            <a:r>
              <a:rPr lang="zh-CN" altLang="en-US" sz="2600">
                <a:solidFill>
                  <a:srgbClr val="000000"/>
                </a:solidFill>
                <a:latin typeface="微软雅黑" panose="020B0503020204020204" charset="-122"/>
                <a:ea typeface="微软雅黑" panose="020B0503020204020204" charset="-122"/>
                <a:sym typeface="+mn-ea"/>
              </a:rPr>
              <a:t>）变址寻址</a:t>
            </a:r>
            <a:endParaRPr lang="zh-CN" altLang="en-US" sz="2600">
              <a:solidFill>
                <a:srgbClr val="000000"/>
              </a:solidFill>
              <a:latin typeface="微软雅黑" panose="020B0503020204020204" charset="-122"/>
              <a:ea typeface="微软雅黑" panose="020B0503020204020204" charset="-122"/>
            </a:endParaRPr>
          </a:p>
        </p:txBody>
      </p:sp>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3275" y="592455"/>
            <a:ext cx="10586720" cy="2861310"/>
          </a:xfrm>
          <a:prstGeom prst="rect">
            <a:avLst/>
          </a:prstGeom>
          <a:noFill/>
        </p:spPr>
        <p:txBody>
          <a:bodyPr wrap="square" rtlCol="0">
            <a:spAutoFit/>
          </a:bodyPr>
          <a:p>
            <a:pPr lvl="0" algn="l">
              <a:lnSpc>
                <a:spcPct val="150000"/>
              </a:lnSpc>
              <a:spcBef>
                <a:spcPts val="0"/>
              </a:spcBef>
              <a:spcAft>
                <a:spcPts val="0"/>
              </a:spcAft>
              <a:buNone/>
            </a:pPr>
            <a:r>
              <a:rPr lang="en-US" altLang="zh-CN" sz="2000">
                <a:solidFill>
                  <a:srgbClr val="000000"/>
                </a:solidFill>
                <a:latin typeface="微软雅黑" panose="020B0503020204020204" charset="-122"/>
                <a:ea typeface="微软雅黑" panose="020B0503020204020204" charset="-122"/>
                <a:sym typeface="+mn-ea"/>
              </a:rPr>
              <a:t>5.  </a:t>
            </a:r>
            <a:r>
              <a:rPr sz="2000">
                <a:latin typeface="微软雅黑" panose="020B0503020204020204" charset="-122"/>
                <a:ea typeface="微软雅黑" panose="020B0503020204020204" charset="-122"/>
                <a:sym typeface="+mn-ea"/>
              </a:rPr>
              <a:t>某机器字长16位，其指令系统采用单字长指令，该指令系统有三类指令，分别是二地址指令，一地址指令和零地址指令；其操作码采用可变长操作码，每个地址码长度均为6位；已知二地址指令有14条，一地址指令125条。试分析：</a:t>
            </a:r>
            <a:endParaRPr sz="2000">
              <a:latin typeface="微软雅黑" panose="020B0503020204020204" charset="-122"/>
              <a:ea typeface="微软雅黑" panose="020B0503020204020204" charset="-122"/>
              <a:sym typeface="+mn-ea"/>
            </a:endParaRPr>
          </a:p>
          <a:p>
            <a:pPr lvl="0" algn="l">
              <a:lnSpc>
                <a:spcPct val="150000"/>
              </a:lnSpc>
              <a:spcBef>
                <a:spcPts val="0"/>
              </a:spcBef>
              <a:spcAft>
                <a:spcPts val="0"/>
              </a:spcAft>
              <a:buNone/>
            </a:pPr>
            <a:r>
              <a:rPr sz="2000">
                <a:latin typeface="微软雅黑" panose="020B0503020204020204" charset="-122"/>
                <a:ea typeface="微软雅黑" panose="020B0503020204020204" charset="-122"/>
                <a:sym typeface="+mn-ea"/>
              </a:rPr>
              <a:t>（1） 零地址指令最多可以有</a:t>
            </a:r>
            <a:r>
              <a:rPr lang="zh-CN" sz="2000">
                <a:latin typeface="微软雅黑" panose="020B0503020204020204" charset="-122"/>
                <a:ea typeface="微软雅黑" panose="020B0503020204020204" charset="-122"/>
                <a:sym typeface="+mn-ea"/>
              </a:rPr>
              <a:t>多少条？</a:t>
            </a:r>
            <a:endParaRPr lang="zh-CN" sz="2000">
              <a:latin typeface="微软雅黑" panose="020B0503020204020204" charset="-122"/>
              <a:ea typeface="微软雅黑" panose="020B0503020204020204" charset="-122"/>
              <a:sym typeface="+mn-ea"/>
            </a:endParaRPr>
          </a:p>
          <a:p>
            <a:pPr lvl="0" algn="l">
              <a:lnSpc>
                <a:spcPct val="150000"/>
              </a:lnSpc>
              <a:spcBef>
                <a:spcPts val="0"/>
              </a:spcBef>
              <a:spcAft>
                <a:spcPts val="0"/>
              </a:spcAft>
              <a:buNone/>
            </a:pPr>
            <a:r>
              <a:rPr lang="zh-CN" altLang="en-US" sz="2000">
                <a:solidFill>
                  <a:srgbClr val="000000"/>
                </a:solidFill>
                <a:latin typeface="微软雅黑" panose="020B0503020204020204" charset="-122"/>
                <a:ea typeface="微软雅黑" panose="020B0503020204020204" charset="-122"/>
                <a:sym typeface="+mn-ea"/>
              </a:rPr>
              <a:t>（</a:t>
            </a:r>
            <a:r>
              <a:rPr lang="en-US" altLang="zh-CN" sz="2000">
                <a:solidFill>
                  <a:srgbClr val="000000"/>
                </a:solidFill>
                <a:latin typeface="微软雅黑" panose="020B0503020204020204" charset="-122"/>
                <a:ea typeface="微软雅黑" panose="020B0503020204020204" charset="-122"/>
                <a:sym typeface="+mn-ea"/>
              </a:rPr>
              <a:t>2</a:t>
            </a:r>
            <a:r>
              <a:rPr lang="zh-CN" altLang="en-US" sz="2000">
                <a:solidFill>
                  <a:srgbClr val="000000"/>
                </a:solidFill>
                <a:latin typeface="微软雅黑" panose="020B0503020204020204" charset="-122"/>
                <a:ea typeface="微软雅黑" panose="020B0503020204020204" charset="-122"/>
                <a:sym typeface="+mn-ea"/>
              </a:rPr>
              <a:t>）在当前条件下，整个指令系统可以有多少条？</a:t>
            </a:r>
            <a:endParaRPr lang="zh-CN" altLang="en-US" sz="2000">
              <a:solidFill>
                <a:srgbClr val="000000"/>
              </a:solidFill>
              <a:latin typeface="微软雅黑" panose="020B0503020204020204" charset="-122"/>
              <a:ea typeface="微软雅黑" panose="020B0503020204020204" charset="-122"/>
              <a:sym typeface="+mn-ea"/>
            </a:endParaRPr>
          </a:p>
          <a:p>
            <a:pPr lvl="0" algn="l">
              <a:lnSpc>
                <a:spcPct val="150000"/>
              </a:lnSpc>
              <a:spcBef>
                <a:spcPts val="0"/>
              </a:spcBef>
              <a:spcAft>
                <a:spcPts val="0"/>
              </a:spcAft>
              <a:buNone/>
            </a:pPr>
            <a:r>
              <a:rPr lang="zh-CN" altLang="en-US" sz="2000">
                <a:solidFill>
                  <a:srgbClr val="000000"/>
                </a:solidFill>
                <a:latin typeface="微软雅黑" panose="020B0503020204020204" charset="-122"/>
                <a:ea typeface="微软雅黑" panose="020B0503020204020204" charset="-122"/>
                <a:sym typeface="+mn-ea"/>
              </a:rPr>
              <a:t>（3）若一地址指令要求设计24</a:t>
            </a:r>
            <a:r>
              <a:rPr lang="en-US" altLang="zh-CN" sz="2000">
                <a:solidFill>
                  <a:srgbClr val="000000"/>
                </a:solidFill>
                <a:latin typeface="微软雅黑" panose="020B0503020204020204" charset="-122"/>
                <a:ea typeface="微软雅黑" panose="020B0503020204020204" charset="-122"/>
                <a:sym typeface="+mn-ea"/>
              </a:rPr>
              <a:t>8</a:t>
            </a:r>
            <a:r>
              <a:rPr lang="zh-CN" altLang="en-US" sz="2000">
                <a:solidFill>
                  <a:srgbClr val="000000"/>
                </a:solidFill>
                <a:latin typeface="微软雅黑" panose="020B0503020204020204" charset="-122"/>
                <a:ea typeface="微软雅黑" panose="020B0503020204020204" charset="-122"/>
                <a:sym typeface="+mn-ea"/>
              </a:rPr>
              <a:t>条，则二地址指令最多能有多少条？</a:t>
            </a:r>
            <a:endParaRPr sz="2000">
              <a:solidFill>
                <a:srgbClr val="000000"/>
              </a:solidFill>
              <a:latin typeface="微软雅黑" panose="020B0503020204020204" charset="-122"/>
              <a:ea typeface="微软雅黑" panose="020B0503020204020204" charset="-122"/>
              <a:sym typeface="+mn-ea"/>
            </a:endParaRPr>
          </a:p>
        </p:txBody>
      </p:sp>
      <p:sp>
        <p:nvSpPr>
          <p:cNvPr id="5" name="文本框 4"/>
          <p:cNvSpPr txBox="1"/>
          <p:nvPr/>
        </p:nvSpPr>
        <p:spPr>
          <a:xfrm>
            <a:off x="1052830" y="3623310"/>
            <a:ext cx="3236595" cy="553085"/>
          </a:xfrm>
          <a:prstGeom prst="rect">
            <a:avLst/>
          </a:prstGeom>
          <a:noFill/>
        </p:spPr>
        <p:txBody>
          <a:bodyPr wrap="square" rtlCol="0" anchor="t">
            <a:spAutoFit/>
          </a:bodyPr>
          <a:p>
            <a:pPr lvl="0" algn="l">
              <a:lnSpc>
                <a:spcPct val="150000"/>
              </a:lnSpc>
              <a:buNone/>
            </a:pPr>
            <a:r>
              <a:rPr lang="en-US" altLang="zh-CN" sz="2000" b="1" dirty="0">
                <a:solidFill>
                  <a:srgbClr val="0000FF"/>
                </a:solidFill>
                <a:latin typeface="微软雅黑" panose="020B0503020204020204" charset="-122"/>
                <a:ea typeface="微软雅黑" panose="020B0503020204020204" charset="-122"/>
                <a:sym typeface="+mn-ea"/>
              </a:rPr>
              <a:t>【</a:t>
            </a:r>
            <a:r>
              <a:rPr lang="zh-CN" altLang="en-US" sz="2000" b="1" dirty="0">
                <a:solidFill>
                  <a:srgbClr val="0000FF"/>
                </a:solidFill>
                <a:latin typeface="微软雅黑" panose="020B0503020204020204" charset="-122"/>
                <a:ea typeface="微软雅黑" panose="020B0503020204020204" charset="-122"/>
                <a:sym typeface="+mn-ea"/>
              </a:rPr>
              <a:t>解</a:t>
            </a:r>
            <a:r>
              <a:rPr lang="en-US" altLang="zh-CN" sz="2000" b="1" dirty="0">
                <a:solidFill>
                  <a:srgbClr val="0000FF"/>
                </a:solidFill>
                <a:latin typeface="微软雅黑" panose="020B0503020204020204" charset="-122"/>
                <a:ea typeface="微软雅黑" panose="020B0503020204020204" charset="-122"/>
                <a:sym typeface="+mn-ea"/>
              </a:rPr>
              <a:t>】</a:t>
            </a:r>
            <a:r>
              <a:rPr lang="zh-CN" altLang="en-US" sz="2000">
                <a:solidFill>
                  <a:srgbClr val="000000"/>
                </a:solidFill>
                <a:latin typeface="微软雅黑" panose="020B0503020204020204" charset="-122"/>
                <a:ea typeface="微软雅黑" panose="020B0503020204020204" charset="-122"/>
                <a:sym typeface="+mn-ea"/>
              </a:rPr>
              <a:t>： 指令格式：</a:t>
            </a:r>
            <a:endParaRPr sz="2000">
              <a:solidFill>
                <a:srgbClr val="000000"/>
              </a:solidFill>
              <a:latin typeface="微软雅黑" panose="020B0503020204020204" charset="-122"/>
              <a:ea typeface="微软雅黑" panose="020B0503020204020204" charset="-122"/>
              <a:sym typeface="+mn-ea"/>
            </a:endParaRPr>
          </a:p>
        </p:txBody>
      </p:sp>
      <p:pic>
        <p:nvPicPr>
          <p:cNvPr id="68" name="图片 67"/>
          <p:cNvPicPr>
            <a:picLocks noChangeAspect="1"/>
          </p:cNvPicPr>
          <p:nvPr>
            <p:custDataLst>
              <p:tags r:id="rId1"/>
            </p:custDataLst>
          </p:nvPr>
        </p:nvPicPr>
        <p:blipFill>
          <a:blip r:embed="rId2"/>
          <a:stretch>
            <a:fillRect/>
          </a:stretch>
        </p:blipFill>
        <p:spPr>
          <a:xfrm>
            <a:off x="1167130" y="4085590"/>
            <a:ext cx="4663440" cy="2063115"/>
          </a:xfrm>
          <a:prstGeom prst="rect">
            <a:avLst/>
          </a:prstGeom>
        </p:spPr>
      </p:pic>
      <p:sp>
        <p:nvSpPr>
          <p:cNvPr id="8" name="文本框 7"/>
          <p:cNvSpPr txBox="1"/>
          <p:nvPr/>
        </p:nvSpPr>
        <p:spPr>
          <a:xfrm>
            <a:off x="6361430" y="3455670"/>
            <a:ext cx="5318125" cy="3322955"/>
          </a:xfrm>
          <a:prstGeom prst="rect">
            <a:avLst/>
          </a:prstGeom>
          <a:noFill/>
        </p:spPr>
        <p:txBody>
          <a:bodyPr wrap="square" rtlCol="0">
            <a:spAutoFit/>
          </a:bodyPr>
          <a:p>
            <a:pPr>
              <a:lnSpc>
                <a:spcPct val="150000"/>
              </a:lnSpc>
            </a:pPr>
            <a:r>
              <a:rPr lang="zh-CN" altLang="en-US" sz="2000">
                <a:sym typeface="+mn-ea"/>
              </a:rPr>
              <a:t> （</a:t>
            </a:r>
            <a:r>
              <a:rPr lang="en-US" altLang="zh-CN" sz="2000">
                <a:sym typeface="+mn-ea"/>
              </a:rPr>
              <a:t>1</a:t>
            </a:r>
            <a:r>
              <a:rPr lang="zh-CN" altLang="en-US" sz="2000">
                <a:sym typeface="+mn-ea"/>
              </a:rPr>
              <a:t>）零地址指令最多有：</a:t>
            </a:r>
            <a:endParaRPr lang="zh-CN" altLang="en-US" sz="2000">
              <a:sym typeface="+mn-ea"/>
            </a:endParaRPr>
          </a:p>
          <a:p>
            <a:pPr>
              <a:lnSpc>
                <a:spcPct val="150000"/>
              </a:lnSpc>
            </a:pPr>
            <a:r>
              <a:rPr lang="zh-CN" altLang="en-US" sz="2000">
                <a:sym typeface="+mn-ea"/>
              </a:rPr>
              <a:t> </a:t>
            </a:r>
            <a:r>
              <a:rPr lang="en-US" altLang="zh-CN" sz="2000">
                <a:sym typeface="+mn-ea"/>
              </a:rPr>
              <a:t>         [(</a:t>
            </a:r>
            <a:r>
              <a:rPr lang="zh-CN" altLang="en-US" sz="2000">
                <a:sym typeface="+mn-ea"/>
              </a:rPr>
              <a:t>16-1</a:t>
            </a:r>
            <a:r>
              <a:rPr lang="en-US" altLang="zh-CN" sz="2000">
                <a:sym typeface="+mn-ea"/>
              </a:rPr>
              <a:t>4)</a:t>
            </a:r>
            <a:r>
              <a:rPr lang="zh-CN" altLang="en-US" sz="2000">
                <a:sym typeface="+mn-ea"/>
              </a:rPr>
              <a:t>×2</a:t>
            </a:r>
            <a:r>
              <a:rPr lang="zh-CN" altLang="en-US" sz="2000" baseline="30000">
                <a:sym typeface="+mn-ea"/>
              </a:rPr>
              <a:t>6</a:t>
            </a:r>
            <a:r>
              <a:rPr lang="zh-CN" altLang="en-US" sz="2000">
                <a:sym typeface="+mn-ea"/>
              </a:rPr>
              <a:t>-</a:t>
            </a:r>
            <a:r>
              <a:rPr lang="en-US" altLang="zh-CN" sz="2000">
                <a:sym typeface="+mn-ea"/>
              </a:rPr>
              <a:t>125</a:t>
            </a:r>
            <a:r>
              <a:rPr lang="zh-CN" altLang="en-US" sz="2000">
                <a:sym typeface="+mn-ea"/>
              </a:rPr>
              <a:t>]×2</a:t>
            </a:r>
            <a:r>
              <a:rPr lang="zh-CN" altLang="en-US" sz="2000" baseline="30000">
                <a:sym typeface="+mn-ea"/>
              </a:rPr>
              <a:t>6</a:t>
            </a:r>
            <a:r>
              <a:rPr lang="zh-CN" altLang="en-US" sz="2000">
                <a:sym typeface="+mn-ea"/>
              </a:rPr>
              <a:t>=</a:t>
            </a:r>
            <a:r>
              <a:rPr lang="en-US" altLang="zh-CN" sz="2000">
                <a:sym typeface="+mn-ea"/>
              </a:rPr>
              <a:t>192</a:t>
            </a:r>
            <a:r>
              <a:rPr lang="zh-CN" altLang="en-US" sz="2000">
                <a:sym typeface="+mn-ea"/>
              </a:rPr>
              <a:t>条；            </a:t>
            </a:r>
            <a:endParaRPr lang="zh-CN" altLang="en-US" sz="2000"/>
          </a:p>
          <a:p>
            <a:pPr>
              <a:lnSpc>
                <a:spcPct val="150000"/>
              </a:lnSpc>
            </a:pPr>
            <a:r>
              <a:rPr lang="zh-CN" altLang="en-US" sz="2000">
                <a:sym typeface="+mn-ea"/>
              </a:rPr>
              <a:t> （2） 指令系统最多可以有：</a:t>
            </a:r>
            <a:r>
              <a:rPr lang="en-US" altLang="zh-CN" sz="2000">
                <a:sym typeface="+mn-ea"/>
              </a:rPr>
              <a:t> </a:t>
            </a:r>
            <a:endParaRPr lang="en-US" altLang="zh-CN" sz="2000">
              <a:sym typeface="+mn-ea"/>
            </a:endParaRPr>
          </a:p>
          <a:p>
            <a:pPr>
              <a:lnSpc>
                <a:spcPct val="150000"/>
              </a:lnSpc>
            </a:pPr>
            <a:r>
              <a:rPr lang="en-US" altLang="zh-CN" sz="2000">
                <a:sym typeface="+mn-ea"/>
              </a:rPr>
              <a:t>          </a:t>
            </a:r>
            <a:r>
              <a:rPr lang="zh-CN" altLang="en-US" sz="2000">
                <a:sym typeface="+mn-ea"/>
              </a:rPr>
              <a:t>1</a:t>
            </a:r>
            <a:r>
              <a:rPr lang="en-US" altLang="zh-CN" sz="2000">
                <a:sym typeface="+mn-ea"/>
              </a:rPr>
              <a:t>92</a:t>
            </a:r>
            <a:r>
              <a:rPr lang="zh-CN" altLang="en-US" sz="2000">
                <a:sym typeface="+mn-ea"/>
              </a:rPr>
              <a:t>+</a:t>
            </a:r>
            <a:r>
              <a:rPr lang="en-US" altLang="zh-CN" sz="2000">
                <a:sym typeface="+mn-ea"/>
              </a:rPr>
              <a:t>125</a:t>
            </a:r>
            <a:r>
              <a:rPr lang="zh-CN" altLang="en-US" sz="2000">
                <a:sym typeface="+mn-ea"/>
              </a:rPr>
              <a:t>+1</a:t>
            </a:r>
            <a:r>
              <a:rPr lang="en-US" altLang="zh-CN" sz="2000">
                <a:sym typeface="+mn-ea"/>
              </a:rPr>
              <a:t>4</a:t>
            </a:r>
            <a:r>
              <a:rPr lang="zh-CN" altLang="en-US" sz="2000">
                <a:sym typeface="+mn-ea"/>
              </a:rPr>
              <a:t>=</a:t>
            </a:r>
            <a:r>
              <a:rPr lang="en-US" altLang="zh-CN" sz="2000">
                <a:sym typeface="+mn-ea"/>
              </a:rPr>
              <a:t>331</a:t>
            </a:r>
            <a:r>
              <a:rPr lang="zh-CN" altLang="en-US" sz="2000">
                <a:sym typeface="+mn-ea"/>
              </a:rPr>
              <a:t>条  </a:t>
            </a:r>
            <a:endParaRPr lang="zh-CN" altLang="en-US" sz="2000"/>
          </a:p>
          <a:p>
            <a:pPr>
              <a:lnSpc>
                <a:spcPct val="150000"/>
              </a:lnSpc>
            </a:pPr>
            <a:r>
              <a:rPr lang="zh-CN" altLang="en-US" sz="2000">
                <a:sym typeface="+mn-ea"/>
              </a:rPr>
              <a:t> （3） 因为要设计24</a:t>
            </a:r>
            <a:r>
              <a:rPr lang="en-US" altLang="zh-CN" sz="2000">
                <a:sym typeface="+mn-ea"/>
              </a:rPr>
              <a:t>8</a:t>
            </a:r>
            <a:r>
              <a:rPr lang="zh-CN" altLang="en-US" sz="2000">
                <a:sym typeface="+mn-ea"/>
              </a:rPr>
              <a:t>条一地址指令最少需要4个扩展标志</a:t>
            </a:r>
            <a:r>
              <a:rPr lang="zh-CN" sz="2000">
                <a:sym typeface="+mn-ea"/>
              </a:rPr>
              <a:t>，</a:t>
            </a:r>
            <a:r>
              <a:rPr lang="en-US" altLang="zh-CN" sz="2000">
                <a:sym typeface="+mn-ea"/>
              </a:rPr>
              <a:t>4</a:t>
            </a:r>
            <a:r>
              <a:rPr lang="zh-CN" altLang="en-US" sz="2000">
                <a:sym typeface="+mn-ea"/>
              </a:rPr>
              <a:t>×2</a:t>
            </a:r>
            <a:r>
              <a:rPr lang="zh-CN" altLang="en-US" sz="2000" baseline="30000">
                <a:sym typeface="+mn-ea"/>
              </a:rPr>
              <a:t>6</a:t>
            </a:r>
            <a:r>
              <a:rPr lang="zh-CN" altLang="en-US" sz="2000">
                <a:latin typeface="Arial" panose="020B0604020202020204" pitchFamily="34" charset="0"/>
                <a:cs typeface="Arial" panose="020B0604020202020204" pitchFamily="34" charset="0"/>
                <a:sym typeface="+mn-ea"/>
              </a:rPr>
              <a:t>≥</a:t>
            </a:r>
            <a:r>
              <a:rPr lang="en-US" altLang="zh-CN" sz="2000">
                <a:latin typeface="Arial" panose="020B0604020202020204" pitchFamily="34" charset="0"/>
                <a:cs typeface="Arial" panose="020B0604020202020204" pitchFamily="34" charset="0"/>
                <a:sym typeface="+mn-ea"/>
              </a:rPr>
              <a:t>248</a:t>
            </a:r>
            <a:r>
              <a:rPr lang="zh-CN" altLang="en-US" sz="2000">
                <a:latin typeface="Arial" panose="020B0604020202020204" pitchFamily="34" charset="0"/>
                <a:cs typeface="Arial" panose="020B0604020202020204" pitchFamily="34" charset="0"/>
                <a:sym typeface="+mn-ea"/>
              </a:rPr>
              <a:t>，因此</a:t>
            </a:r>
            <a:r>
              <a:rPr lang="zh-CN" altLang="en-US" sz="2000">
                <a:sym typeface="+mn-ea"/>
              </a:rPr>
              <a:t>二地址指令最多能有： 2</a:t>
            </a:r>
            <a:r>
              <a:rPr lang="zh-CN" altLang="en-US" sz="2000" baseline="30000">
                <a:sym typeface="+mn-ea"/>
              </a:rPr>
              <a:t>4</a:t>
            </a:r>
            <a:r>
              <a:rPr lang="zh-CN" altLang="en-US" sz="2000">
                <a:sym typeface="+mn-ea"/>
              </a:rPr>
              <a:t>-4=12条；  </a:t>
            </a:r>
            <a:endParaRPr sz="2000">
              <a:solidFill>
                <a:srgbClr val="000000"/>
              </a:solidFill>
              <a:latin typeface="微软雅黑" panose="020B0503020204020204" charset="-122"/>
              <a:ea typeface="微软雅黑" panose="020B0503020204020204" charset="-122"/>
              <a:sym typeface="+mn-ea"/>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down)">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down)">
                                      <p:cBhvr>
                                        <p:cTn id="17" dur="500"/>
                                        <p:tgtEl>
                                          <p:spTgt spid="8">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wipe(down)">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wipe(down)">
                                      <p:cBhvr>
                                        <p:cTn id="25" dur="500"/>
                                        <p:tgtEl>
                                          <p:spTgt spid="8">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wipe(down)">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wipe(down)">
                                      <p:cBhvr>
                                        <p:cTn id="3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621665" y="699135"/>
            <a:ext cx="10342245" cy="2398395"/>
          </a:xfrm>
        </p:spPr>
        <p:txBody>
          <a:bodyPr wrap="square" lIns="91440" tIns="45720" rIns="91440" bIns="45720" anchor="ctr">
            <a:noAutofit/>
          </a:bodyPr>
          <a:p>
            <a:pPr eaLnBrk="1" hangingPunct="1">
              <a:lnSpc>
                <a:spcPct val="150000"/>
              </a:lnSpc>
            </a:pPr>
            <a:r>
              <a:rPr lang="en-US" sz="2000" b="0">
                <a:ea typeface="微软雅黑" panose="020B0503020204020204" charset="-122"/>
              </a:rPr>
              <a:t>6</a:t>
            </a:r>
            <a:r>
              <a:rPr lang="zh-CN" sz="2000" b="0">
                <a:ea typeface="微软雅黑" panose="020B0503020204020204" charset="-122"/>
              </a:rPr>
              <a:t>、</a:t>
            </a:r>
            <a:r>
              <a:rPr sz="2000" b="0">
                <a:ea typeface="微软雅黑" panose="020B0503020204020204" charset="-122"/>
              </a:rPr>
              <a:t>设某机器指令字长固定为16位，其指令形式有4类：三地址指令，二地址指令和一地址指令和零地址指令。每个地址码的长度均为4位。已知二地址指令有45条，零地址指令有7条，则：</a:t>
            </a:r>
            <a:br>
              <a:rPr sz="2000" b="0">
                <a:ea typeface="微软雅黑" panose="020B0503020204020204" charset="-122"/>
              </a:rPr>
            </a:br>
            <a:r>
              <a:rPr sz="2000" b="0">
                <a:ea typeface="微软雅黑" panose="020B0503020204020204" charset="-122"/>
              </a:rPr>
              <a:t>（1）三地址指令最多有</a:t>
            </a:r>
            <a:r>
              <a:rPr lang="zh-CN" sz="2000" b="0">
                <a:ea typeface="微软雅黑" panose="020B0503020204020204" charset="-122"/>
              </a:rPr>
              <a:t>多少条？</a:t>
            </a:r>
            <a:br>
              <a:rPr sz="2000" b="0">
                <a:ea typeface="微软雅黑" panose="020B0503020204020204" charset="-122"/>
              </a:rPr>
            </a:br>
            <a:r>
              <a:rPr lang="zh-CN" sz="2000" b="0">
                <a:ea typeface="微软雅黑" panose="020B0503020204020204" charset="-122"/>
              </a:rPr>
              <a:t>（</a:t>
            </a:r>
            <a:r>
              <a:rPr lang="en-US" altLang="zh-CN" sz="2000" b="0">
                <a:ea typeface="微软雅黑" panose="020B0503020204020204" charset="-122"/>
              </a:rPr>
              <a:t>2</a:t>
            </a:r>
            <a:r>
              <a:rPr lang="zh-CN" altLang="en-US" sz="2000" b="0">
                <a:ea typeface="微软雅黑" panose="020B0503020204020204" charset="-122"/>
              </a:rPr>
              <a:t>）当前条件下，一地址指令最多有多少条？</a:t>
            </a:r>
            <a:endParaRPr lang="zh-CN" altLang="en-US" sz="2000" b="0">
              <a:ea typeface="微软雅黑" panose="020B0503020204020204" charset="-122"/>
            </a:endParaRPr>
          </a:p>
        </p:txBody>
      </p:sp>
      <p:sp>
        <p:nvSpPr>
          <p:cNvPr id="8" name="文本框 7"/>
          <p:cNvSpPr txBox="1"/>
          <p:nvPr/>
        </p:nvSpPr>
        <p:spPr>
          <a:xfrm>
            <a:off x="900430" y="3227070"/>
            <a:ext cx="9501505" cy="2861310"/>
          </a:xfrm>
          <a:prstGeom prst="rect">
            <a:avLst/>
          </a:prstGeom>
          <a:noFill/>
        </p:spPr>
        <p:txBody>
          <a:bodyPr wrap="square" rtlCol="0">
            <a:spAutoFit/>
          </a:bodyPr>
          <a:p>
            <a:pPr>
              <a:lnSpc>
                <a:spcPct val="150000"/>
              </a:lnSpc>
            </a:pPr>
            <a:r>
              <a:rPr lang="zh-CN" altLang="en-US" sz="2000">
                <a:sym typeface="+mn-ea"/>
              </a:rPr>
              <a:t> </a:t>
            </a:r>
            <a:r>
              <a:rPr lang="zh-CN" altLang="en-US" sz="2000">
                <a:sym typeface="+mn-ea"/>
              </a:rPr>
              <a:t>解：</a:t>
            </a:r>
            <a:endParaRPr lang="zh-CN" altLang="en-US" sz="2000">
              <a:sym typeface="+mn-ea"/>
            </a:endParaRPr>
          </a:p>
          <a:p>
            <a:pPr>
              <a:lnSpc>
                <a:spcPct val="150000"/>
              </a:lnSpc>
            </a:pPr>
            <a:r>
              <a:rPr lang="zh-CN" altLang="en-US" sz="2000">
                <a:sym typeface="+mn-ea"/>
              </a:rPr>
              <a:t>（</a:t>
            </a:r>
            <a:r>
              <a:rPr lang="en-US" altLang="zh-CN" sz="2000">
                <a:sym typeface="+mn-ea"/>
              </a:rPr>
              <a:t>1</a:t>
            </a:r>
            <a:r>
              <a:rPr lang="zh-CN" altLang="en-US" sz="2000">
                <a:sym typeface="+mn-ea"/>
              </a:rPr>
              <a:t>）由题目可知，扩展码编码方案为：4-8-12-16。</a:t>
            </a:r>
            <a:endParaRPr lang="zh-CN" altLang="en-US" sz="2000">
              <a:sym typeface="+mn-ea"/>
            </a:endParaRPr>
          </a:p>
          <a:p>
            <a:pPr>
              <a:lnSpc>
                <a:spcPct val="150000"/>
              </a:lnSpc>
            </a:pPr>
            <a:r>
              <a:rPr lang="en-US" altLang="zh-CN" sz="2000">
                <a:sym typeface="+mn-ea"/>
              </a:rPr>
              <a:t>       </a:t>
            </a:r>
            <a:r>
              <a:rPr lang="zh-CN" altLang="en-US" sz="2000">
                <a:sym typeface="+mn-ea"/>
              </a:rPr>
              <a:t>二地址指令为45条，需要的扩展标志数为3，</a:t>
            </a:r>
            <a:r>
              <a:rPr lang="zh-CN" altLang="en-US" sz="2000">
                <a:sym typeface="+mn-ea"/>
              </a:rPr>
              <a:t>3×2</a:t>
            </a:r>
            <a:r>
              <a:rPr lang="zh-CN" altLang="en-US" sz="2000" baseline="30000">
                <a:sym typeface="+mn-ea"/>
              </a:rPr>
              <a:t>4</a:t>
            </a:r>
            <a:r>
              <a:rPr lang="zh-CN" altLang="en-US" sz="2000">
                <a:latin typeface="Arial" panose="020B0604020202020204" pitchFamily="34" charset="0"/>
                <a:cs typeface="Arial" panose="020B0604020202020204" pitchFamily="34" charset="0"/>
                <a:sym typeface="+mn-ea"/>
              </a:rPr>
              <a:t>≥</a:t>
            </a:r>
            <a:r>
              <a:rPr lang="zh-CN" altLang="en-US" sz="2000">
                <a:sym typeface="+mn-ea"/>
              </a:rPr>
              <a:t>45</a:t>
            </a:r>
            <a:r>
              <a:rPr lang="zh-CN" altLang="en-US" sz="2000">
                <a:sym typeface="+mn-ea"/>
              </a:rPr>
              <a:t> ，因此三地址指令最多可以有： 2</a:t>
            </a:r>
            <a:r>
              <a:rPr lang="zh-CN" altLang="en-US" sz="2000" baseline="30000">
                <a:sym typeface="+mn-ea"/>
              </a:rPr>
              <a:t>4</a:t>
            </a:r>
            <a:r>
              <a:rPr lang="zh-CN" altLang="en-US" sz="2000">
                <a:sym typeface="+mn-ea"/>
              </a:rPr>
              <a:t>-3=13</a:t>
            </a:r>
            <a:r>
              <a:rPr lang="zh-CN" altLang="en-US" sz="2000">
                <a:sym typeface="+mn-ea"/>
              </a:rPr>
              <a:t>条</a:t>
            </a:r>
            <a:endParaRPr lang="zh-CN" altLang="en-US" sz="2000">
              <a:sym typeface="+mn-ea"/>
            </a:endParaRPr>
          </a:p>
          <a:p>
            <a:pPr>
              <a:lnSpc>
                <a:spcPct val="150000"/>
              </a:lnSpc>
            </a:pPr>
            <a:r>
              <a:rPr lang="zh-CN" altLang="en-US" sz="2000">
                <a:sym typeface="+mn-ea"/>
              </a:rPr>
              <a:t>（2）  已知零地址指令数量为7，故只需要一个扩展标志。二地址留给一地址的扩展标志为：3×2</a:t>
            </a:r>
            <a:r>
              <a:rPr lang="zh-CN" altLang="en-US" sz="2000" baseline="30000">
                <a:sym typeface="+mn-ea"/>
              </a:rPr>
              <a:t>4</a:t>
            </a:r>
            <a:r>
              <a:rPr lang="zh-CN" altLang="en-US" sz="2000">
                <a:sym typeface="+mn-ea"/>
              </a:rPr>
              <a:t>-45=3， 因此一地址指令最多可以有：3×2</a:t>
            </a:r>
            <a:r>
              <a:rPr lang="zh-CN" altLang="en-US" sz="2000" baseline="30000">
                <a:sym typeface="+mn-ea"/>
              </a:rPr>
              <a:t>4</a:t>
            </a:r>
            <a:r>
              <a:rPr lang="zh-CN" altLang="en-US" sz="2000">
                <a:sym typeface="+mn-ea"/>
              </a:rPr>
              <a:t>-1=47  </a:t>
            </a:r>
            <a:endParaRPr sz="2000">
              <a:solidFill>
                <a:srgbClr val="000000"/>
              </a:solidFill>
              <a:latin typeface="微软雅黑" panose="020B0503020204020204" charset="-122"/>
              <a:ea typeface="微软雅黑" panose="020B0503020204020204" charset="-122"/>
              <a:sym typeface="+mn-ea"/>
            </a:endParaRPr>
          </a:p>
        </p:txBody>
      </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down)">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621665" y="699135"/>
            <a:ext cx="10342245" cy="1843405"/>
          </a:xfrm>
        </p:spPr>
        <p:txBody>
          <a:bodyPr wrap="square" lIns="91440" tIns="45720" rIns="91440" bIns="45720" anchor="ctr">
            <a:noAutofit/>
          </a:bodyPr>
          <a:p>
            <a:pPr eaLnBrk="1" hangingPunct="1">
              <a:lnSpc>
                <a:spcPct val="150000"/>
              </a:lnSpc>
            </a:pPr>
            <a:r>
              <a:rPr lang="en-US" sz="2000" b="0">
                <a:ea typeface="微软雅黑" panose="020B0503020204020204" charset="-122"/>
              </a:rPr>
              <a:t>7</a:t>
            </a:r>
            <a:r>
              <a:rPr lang="zh-CN" sz="2000" b="0">
                <a:ea typeface="微软雅黑" panose="020B0503020204020204" charset="-122"/>
              </a:rPr>
              <a:t>、</a:t>
            </a:r>
            <a:r>
              <a:rPr sz="2000" b="0">
                <a:ea typeface="微软雅黑" panose="020B0503020204020204" charset="-122"/>
              </a:rPr>
              <a:t>已知机器字长32位，设计的单字长双地址RS型指令格式如图所示</a:t>
            </a:r>
            <a:r>
              <a:rPr lang="zh-CN" sz="2000" b="0">
                <a:ea typeface="微软雅黑" panose="020B0503020204020204" charset="-122"/>
              </a:rPr>
              <a:t>。设机器有16个通用寄存器，29条指令，A为形式地址。其中目标操作数寻址方式固定为寄存器寻址，另一个操作数的寻址方式有立即、直接、寄存器直接、寄存器间接、相对等五种寻址方式。给出指令中各部分位数并指明寻址范围最大的寻址方式及寻址范围。</a:t>
            </a:r>
            <a:endParaRPr lang="zh-CN" sz="2000" b="0">
              <a:ea typeface="微软雅黑" panose="020B0503020204020204" charset="-122"/>
            </a:endParaRPr>
          </a:p>
        </p:txBody>
      </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pic>
        <p:nvPicPr>
          <p:cNvPr id="20" name="图片 19"/>
          <p:cNvPicPr>
            <a:picLocks noChangeAspect="1"/>
          </p:cNvPicPr>
          <p:nvPr/>
        </p:nvPicPr>
        <p:blipFill>
          <a:blip r:embed="rId3"/>
          <a:stretch>
            <a:fillRect/>
          </a:stretch>
        </p:blipFill>
        <p:spPr>
          <a:xfrm>
            <a:off x="2134870" y="2465705"/>
            <a:ext cx="5125720" cy="990600"/>
          </a:xfrm>
          <a:prstGeom prst="rect">
            <a:avLst/>
          </a:prstGeom>
        </p:spPr>
      </p:pic>
      <p:sp>
        <p:nvSpPr>
          <p:cNvPr id="3" name="Rectangle 2"/>
          <p:cNvSpPr>
            <a:spLocks noGrp="1"/>
          </p:cNvSpPr>
          <p:nvPr/>
        </p:nvSpPr>
        <p:spPr>
          <a:xfrm>
            <a:off x="824865" y="3536950"/>
            <a:ext cx="10342245" cy="2387600"/>
          </a:xfrm>
          <a:prstGeom prst="rect">
            <a:avLst/>
          </a:prstGeom>
        </p:spPr>
        <p:txBody>
          <a:bodyPr vert="horz" wrap="square" lIns="91440" tIns="45720" rIns="91440" bIns="45720" rtlCol="0" anchor="ctr">
            <a:no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eaLnBrk="1" hangingPunct="1">
              <a:lnSpc>
                <a:spcPct val="150000"/>
              </a:lnSpc>
            </a:pPr>
            <a:r>
              <a:rPr lang="zh-CN" altLang="en-US" sz="2000" b="0">
                <a:ea typeface="微软雅黑" panose="020B0503020204020204" charset="-122"/>
              </a:rPr>
              <a:t>解：</a:t>
            </a:r>
            <a:endParaRPr lang="zh-CN" altLang="en-US" sz="2000" b="0">
              <a:ea typeface="微软雅黑" panose="020B0503020204020204" charset="-122"/>
            </a:endParaRPr>
          </a:p>
          <a:p>
            <a:pPr eaLnBrk="1" hangingPunct="1">
              <a:lnSpc>
                <a:spcPct val="150000"/>
              </a:lnSpc>
            </a:pPr>
            <a:r>
              <a:rPr lang="zh-CN" altLang="en-US" sz="2000" b="0">
                <a:ea typeface="微软雅黑" panose="020B0503020204020204" charset="-122"/>
              </a:rPr>
              <a:t> </a:t>
            </a:r>
            <a:r>
              <a:rPr lang="en-US" altLang="zh-CN" sz="2000" b="0">
                <a:ea typeface="微软雅黑" panose="020B0503020204020204" charset="-122"/>
              </a:rPr>
              <a:t>       </a:t>
            </a:r>
            <a:r>
              <a:rPr lang="zh-CN" sz="2000" b="0">
                <a:ea typeface="微软雅黑" panose="020B0503020204020204" charset="-122"/>
              </a:rPr>
              <a:t>机器有16个通用寄存器，R</a:t>
            </a:r>
            <a:r>
              <a:rPr lang="zh-CN" sz="2000" b="0" baseline="-25000">
                <a:ea typeface="微软雅黑" panose="020B0503020204020204" charset="-122"/>
              </a:rPr>
              <a:t>D</a:t>
            </a:r>
            <a:r>
              <a:rPr lang="zh-CN" sz="2000" b="0">
                <a:ea typeface="微软雅黑" panose="020B0503020204020204" charset="-122"/>
              </a:rPr>
              <a:t>和R</a:t>
            </a:r>
            <a:r>
              <a:rPr lang="zh-CN" sz="2000" b="0" baseline="-25000">
                <a:ea typeface="微软雅黑" panose="020B0503020204020204" charset="-122"/>
              </a:rPr>
              <a:t>S</a:t>
            </a:r>
            <a:r>
              <a:rPr lang="zh-CN" sz="2000" b="0">
                <a:ea typeface="微软雅黑" panose="020B0503020204020204" charset="-122"/>
              </a:rPr>
              <a:t>位数均为 4位；29条指令，可得OP位数为5位 ；</a:t>
            </a:r>
            <a:br>
              <a:rPr lang="zh-CN" sz="2000" b="0">
                <a:ea typeface="微软雅黑" panose="020B0503020204020204" charset="-122"/>
              </a:rPr>
            </a:br>
            <a:r>
              <a:rPr lang="zh-CN" sz="2000" b="0">
                <a:ea typeface="微软雅黑" panose="020B0503020204020204" charset="-122"/>
              </a:rPr>
              <a:t> 五种寻址方式，可得MOD位数为 3位； 形式地址A的位数=32-5-4-3-4=16位。</a:t>
            </a:r>
            <a:br>
              <a:rPr lang="zh-CN" sz="2000" b="0">
                <a:ea typeface="微软雅黑" panose="020B0503020204020204" charset="-122"/>
              </a:rPr>
            </a:br>
            <a:r>
              <a:rPr lang="zh-CN" sz="2000" b="0">
                <a:ea typeface="微软雅黑" panose="020B0503020204020204" charset="-122"/>
              </a:rPr>
              <a:t>  </a:t>
            </a:r>
            <a:r>
              <a:rPr lang="en-US" altLang="zh-CN" sz="2000" b="0">
                <a:ea typeface="微软雅黑" panose="020B0503020204020204" charset="-122"/>
              </a:rPr>
              <a:t>      </a:t>
            </a:r>
            <a:r>
              <a:rPr lang="zh-CN" sz="2000" b="0">
                <a:ea typeface="微软雅黑" panose="020B0503020204020204" charset="-122"/>
              </a:rPr>
              <a:t>在给出的五种寻址方式中，寻址范围最大的是：  相对寻址</a:t>
            </a:r>
            <a:br>
              <a:rPr lang="zh-CN" sz="2000" b="0">
                <a:ea typeface="微软雅黑" panose="020B0503020204020204" charset="-122"/>
              </a:rPr>
            </a:br>
            <a:r>
              <a:rPr lang="zh-CN" sz="2000" b="0">
                <a:ea typeface="微软雅黑" panose="020B0503020204020204" charset="-122"/>
              </a:rPr>
              <a:t>  </a:t>
            </a:r>
            <a:r>
              <a:rPr lang="en-US" altLang="zh-CN" sz="2000" b="0">
                <a:ea typeface="微软雅黑" panose="020B0503020204020204" charset="-122"/>
              </a:rPr>
              <a:t>      </a:t>
            </a:r>
            <a:r>
              <a:rPr lang="zh-CN" sz="2000" b="0">
                <a:ea typeface="微软雅黑" panose="020B0503020204020204" charset="-122"/>
              </a:rPr>
              <a:t>其寻址空间为：0----2</a:t>
            </a:r>
            <a:r>
              <a:rPr lang="zh-CN" sz="2000" b="0" baseline="30000">
                <a:ea typeface="微软雅黑" panose="020B0503020204020204" charset="-122"/>
              </a:rPr>
              <a:t>32</a:t>
            </a:r>
            <a:r>
              <a:rPr lang="zh-CN" sz="2000" b="0">
                <a:ea typeface="微软雅黑" panose="020B0503020204020204" charset="-122"/>
              </a:rPr>
              <a:t>+2</a:t>
            </a:r>
            <a:r>
              <a:rPr lang="zh-CN" sz="2000" b="0" baseline="30000">
                <a:ea typeface="微软雅黑" panose="020B0503020204020204" charset="-122"/>
              </a:rPr>
              <a:t>15</a:t>
            </a:r>
            <a:r>
              <a:rPr lang="zh-CN" sz="2000" b="0">
                <a:ea typeface="微软雅黑" panose="020B0503020204020204" charset="-122"/>
              </a:rPr>
              <a:t>-2</a:t>
            </a:r>
            <a:endParaRPr lang="zh-CN" sz="2000" b="0">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654050" y="3852545"/>
            <a:ext cx="5367655" cy="1337945"/>
          </a:xfrm>
        </p:spPr>
        <p:txBody>
          <a:bodyPr wrap="square" lIns="91440" tIns="45720" rIns="91440" bIns="45720" anchor="ctr">
            <a:noAutofit/>
          </a:bodyPr>
          <a:p>
            <a:pPr eaLnBrk="1" hangingPunct="1">
              <a:lnSpc>
                <a:spcPct val="150000"/>
              </a:lnSpc>
            </a:pPr>
            <a:r>
              <a:rPr sz="2000" b="0">
                <a:ea typeface="微软雅黑" panose="020B0503020204020204" charset="-122"/>
              </a:rPr>
              <a:t>【解】：</a:t>
            </a:r>
            <a:br>
              <a:rPr sz="2000" b="0">
                <a:ea typeface="微软雅黑" panose="020B0503020204020204" charset="-122"/>
              </a:rPr>
            </a:br>
            <a:r>
              <a:rPr sz="2000" b="0">
                <a:ea typeface="微软雅黑" panose="020B0503020204020204" charset="-122"/>
              </a:rPr>
              <a:t>     1）I=01，相对寻址，D=60H，</a:t>
            </a:r>
            <a:br>
              <a:rPr sz="2000" b="0">
                <a:ea typeface="微软雅黑" panose="020B0503020204020204" charset="-122"/>
              </a:rPr>
            </a:br>
            <a:r>
              <a:rPr sz="2000" b="0">
                <a:ea typeface="微软雅黑" panose="020B0503020204020204" charset="-122"/>
              </a:rPr>
              <a:t>          EA=（PC）+D=4000H+0060H=4060H</a:t>
            </a:r>
            <a:endParaRPr lang="en-US" sz="2000" b="0">
              <a:ea typeface="微软雅黑" panose="020B0503020204020204" charset="-122"/>
            </a:endParaRPr>
          </a:p>
        </p:txBody>
      </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1529715" y="3005455"/>
            <a:ext cx="4848860" cy="847090"/>
          </a:xfrm>
          <a:prstGeom prst="rect">
            <a:avLst/>
          </a:prstGeom>
        </p:spPr>
      </p:pic>
      <p:sp>
        <p:nvSpPr>
          <p:cNvPr id="5" name="Rectangle 2"/>
          <p:cNvSpPr>
            <a:spLocks noGrp="1"/>
          </p:cNvSpPr>
          <p:nvPr/>
        </p:nvSpPr>
        <p:spPr>
          <a:xfrm>
            <a:off x="726440" y="586740"/>
            <a:ext cx="10342245" cy="2621915"/>
          </a:xfrm>
          <a:prstGeom prst="rect">
            <a:avLst/>
          </a:prstGeom>
        </p:spPr>
        <p:txBody>
          <a:bodyPr vert="horz" wrap="square" lIns="91440" tIns="45720" rIns="91440" bIns="45720" rtlCol="0" anchor="ctr">
            <a:no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eaLnBrk="1" hangingPunct="1">
              <a:lnSpc>
                <a:spcPct val="150000"/>
              </a:lnSpc>
            </a:pPr>
            <a:r>
              <a:rPr lang="en-US" sz="2000" b="0">
                <a:ea typeface="微软雅黑" panose="020B0503020204020204" charset="-122"/>
              </a:rPr>
              <a:t>8</a:t>
            </a:r>
            <a:r>
              <a:rPr lang="zh-CN" sz="2000" b="0">
                <a:ea typeface="微软雅黑" panose="020B0503020204020204" charset="-122"/>
              </a:rPr>
              <a:t>、</a:t>
            </a:r>
            <a:r>
              <a:rPr sz="2000" b="0">
                <a:ea typeface="微软雅黑" panose="020B0503020204020204" charset="-122"/>
              </a:rPr>
              <a:t>已知机器字长16位，指令格式如图所示，I为寻址特征位：</a:t>
            </a:r>
            <a:br>
              <a:rPr sz="2000" b="0">
                <a:ea typeface="微软雅黑" panose="020B0503020204020204" charset="-122"/>
              </a:rPr>
            </a:br>
            <a:r>
              <a:rPr sz="2000" b="0">
                <a:ea typeface="微软雅黑" panose="020B0503020204020204" charset="-122"/>
              </a:rPr>
              <a:t> </a:t>
            </a:r>
            <a:r>
              <a:rPr lang="en-US" sz="2000" b="0">
                <a:ea typeface="微软雅黑" panose="020B0503020204020204" charset="-122"/>
              </a:rPr>
              <a:t>     </a:t>
            </a:r>
            <a:r>
              <a:rPr sz="2000" b="0">
                <a:ea typeface="微软雅黑" panose="020B0503020204020204" charset="-122"/>
              </a:rPr>
              <a:t>I=00：直接寻址；I=01：相对寻址</a:t>
            </a:r>
            <a:r>
              <a:rPr lang="zh-CN" sz="2000" b="0">
                <a:ea typeface="微软雅黑" panose="020B0503020204020204" charset="-122"/>
              </a:rPr>
              <a:t>；</a:t>
            </a:r>
            <a:r>
              <a:rPr sz="2000" b="0">
                <a:ea typeface="微软雅黑" panose="020B0503020204020204" charset="-122"/>
              </a:rPr>
              <a:t>I=10：变址寻址；I=11：基址寻址</a:t>
            </a:r>
            <a:br>
              <a:rPr sz="2000" b="0">
                <a:ea typeface="微软雅黑" panose="020B0503020204020204" charset="-122"/>
              </a:rPr>
            </a:br>
            <a:r>
              <a:rPr lang="en-US" sz="2000" b="0">
                <a:ea typeface="微软雅黑" panose="020B0503020204020204" charset="-122"/>
              </a:rPr>
              <a:t>     </a:t>
            </a:r>
            <a:r>
              <a:rPr sz="2000" b="0">
                <a:ea typeface="微软雅黑" panose="020B0503020204020204" charset="-122"/>
              </a:rPr>
              <a:t>设变址寄存器(R</a:t>
            </a:r>
            <a:r>
              <a:rPr sz="2000" b="0" baseline="-25000">
                <a:ea typeface="微软雅黑" panose="020B0503020204020204" charset="-122"/>
              </a:rPr>
              <a:t>X</a:t>
            </a:r>
            <a:r>
              <a:rPr sz="2000" b="0">
                <a:ea typeface="微软雅黑" panose="020B0503020204020204" charset="-122"/>
              </a:rPr>
              <a:t>)=2308H，基址寄存器(R</a:t>
            </a:r>
            <a:r>
              <a:rPr sz="2000" b="0" baseline="-25000">
                <a:ea typeface="微软雅黑" panose="020B0503020204020204" charset="-122"/>
              </a:rPr>
              <a:t>B</a:t>
            </a:r>
            <a:r>
              <a:rPr sz="2000" b="0">
                <a:ea typeface="微软雅黑" panose="020B0503020204020204" charset="-122"/>
              </a:rPr>
              <a:t>)=2560H，(PC)=4000H，以下 4 条指令均采用上述格式，请分析下列指令的有效地址EA（16位）。</a:t>
            </a:r>
            <a:br>
              <a:rPr sz="2000" b="0">
                <a:ea typeface="微软雅黑" panose="020B0503020204020204" charset="-122"/>
              </a:rPr>
            </a:br>
            <a:r>
              <a:rPr lang="en-US" sz="2000" b="0">
                <a:ea typeface="微软雅黑" panose="020B0503020204020204" charset="-122"/>
              </a:rPr>
              <a:t>   </a:t>
            </a:r>
            <a:r>
              <a:rPr sz="2000" b="0">
                <a:ea typeface="微软雅黑" panose="020B0503020204020204" charset="-122"/>
              </a:rPr>
              <a:t>（1）3D60H；（2）6A88H；（3）9C80H；（4）3768H；（5）2450H。</a:t>
            </a:r>
            <a:r>
              <a:rPr lang="en-US" sz="2000" b="0">
                <a:ea typeface="微软雅黑" panose="020B0503020204020204" charset="-122"/>
              </a:rPr>
              <a:t> </a:t>
            </a:r>
            <a:endParaRPr lang="en-US" sz="2000" b="0">
              <a:ea typeface="微软雅黑" panose="020B0503020204020204" charset="-122"/>
            </a:endParaRPr>
          </a:p>
        </p:txBody>
      </p:sp>
      <p:sp>
        <p:nvSpPr>
          <p:cNvPr id="6" name="Rectangle 2"/>
          <p:cNvSpPr>
            <a:spLocks noGrp="1"/>
          </p:cNvSpPr>
          <p:nvPr/>
        </p:nvSpPr>
        <p:spPr>
          <a:xfrm>
            <a:off x="6474460" y="3755390"/>
            <a:ext cx="3702050" cy="968375"/>
          </a:xfrm>
          <a:prstGeom prst="rect">
            <a:avLst/>
          </a:prstGeom>
        </p:spPr>
        <p:txBody>
          <a:bodyPr vert="horz" wrap="square" lIns="91440" tIns="45720" rIns="91440" bIns="45720" rtlCol="0" anchor="ctr">
            <a:no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eaLnBrk="1" hangingPunct="1">
              <a:lnSpc>
                <a:spcPct val="150000"/>
              </a:lnSpc>
            </a:pPr>
            <a:r>
              <a:rPr sz="2000" b="0">
                <a:ea typeface="微软雅黑" panose="020B0503020204020204" charset="-122"/>
              </a:rPr>
              <a:t> 3)  I=00 ,  直接寻址，D=80H,  </a:t>
            </a:r>
            <a:br>
              <a:rPr sz="2000" b="0">
                <a:ea typeface="微软雅黑" panose="020B0503020204020204" charset="-122"/>
              </a:rPr>
            </a:br>
            <a:r>
              <a:rPr sz="2000" b="0">
                <a:ea typeface="微软雅黑" panose="020B0503020204020204" charset="-122"/>
              </a:rPr>
              <a:t>       EA=D=80H（或0080H）</a:t>
            </a:r>
            <a:endParaRPr lang="en-US" sz="2000" b="0">
              <a:ea typeface="微软雅黑" panose="020B0503020204020204" charset="-122"/>
            </a:endParaRPr>
          </a:p>
        </p:txBody>
      </p:sp>
      <p:sp>
        <p:nvSpPr>
          <p:cNvPr id="7" name="Rectangle 2"/>
          <p:cNvSpPr>
            <a:spLocks noGrp="1"/>
          </p:cNvSpPr>
          <p:nvPr/>
        </p:nvSpPr>
        <p:spPr>
          <a:xfrm>
            <a:off x="1002030" y="5310505"/>
            <a:ext cx="4878070" cy="979805"/>
          </a:xfrm>
          <a:prstGeom prst="rect">
            <a:avLst/>
          </a:prstGeom>
        </p:spPr>
        <p:txBody>
          <a:bodyPr vert="horz" wrap="square" lIns="91440" tIns="45720" rIns="91440" bIns="45720" rtlCol="0" anchor="ctr">
            <a:no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eaLnBrk="1" hangingPunct="1">
              <a:lnSpc>
                <a:spcPct val="150000"/>
              </a:lnSpc>
            </a:pPr>
            <a:r>
              <a:rPr sz="2000" b="0">
                <a:ea typeface="微软雅黑" panose="020B0503020204020204" charset="-122"/>
              </a:rPr>
              <a:t>2)  I=10 ,  变址寻址，D=88H, </a:t>
            </a:r>
            <a:br>
              <a:rPr sz="2000" b="0">
                <a:ea typeface="微软雅黑" panose="020B0503020204020204" charset="-122"/>
              </a:rPr>
            </a:br>
            <a:r>
              <a:rPr sz="2000" b="0">
                <a:ea typeface="微软雅黑" panose="020B0503020204020204" charset="-122"/>
              </a:rPr>
              <a:t>     EA=（R</a:t>
            </a:r>
            <a:r>
              <a:rPr sz="2000" b="0" baseline="-25000">
                <a:ea typeface="微软雅黑" panose="020B0503020204020204" charset="-122"/>
              </a:rPr>
              <a:t>X</a:t>
            </a:r>
            <a:r>
              <a:rPr sz="2000" b="0">
                <a:ea typeface="微软雅黑" panose="020B0503020204020204" charset="-122"/>
              </a:rPr>
              <a:t>）+D=2308H+FF88H=2290H</a:t>
            </a:r>
            <a:r>
              <a:rPr lang="en-US" sz="2000" b="0">
                <a:ea typeface="微软雅黑" panose="020B0503020204020204" charset="-122"/>
              </a:rPr>
              <a:t> </a:t>
            </a:r>
            <a:endParaRPr lang="en-US" sz="2000" b="0">
              <a:ea typeface="微软雅黑" panose="020B0503020204020204" charset="-122"/>
            </a:endParaRPr>
          </a:p>
        </p:txBody>
      </p:sp>
      <p:sp>
        <p:nvSpPr>
          <p:cNvPr id="8" name="Rectangle 2"/>
          <p:cNvSpPr>
            <a:spLocks noGrp="1"/>
          </p:cNvSpPr>
          <p:nvPr/>
        </p:nvSpPr>
        <p:spPr>
          <a:xfrm>
            <a:off x="6474460" y="4723765"/>
            <a:ext cx="5094605" cy="880745"/>
          </a:xfrm>
          <a:prstGeom prst="rect">
            <a:avLst/>
          </a:prstGeom>
        </p:spPr>
        <p:txBody>
          <a:bodyPr vert="horz" wrap="square" lIns="91440" tIns="45720" rIns="91440" bIns="45720" rtlCol="0" anchor="ctr">
            <a:no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eaLnBrk="1" hangingPunct="1">
              <a:lnSpc>
                <a:spcPct val="150000"/>
              </a:lnSpc>
            </a:pPr>
            <a:r>
              <a:rPr sz="2000" b="0">
                <a:ea typeface="微软雅黑" panose="020B0503020204020204" charset="-122"/>
              </a:rPr>
              <a:t> 4)  I=11 ,  基址寻址，D=68H,  </a:t>
            </a:r>
            <a:br>
              <a:rPr sz="2000" b="0">
                <a:ea typeface="微软雅黑" panose="020B0503020204020204" charset="-122"/>
              </a:rPr>
            </a:br>
            <a:r>
              <a:rPr sz="2000" b="0">
                <a:ea typeface="微软雅黑" panose="020B0503020204020204" charset="-122"/>
              </a:rPr>
              <a:t>       EA=（R</a:t>
            </a:r>
            <a:r>
              <a:rPr sz="2000" b="0" baseline="-25000">
                <a:ea typeface="微软雅黑" panose="020B0503020204020204" charset="-122"/>
              </a:rPr>
              <a:t>B</a:t>
            </a:r>
            <a:r>
              <a:rPr sz="2000" b="0">
                <a:ea typeface="微软雅黑" panose="020B0503020204020204" charset="-122"/>
              </a:rPr>
              <a:t>）+D=2560H+0068H=25C8H</a:t>
            </a:r>
            <a:r>
              <a:rPr lang="en-US" sz="2000" b="0">
                <a:ea typeface="微软雅黑" panose="020B0503020204020204" charset="-122"/>
              </a:rPr>
              <a:t> </a:t>
            </a:r>
            <a:endParaRPr lang="en-US" sz="2000" b="0">
              <a:ea typeface="微软雅黑" panose="020B0503020204020204" charset="-122"/>
            </a:endParaRPr>
          </a:p>
        </p:txBody>
      </p:sp>
      <p:sp>
        <p:nvSpPr>
          <p:cNvPr id="9" name="Rectangle 2"/>
          <p:cNvSpPr>
            <a:spLocks noGrp="1"/>
          </p:cNvSpPr>
          <p:nvPr/>
        </p:nvSpPr>
        <p:spPr>
          <a:xfrm>
            <a:off x="6553200" y="5464810"/>
            <a:ext cx="3623310" cy="1163320"/>
          </a:xfrm>
          <a:prstGeom prst="rect">
            <a:avLst/>
          </a:prstGeom>
        </p:spPr>
        <p:txBody>
          <a:bodyPr vert="horz" wrap="square" lIns="91440" tIns="45720" rIns="91440" bIns="45720" rtlCol="0" anchor="ctr">
            <a:no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eaLnBrk="1" hangingPunct="1">
              <a:lnSpc>
                <a:spcPct val="150000"/>
              </a:lnSpc>
            </a:pPr>
            <a:r>
              <a:rPr sz="2000" b="0">
                <a:ea typeface="微软雅黑" panose="020B0503020204020204" charset="-122"/>
              </a:rPr>
              <a:t>5)  I=00 ,  直接寻址，D=50H,  </a:t>
            </a:r>
            <a:br>
              <a:rPr sz="2000" b="0">
                <a:ea typeface="微软雅黑" panose="020B0503020204020204" charset="-122"/>
              </a:rPr>
            </a:br>
            <a:r>
              <a:rPr sz="2000" b="0">
                <a:ea typeface="微软雅黑" panose="020B0503020204020204" charset="-122"/>
              </a:rPr>
              <a:t>       EA=D=50H（或0050H）</a:t>
            </a:r>
            <a:r>
              <a:rPr lang="en-US" sz="2000" b="0">
                <a:ea typeface="微软雅黑" panose="020B0503020204020204" charset="-122"/>
              </a:rPr>
              <a:t> </a:t>
            </a:r>
            <a:endParaRPr lang="en-US" sz="2000" b="0">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281"/>
                                        </p:tgtEl>
                                        <p:attrNameLst>
                                          <p:attrName>style.visibility</p:attrName>
                                        </p:attrNameLst>
                                      </p:cBhvr>
                                      <p:to>
                                        <p:strVal val="visible"/>
                                      </p:to>
                                    </p:set>
                                    <p:animEffect transition="in" filter="wipe(down)">
                                      <p:cBhvr>
                                        <p:cTn id="7" dur="500"/>
                                        <p:tgtEl>
                                          <p:spTgt spid="972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down)">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1" grpId="0"/>
      <p:bldP spid="7" grpId="0"/>
    </p:bldLst>
  </p:timing>
</p:sld>
</file>

<file path=ppt/tags/tag1.xml><?xml version="1.0" encoding="utf-8"?>
<p:tagLst xmlns:p="http://schemas.openxmlformats.org/presentationml/2006/main">
  <p:tag name="KSO_WM_TAG_VERSION" val="1.0"/>
  <p:tag name="KSO_WM_TEMPLATE_CATEGORY" val="custom"/>
  <p:tag name="KSO_WM_TEMPLATE_INDEX" val="20184636"/>
</p:tagLst>
</file>

<file path=ppt/tags/tag10.xml><?xml version="1.0" encoding="utf-8"?>
<p:tagLst xmlns:p="http://schemas.openxmlformats.org/presentationml/2006/main">
  <p:tag name="RAINPROBLEM" val="ProblemItem"/>
</p:tagLst>
</file>

<file path=ppt/tags/tag11.xml><?xml version="1.0" encoding="utf-8"?>
<p:tagLst xmlns:p="http://schemas.openxmlformats.org/presentationml/2006/main">
  <p:tag name="RAINPROBLEM" val="ProblemItem"/>
</p:tagLst>
</file>

<file path=ppt/tags/tag12.xml><?xml version="1.0" encoding="utf-8"?>
<p:tagLst xmlns:p="http://schemas.openxmlformats.org/presentationml/2006/main">
  <p:tag name="RAINPROBLEM" val="ProblemItem"/>
</p:tagLst>
</file>

<file path=ppt/tags/tag13.xml><?xml version="1.0" encoding="utf-8"?>
<p:tagLst xmlns:p="http://schemas.openxmlformats.org/presentationml/2006/main">
  <p:tag name="KSO_WM_BEAUTIFY_FLAG" val="#wm#"/>
  <p:tag name="KSO_WM_TEMPLATE_CATEGORY" val="custom"/>
  <p:tag name="KSO_WM_TEMPLATE_INDEX" val="20184636"/>
</p:tagLst>
</file>

<file path=ppt/tags/tag14.xml><?xml version="1.0" encoding="utf-8"?>
<p:tagLst xmlns:p="http://schemas.openxmlformats.org/presentationml/2006/main">
  <p:tag name="KSO_WM_BEAUTIFY_FLAG" val="#wm#"/>
  <p:tag name="KSO_WM_TEMPLATE_CATEGORY" val="custom"/>
  <p:tag name="KSO_WM_TEMPLATE_INDEX" val="20184636"/>
</p:tagLst>
</file>

<file path=ppt/tags/tag15.xml><?xml version="1.0" encoding="utf-8"?>
<p:tagLst xmlns:p="http://schemas.openxmlformats.org/presentationml/2006/main">
  <p:tag name="RAINPROBLEM" val="ProblemItem"/>
</p:tagLst>
</file>

<file path=ppt/tags/tag16.xml><?xml version="1.0" encoding="utf-8"?>
<p:tagLst xmlns:p="http://schemas.openxmlformats.org/presentationml/2006/main">
  <p:tag name="RAINPROBLEM" val="ProblemItem"/>
</p:tagLst>
</file>

<file path=ppt/tags/tag17.xml><?xml version="1.0" encoding="utf-8"?>
<p:tagLst xmlns:p="http://schemas.openxmlformats.org/presentationml/2006/main">
  <p:tag name="RAINPROBLEM" val="ProblemItem"/>
</p:tagLst>
</file>

<file path=ppt/tags/tag18.xml><?xml version="1.0" encoding="utf-8"?>
<p:tagLst xmlns:p="http://schemas.openxmlformats.org/presentationml/2006/main">
  <p:tag name="RAINPROBLEM" val="ProblemItem"/>
</p:tagLst>
</file>

<file path=ppt/tags/tag19.xml><?xml version="1.0" encoding="utf-8"?>
<p:tagLst xmlns:p="http://schemas.openxmlformats.org/presentationml/2006/main">
  <p:tag name="KSO_WM_BEAUTIFY_FLAG" val="#wm#"/>
  <p:tag name="KSO_WM_TEMPLATE_CATEGORY" val="custom"/>
  <p:tag name="KSO_WM_TEMPLATE_INDEX" val="20184636"/>
</p:tagLst>
</file>

<file path=ppt/tags/tag2.xml><?xml version="1.0" encoding="utf-8"?>
<p:tagLst xmlns:p="http://schemas.openxmlformats.org/presentationml/2006/main">
  <p:tag name="KSO_WM_TAG_VERSION" val="1.0"/>
  <p:tag name="KSO_WM_TEMPLATE_CATEGORY" val="custom"/>
  <p:tag name="KSO_WM_TEMPLATE_INDEX" val="20184636"/>
</p:tagLst>
</file>

<file path=ppt/tags/tag20.xml><?xml version="1.0" encoding="utf-8"?>
<p:tagLst xmlns:p="http://schemas.openxmlformats.org/presentationml/2006/main">
  <p:tag name="KSO_WM_UNIT_PLACING_PICTURE_USER_VIEWPORT" val="{&quot;height&quot;:3249,&quot;width&quot;:7344}"/>
</p:tagLst>
</file>

<file path=ppt/tags/tag21.xml><?xml version="1.0" encoding="utf-8"?>
<p:tagLst xmlns:p="http://schemas.openxmlformats.org/presentationml/2006/main">
  <p:tag name="KSO_WM_BEAUTIFY_FLAG" val="#wm#"/>
  <p:tag name="KSO_WM_TEMPLATE_CATEGORY" val="custom"/>
  <p:tag name="KSO_WM_TEMPLATE_INDEX" val="20184636"/>
</p:tagLst>
</file>

<file path=ppt/tags/tag22.xml><?xml version="1.0" encoding="utf-8"?>
<p:tagLst xmlns:p="http://schemas.openxmlformats.org/presentationml/2006/main">
  <p:tag name="COMMONDATA" val="eyJoZGlkIjoiMWRjNjE1OTE3YzI5M2U1MWE2MWQ5NTMwYjVjZGZlNjgifQ=="/>
</p:tagLst>
</file>

<file path=ppt/tags/tag3.xml><?xml version="1.0" encoding="utf-8"?>
<p:tagLst xmlns:p="http://schemas.openxmlformats.org/presentationml/2006/main">
  <p:tag name="KSO_WM_TEMPLATE_CATEGORY" val="custom"/>
  <p:tag name="KSO_WM_TEMPLATE_INDEX" val="20184636"/>
  <p:tag name="KSO_WM_TAG_VERSION" val="1.0"/>
  <p:tag name="KSO_WM_BEAUTIFY_FLAG" val="#wm#"/>
  <p:tag name="KSO_WM_TEMPLATE_THUMBS_INDEX" val="1、9、12、16、19、22、23"/>
</p:tagLst>
</file>

<file path=ppt/tags/tag4.xml><?xml version="1.0" encoding="utf-8"?>
<p:tagLst xmlns:p="http://schemas.openxmlformats.org/presentationml/2006/main">
  <p:tag name="KSO_WM_TEMPLATE_CATEGORY" val="custom"/>
  <p:tag name="KSO_WM_TEMPLATE_INDEX" val="20184636"/>
  <p:tag name="KSO_WM_UNIT_TYPE" val="a"/>
  <p:tag name="KSO_WM_UNIT_INDEX" val="1"/>
  <p:tag name="KSO_WM_UNIT_ID" val="custom20184636_1*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企业培训年终总结"/>
</p:tagLst>
</file>

<file path=ppt/tags/tag5.xml><?xml version="1.0" encoding="utf-8"?>
<p:tagLst xmlns:p="http://schemas.openxmlformats.org/presentationml/2006/main">
  <p:tag name="KSO_WM_TEMPLATE_CATEGORY" val="custom"/>
  <p:tag name="KSO_WM_TEMPLATE_INDEX" val="20184636"/>
  <p:tag name="KSO_WM_TAG_VERSION" val="1.0"/>
  <p:tag name="KSO_WM_SLIDE_ID" val="custom20184636_1"/>
  <p:tag name="KSO_WM_SLIDE_INDEX" val="1"/>
  <p:tag name="KSO_WM_SLIDE_ITEM_CNT" val="2"/>
  <p:tag name="KSO_WM_SLIDE_LAYOUT" val="a_b"/>
  <p:tag name="KSO_WM_SLIDE_LAYOUT_CNT" val="1_1"/>
  <p:tag name="KSO_WM_SLIDE_TYPE" val="title"/>
  <p:tag name="KSO_WM_BEAUTIFY_FLAG" val="#wm#"/>
  <p:tag name="KSO_WM_TEMPLATE_THUMBS_INDEX" val="1、9、12、16、19、22、23、"/>
</p:tagLst>
</file>

<file path=ppt/tags/tag6.xml><?xml version="1.0" encoding="utf-8"?>
<p:tagLst xmlns:p="http://schemas.openxmlformats.org/presentationml/2006/main">
  <p:tag name="RAINPROBLEM" val="ProblemItem"/>
</p:tagLst>
</file>

<file path=ppt/tags/tag7.xml><?xml version="1.0" encoding="utf-8"?>
<p:tagLst xmlns:p="http://schemas.openxmlformats.org/presentationml/2006/main">
  <p:tag name="RAINPROBLEM" val="ProblemSubmit"/>
  <p:tag name="RAINPROBLEMTYPE" val="MultipleChoice"/>
</p:tagLst>
</file>

<file path=ppt/tags/tag8.xml><?xml version="1.0" encoding="utf-8"?>
<p:tagLst xmlns:p="http://schemas.openxmlformats.org/presentationml/2006/main">
  <p:tag name="KSO_WM_BEAUTIFY_FLAG" val="#wm#"/>
  <p:tag name="KSO_WM_TEMPLATE_CATEGORY" val="custom"/>
  <p:tag name="KSO_WM_TEMPLATE_INDEX" val="20184636"/>
  <p:tag name="PROBLEMSCORE" val="1.0"/>
</p:tagLst>
</file>

<file path=ppt/tags/tag9.xml><?xml version="1.0" encoding="utf-8"?>
<p:tagLst xmlns:p="http://schemas.openxmlformats.org/presentationml/2006/main">
  <p:tag name="RAINPROBLEM" val="ProblemItem"/>
</p:tagLst>
</file>

<file path=ppt/theme/theme1.xml><?xml version="1.0" encoding="utf-8"?>
<a:theme xmlns:a="http://schemas.openxmlformats.org/drawingml/2006/main" name="自定义设计方案">
  <a:themeElements>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en-US" altLang="zh-CN"/>
        </a:defPPr>
      </a:lstStyle>
      <a:style>
        <a:lnRef idx="2">
          <a:schemeClr val="accent6"/>
        </a:lnRef>
        <a:fillRef idx="1">
          <a:schemeClr val="lt1"/>
        </a:fillRef>
        <a:effectRef idx="0">
          <a:schemeClr val="accent6"/>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2529</Words>
  <Application>WPS 演示</Application>
  <PresentationFormat>宽屏</PresentationFormat>
  <Paragraphs>85</Paragraphs>
  <Slides>10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10</vt:i4>
      </vt:variant>
    </vt:vector>
  </HeadingPairs>
  <TitlesOfParts>
    <vt:vector size="23" baseType="lpstr">
      <vt:lpstr>Arial</vt:lpstr>
      <vt:lpstr>宋体</vt:lpstr>
      <vt:lpstr>Wingdings</vt:lpstr>
      <vt:lpstr>楷体</vt:lpstr>
      <vt:lpstr>微软雅黑</vt:lpstr>
      <vt:lpstr>黑体</vt:lpstr>
      <vt:lpstr>Calibri</vt:lpstr>
      <vt:lpstr>Arial Unicode MS</vt:lpstr>
      <vt:lpstr>自定义设计方案</vt:lpstr>
      <vt:lpstr>Equation.KSEE3</vt:lpstr>
      <vt:lpstr>Equation.KSEE3</vt:lpstr>
      <vt:lpstr>Equation.KSEE3</vt:lpstr>
      <vt:lpstr>Equation.KSEE3</vt:lpstr>
      <vt:lpstr>计算机组成原理        ---第4章 存储系统作业参考解答</vt:lpstr>
      <vt:lpstr>PowerPoint 演示文稿</vt:lpstr>
      <vt:lpstr>PowerPoint 演示文稿</vt:lpstr>
      <vt:lpstr>PowerPoint 演示文稿</vt:lpstr>
      <vt:lpstr>PowerPoint 演示文稿</vt:lpstr>
      <vt:lpstr>PowerPoint 演示文稿</vt:lpstr>
      <vt:lpstr>6、设某机器指令字长固定为16位，其指令形式有4类：三地址指令，二地址指令和一地址指令和零地址指令。每个地址码的长度均为4位。已知二地址指令有45条，零地址指令有7条，则： （1）三地址指令最多有多少条？ （2）当前条件下，一地址指令最多有多少条？</vt:lpstr>
      <vt:lpstr>7、已知机器字长32位，设计的单字长双地址RS型指令格式如图所示。设机器有16个通用寄存器，29条指令，A为形式地址。其中目标操作数寻址方式固定为寄存器寻址，另一个操作数的寻址方式有立即、直接、寄存器直接、寄存器间接、相对等五种寻址方式。给出指令中各部分位数并指明寻址范围最大的寻址方式及寻址范围。</vt:lpstr>
      <vt:lpstr>【解】：      1）I=01，相对寻址，D=60H，           EA=（PC）+D=4000H+0060H=4060H</vt:lpstr>
      <vt:lpstr>【解】：（1） 56条指令，OP为6位； 寻址方式有四种，MOD为2位； 通用寄存器为8个，R为3位; 其余为形式地址D，位数为5位。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panda</cp:lastModifiedBy>
  <cp:revision>808</cp:revision>
  <dcterms:created xsi:type="dcterms:W3CDTF">2018-02-10T09:00:00Z</dcterms:created>
  <dcterms:modified xsi:type="dcterms:W3CDTF">2022-05-26T10:27:45Z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KSORubyTemplateID">
    <vt:lpwstr>13</vt:lpwstr>
  </property>
  <property fmtid="{D5CDD505-2E9C-101B-9397-08002B2CF9AE}" pid="4" name="ICV">
    <vt:lpwstr>FD0F1B244D3E4DE9B8EBF9E8BCF5C790</vt:lpwstr>
  </property>
</Properties>
</file>