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70" r:id="rId3"/>
    <p:sldId id="3803" r:id="rId5"/>
    <p:sldId id="3804" r:id="rId6"/>
    <p:sldId id="3805" r:id="rId7"/>
    <p:sldId id="3806" r:id="rId8"/>
    <p:sldId id="3807" r:id="rId9"/>
    <p:sldId id="3808" r:id="rId10"/>
    <p:sldId id="3789" r:id="rId11"/>
    <p:sldId id="3802" r:id="rId12"/>
    <p:sldId id="3812" r:id="rId13"/>
    <p:sldId id="3814" r:id="rId14"/>
    <p:sldId id="3815" r:id="rId15"/>
    <p:sldId id="3816" r:id="rId16"/>
  </p:sldIdLst>
  <p:sldSz cx="12192635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000000"/>
    <a:srgbClr val="E8F3F9"/>
    <a:srgbClr val="E6F3F9"/>
    <a:srgbClr val="E5F2F8"/>
    <a:srgbClr val="E1F0F7"/>
    <a:srgbClr val="EFF7FA"/>
    <a:srgbClr val="E2F1F8"/>
    <a:srgbClr val="F6FAFD"/>
    <a:srgbClr val="FC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281" y="1279287"/>
            <a:ext cx="614118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立即数加指令也以后，这里不再详细讲述。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立即数加指令也以后，这里不再详细讲述。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9361" y="2656096"/>
            <a:ext cx="6879272" cy="120032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360" y="3910853"/>
            <a:ext cx="6879272" cy="5377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21CB36C4-C9C5-46A1-956B-17812172D97A}" type="slidenum">
              <a:rPr lang="zh-CN" altLang="en-US" smtClean="0"/>
            </a:fld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</a:t>
            </a:r>
            <a:r>
              <a:rPr lang="en-US" altLang="zh-CN" sz="1400"/>
              <a:t>      </a:t>
            </a:r>
            <a:r>
              <a:rPr lang="zh-CN" altLang="en-US" sz="1400"/>
              <a:t>    第</a:t>
            </a:r>
            <a:r>
              <a:rPr lang="en-US" altLang="zh-CN" sz="1400"/>
              <a:t>6</a:t>
            </a:r>
            <a:r>
              <a:rPr lang="zh-CN" altLang="en-US" sz="1400"/>
              <a:t>章  中央处理器</a:t>
            </a:r>
            <a:r>
              <a:rPr lang="zh-CN" altLang="en-US"/>
              <a:t>                     </a:t>
            </a:r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999889" y="3417746"/>
            <a:ext cx="710057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1516" y="3469804"/>
            <a:ext cx="5234370" cy="83317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1516" y="4354684"/>
            <a:ext cx="5234370" cy="46384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83" y="2713200"/>
            <a:ext cx="6823661" cy="1202510"/>
          </a:xfrm>
        </p:spPr>
        <p:txBody>
          <a:bodyPr wrap="square" anchor="b" anchorCtr="0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83" y="3966134"/>
            <a:ext cx="6823747" cy="5377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15052" y="6356350"/>
            <a:ext cx="2743470" cy="365125"/>
          </a:xfrm>
        </p:spPr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 Box 17"/>
          <p:cNvSpPr txBox="1"/>
          <p:nvPr userDrawn="1"/>
        </p:nvSpPr>
        <p:spPr>
          <a:xfrm>
            <a:off x="10827499" y="6356033"/>
            <a:ext cx="93671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fld id="{9A0DB2DC-4C9A-4742-B13C-FB6460FD3503}" type="slidenum"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 </a:t>
            </a:r>
            <a:r>
              <a:rPr lang="en-US" altLang="zh-CN" sz="1400"/>
              <a:t>       </a:t>
            </a:r>
            <a:r>
              <a:rPr lang="zh-CN" altLang="en-US" sz="1400"/>
              <a:t>   第</a:t>
            </a:r>
            <a:r>
              <a:rPr lang="en-US" altLang="zh-CN" sz="1400"/>
              <a:t>6</a:t>
            </a:r>
            <a:r>
              <a:rPr lang="zh-CN" altLang="en-US" sz="1400"/>
              <a:t>章   </a:t>
            </a:r>
            <a:r>
              <a:rPr lang="zh-CN" altLang="en-US" sz="1400">
                <a:sym typeface="+mn-ea"/>
              </a:rPr>
              <a:t>中央处理器</a:t>
            </a:r>
            <a:r>
              <a:rPr lang="zh-CN" altLang="en-US"/>
              <a:t>                     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83" y="428625"/>
            <a:ext cx="10516635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83" y="1889125"/>
            <a:ext cx="10516635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BFFAB9-B0CE-4568-BB33-D09C48035A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20.xml"/><Relationship Id="rId12" Type="http://schemas.openxmlformats.org/officeDocument/2006/relationships/image" Target="../media/image9.png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0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30.xml"/><Relationship Id="rId11" Type="http://schemas.openxmlformats.org/officeDocument/2006/relationships/image" Target="../media/image9.png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73505" y="2330450"/>
            <a:ext cx="9908540" cy="12001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计算机组成原理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en-US" altLang="zh-CN" sz="4000" b="0">
                <a:sym typeface="+mn-ea"/>
              </a:rPr>
              <a:t>---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章 中央处理器作业参考解答</a:t>
            </a:r>
            <a:endParaRPr lang="zh-CN" altLang="en-US" sz="4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46735" y="635000"/>
            <a:ext cx="10769600" cy="14624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8890" algn="l" defTabSz="9144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【课堂练习】CPU模型如图所示。已知指令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addi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rt,rs,imm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的功能为: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8890" defTabSz="9144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pt-BR" sz="20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R[</a:t>
            </a:r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rt</a:t>
            </a:r>
            <a:r>
              <a:rPr lang="pt-BR" sz="20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] ← R[rs] + SignExt(imm)</a:t>
            </a:r>
            <a:r>
              <a:rPr lang="en-US" altLang="pt-BR" sz="20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.</a:t>
            </a:r>
            <a:r>
              <a:rPr lang="zh-CN" altLang="en-US" sz="20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指令取指部分的操作和控制信号如下表所示，请按同样方式给出执行阶段的操作和控制信号。（拍照</a:t>
            </a:r>
            <a:r>
              <a:rPr lang="zh-CN" altLang="en-US" sz="20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上传）</a:t>
            </a:r>
            <a:endParaRPr lang="zh-CN" altLang="en-US" sz="2000" b="1" dirty="0">
              <a:solidFill>
                <a:schemeClr val="dk1"/>
              </a:solidFill>
              <a:latin typeface="Courier New" panose="02070309020205020404" pitchFamily="49" charset="0"/>
              <a:ea typeface="Segoe UI Black" panose="020B0A02040204020203" pitchFamily="34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1">
            <a:noAutofit/>
          </a:bodyPr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040"/>
            <a:ext cx="12192635" cy="48770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6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en-US" altLang="zh-CN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en-US" altLang="zh-CN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330315" y="2097405"/>
          <a:ext cx="4838700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/>
                <a:gridCol w="569595"/>
                <a:gridCol w="1440815"/>
                <a:gridCol w="2179320"/>
              </a:tblGrid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周期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节拍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操作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控制信号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取指周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PC→AR; PC→X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PCout=ARin=Xin=1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X+4→Z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Z→PC; M[AR]→DR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Zout =PCin=1，Read=DREin=1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DR→IR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DRout=IRin=1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图片 -21474826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5" y="2097405"/>
            <a:ext cx="5901055" cy="45789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2" name="图片 11" descr="tmpB45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3235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46735" y="635000"/>
            <a:ext cx="111734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8890" defTabSz="914400">
              <a:lnSpc>
                <a:spcPct val="150000"/>
              </a:lnSpc>
              <a:spcAft>
                <a:spcPts val="0"/>
              </a:spcAft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【课堂练习】若指令 </a:t>
            </a:r>
            <a:r>
              <a:rPr lang="en-US" altLang="zh-CN" sz="2600" b="1" dirty="0" err="1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addi</a:t>
            </a:r>
            <a:r>
              <a:rPr lang="en-US" altLang="zh-CN" sz="2600" b="1" dirty="0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600" b="1" dirty="0" err="1">
                <a:solidFill>
                  <a:srgbClr val="7030A0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rt,rs,imm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执</a:t>
            </a:r>
            <a:r>
              <a:rPr lang="zh-CN" altLang="en-US" sz="26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行阶段第</a:t>
            </a:r>
            <a:r>
              <a:rPr lang="en-US" altLang="zh-CN" sz="26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26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个节拍对应的状态编号为</a:t>
            </a:r>
            <a:r>
              <a:rPr lang="en-US" altLang="zh-CN" sz="2600" b="1" dirty="0">
                <a:solidFill>
                  <a:schemeClr val="dk1"/>
                </a:solidFill>
                <a:latin typeface="Courier New" panose="02070309020205020404" pitchFamily="49" charset="0"/>
                <a:ea typeface="Segoe UI Black" panose="020B0A02040204020203" pitchFamily="34" charset="0"/>
                <a:cs typeface="Courier New" panose="02070309020205020404" pitchFamily="49" charset="0"/>
                <a:sym typeface="+mn-ea"/>
              </a:rPr>
              <a:t>S22</a:t>
            </a:r>
            <a:r>
              <a:rPr lang="zh-CN" altLang="en-US" sz="2600" b="1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，且该指令执行阶段的状态编号是连续的。且采取微指令在控存中的地址与其状态编号相同。微指令格式如下。请设计该指令的微程序。</a:t>
            </a:r>
            <a:endParaRPr lang="zh-CN" altLang="en-US" sz="2600" b="1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1">
            <a:noAutofit/>
          </a:bodyPr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040"/>
            <a:ext cx="12192635" cy="48770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6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en-US" altLang="zh-CN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en-US" altLang="zh-CN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45" y="3012440"/>
            <a:ext cx="9086215" cy="224980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6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1" name="图片 10" descr="tmpB45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3235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</a:t>
            </a:r>
            <a:r>
              <a:rPr lang="zh-CN" altLang="en-US"/>
              <a:t>指令微程序</a:t>
            </a:r>
            <a:endParaRPr lang="zh-CN" altLang="en-US" dirty="0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838200" y="1934210"/>
          <a:ext cx="4838700" cy="262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/>
                <a:gridCol w="569595"/>
                <a:gridCol w="1440815"/>
                <a:gridCol w="2179320"/>
              </a:tblGrid>
              <a:tr h="703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周期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节拍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操作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控制信号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执行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周期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8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R[rs]</a:t>
                      </a:r>
                      <a:r>
                        <a:rPr lang="en-US" altLang="zh-CN" sz="18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Wingdings" panose="05000000000000000000" pitchFamily="2" charset="2"/>
                        </a:rPr>
                        <a:t>X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</a:t>
                      </a:r>
                      <a:r>
                        <a:rPr lang="en-US" altLang="zh-CN" sz="1800" baseline="-250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out </a:t>
                      </a:r>
                      <a:r>
                        <a:rPr lang="en-US" altLang="zh-CN" sz="18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in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X+imm</a:t>
                      </a:r>
                      <a:r>
                        <a:rPr lang="en-US" altLang="zh-CN" sz="1800">
                          <a:solidFill>
                            <a:sysClr val="windowText" lastClr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Wingdings" panose="05000000000000000000" pitchFamily="2" charset="2"/>
                        </a:rPr>
                        <a:t>Z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IR(I)out= ADD=1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R[rt]</a:t>
                      </a:r>
                      <a:endParaRPr lang="en-US" altLang="zh-CN" sz="1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Zout = Rin=1</a:t>
                      </a:r>
                      <a:endParaRPr lang="en-US" altLang="zh-CN" sz="1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05" y="1934210"/>
            <a:ext cx="1605915" cy="2218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Tm="6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</a:t>
            </a:r>
            <a:r>
              <a:rPr lang="zh-CN" altLang="en-US"/>
              <a:t>指令微程序</a:t>
            </a:r>
            <a:endParaRPr lang="zh-CN" altLang="en-US" dirty="0"/>
          </a:p>
        </p:txBody>
      </p:sp>
      <p:grpSp>
        <p:nvGrpSpPr>
          <p:cNvPr id="755" name="组合 754"/>
          <p:cNvGrpSpPr/>
          <p:nvPr/>
        </p:nvGrpSpPr>
        <p:grpSpPr>
          <a:xfrm>
            <a:off x="855707" y="1664204"/>
            <a:ext cx="10647061" cy="1823043"/>
            <a:chOff x="855389" y="1924358"/>
            <a:chExt cx="10647061" cy="1823043"/>
          </a:xfrm>
        </p:grpSpPr>
        <p:sp>
          <p:nvSpPr>
            <p:cNvPr id="363" name="文本框 362"/>
            <p:cNvSpPr txBox="1"/>
            <p:nvPr/>
          </p:nvSpPr>
          <p:spPr>
            <a:xfrm>
              <a:off x="855389" y="2962764"/>
              <a:ext cx="10172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altLang="zh-CN">
                  <a:latin typeface="Consolas" panose="020B0609020204030204" pitchFamily="49" charset="0"/>
                </a:rPr>
                <a:t>10110</a:t>
              </a:r>
              <a:r>
                <a:rPr lang="en-US" altLang="zh-CN" sz="1895"/>
                <a:t>  </a:t>
              </a:r>
              <a:endParaRPr lang="zh-CN" altLang="en-US" sz="1895" dirty="0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671801" y="1924358"/>
              <a:ext cx="8991274" cy="1823043"/>
              <a:chOff x="1593519" y="3943658"/>
              <a:chExt cx="8991274" cy="1823043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1722981" y="4957156"/>
                <a:ext cx="8861812" cy="809545"/>
                <a:chOff x="1885396" y="5530038"/>
                <a:chExt cx="9346443" cy="853817"/>
              </a:xfrm>
            </p:grpSpPr>
            <p:sp>
              <p:nvSpPr>
                <p:cNvPr id="305" name="矩形 304"/>
                <p:cNvSpPr/>
                <p:nvPr/>
              </p:nvSpPr>
              <p:spPr bwMode="auto">
                <a:xfrm>
                  <a:off x="1885396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6" name="矩形 305"/>
                <p:cNvSpPr/>
                <p:nvPr/>
              </p:nvSpPr>
              <p:spPr bwMode="auto">
                <a:xfrm>
                  <a:off x="2207925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7" name="矩形 306"/>
                <p:cNvSpPr/>
                <p:nvPr/>
              </p:nvSpPr>
              <p:spPr bwMode="auto">
                <a:xfrm>
                  <a:off x="2530454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8" name="矩形 307"/>
                <p:cNvSpPr/>
                <p:nvPr/>
              </p:nvSpPr>
              <p:spPr bwMode="auto">
                <a:xfrm>
                  <a:off x="2852983" y="5530038"/>
                  <a:ext cx="322215" cy="462148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9" name="矩形 308"/>
                <p:cNvSpPr/>
                <p:nvPr/>
              </p:nvSpPr>
              <p:spPr bwMode="auto">
                <a:xfrm>
                  <a:off x="3175512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0" name="矩形 309"/>
                <p:cNvSpPr/>
                <p:nvPr/>
              </p:nvSpPr>
              <p:spPr bwMode="auto">
                <a:xfrm>
                  <a:off x="3498041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1" name="矩形 310"/>
                <p:cNvSpPr/>
                <p:nvPr/>
              </p:nvSpPr>
              <p:spPr bwMode="auto">
                <a:xfrm>
                  <a:off x="3820570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 bwMode="auto">
                <a:xfrm>
                  <a:off x="4143099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3" name="矩形 312"/>
                <p:cNvSpPr/>
                <p:nvPr/>
              </p:nvSpPr>
              <p:spPr bwMode="auto">
                <a:xfrm>
                  <a:off x="4461745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4" name="矩形 313"/>
                <p:cNvSpPr/>
                <p:nvPr/>
              </p:nvSpPr>
              <p:spPr bwMode="auto">
                <a:xfrm>
                  <a:off x="4784274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5" name="矩形 314"/>
                <p:cNvSpPr/>
                <p:nvPr/>
              </p:nvSpPr>
              <p:spPr bwMode="auto">
                <a:xfrm>
                  <a:off x="5106803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6" name="矩形 315"/>
                <p:cNvSpPr/>
                <p:nvPr/>
              </p:nvSpPr>
              <p:spPr bwMode="auto">
                <a:xfrm>
                  <a:off x="5429332" y="5530038"/>
                  <a:ext cx="322215" cy="462148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7" name="矩形 316"/>
                <p:cNvSpPr/>
                <p:nvPr/>
              </p:nvSpPr>
              <p:spPr bwMode="auto">
                <a:xfrm>
                  <a:off x="5751861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8" name="矩形 317"/>
                <p:cNvSpPr/>
                <p:nvPr/>
              </p:nvSpPr>
              <p:spPr bwMode="auto">
                <a:xfrm>
                  <a:off x="6074390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9" name="矩形 318"/>
                <p:cNvSpPr/>
                <p:nvPr/>
              </p:nvSpPr>
              <p:spPr bwMode="auto">
                <a:xfrm>
                  <a:off x="6396919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0" name="矩形 319"/>
                <p:cNvSpPr/>
                <p:nvPr/>
              </p:nvSpPr>
              <p:spPr bwMode="auto">
                <a:xfrm>
                  <a:off x="6719448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1" name="矩形 320"/>
                <p:cNvSpPr/>
                <p:nvPr/>
              </p:nvSpPr>
              <p:spPr bwMode="auto">
                <a:xfrm>
                  <a:off x="7041977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2" name="矩形 321"/>
                <p:cNvSpPr/>
                <p:nvPr/>
              </p:nvSpPr>
              <p:spPr bwMode="auto">
                <a:xfrm>
                  <a:off x="7364506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3" name="矩形 322"/>
                <p:cNvSpPr/>
                <p:nvPr/>
              </p:nvSpPr>
              <p:spPr bwMode="auto">
                <a:xfrm>
                  <a:off x="7686721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4" name="矩形 323"/>
                <p:cNvSpPr/>
                <p:nvPr/>
              </p:nvSpPr>
              <p:spPr bwMode="auto">
                <a:xfrm>
                  <a:off x="8008936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5" name="矩形 324"/>
                <p:cNvSpPr/>
                <p:nvPr/>
              </p:nvSpPr>
              <p:spPr bwMode="auto">
                <a:xfrm>
                  <a:off x="8331465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6" name="矩形 325"/>
                <p:cNvSpPr/>
                <p:nvPr/>
              </p:nvSpPr>
              <p:spPr bwMode="auto">
                <a:xfrm>
                  <a:off x="8653994" y="5530038"/>
                  <a:ext cx="322215" cy="4621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7" name="矩形 326"/>
                <p:cNvSpPr/>
                <p:nvPr/>
              </p:nvSpPr>
              <p:spPr bwMode="auto">
                <a:xfrm>
                  <a:off x="8976523" y="5530038"/>
                  <a:ext cx="322215" cy="462148"/>
                </a:xfrm>
                <a:prstGeom prst="rect">
                  <a:avLst/>
                </a:prstGeom>
                <a:solidFill>
                  <a:srgbClr val="79F5F9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8" name="矩形 327"/>
                <p:cNvSpPr/>
                <p:nvPr/>
              </p:nvSpPr>
              <p:spPr bwMode="auto">
                <a:xfrm>
                  <a:off x="9299052" y="5530038"/>
                  <a:ext cx="322215" cy="462148"/>
                </a:xfrm>
                <a:prstGeom prst="rect">
                  <a:avLst/>
                </a:prstGeom>
                <a:solidFill>
                  <a:srgbClr val="79F5F9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 bwMode="auto">
                <a:xfrm>
                  <a:off x="9935578" y="5530038"/>
                  <a:ext cx="322215" cy="462148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 bwMode="auto">
                <a:xfrm>
                  <a:off x="10260674" y="5530038"/>
                  <a:ext cx="322215" cy="462148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 bwMode="auto">
                <a:xfrm>
                  <a:off x="10576192" y="5530038"/>
                  <a:ext cx="322215" cy="462148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2" name="矩形 331"/>
                <p:cNvSpPr/>
                <p:nvPr/>
              </p:nvSpPr>
              <p:spPr bwMode="auto">
                <a:xfrm>
                  <a:off x="10898731" y="5530038"/>
                  <a:ext cx="322215" cy="462148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33" name="组合 332"/>
                <p:cNvGrpSpPr/>
                <p:nvPr/>
              </p:nvGrpSpPr>
              <p:grpSpPr>
                <a:xfrm>
                  <a:off x="1892871" y="5914604"/>
                  <a:ext cx="9338968" cy="469251"/>
                  <a:chOff x="2346480" y="4271888"/>
                  <a:chExt cx="9338968" cy="469251"/>
                </a:xfrm>
                <a:noFill/>
              </p:grpSpPr>
              <p:sp>
                <p:nvSpPr>
                  <p:cNvPr id="334" name="矩形 333"/>
                  <p:cNvSpPr/>
                  <p:nvPr/>
                </p:nvSpPr>
                <p:spPr bwMode="auto">
                  <a:xfrm>
                    <a:off x="2346480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5" name="矩形 334"/>
                  <p:cNvSpPr/>
                  <p:nvPr/>
                </p:nvSpPr>
                <p:spPr bwMode="auto">
                  <a:xfrm>
                    <a:off x="2669009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6" name="矩形 335"/>
                  <p:cNvSpPr/>
                  <p:nvPr/>
                </p:nvSpPr>
                <p:spPr bwMode="auto">
                  <a:xfrm>
                    <a:off x="2991538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7" name="矩形 336"/>
                  <p:cNvSpPr/>
                  <p:nvPr/>
                </p:nvSpPr>
                <p:spPr bwMode="auto">
                  <a:xfrm>
                    <a:off x="3314067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8" name="矩形 337"/>
                  <p:cNvSpPr/>
                  <p:nvPr/>
                </p:nvSpPr>
                <p:spPr bwMode="auto">
                  <a:xfrm>
                    <a:off x="3636596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9" name="矩形 338"/>
                  <p:cNvSpPr/>
                  <p:nvPr/>
                </p:nvSpPr>
                <p:spPr bwMode="auto">
                  <a:xfrm>
                    <a:off x="3959125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0" name="矩形 339"/>
                  <p:cNvSpPr/>
                  <p:nvPr/>
                </p:nvSpPr>
                <p:spPr bwMode="auto">
                  <a:xfrm>
                    <a:off x="4281654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7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1" name="矩形 340"/>
                  <p:cNvSpPr/>
                  <p:nvPr/>
                </p:nvSpPr>
                <p:spPr bwMode="auto">
                  <a:xfrm>
                    <a:off x="4604183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 bwMode="auto">
                  <a:xfrm>
                    <a:off x="4922829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9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3" name="矩形 342"/>
                  <p:cNvSpPr/>
                  <p:nvPr/>
                </p:nvSpPr>
                <p:spPr bwMode="auto">
                  <a:xfrm>
                    <a:off x="5245358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4" name="矩形 343"/>
                  <p:cNvSpPr/>
                  <p:nvPr/>
                </p:nvSpPr>
                <p:spPr bwMode="auto">
                  <a:xfrm>
                    <a:off x="5567887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11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5" name="矩形 344"/>
                  <p:cNvSpPr/>
                  <p:nvPr/>
                </p:nvSpPr>
                <p:spPr bwMode="auto">
                  <a:xfrm>
                    <a:off x="5890416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6" name="矩形 345"/>
                  <p:cNvSpPr/>
                  <p:nvPr/>
                </p:nvSpPr>
                <p:spPr bwMode="auto">
                  <a:xfrm>
                    <a:off x="6212945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13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矩形 346"/>
                  <p:cNvSpPr/>
                  <p:nvPr/>
                </p:nvSpPr>
                <p:spPr bwMode="auto">
                  <a:xfrm>
                    <a:off x="6535474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14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8" name="矩形 347"/>
                  <p:cNvSpPr/>
                  <p:nvPr/>
                </p:nvSpPr>
                <p:spPr bwMode="auto">
                  <a:xfrm>
                    <a:off x="6858003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15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9" name="矩形 348"/>
                  <p:cNvSpPr/>
                  <p:nvPr/>
                </p:nvSpPr>
                <p:spPr bwMode="auto">
                  <a:xfrm>
                    <a:off x="7180532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16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0" name="矩形 349"/>
                  <p:cNvSpPr/>
                  <p:nvPr/>
                </p:nvSpPr>
                <p:spPr bwMode="auto">
                  <a:xfrm>
                    <a:off x="7503061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17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1" name="矩形 350"/>
                  <p:cNvSpPr/>
                  <p:nvPr/>
                </p:nvSpPr>
                <p:spPr bwMode="auto">
                  <a:xfrm>
                    <a:off x="7825590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18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2" name="矩形 351"/>
                  <p:cNvSpPr/>
                  <p:nvPr/>
                </p:nvSpPr>
                <p:spPr bwMode="auto">
                  <a:xfrm>
                    <a:off x="8147805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19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3" name="矩形 352"/>
                  <p:cNvSpPr/>
                  <p:nvPr/>
                </p:nvSpPr>
                <p:spPr bwMode="auto">
                  <a:xfrm>
                    <a:off x="8470020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20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4" name="矩形 353"/>
                  <p:cNvSpPr/>
                  <p:nvPr/>
                </p:nvSpPr>
                <p:spPr bwMode="auto">
                  <a:xfrm>
                    <a:off x="8792549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21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5" name="矩形 354"/>
                  <p:cNvSpPr/>
                  <p:nvPr/>
                </p:nvSpPr>
                <p:spPr bwMode="auto">
                  <a:xfrm>
                    <a:off x="9115078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22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6" name="矩形 355"/>
                  <p:cNvSpPr/>
                  <p:nvPr/>
                </p:nvSpPr>
                <p:spPr bwMode="auto">
                  <a:xfrm>
                    <a:off x="9437607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23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7" name="矩形 356"/>
                  <p:cNvSpPr/>
                  <p:nvPr/>
                </p:nvSpPr>
                <p:spPr bwMode="auto">
                  <a:xfrm>
                    <a:off x="9760136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24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8" name="矩形 357"/>
                  <p:cNvSpPr/>
                  <p:nvPr/>
                </p:nvSpPr>
                <p:spPr bwMode="auto">
                  <a:xfrm>
                    <a:off x="10082665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25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9" name="矩形 358"/>
                  <p:cNvSpPr/>
                  <p:nvPr/>
                </p:nvSpPr>
                <p:spPr bwMode="auto">
                  <a:xfrm>
                    <a:off x="10398113" y="4277865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26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0" name="矩形 359"/>
                  <p:cNvSpPr/>
                  <p:nvPr/>
                </p:nvSpPr>
                <p:spPr bwMode="auto">
                  <a:xfrm>
                    <a:off x="10723278" y="4278991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27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1" name="矩形 360"/>
                  <p:cNvSpPr/>
                  <p:nvPr/>
                </p:nvSpPr>
                <p:spPr bwMode="auto">
                  <a:xfrm>
                    <a:off x="11045817" y="4278991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28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2" name="矩形 361"/>
                  <p:cNvSpPr/>
                  <p:nvPr/>
                </p:nvSpPr>
                <p:spPr bwMode="auto">
                  <a:xfrm>
                    <a:off x="11363233" y="4271888"/>
                    <a:ext cx="322215" cy="462148"/>
                  </a:xfrm>
                  <a:prstGeom prst="rect">
                    <a:avLst/>
                  </a:prstGeom>
                  <a:grpFill/>
                  <a:ln w="19050">
                    <a:noFill/>
                    <a:round/>
                    <a:tailEnd type="triangle" w="med" len="med"/>
                  </a:ln>
                </p:spPr>
                <p:txBody>
                  <a:bodyPr vert="horz" wrap="square" lIns="0" tIns="43349" rIns="0" bIns="43349" numCol="1" rtlCol="0" anchor="ctr" anchorCtr="1" compatLnSpc="1"/>
                  <a:lstStyle/>
                  <a:p>
                    <a:pPr algn="ctr"/>
                    <a:r>
                      <a:rPr lang="en-US" altLang="zh-CN" sz="1325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29</a:t>
                    </a:r>
                    <a:endParaRPr lang="zh-CN" altLang="en-US" sz="1325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45" name="组合 244"/>
              <p:cNvGrpSpPr/>
              <p:nvPr/>
            </p:nvGrpSpPr>
            <p:grpSpPr>
              <a:xfrm>
                <a:off x="1593519" y="3943658"/>
                <a:ext cx="8980947" cy="1451683"/>
                <a:chOff x="1593519" y="3943658"/>
                <a:chExt cx="8980947" cy="1451683"/>
              </a:xfrm>
            </p:grpSpPr>
            <p:cxnSp>
              <p:nvCxnSpPr>
                <p:cNvPr id="246" name="直接箭头连接符 245"/>
                <p:cNvCxnSpPr/>
                <p:nvPr/>
              </p:nvCxnSpPr>
              <p:spPr>
                <a:xfrm flipV="1">
                  <a:off x="2187989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箭头连接符 246"/>
                <p:cNvCxnSpPr/>
                <p:nvPr/>
              </p:nvCxnSpPr>
              <p:spPr>
                <a:xfrm flipV="1">
                  <a:off x="2784610" y="4204052"/>
                  <a:ext cx="0" cy="75310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箭头连接符 247"/>
                <p:cNvCxnSpPr/>
                <p:nvPr/>
              </p:nvCxnSpPr>
              <p:spPr>
                <a:xfrm flipV="1">
                  <a:off x="3413205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箭头连接符 248"/>
                <p:cNvCxnSpPr/>
                <p:nvPr/>
              </p:nvCxnSpPr>
              <p:spPr>
                <a:xfrm flipV="1">
                  <a:off x="4009826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249"/>
                <p:cNvCxnSpPr/>
                <p:nvPr/>
              </p:nvCxnSpPr>
              <p:spPr>
                <a:xfrm flipV="1">
                  <a:off x="4638421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箭头连接符 250"/>
                <p:cNvCxnSpPr/>
                <p:nvPr/>
              </p:nvCxnSpPr>
              <p:spPr>
                <a:xfrm flipV="1">
                  <a:off x="5235042" y="4204052"/>
                  <a:ext cx="0" cy="75310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251"/>
                <p:cNvCxnSpPr/>
                <p:nvPr/>
              </p:nvCxnSpPr>
              <p:spPr>
                <a:xfrm flipV="1">
                  <a:off x="5863637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箭头连接符 252"/>
                <p:cNvCxnSpPr/>
                <p:nvPr/>
              </p:nvCxnSpPr>
              <p:spPr>
                <a:xfrm flipV="1">
                  <a:off x="6460258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箭头连接符 253"/>
                <p:cNvCxnSpPr/>
                <p:nvPr/>
              </p:nvCxnSpPr>
              <p:spPr>
                <a:xfrm flipV="1">
                  <a:off x="7088853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/>
                <p:cNvCxnSpPr/>
                <p:nvPr/>
              </p:nvCxnSpPr>
              <p:spPr>
                <a:xfrm flipV="1">
                  <a:off x="7685474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箭头连接符 255"/>
                <p:cNvCxnSpPr/>
                <p:nvPr/>
              </p:nvCxnSpPr>
              <p:spPr>
                <a:xfrm flipV="1">
                  <a:off x="8295596" y="4204052"/>
                  <a:ext cx="0" cy="753106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7" name="组合 256"/>
                <p:cNvGrpSpPr/>
                <p:nvPr/>
              </p:nvGrpSpPr>
              <p:grpSpPr>
                <a:xfrm>
                  <a:off x="1593519" y="3943658"/>
                  <a:ext cx="6986128" cy="655857"/>
                  <a:chOff x="1593519" y="3943658"/>
                  <a:chExt cx="6986128" cy="655857"/>
                </a:xfrm>
              </p:grpSpPr>
              <p:sp>
                <p:nvSpPr>
                  <p:cNvPr id="283" name="文本框 282"/>
                  <p:cNvSpPr txBox="1"/>
                  <p:nvPr/>
                </p:nvSpPr>
                <p:spPr>
                  <a:xfrm>
                    <a:off x="1593519" y="4303335"/>
                    <a:ext cx="54419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rgbClr val="767171"/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PC</a:t>
                    </a:r>
                    <a:r>
                      <a:rPr lang="en-US" altLang="zh-CN" sz="1325" b="1" i="1" baseline="-25000" err="1">
                        <a:solidFill>
                          <a:srgbClr val="767171"/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rgbClr val="76717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1942788" y="3943658"/>
                    <a:ext cx="56324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DR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85" name="文本框 284"/>
                  <p:cNvSpPr txBox="1"/>
                  <p:nvPr/>
                </p:nvSpPr>
                <p:spPr>
                  <a:xfrm>
                    <a:off x="2520922" y="3943658"/>
                    <a:ext cx="480060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rgbClr val="00B050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rPr>
                      <a:t>R</a:t>
                    </a:r>
                    <a:r>
                      <a:rPr lang="en-US" altLang="zh-CN" sz="1325" b="1" i="1" baseline="-25000">
                        <a:solidFill>
                          <a:srgbClr val="00B050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rgbClr val="00B050"/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  <p:sp>
                <p:nvSpPr>
                  <p:cNvPr id="286" name="文本框 285"/>
                  <p:cNvSpPr txBox="1"/>
                  <p:nvPr/>
                </p:nvSpPr>
                <p:spPr>
                  <a:xfrm>
                    <a:off x="3060677" y="3943658"/>
                    <a:ext cx="732790" cy="4279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IR(A)</a:t>
                    </a:r>
                    <a:r>
                      <a:rPr lang="en-US" altLang="zh-CN" sz="1325" b="1" i="1" baseline="-250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  <a:p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87" name="文本框 286"/>
                  <p:cNvSpPr txBox="1"/>
                  <p:nvPr/>
                </p:nvSpPr>
                <p:spPr>
                  <a:xfrm>
                    <a:off x="3770593" y="3943658"/>
                    <a:ext cx="48958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PC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88" name="文本框 287"/>
                  <p:cNvSpPr txBox="1"/>
                  <p:nvPr/>
                </p:nvSpPr>
                <p:spPr>
                  <a:xfrm>
                    <a:off x="4362285" y="3943658"/>
                    <a:ext cx="621030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DRE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89" name="文本框 288"/>
                  <p:cNvSpPr txBox="1"/>
                  <p:nvPr/>
                </p:nvSpPr>
                <p:spPr>
                  <a:xfrm>
                    <a:off x="5038794" y="3943658"/>
                    <a:ext cx="40576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rgbClr val="00B050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rPr>
                      <a:t>X</a:t>
                    </a:r>
                    <a:r>
                      <a:rPr lang="en-US" altLang="zh-CN" sz="1325" b="1" i="1" baseline="-25000">
                        <a:solidFill>
                          <a:srgbClr val="00B050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rPr>
                      <a:t>in</a:t>
                    </a:r>
                    <a:endParaRPr lang="zh-CN" altLang="en-US" sz="1325" b="1" i="1" baseline="-25000">
                      <a:solidFill>
                        <a:srgbClr val="00B050"/>
                      </a:solidFill>
                      <a:latin typeface="Segoe UI Black" panose="020B0A02040204020203" pitchFamily="34" charset="0"/>
                      <a:cs typeface="Segoe UI Black" panose="020B0A02040204020203" pitchFamily="34" charset="0"/>
                    </a:endParaRPr>
                  </a:p>
                </p:txBody>
              </p:sp>
              <p:sp>
                <p:nvSpPr>
                  <p:cNvPr id="290" name="文本框 289"/>
                  <p:cNvSpPr txBox="1"/>
                  <p:nvPr/>
                </p:nvSpPr>
                <p:spPr>
                  <a:xfrm>
                    <a:off x="5623154" y="3943658"/>
                    <a:ext cx="45275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IR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1" name="文本框 290"/>
                  <p:cNvSpPr txBox="1"/>
                  <p:nvPr/>
                </p:nvSpPr>
                <p:spPr>
                  <a:xfrm>
                    <a:off x="6189452" y="3943658"/>
                    <a:ext cx="567690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Rs</a:t>
                    </a:r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/</a:t>
                    </a:r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Rt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33969" y="4303335"/>
                    <a:ext cx="431800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Z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733403" y="4303335"/>
                    <a:ext cx="686435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IR(I)</a:t>
                    </a:r>
                    <a:r>
                      <a:rPr lang="en-US" altLang="zh-CN" sz="1325" b="1" i="1" baseline="-250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3372505" y="4303605"/>
                    <a:ext cx="675640" cy="295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30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DRE</a:t>
                    </a:r>
                    <a:r>
                      <a:rPr lang="en-US" altLang="zh-CN" sz="1330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out</a:t>
                    </a:r>
                    <a:endParaRPr lang="zh-CN" altLang="en-US" sz="1330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4096598" y="4303335"/>
                    <a:ext cx="499110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rgbClr val="767171"/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AR</a:t>
                    </a:r>
                    <a:r>
                      <a:rPr lang="en-US" altLang="zh-CN" sz="1325" b="1" i="1" baseline="-25000" err="1">
                        <a:solidFill>
                          <a:srgbClr val="767171"/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rgbClr val="76717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6" name="文本框 295"/>
                  <p:cNvSpPr txBox="1"/>
                  <p:nvPr/>
                </p:nvSpPr>
                <p:spPr>
                  <a:xfrm>
                    <a:off x="4664018" y="4303335"/>
                    <a:ext cx="55816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DRin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7" name="文本框 296"/>
                  <p:cNvSpPr txBox="1"/>
                  <p:nvPr/>
                </p:nvSpPr>
                <p:spPr>
                  <a:xfrm>
                    <a:off x="5355339" y="4303335"/>
                    <a:ext cx="38671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R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8" name="文本框 297"/>
                  <p:cNvSpPr txBox="1"/>
                  <p:nvPr/>
                </p:nvSpPr>
                <p:spPr>
                  <a:xfrm>
                    <a:off x="5839076" y="4303335"/>
                    <a:ext cx="62166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PSW</a:t>
                    </a:r>
                    <a:r>
                      <a:rPr lang="en-US" altLang="zh-CN" sz="1325" b="1" i="1" baseline="-25000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in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99" name="文本框 298"/>
                  <p:cNvSpPr txBox="1"/>
                  <p:nvPr/>
                </p:nvSpPr>
                <p:spPr>
                  <a:xfrm>
                    <a:off x="6787970" y="3943658"/>
                    <a:ext cx="53911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ADD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0" name="文本框 299"/>
                  <p:cNvSpPr txBox="1"/>
                  <p:nvPr/>
                </p:nvSpPr>
                <p:spPr>
                  <a:xfrm>
                    <a:off x="7727094" y="4303335"/>
                    <a:ext cx="53911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Read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1" name="文本框 300"/>
                  <p:cNvSpPr txBox="1"/>
                  <p:nvPr/>
                </p:nvSpPr>
                <p:spPr>
                  <a:xfrm>
                    <a:off x="7436404" y="3943658"/>
                    <a:ext cx="51117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SUB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2" name="文本框 301"/>
                  <p:cNvSpPr txBox="1"/>
                  <p:nvPr/>
                </p:nvSpPr>
                <p:spPr>
                  <a:xfrm>
                    <a:off x="7181299" y="4303335"/>
                    <a:ext cx="36385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+4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3" name="文本框 302"/>
                  <p:cNvSpPr txBox="1"/>
                  <p:nvPr/>
                </p:nvSpPr>
                <p:spPr>
                  <a:xfrm>
                    <a:off x="8024022" y="3943658"/>
                    <a:ext cx="555625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Write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304" name="文本框 303"/>
                  <p:cNvSpPr txBox="1"/>
                  <p:nvPr/>
                </p:nvSpPr>
                <p:spPr>
                  <a:xfrm>
                    <a:off x="6419014" y="4303335"/>
                    <a:ext cx="689498" cy="2955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i="1" err="1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charset="0"/>
                        <a:ea typeface="Segoe UI Black" panose="020B0A02040204020203" pitchFamily="34" charset="0"/>
                        <a:cs typeface="Times New Roman" panose="02020603050405020304" charset="0"/>
                      </a:rPr>
                      <a:t>RegDst</a:t>
                    </a:r>
                    <a:endParaRPr lang="zh-CN" altLang="en-US" sz="1325" b="1" i="1" baseline="-2500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58" name="直接箭头连接符 257"/>
                <p:cNvCxnSpPr/>
                <p:nvPr/>
              </p:nvCxnSpPr>
              <p:spPr>
                <a:xfrm flipV="1">
                  <a:off x="1887550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箭头连接符 258"/>
                <p:cNvCxnSpPr/>
                <p:nvPr/>
              </p:nvCxnSpPr>
              <p:spPr>
                <a:xfrm flipV="1">
                  <a:off x="2484171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箭头连接符 259"/>
                <p:cNvCxnSpPr/>
                <p:nvPr/>
              </p:nvCxnSpPr>
              <p:spPr>
                <a:xfrm flipV="1">
                  <a:off x="3112766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箭头连接符 260"/>
                <p:cNvCxnSpPr/>
                <p:nvPr/>
              </p:nvCxnSpPr>
              <p:spPr>
                <a:xfrm flipV="1">
                  <a:off x="3709387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箭头连接符 261"/>
                <p:cNvCxnSpPr/>
                <p:nvPr/>
              </p:nvCxnSpPr>
              <p:spPr>
                <a:xfrm flipV="1">
                  <a:off x="4337982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箭头连接符 262"/>
                <p:cNvCxnSpPr/>
                <p:nvPr/>
              </p:nvCxnSpPr>
              <p:spPr>
                <a:xfrm flipV="1">
                  <a:off x="4934603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箭头连接符 263"/>
                <p:cNvCxnSpPr/>
                <p:nvPr/>
              </p:nvCxnSpPr>
              <p:spPr>
                <a:xfrm flipV="1">
                  <a:off x="5563198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箭头连接符 264"/>
                <p:cNvCxnSpPr/>
                <p:nvPr/>
              </p:nvCxnSpPr>
              <p:spPr>
                <a:xfrm flipV="1">
                  <a:off x="6159819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箭头连接符 265"/>
                <p:cNvCxnSpPr/>
                <p:nvPr/>
              </p:nvCxnSpPr>
              <p:spPr>
                <a:xfrm flipV="1">
                  <a:off x="6788414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箭头连接符 266"/>
                <p:cNvCxnSpPr/>
                <p:nvPr/>
              </p:nvCxnSpPr>
              <p:spPr>
                <a:xfrm flipV="1">
                  <a:off x="7385035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箭头连接符 267"/>
                <p:cNvCxnSpPr/>
                <p:nvPr/>
              </p:nvCxnSpPr>
              <p:spPr>
                <a:xfrm flipV="1">
                  <a:off x="7995158" y="4569348"/>
                  <a:ext cx="0" cy="374102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9" name="组合 268"/>
                <p:cNvGrpSpPr/>
                <p:nvPr/>
              </p:nvGrpSpPr>
              <p:grpSpPr>
                <a:xfrm>
                  <a:off x="8414550" y="3943659"/>
                  <a:ext cx="801932" cy="1025994"/>
                  <a:chOff x="8942921" y="4461114"/>
                  <a:chExt cx="845788" cy="1082103"/>
                </a:xfrm>
              </p:grpSpPr>
              <p:cxnSp>
                <p:nvCxnSpPr>
                  <p:cNvPr id="279" name="直接箭头连接符 278"/>
                  <p:cNvCxnSpPr/>
                  <p:nvPr/>
                </p:nvCxnSpPr>
                <p:spPr>
                  <a:xfrm flipV="1">
                    <a:off x="9461374" y="4748924"/>
                    <a:ext cx="0" cy="79429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箭头连接符 279"/>
                  <p:cNvCxnSpPr/>
                  <p:nvPr/>
                </p:nvCxnSpPr>
                <p:spPr>
                  <a:xfrm flipV="1">
                    <a:off x="9141056" y="5146069"/>
                    <a:ext cx="0" cy="39456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1" name="文本框 280"/>
                  <p:cNvSpPr txBox="1"/>
                  <p:nvPr/>
                </p:nvSpPr>
                <p:spPr>
                  <a:xfrm>
                    <a:off x="8942921" y="4840461"/>
                    <a:ext cx="413891" cy="3120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325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P</a:t>
                    </a:r>
                    <a:r>
                      <a:rPr lang="en-US" altLang="zh-CN" sz="1325" b="1" baseline="-25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IR</a:t>
                    </a:r>
                    <a:endParaRPr lang="zh-CN" altLang="en-US" sz="1325" b="1" baseline="-25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2" name="文本框 281"/>
                  <p:cNvSpPr txBox="1"/>
                  <p:nvPr/>
                </p:nvSpPr>
                <p:spPr>
                  <a:xfrm>
                    <a:off x="9190635" y="4461114"/>
                    <a:ext cx="598074" cy="3120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325" b="1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P</a:t>
                    </a:r>
                    <a:r>
                      <a:rPr lang="en-US" altLang="zh-CN" sz="1325" b="1" baseline="-2500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equal</a:t>
                    </a:r>
                    <a:endParaRPr lang="zh-CN" altLang="en-US" sz="1325" b="1" baseline="-25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>
                  <a:off x="9204020" y="4210243"/>
                  <a:ext cx="1211159" cy="756956"/>
                  <a:chOff x="9778247" y="4742277"/>
                  <a:chExt cx="1277395" cy="798352"/>
                </a:xfrm>
              </p:grpSpPr>
              <p:cxnSp>
                <p:nvCxnSpPr>
                  <p:cNvPr id="273" name="直接箭头连接符 272"/>
                  <p:cNvCxnSpPr/>
                  <p:nvPr/>
                </p:nvCxnSpPr>
                <p:spPr>
                  <a:xfrm flipV="1">
                    <a:off x="9778247" y="5132893"/>
                    <a:ext cx="0" cy="394562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箭头连接符 273"/>
                  <p:cNvCxnSpPr/>
                  <p:nvPr/>
                </p:nvCxnSpPr>
                <p:spPr>
                  <a:xfrm flipV="1">
                    <a:off x="10105611" y="5132893"/>
                    <a:ext cx="0" cy="394561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箭头连接符 274"/>
                  <p:cNvCxnSpPr/>
                  <p:nvPr/>
                </p:nvCxnSpPr>
                <p:spPr>
                  <a:xfrm flipV="1">
                    <a:off x="10432975" y="5132893"/>
                    <a:ext cx="0" cy="394561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箭头连接符 275"/>
                  <p:cNvCxnSpPr/>
                  <p:nvPr/>
                </p:nvCxnSpPr>
                <p:spPr>
                  <a:xfrm flipV="1">
                    <a:off x="10760339" y="5132893"/>
                    <a:ext cx="0" cy="394561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文本框 276"/>
                  <p:cNvSpPr txBox="1"/>
                  <p:nvPr/>
                </p:nvSpPr>
                <p:spPr>
                  <a:xfrm>
                    <a:off x="9862681" y="4742277"/>
                    <a:ext cx="1114426" cy="3737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b="1">
                        <a:solidFill>
                          <a:srgbClr val="0070C0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</a:defRPr>
                    </a:lvl1pPr>
                  </a:lstStyle>
                  <a:p>
                    <a:r>
                      <a:rPr lang="zh-CN" altLang="en-US" sz="1705">
                        <a:solidFill>
                          <a:schemeClr val="accent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下址字段</a:t>
                    </a:r>
                    <a:endParaRPr lang="zh-CN" altLang="en-US" sz="1705">
                      <a:solidFill>
                        <a:schemeClr val="accent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78" name="直接箭头连接符 277"/>
                  <p:cNvCxnSpPr/>
                  <p:nvPr/>
                </p:nvCxnSpPr>
                <p:spPr>
                  <a:xfrm flipV="1">
                    <a:off x="11055642" y="5146068"/>
                    <a:ext cx="0" cy="394561"/>
                  </a:xfrm>
                  <a:prstGeom prst="straightConnector1">
                    <a:avLst/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1" name="矩形 270"/>
                <p:cNvSpPr/>
                <p:nvPr/>
              </p:nvSpPr>
              <p:spPr bwMode="auto">
                <a:xfrm>
                  <a:off x="9054643" y="4951772"/>
                  <a:ext cx="305508" cy="443569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vert="horz" wrap="square" lIns="0" tIns="43349" rIns="0" bIns="43349" numCol="1" rtlCol="0" anchor="ctr" anchorCtr="1" compatLnSpc="1"/>
                <a:lstStyle/>
                <a:p>
                  <a:pPr algn="ctr"/>
                  <a:r>
                    <a:rPr lang="en-US" altLang="zh-CN" sz="1325" b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zh-CN" altLang="en-US" sz="1325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1714723" y="4954500"/>
                  <a:ext cx="8859743" cy="43410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64" name="文本框 363"/>
            <p:cNvSpPr txBox="1"/>
            <p:nvPr/>
          </p:nvSpPr>
          <p:spPr>
            <a:xfrm>
              <a:off x="10782995" y="2916756"/>
              <a:ext cx="719455" cy="500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0070C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altLang="zh-CN" sz="2655">
                  <a:solidFill>
                    <a:srgbClr val="FF6600"/>
                  </a:solidFill>
                </a:rPr>
                <a:t>T</a:t>
              </a:r>
              <a:r>
                <a:rPr lang="en-US" altLang="zh-CN" sz="2655" baseline="-25000">
                  <a:solidFill>
                    <a:srgbClr val="FF6600"/>
                  </a:solidFill>
                </a:rPr>
                <a:t>5</a:t>
              </a:r>
              <a:r>
                <a:rPr lang="en-US" altLang="zh-CN" sz="2655">
                  <a:solidFill>
                    <a:srgbClr val="FF6600"/>
                  </a:solidFill>
                </a:rPr>
                <a:t>  </a:t>
              </a:r>
              <a:endParaRPr lang="zh-CN" altLang="en-US" sz="2655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756" name="组合 755"/>
          <p:cNvGrpSpPr/>
          <p:nvPr/>
        </p:nvGrpSpPr>
        <p:grpSpPr>
          <a:xfrm>
            <a:off x="847448" y="3358076"/>
            <a:ext cx="10658212" cy="762600"/>
            <a:chOff x="847131" y="3618230"/>
            <a:chExt cx="10658212" cy="762600"/>
          </a:xfrm>
        </p:grpSpPr>
        <p:sp>
          <p:nvSpPr>
            <p:cNvPr id="365" name="文本框 364"/>
            <p:cNvSpPr txBox="1"/>
            <p:nvPr/>
          </p:nvSpPr>
          <p:spPr>
            <a:xfrm>
              <a:off x="847131" y="3926458"/>
              <a:ext cx="8813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altLang="zh-CN">
                  <a:latin typeface="Consolas" panose="020B0609020204030204" pitchFamily="49" charset="0"/>
                </a:rPr>
                <a:t>10111</a:t>
              </a:r>
              <a:endParaRPr lang="zh-CN" altLang="en-US" sz="1895" dirty="0"/>
            </a:p>
          </p:txBody>
        </p:sp>
        <p:sp>
          <p:nvSpPr>
            <p:cNvPr id="428" name="矩形 427"/>
            <p:cNvSpPr/>
            <p:nvPr/>
          </p:nvSpPr>
          <p:spPr bwMode="auto">
            <a:xfrm>
              <a:off x="1804156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9" name="矩形 428"/>
            <p:cNvSpPr/>
            <p:nvPr/>
          </p:nvSpPr>
          <p:spPr bwMode="auto">
            <a:xfrm>
              <a:off x="2109961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0" name="矩形 429"/>
            <p:cNvSpPr/>
            <p:nvPr/>
          </p:nvSpPr>
          <p:spPr bwMode="auto">
            <a:xfrm>
              <a:off x="2415767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矩形 430"/>
            <p:cNvSpPr/>
            <p:nvPr/>
          </p:nvSpPr>
          <p:spPr bwMode="auto">
            <a:xfrm>
              <a:off x="2721573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2" name="矩形 431"/>
            <p:cNvSpPr/>
            <p:nvPr/>
          </p:nvSpPr>
          <p:spPr bwMode="auto">
            <a:xfrm>
              <a:off x="3027377" y="3901553"/>
              <a:ext cx="305508" cy="438188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 sz="1325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3" name="矩形 432"/>
            <p:cNvSpPr/>
            <p:nvPr/>
          </p:nvSpPr>
          <p:spPr bwMode="auto">
            <a:xfrm>
              <a:off x="3333182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4" name="矩形 433"/>
            <p:cNvSpPr/>
            <p:nvPr/>
          </p:nvSpPr>
          <p:spPr bwMode="auto">
            <a:xfrm>
              <a:off x="3638988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5" name="矩形 434"/>
            <p:cNvSpPr/>
            <p:nvPr/>
          </p:nvSpPr>
          <p:spPr bwMode="auto">
            <a:xfrm>
              <a:off x="3944794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6" name="矩形 435"/>
            <p:cNvSpPr/>
            <p:nvPr/>
          </p:nvSpPr>
          <p:spPr bwMode="auto">
            <a:xfrm>
              <a:off x="4246916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7" name="矩形 436"/>
            <p:cNvSpPr/>
            <p:nvPr/>
          </p:nvSpPr>
          <p:spPr bwMode="auto">
            <a:xfrm>
              <a:off x="4552723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8" name="矩形 437"/>
            <p:cNvSpPr/>
            <p:nvPr/>
          </p:nvSpPr>
          <p:spPr bwMode="auto">
            <a:xfrm>
              <a:off x="4858527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矩形 438"/>
            <p:cNvSpPr/>
            <p:nvPr/>
          </p:nvSpPr>
          <p:spPr bwMode="auto">
            <a:xfrm>
              <a:off x="5164332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矩形 439"/>
            <p:cNvSpPr/>
            <p:nvPr/>
          </p:nvSpPr>
          <p:spPr bwMode="auto">
            <a:xfrm>
              <a:off x="5470137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1" name="矩形 440"/>
            <p:cNvSpPr/>
            <p:nvPr/>
          </p:nvSpPr>
          <p:spPr bwMode="auto">
            <a:xfrm>
              <a:off x="5775944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2" name="矩形 441"/>
            <p:cNvSpPr/>
            <p:nvPr/>
          </p:nvSpPr>
          <p:spPr bwMode="auto">
            <a:xfrm>
              <a:off x="6081748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矩形 442"/>
            <p:cNvSpPr/>
            <p:nvPr/>
          </p:nvSpPr>
          <p:spPr bwMode="auto">
            <a:xfrm>
              <a:off x="6387553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4" name="矩形 443"/>
            <p:cNvSpPr/>
            <p:nvPr/>
          </p:nvSpPr>
          <p:spPr bwMode="auto">
            <a:xfrm>
              <a:off x="6693358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5" name="矩形 444"/>
            <p:cNvSpPr/>
            <p:nvPr/>
          </p:nvSpPr>
          <p:spPr bwMode="auto">
            <a:xfrm>
              <a:off x="6999165" y="3901553"/>
              <a:ext cx="305508" cy="438188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 sz="1325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6" name="矩形 445"/>
            <p:cNvSpPr/>
            <p:nvPr/>
          </p:nvSpPr>
          <p:spPr bwMode="auto">
            <a:xfrm>
              <a:off x="7304671" y="3901553"/>
              <a:ext cx="305508" cy="4381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7" name="矩形 446"/>
            <p:cNvSpPr/>
            <p:nvPr/>
          </p:nvSpPr>
          <p:spPr bwMode="auto">
            <a:xfrm>
              <a:off x="7610179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8" name="矩形 447"/>
            <p:cNvSpPr/>
            <p:nvPr/>
          </p:nvSpPr>
          <p:spPr bwMode="auto">
            <a:xfrm>
              <a:off x="7915984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9" name="矩形 448"/>
            <p:cNvSpPr/>
            <p:nvPr/>
          </p:nvSpPr>
          <p:spPr bwMode="auto">
            <a:xfrm>
              <a:off x="8221789" y="3901553"/>
              <a:ext cx="305508" cy="438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0" name="矩形 449"/>
            <p:cNvSpPr/>
            <p:nvPr/>
          </p:nvSpPr>
          <p:spPr bwMode="auto">
            <a:xfrm>
              <a:off x="8527594" y="3901553"/>
              <a:ext cx="305508" cy="438188"/>
            </a:xfrm>
            <a:prstGeom prst="rect">
              <a:avLst/>
            </a:prstGeom>
            <a:solidFill>
              <a:srgbClr val="79F5F9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1" name="矩形 450"/>
            <p:cNvSpPr/>
            <p:nvPr/>
          </p:nvSpPr>
          <p:spPr bwMode="auto">
            <a:xfrm>
              <a:off x="8833400" y="3901553"/>
              <a:ext cx="305508" cy="438188"/>
            </a:xfrm>
            <a:prstGeom prst="rect">
              <a:avLst/>
            </a:prstGeom>
            <a:solidFill>
              <a:srgbClr val="79F5F9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2" name="矩形 451"/>
            <p:cNvSpPr/>
            <p:nvPr/>
          </p:nvSpPr>
          <p:spPr bwMode="auto">
            <a:xfrm>
              <a:off x="9436921" y="3901553"/>
              <a:ext cx="305508" cy="43818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3" name="矩形 452"/>
            <p:cNvSpPr/>
            <p:nvPr/>
          </p:nvSpPr>
          <p:spPr bwMode="auto">
            <a:xfrm>
              <a:off x="9745160" y="3901553"/>
              <a:ext cx="305508" cy="43818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4" name="矩形 453"/>
            <p:cNvSpPr/>
            <p:nvPr/>
          </p:nvSpPr>
          <p:spPr bwMode="auto">
            <a:xfrm>
              <a:off x="10044318" y="3901553"/>
              <a:ext cx="305508" cy="43818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5" name="矩形 454"/>
            <p:cNvSpPr/>
            <p:nvPr/>
          </p:nvSpPr>
          <p:spPr bwMode="auto">
            <a:xfrm>
              <a:off x="10350132" y="3901550"/>
              <a:ext cx="305508" cy="43818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9135818" y="3898894"/>
              <a:ext cx="305508" cy="4408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0" tIns="43349" rIns="0" bIns="43349" numCol="1" rtlCol="0" anchor="ctr" anchorCtr="1" compatLnSpc="1"/>
            <a:lstStyle/>
            <a:p>
              <a:pPr algn="ctr"/>
              <a:r>
                <a:rPr lang="en-US" altLang="zh-CN" sz="1325" b="1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 sz="1325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795898" y="3898894"/>
              <a:ext cx="8859743" cy="4341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10785888" y="3880450"/>
              <a:ext cx="719455" cy="500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0070C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altLang="zh-CN" sz="2655">
                  <a:solidFill>
                    <a:srgbClr val="FF6600"/>
                  </a:solidFill>
                </a:rPr>
                <a:t>T</a:t>
              </a:r>
              <a:r>
                <a:rPr lang="en-US" altLang="zh-CN" sz="2655" baseline="-25000">
                  <a:solidFill>
                    <a:srgbClr val="FF6600"/>
                  </a:solidFill>
                </a:rPr>
                <a:t>6</a:t>
              </a:r>
              <a:r>
                <a:rPr lang="en-US" altLang="zh-CN" sz="2655">
                  <a:solidFill>
                    <a:schemeClr val="tx1"/>
                  </a:solidFill>
                </a:rPr>
                <a:t>  </a:t>
              </a:r>
              <a:endParaRPr lang="zh-CN" altLang="en-US" sz="2655" dirty="0">
                <a:solidFill>
                  <a:schemeClr val="tx1"/>
                </a:solidFill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6866207" y="3618230"/>
              <a:ext cx="574675" cy="295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25" b="1" i="1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ADD</a:t>
              </a:r>
              <a:endParaRPr lang="zh-CN" altLang="en-US" sz="1325" b="1" i="1" baseline="-25000">
                <a:solidFill>
                  <a:srgbClr val="00B05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2816233" y="3618230"/>
              <a:ext cx="742950" cy="295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25" b="1" i="1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IR(I)</a:t>
              </a:r>
              <a:r>
                <a:rPr lang="en-US" altLang="zh-CN" sz="1325" b="1" i="1" baseline="-25000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zh-CN" altLang="en-US" sz="1325" b="1" i="1" baseline="-25000">
                <a:solidFill>
                  <a:srgbClr val="00B05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757" name="组合 756"/>
          <p:cNvGrpSpPr/>
          <p:nvPr/>
        </p:nvGrpSpPr>
        <p:grpSpPr>
          <a:xfrm>
            <a:off x="851546" y="4310530"/>
            <a:ext cx="10647061" cy="759797"/>
            <a:chOff x="851228" y="4570684"/>
            <a:chExt cx="10647061" cy="759797"/>
          </a:xfrm>
        </p:grpSpPr>
        <p:grpSp>
          <p:nvGrpSpPr>
            <p:cNvPr id="753" name="组合 752"/>
            <p:cNvGrpSpPr/>
            <p:nvPr/>
          </p:nvGrpSpPr>
          <p:grpSpPr>
            <a:xfrm>
              <a:off x="851228" y="4830101"/>
              <a:ext cx="10647061" cy="500380"/>
              <a:chOff x="851228" y="4830101"/>
              <a:chExt cx="10647061" cy="500380"/>
            </a:xfrm>
          </p:grpSpPr>
          <p:sp>
            <p:nvSpPr>
              <p:cNvPr id="617" name="文本框 616"/>
              <p:cNvSpPr txBox="1"/>
              <p:nvPr/>
            </p:nvSpPr>
            <p:spPr>
              <a:xfrm>
                <a:off x="851228" y="4876109"/>
                <a:ext cx="8813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 b="1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defRPr>
                </a:lvl1pPr>
              </a:lstStyle>
              <a:p>
                <a:r>
                  <a:rPr lang="en-US" altLang="zh-CN">
                    <a:latin typeface="Consolas" panose="020B0609020204030204" pitchFamily="49" charset="0"/>
                  </a:rPr>
                  <a:t>11000</a:t>
                </a:r>
                <a:endParaRPr lang="zh-CN" altLang="en-US" sz="1895" dirty="0"/>
              </a:p>
            </p:txBody>
          </p:sp>
          <p:sp>
            <p:nvSpPr>
              <p:cNvPr id="622" name="矩形 621"/>
              <p:cNvSpPr/>
              <p:nvPr/>
            </p:nvSpPr>
            <p:spPr bwMode="auto">
              <a:xfrm>
                <a:off x="1797102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3" name="矩形 622"/>
              <p:cNvSpPr/>
              <p:nvPr/>
            </p:nvSpPr>
            <p:spPr bwMode="auto">
              <a:xfrm>
                <a:off x="2102907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4" name="矩形 623"/>
              <p:cNvSpPr/>
              <p:nvPr/>
            </p:nvSpPr>
            <p:spPr bwMode="auto">
              <a:xfrm>
                <a:off x="2408713" y="4851201"/>
                <a:ext cx="305508" cy="43818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1325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5" name="矩形 624"/>
              <p:cNvSpPr/>
              <p:nvPr/>
            </p:nvSpPr>
            <p:spPr bwMode="auto">
              <a:xfrm>
                <a:off x="2714518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6" name="矩形 625"/>
              <p:cNvSpPr/>
              <p:nvPr/>
            </p:nvSpPr>
            <p:spPr bwMode="auto">
              <a:xfrm>
                <a:off x="3020323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7" name="矩形 626"/>
              <p:cNvSpPr/>
              <p:nvPr/>
            </p:nvSpPr>
            <p:spPr bwMode="auto">
              <a:xfrm>
                <a:off x="3326128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8" name="矩形 627"/>
              <p:cNvSpPr/>
              <p:nvPr/>
            </p:nvSpPr>
            <p:spPr bwMode="auto">
              <a:xfrm>
                <a:off x="3631934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9" name="矩形 628"/>
              <p:cNvSpPr/>
              <p:nvPr/>
            </p:nvSpPr>
            <p:spPr bwMode="auto">
              <a:xfrm>
                <a:off x="3937739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0" name="矩形 629"/>
              <p:cNvSpPr/>
              <p:nvPr/>
            </p:nvSpPr>
            <p:spPr bwMode="auto">
              <a:xfrm>
                <a:off x="4239862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1" name="矩形 630"/>
              <p:cNvSpPr/>
              <p:nvPr/>
            </p:nvSpPr>
            <p:spPr bwMode="auto">
              <a:xfrm>
                <a:off x="4545668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2" name="矩形 631"/>
              <p:cNvSpPr/>
              <p:nvPr/>
            </p:nvSpPr>
            <p:spPr bwMode="auto">
              <a:xfrm>
                <a:off x="4851473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3" name="矩形 632"/>
              <p:cNvSpPr/>
              <p:nvPr/>
            </p:nvSpPr>
            <p:spPr bwMode="auto">
              <a:xfrm>
                <a:off x="5157278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4" name="矩形 633"/>
              <p:cNvSpPr/>
              <p:nvPr/>
            </p:nvSpPr>
            <p:spPr bwMode="auto">
              <a:xfrm>
                <a:off x="5463083" y="4851201"/>
                <a:ext cx="305508" cy="438185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zh-CN" altLang="en-US" sz="1325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5" name="矩形 634"/>
              <p:cNvSpPr/>
              <p:nvPr/>
            </p:nvSpPr>
            <p:spPr bwMode="auto">
              <a:xfrm>
                <a:off x="5768889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6" name="矩形 635"/>
              <p:cNvSpPr/>
              <p:nvPr/>
            </p:nvSpPr>
            <p:spPr bwMode="auto">
              <a:xfrm>
                <a:off x="6074694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7" name="矩形 636"/>
              <p:cNvSpPr/>
              <p:nvPr/>
            </p:nvSpPr>
            <p:spPr bwMode="auto">
              <a:xfrm>
                <a:off x="6380499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8" name="矩形 637"/>
              <p:cNvSpPr/>
              <p:nvPr/>
            </p:nvSpPr>
            <p:spPr bwMode="auto">
              <a:xfrm>
                <a:off x="6686304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9" name="矩形 638"/>
              <p:cNvSpPr/>
              <p:nvPr/>
            </p:nvSpPr>
            <p:spPr bwMode="auto">
              <a:xfrm>
                <a:off x="6992110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0" name="矩形 639"/>
              <p:cNvSpPr/>
              <p:nvPr/>
            </p:nvSpPr>
            <p:spPr bwMode="auto">
              <a:xfrm>
                <a:off x="7297617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1" name="矩形 640"/>
              <p:cNvSpPr/>
              <p:nvPr/>
            </p:nvSpPr>
            <p:spPr bwMode="auto">
              <a:xfrm>
                <a:off x="7603125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2" name="矩形 641"/>
              <p:cNvSpPr/>
              <p:nvPr/>
            </p:nvSpPr>
            <p:spPr bwMode="auto">
              <a:xfrm>
                <a:off x="7908930" y="4851201"/>
                <a:ext cx="305508" cy="4381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3" name="矩形 642"/>
              <p:cNvSpPr/>
              <p:nvPr/>
            </p:nvSpPr>
            <p:spPr bwMode="auto">
              <a:xfrm>
                <a:off x="8214735" y="4851201"/>
                <a:ext cx="305508" cy="438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4" name="矩形 643"/>
              <p:cNvSpPr/>
              <p:nvPr/>
            </p:nvSpPr>
            <p:spPr bwMode="auto">
              <a:xfrm>
                <a:off x="8520540" y="4851201"/>
                <a:ext cx="305508" cy="438185"/>
              </a:xfrm>
              <a:prstGeom prst="rect">
                <a:avLst/>
              </a:prstGeom>
              <a:solidFill>
                <a:srgbClr val="79F5F9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5" name="矩形 644"/>
              <p:cNvSpPr/>
              <p:nvPr/>
            </p:nvSpPr>
            <p:spPr bwMode="auto">
              <a:xfrm>
                <a:off x="8826346" y="4851201"/>
                <a:ext cx="305508" cy="438185"/>
              </a:xfrm>
              <a:prstGeom prst="rect">
                <a:avLst/>
              </a:prstGeom>
              <a:solidFill>
                <a:srgbClr val="79F5F9"/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6" name="矩形 645"/>
              <p:cNvSpPr/>
              <p:nvPr/>
            </p:nvSpPr>
            <p:spPr bwMode="auto">
              <a:xfrm>
                <a:off x="9429867" y="4851200"/>
                <a:ext cx="305508" cy="438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7" name="矩形 646"/>
              <p:cNvSpPr/>
              <p:nvPr/>
            </p:nvSpPr>
            <p:spPr bwMode="auto">
              <a:xfrm>
                <a:off x="9738106" y="4851201"/>
                <a:ext cx="305508" cy="438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8" name="矩形 647"/>
              <p:cNvSpPr/>
              <p:nvPr/>
            </p:nvSpPr>
            <p:spPr bwMode="auto">
              <a:xfrm>
                <a:off x="10037264" y="4851201"/>
                <a:ext cx="305508" cy="438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9" name="矩形 648"/>
              <p:cNvSpPr/>
              <p:nvPr/>
            </p:nvSpPr>
            <p:spPr bwMode="auto">
              <a:xfrm>
                <a:off x="10343078" y="4851201"/>
                <a:ext cx="305508" cy="4381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9" name="矩形 618"/>
              <p:cNvSpPr/>
              <p:nvPr/>
            </p:nvSpPr>
            <p:spPr bwMode="auto">
              <a:xfrm>
                <a:off x="9128764" y="4851201"/>
                <a:ext cx="305508" cy="44084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vert="horz" wrap="square" lIns="0" tIns="43349" rIns="0" bIns="43349" numCol="1" rtlCol="0" anchor="ctr" anchorCtr="1" compatLnSpc="1"/>
              <a:lstStyle/>
              <a:p>
                <a:pPr algn="ctr"/>
                <a:r>
                  <a:rPr lang="en-US" altLang="zh-CN" sz="1325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zh-CN" altLang="en-US" sz="1325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1788844" y="4848545"/>
                <a:ext cx="8859743" cy="4341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1" name="文本框 620"/>
              <p:cNvSpPr txBox="1"/>
              <p:nvPr/>
            </p:nvSpPr>
            <p:spPr>
              <a:xfrm>
                <a:off x="10778834" y="4830101"/>
                <a:ext cx="719455" cy="500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rgbClr val="0070C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defRPr>
                </a:lvl1pPr>
              </a:lstStyle>
              <a:p>
                <a:r>
                  <a:rPr lang="en-US" altLang="zh-CN" sz="2655">
                    <a:solidFill>
                      <a:srgbClr val="FF6600"/>
                    </a:solidFill>
                  </a:rPr>
                  <a:t>T</a:t>
                </a:r>
                <a:r>
                  <a:rPr lang="en-US" altLang="zh-CN" sz="2655" baseline="-25000">
                    <a:solidFill>
                      <a:srgbClr val="FF6600"/>
                    </a:solidFill>
                  </a:rPr>
                  <a:t>7</a:t>
                </a:r>
                <a:r>
                  <a:rPr lang="en-US" altLang="zh-CN" sz="2655">
                    <a:solidFill>
                      <a:srgbClr val="FF6600"/>
                    </a:solidFill>
                  </a:rPr>
                  <a:t>  </a:t>
                </a:r>
                <a:endParaRPr lang="zh-CN" altLang="en-US" sz="2655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746" name="文本框 745"/>
            <p:cNvSpPr txBox="1"/>
            <p:nvPr/>
          </p:nvSpPr>
          <p:spPr>
            <a:xfrm>
              <a:off x="5435302" y="4570684"/>
              <a:ext cx="401955" cy="295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25" b="1" i="1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</a:t>
              </a:r>
              <a:r>
                <a:rPr lang="en-US" altLang="zh-CN" sz="1325" b="1" i="1" baseline="-25000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zh-CN" altLang="en-US" sz="1325" b="1" i="1" baseline="-25000">
                <a:solidFill>
                  <a:srgbClr val="00B05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48" name="文本框 747"/>
            <p:cNvSpPr txBox="1"/>
            <p:nvPr/>
          </p:nvSpPr>
          <p:spPr>
            <a:xfrm>
              <a:off x="2329960" y="4570684"/>
              <a:ext cx="473710" cy="295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25" b="1" i="1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Z</a:t>
              </a:r>
              <a:r>
                <a:rPr lang="en-US" altLang="zh-CN" sz="1325" b="1" i="1" baseline="-25000">
                  <a:solidFill>
                    <a:srgbClr val="00B05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zh-CN" altLang="en-US" sz="1325" b="1" i="1" baseline="-25000">
                <a:solidFill>
                  <a:srgbClr val="00B05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4010" y="0"/>
            <a:ext cx="1605915" cy="2218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6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5121"/>
          <p:cNvSpPr/>
          <p:nvPr/>
        </p:nvSpPr>
        <p:spPr>
          <a:xfrm>
            <a:off x="764540" y="836930"/>
            <a:ext cx="6359525" cy="4407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 CPU 的结构如图所示，其中 AC 为累加器，条件状态寄存器保存指令执行过程中的状态。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a、b、c、d 为 4 个寄存器。图中箭头表示信息传送的方向，试完成下列各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问：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（1）根据 CPU 的功能和结构标明图中 4 个寄存器的名称。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（2）简述指令 LDA addr 的数据通路，其中 addr 为主存地址，指令的功能是将主存 addr 单元的内容送入 AC 中。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2350" y="1127760"/>
            <a:ext cx="3907790" cy="359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422910" y="742950"/>
            <a:ext cx="711644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对应寄存器名称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a：DR；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b：IR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c：AR；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d：PC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           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 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取指阶段数据通路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PC→AR→主存 M→DR→IR；PC→PC+1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执行阶段数据通路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IR(A)→AR→主存 M→DR→AC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158240"/>
            <a:ext cx="3753485" cy="4291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5121"/>
          <p:cNvSpPr/>
          <p:nvPr/>
        </p:nvSpPr>
        <p:spPr>
          <a:xfrm>
            <a:off x="795020" y="606425"/>
            <a:ext cx="106025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8.  </a:t>
            </a:r>
            <a:r>
              <a:rPr lang="zh-CN" altLang="en-US" sz="2400">
                <a:sym typeface="+mn-ea"/>
              </a:rPr>
              <a:t>已知某计算机采用微程序控制方式，微指令字长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位，控制存储器容量为 128×32 位。微程序可在整个控制存储器中实现分支跳转，控制微程序判别测试条件共 3 个，微指令采用水平型格式，后续微指令地址采用下址字段法。回答下列问题。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（1）微指令的 3 个字段分别应为多少位？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（2）画出对应这种微指令格式的微程序控制器逻辑框图。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897255" y="603250"/>
            <a:ext cx="10137775" cy="248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由题目：</a:t>
            </a:r>
            <a:r>
              <a:rPr lang="zh-CN" altLang="en-US" sz="2400">
                <a:sym typeface="+mn-ea"/>
              </a:rPr>
              <a:t>微指令字长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位，控制存储器容量为 128×32 位，可知，下址字段应能寻址</a:t>
            </a:r>
            <a:r>
              <a:rPr lang="en-US" altLang="zh-CN" sz="2400">
                <a:sym typeface="+mn-ea"/>
              </a:rPr>
              <a:t>128</a:t>
            </a:r>
            <a:r>
              <a:rPr lang="zh-CN" altLang="en-US" sz="2400">
                <a:sym typeface="+mn-ea"/>
              </a:rPr>
              <a:t>，即</a:t>
            </a:r>
            <a:r>
              <a:rPr lang="en-US" altLang="zh-CN" sz="2400">
                <a:sym typeface="+mn-ea"/>
              </a:rPr>
              <a:t>2</a:t>
            </a:r>
            <a:r>
              <a:rPr lang="en-US" altLang="zh-CN" sz="2400" baseline="300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，因此下址字段位数最少应为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位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判别测试字段为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。（题目已给出）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故操作控制字段位数为：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32-3-7=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22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endParaRPr lang="zh-CN" altLang="en-US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微程序控制器逻辑框图（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可参见教材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P231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6.49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222" name="矩形 7198"/>
          <p:cNvSpPr/>
          <p:nvPr/>
        </p:nvSpPr>
        <p:spPr>
          <a:xfrm>
            <a:off x="1524318" y="3243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835" y="3021330"/>
            <a:ext cx="7168515" cy="351218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15361"/>
          <p:cNvSpPr txBox="1"/>
          <p:nvPr/>
        </p:nvSpPr>
        <p:spPr>
          <a:xfrm>
            <a:off x="1128395" y="663575"/>
            <a:ext cx="10330815" cy="4521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已知某CPU的微指令字长为32位，采用下址字段法；其中测试字段的测试条件有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，微操作控制信号共有70个，构成5个互斥类的微命令组，各组包含微命令的数量分别是：7个，8个，8个，16个，31个，若微程序控制器编码采用混合表示法，其中测试字段采用直接表示法，操作控制字段采用编码表示法，试分析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（1）给出该微指令各部分位数：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操作控制字段，判别测试字段 ，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下址字段</a:t>
            </a: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（2）针对给出的微指令格式，控存容量为多少位？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（3）若不限定微指令字长，其顺序控制字段长度与（1）中的相同，每个微命令采用直接表示法，则微指令字长需要多少位。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12" name="文本框 16411"/>
          <p:cNvSpPr txBox="1"/>
          <p:nvPr/>
        </p:nvSpPr>
        <p:spPr>
          <a:xfrm>
            <a:off x="1012190" y="770890"/>
            <a:ext cx="104362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【解】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 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操作控制字段有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5个互斥类的微命令组，各组包含微命令的数量分别是：7个，8个，8个，16个，31个，则采用编码表示法（字段译码法），各组需要的位数依次为：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，因此：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操作控制字段长度为：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3+4+4+5+5=</a:t>
            </a:r>
            <a:r>
              <a:rPr 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判别测试字段位数：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（题目已给出，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测试字段的测试条件有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       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下址字段长度为：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32-21-5=</a:t>
            </a:r>
            <a:r>
              <a:rPr 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）控存容量为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32✕2</a:t>
            </a:r>
            <a:r>
              <a:rPr lang="en-US" sz="24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sz="2400" b="1" baseline="30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。（或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2Kb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，或</a:t>
            </a:r>
            <a:r>
              <a:rPr 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2048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</a:t>
            </a:r>
            <a:endParaRPr 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）微指令字长为：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70+5+6=</a:t>
            </a:r>
            <a:r>
              <a:rPr lang="en-US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81</a:t>
            </a:r>
            <a:r>
              <a:rPr 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1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12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1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1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25500" y="756285"/>
            <a:ext cx="10292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10. 某微程序包含 5 条微指令，每条微指令发出的操作控制信号如表所示，试对这些微指令进行编码，要求微指令的控制字段最短且能保持微指令应有的并行性。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874385" y="2435225"/>
          <a:ext cx="4413885" cy="28117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55115"/>
                <a:gridCol w="2858770"/>
              </a:tblGrid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ysClr val="window" lastClr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微指令</a:t>
                      </a:r>
                      <a:endParaRPr lang="zh-CN" altLang="en-US" sz="2000" b="1">
                        <a:solidFill>
                          <a:sysClr val="window" lastClr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ysClr val="window" lastClr="FFFFFF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微操作控制信号</a:t>
                      </a:r>
                      <a:endParaRPr lang="zh-CN" altLang="en-US" sz="2000" b="1">
                        <a:solidFill>
                          <a:sysClr val="window" lastClr="FFFFFF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μI1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a,c,e,g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μ</a:t>
                      </a: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I</a:t>
                      </a: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2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a,d,f,h,j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μ</a:t>
                      </a: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I3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a,d,e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μ</a:t>
                      </a: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I4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a,b,i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μ</a:t>
                      </a: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I5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a,d,f,j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文本框 101377"/>
          <p:cNvSpPr txBox="1"/>
          <p:nvPr/>
        </p:nvSpPr>
        <p:spPr>
          <a:xfrm>
            <a:off x="792480" y="848995"/>
            <a:ext cx="10351135" cy="2158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采用混合表示法，先找出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条微指令中，互斥微命令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微操作控制信号）组合。可以发现两个互斥组（b，c，d），（e，f，i），可以将这两个互斥组采用字段译码法进行编码，其余的 a,g,h,j 等四个微命令采用直接表示法，具体如图所示：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670" y="3203575"/>
            <a:ext cx="7633335" cy="261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10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RAINPROBLEM" val="ProblemSubmit"/>
  <p:tag name="RAINPROBLEMTYPE" val="ShortAnswer"/>
</p:tagLst>
</file>

<file path=ppt/tags/tag12.xml><?xml version="1.0" encoding="utf-8"?>
<p:tagLst xmlns:p="http://schemas.openxmlformats.org/presentationml/2006/main">
  <p:tag name="PRODUCTVERSIONTIP" val="PRODUCTVERSIONTIP"/>
</p:tagLst>
</file>

<file path=ppt/tags/tag13.xml><?xml version="1.0" encoding="utf-8"?>
<p:tagLst xmlns:p="http://schemas.openxmlformats.org/presentationml/2006/main">
  <p:tag name="KSO_WM_UNIT_TABLE_BEAUTIFY" val="smartTable{7b5a0da5-66ca-472a-a5c1-d54a2c6fa4ae}"/>
  <p:tag name="TABLE_ENDDRAG_ORIGIN_RECT" val="381*230"/>
  <p:tag name="TABLE_ENDDRAG_RECT" val="498*165*381*230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ShortAnswer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2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Submit"/>
  <p:tag name="RAINPROBLEMTYPE" val="ShortAnswer"/>
</p:tagLst>
</file>

<file path=ppt/tags/tag23.xml><?xml version="1.0" encoding="utf-8"?>
<p:tagLst xmlns:p="http://schemas.openxmlformats.org/presentationml/2006/main">
  <p:tag name="PRODUCTVERSIONTIP" val="PRODUCTVERSIONTIP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ShortAnswer"/>
</p:tagLst>
</file>

<file path=ppt/tags/tag3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TEMPLATE_THUMBS_INDEX" val="1、9、12、16、19、22、23"/>
</p:tagLst>
</file>

<file path=ppt/tags/tag3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1.xml><?xml version="1.0" encoding="utf-8"?>
<p:tagLst xmlns:p="http://schemas.openxmlformats.org/presentationml/2006/main">
  <p:tag name="KSO_WM_UNIT_TABLE_BEAUTIFY" val="smartTable{7b5a0da5-66ca-472a-a5c1-d54a2c6fa4ae}"/>
  <p:tag name="TABLE_ENDDRAG_ORIGIN_RECT" val="381*218"/>
  <p:tag name="TABLE_ENDDRAG_RECT" val="215*183*381*218"/>
</p:tagLst>
</file>

<file path=ppt/tags/tag32.xml><?xml version="1.0" encoding="utf-8"?>
<p:tagLst xmlns:p="http://schemas.openxmlformats.org/presentationml/2006/main">
  <p:tag name="TIMING" val="|1.7"/>
</p:tagLst>
</file>

<file path=ppt/tags/tag33.xml><?xml version="1.0" encoding="utf-8"?>
<p:tagLst xmlns:p="http://schemas.openxmlformats.org/presentationml/2006/main">
  <p:tag name="TIMING" val="|1.7"/>
</p:tagLst>
</file>

<file path=ppt/tags/tag34.xml><?xml version="1.0" encoding="utf-8"?>
<p:tagLst xmlns:p="http://schemas.openxmlformats.org/presentationml/2006/main">
  <p:tag name="COMMONDATA" val="eyJoZGlkIjoiMWRjNjE1OTE3YzI5M2U1MWE2MWQ5NTMwYjVjZGZlNjgifQ=="/>
</p:tagLst>
</file>

<file path=ppt/tags/tag4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企业培训年终总结"/>
</p:tagLst>
</file>

<file path=ppt/tags/tag5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9、22、23、"/>
</p:tagLst>
</file>

<file path=ppt/tags/tag6.xml><?xml version="1.0" encoding="utf-8"?>
<p:tagLst xmlns:p="http://schemas.openxmlformats.org/presentationml/2006/main">
  <p:tag name="KSO_WM_UNIT_PLACING_PICTURE_USER_VIEWPORT" val="{&quot;height&quot;:3479,&quot;width&quot;:3778}"/>
</p:tagLst>
</file>

<file path=ppt/tags/tag7.xml><?xml version="1.0" encoding="utf-8"?>
<p:tagLst xmlns:p="http://schemas.openxmlformats.org/presentationml/2006/main">
  <p:tag name="KSO_WM_UNIT_TABLE_BEAUTIFY" val="smartTable{6584e8fe-21ee-4700-87aa-fe2fcbbbb4aa}"/>
  <p:tag name="TABLE_ENDDRAG_ORIGIN_RECT" val="347*221"/>
  <p:tag name="TABLE_ENDDRAG_RECT" val="468*197*347*22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3E5788"/>
      </a:dk2>
      <a:lt2>
        <a:srgbClr val="E7E6E6"/>
      </a:lt2>
      <a:accent1>
        <a:srgbClr val="D53A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宽屏</PresentationFormat>
  <Paragraphs>464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楷体</vt:lpstr>
      <vt:lpstr>微软雅黑</vt:lpstr>
      <vt:lpstr>Calibri</vt:lpstr>
      <vt:lpstr>Courier New</vt:lpstr>
      <vt:lpstr>Segoe UI Black</vt:lpstr>
      <vt:lpstr>Times New Roman</vt:lpstr>
      <vt:lpstr>Consolas</vt:lpstr>
      <vt:lpstr>Segoe UI</vt:lpstr>
      <vt:lpstr>Arial Unicode MS</vt:lpstr>
      <vt:lpstr>黑体</vt:lpstr>
      <vt:lpstr>自定义设计方案</vt:lpstr>
      <vt:lpstr>计算机组成原理        ---第6章 中央处理器作业参考解答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addi指令微程序</vt:lpstr>
      <vt:lpstr>addi指令微程序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panda</cp:lastModifiedBy>
  <cp:revision>789</cp:revision>
  <dcterms:created xsi:type="dcterms:W3CDTF">2018-02-10T09:00:00Z</dcterms:created>
  <dcterms:modified xsi:type="dcterms:W3CDTF">2022-05-26T10:29:31Z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RubyTemplateID">
    <vt:lpwstr>13</vt:lpwstr>
  </property>
  <property fmtid="{D5CDD505-2E9C-101B-9397-08002B2CF9AE}" pid="4" name="ICV">
    <vt:lpwstr>FD0F1B244D3E4DE9B8EBF9E8BCF5C790</vt:lpwstr>
  </property>
</Properties>
</file>