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470" r:id="rId3"/>
    <p:sldId id="542" r:id="rId5"/>
    <p:sldId id="682" r:id="rId6"/>
    <p:sldId id="683" r:id="rId7"/>
    <p:sldId id="685" r:id="rId8"/>
    <p:sldId id="708" r:id="rId9"/>
    <p:sldId id="684" r:id="rId10"/>
    <p:sldId id="687" r:id="rId11"/>
    <p:sldId id="689" r:id="rId12"/>
    <p:sldId id="714" r:id="rId13"/>
    <p:sldId id="716" r:id="rId14"/>
    <p:sldId id="691" r:id="rId15"/>
    <p:sldId id="694" r:id="rId16"/>
    <p:sldId id="695" r:id="rId17"/>
    <p:sldId id="696" r:id="rId18"/>
    <p:sldId id="709" r:id="rId19"/>
    <p:sldId id="698" r:id="rId20"/>
    <p:sldId id="710" r:id="rId21"/>
    <p:sldId id="713" r:id="rId22"/>
    <p:sldId id="701" r:id="rId23"/>
    <p:sldId id="702" r:id="rId24"/>
    <p:sldId id="703" r:id="rId25"/>
    <p:sldId id="704" r:id="rId26"/>
    <p:sldId id="705" r:id="rId27"/>
    <p:sldId id="706" r:id="rId28"/>
  </p:sldIdLst>
  <p:sldSz cx="12192635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FF"/>
    <a:srgbClr val="CFE2F0"/>
    <a:srgbClr val="D5E5F2"/>
    <a:srgbClr val="FEFEFE"/>
    <a:srgbClr val="DDEEF6"/>
    <a:srgbClr val="FAFBFE"/>
    <a:srgbClr val="DEEFF6"/>
    <a:srgbClr val="EFF7FA"/>
    <a:srgbClr val="FBFDFF"/>
    <a:srgbClr val="E1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281" y="1279287"/>
            <a:ext cx="614118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9361" y="2656096"/>
            <a:ext cx="6879272" cy="1200329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9360" y="3910853"/>
            <a:ext cx="6879272" cy="53771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fld id="{21CB36C4-C9C5-46A1-956B-17812172D97A}" type="slidenum">
              <a:rPr lang="zh-CN" altLang="en-US" smtClean="0"/>
            </a:fld>
            <a:r>
              <a:rPr lang="zh-CN" altLang="en-US" smtClean="0"/>
              <a:t>页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28327" y="102870"/>
            <a:ext cx="115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计算机组成原理                                                                                                                                                                                     课程总结</a:t>
            </a:r>
            <a:r>
              <a:rPr lang="zh-CN" altLang="en-US"/>
              <a:t>                     </a:t>
            </a:r>
            <a:endParaRPr lang="zh-CN" altLang="en-US"/>
          </a:p>
        </p:txBody>
      </p:sp>
      <p:pic>
        <p:nvPicPr>
          <p:cNvPr id="2066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67475"/>
            <a:ext cx="395327" cy="39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0999889" y="3417746"/>
            <a:ext cx="710057" cy="0"/>
          </a:xfrm>
          <a:prstGeom prst="line">
            <a:avLst/>
          </a:prstGeom>
          <a:ln w="28575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11516" y="3469804"/>
            <a:ext cx="5234370" cy="833178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11516" y="4354684"/>
            <a:ext cx="5234370" cy="46384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B9-B0CE-4568-BB33-D09C48035AD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15052" y="6356350"/>
            <a:ext cx="2743470" cy="365125"/>
          </a:xfrm>
        </p:spPr>
        <p:txBody>
          <a:bodyPr/>
          <a:lstStyle/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pic>
        <p:nvPicPr>
          <p:cNvPr id="2066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67475"/>
            <a:ext cx="395327" cy="39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Text Box 17"/>
          <p:cNvSpPr txBox="1"/>
          <p:nvPr userDrawn="1"/>
        </p:nvSpPr>
        <p:spPr>
          <a:xfrm>
            <a:off x="10827499" y="6356033"/>
            <a:ext cx="936717" cy="337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lvl="0" indent="0" eaLnBrk="0" hangingPunct="0">
              <a:spcBef>
                <a:spcPct val="50000"/>
              </a:spcBef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fld id="{9A0DB2DC-4C9A-4742-B13C-FB6460FD3503}" type="slidenum"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fld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28327" y="102870"/>
            <a:ext cx="1153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计算机组成原理                                                                                                                                                                                       课程总结</a:t>
            </a:r>
            <a:r>
              <a:rPr lang="zh-CN" altLang="en-US"/>
              <a:t>                     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 Black" panose="020B0A04020102020204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83" y="428625"/>
            <a:ext cx="10516635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83" y="1889125"/>
            <a:ext cx="10516635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6BFFAB9-B0CE-4568-BB33-D09C48035AD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1CB36C4-C9C5-46A1-956B-17812172D97A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4.xml"/><Relationship Id="rId7" Type="http://schemas.openxmlformats.org/officeDocument/2006/relationships/tags" Target="../tags/tag9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90320" y="1313180"/>
            <a:ext cx="9240520" cy="2118360"/>
          </a:xfrm>
        </p:spPr>
        <p:txBody>
          <a:bodyPr>
            <a:normAutofit fontScale="90000"/>
          </a:bodyPr>
          <a:lstStyle/>
          <a:p>
            <a:pPr>
              <a:spcAft>
                <a:spcPts val="0"/>
              </a:spcAft>
            </a:pPr>
            <a:r>
              <a:rPr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计算机组成原理</a:t>
            </a:r>
            <a:br>
              <a:rPr>
                <a:sym typeface="+mn-ea"/>
              </a:rPr>
            </a:br>
            <a:r>
              <a:rPr>
                <a:sym typeface="+mn-ea"/>
              </a:rPr>
              <a:t>                 </a:t>
            </a:r>
            <a:r>
              <a:rPr lang="en-US">
                <a:sym typeface="+mn-ea"/>
              </a:rPr>
              <a:t>            </a:t>
            </a:r>
            <a:r>
              <a:rPr lang="en-US" altLang="zh-CN" sz="4445" b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---</a:t>
            </a:r>
            <a:r>
              <a:rPr lang="zh-CN" sz="4445" b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课程总结</a:t>
            </a:r>
            <a:endParaRPr lang="zh-CN" sz="4445" b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25550" y="622935"/>
            <a:ext cx="8936355" cy="4398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原码一位乘法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计算过程注意事项】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加法运算次数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乘数数值位的位数；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2.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初始部分积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3.  y</a:t>
            </a:r>
            <a:r>
              <a:rPr lang="en-US" altLang="zh-CN" sz="28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=0,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则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lang="en-US" altLang="zh-CN" sz="28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，则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|x|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（被乘数绝对值）；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4.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最后一步加法结果，要执行右移一位的操作；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5.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符号位不参与计算。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18235" y="622935"/>
            <a:ext cx="995553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码一位乘法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计算过程注意事项】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加法运算次数=乘数数值位的位数+1；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2.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初始部分积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根据y</a:t>
            </a:r>
            <a:r>
              <a:rPr sz="28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sz="28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n+1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的状态，决定加 [-x]</a:t>
            </a:r>
            <a:r>
              <a:rPr sz="28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，+0，+[-x]</a:t>
            </a:r>
            <a:r>
              <a:rPr sz="2800" baseline="-25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sz="2800" b="1" baseline="-25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sz="2800" b="1" baseline="-25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n+1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，+[-x]</a:t>
            </a:r>
            <a:r>
              <a:rPr sz="2800" b="1" baseline="-25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 </a:t>
            </a:r>
            <a:r>
              <a:rPr 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sz="2800" b="1" baseline="-25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</a:t>
            </a:r>
            <a:r>
              <a:rPr sz="2800" b="1" baseline="-25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n+1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</a:t>
            </a:r>
            <a:r>
              <a:rPr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01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，+[x]</a:t>
            </a:r>
            <a:r>
              <a:rPr sz="2800" b="1" baseline="-25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y</a:t>
            </a:r>
            <a:r>
              <a:rPr sz="2800" b="1" baseline="-25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=y</a:t>
            </a:r>
            <a:r>
              <a:rPr sz="2800" b="1" baseline="-25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n+1</a:t>
            </a:r>
            <a:r>
              <a:rPr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，+0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 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最后一步加法结果，不执行右移一位的操作；</a:t>
            </a:r>
            <a:endParaRPr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ea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 符号位参与计算。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741488" y="1307148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浮点运算</a:t>
            </a:r>
            <a:endParaRPr lang="zh-CN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802765" y="2044700"/>
            <a:ext cx="941451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）掌握浮点数加减法计算过程；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对阶；尾数运算，规格化，舍入处理，溢出判断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理解浮点数乘除法计算过程。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标题 5121"/>
          <p:cNvSpPr>
            <a:spLocks noGrp="1"/>
          </p:cNvSpPr>
          <p:nvPr/>
        </p:nvSpPr>
        <p:spPr>
          <a:xfrm>
            <a:off x="1243965" y="511175"/>
            <a:ext cx="3346450" cy="79629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200" b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751013" y="1190308"/>
            <a:ext cx="8135938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存储器系统及半导体存储器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910715" y="1904365"/>
            <a:ext cx="943419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）理解存储系统基本概念；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作用，分类，组成，主存性能指标（容量、带宽等）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SRAM、DRAM、ROM基本原理。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了解SRAM、DRAM和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ROM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的工作原理；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B.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掌握SRAM的组成，片内译码方式，芯片格式；选片，地址范围计算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C.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SRAM的读/写周期（时序）     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865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780223" y="1110933"/>
            <a:ext cx="8135938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主存的组织及与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的连接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780540" y="1855470"/>
            <a:ext cx="937641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熟练掌握容量扩展三种方式：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位扩展，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字扩展，字位扩展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能熟练使用ROM、RAM芯片，按要求设计特定需求（指定容量，指定芯片规格等）的存储系统；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能熟练分析已有的存储系统特征（包括存储容量，每片/组存储芯片地址范围分析，存储芯片数量等）     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865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849438" y="1190308"/>
            <a:ext cx="8135938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并行主存系统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694815" y="1835785"/>
            <a:ext cx="956119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）了解双端口存储器的工作原理及特点；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了解单体多字存储器的工作原理及特点；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交叉存储器定量分析方法（即掌握交叉存储器和顺序存储器带宽的计算方法）。     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865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Text Box 2"/>
          <p:cNvSpPr txBox="1"/>
          <p:nvPr/>
        </p:nvSpPr>
        <p:spPr>
          <a:xfrm>
            <a:off x="1359500" y="624205"/>
            <a:ext cx="6553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带宽计算</a:t>
            </a:r>
            <a:endParaRPr lang="zh-CN" altLang="en-US" sz="2800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163" name="Text Box 3"/>
          <p:cNvSpPr txBox="1"/>
          <p:nvPr/>
        </p:nvSpPr>
        <p:spPr>
          <a:xfrm>
            <a:off x="1359535" y="1245870"/>
            <a:ext cx="100387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假设模块字长等于数据总线等宽（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位）。若模块存取一个字的存储周期是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，总线传送周期为τ，并使用m个模块来交叉存取，且</a:t>
            </a:r>
            <a:r>
              <a:rPr lang="zh-CN" altLang="en-US" sz="2400" b="1" i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T=mτ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，按地址顺序连续读取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个字，则顺序方式和交叉方式的带宽分别为：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6019" name="Rectangle 4"/>
          <p:cNvSpPr/>
          <p:nvPr/>
        </p:nvSpPr>
        <p:spPr>
          <a:xfrm>
            <a:off x="1524600" y="3155156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6020" name="Rectangle 6"/>
          <p:cNvSpPr/>
          <p:nvPr/>
        </p:nvSpPr>
        <p:spPr>
          <a:xfrm>
            <a:off x="1524600" y="-176212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6021" name="Rectangle 11"/>
          <p:cNvSpPr/>
          <p:nvPr/>
        </p:nvSpPr>
        <p:spPr>
          <a:xfrm>
            <a:off x="1524600" y="3136106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92169" name="AutoShape 8"/>
          <p:cNvSpPr/>
          <p:nvPr/>
        </p:nvSpPr>
        <p:spPr>
          <a:xfrm>
            <a:off x="1524635" y="2626995"/>
            <a:ext cx="9359900" cy="341757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C2DAE6"/>
              </a:gs>
            </a:gsLst>
            <a:lin ang="5400000" scaled="1"/>
            <a:tileRect/>
          </a:gradFill>
          <a:ln w="127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/>
          <a:p>
            <a:pPr eaLnBrk="0" hangingPunct="0">
              <a:lnSpc>
                <a:spcPct val="11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按地址顺序连续读n个字，传递的信息总量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q=w×n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顺序方式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所需时间为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 i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i="1" baseline="-25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</a:t>
            </a:r>
            <a:r>
              <a:rPr lang="zh-CN" altLang="en-US" sz="2400" b="1" i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=nT </a:t>
            </a:r>
            <a:endParaRPr lang="zh-CN" altLang="en-US" sz="2400" b="1" i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交叉存储器所需时间为  </a:t>
            </a:r>
            <a:r>
              <a:rPr lang="zh-CN" altLang="en-US" sz="2400" b="1" i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b="1" i="1" baseline="-25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</a:t>
            </a:r>
            <a:r>
              <a:rPr lang="zh-CN" altLang="en-US" sz="2400" b="1" i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=T+(n-1)τ</a:t>
            </a:r>
            <a:endParaRPr lang="zh-CN" altLang="en-US" sz="2400" b="1" i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顺序存储器和交叉存储器的带宽分别是：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W</a:t>
            </a:r>
            <a:r>
              <a:rPr lang="zh-CN" altLang="en-US" sz="2400" b="1" baseline="-25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=q/t</a:t>
            </a:r>
            <a:r>
              <a:rPr lang="zh-CN" altLang="en-US" sz="2400" b="1" baseline="-25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w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 pitchFamily="34" charset="0"/>
                <a:sym typeface="宋体" panose="02010600030101010101" pitchFamily="2" charset="-122"/>
              </a:rPr>
              <a:t>×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n/nT=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w/T</a:t>
            </a:r>
            <a:endParaRPr lang="zh-CN" altLang="en-US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ts val="36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W</a:t>
            </a:r>
            <a:r>
              <a:rPr lang="zh-CN" altLang="en-US" sz="2400" b="1" baseline="-25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=q/t</a:t>
            </a:r>
            <a:r>
              <a:rPr lang="zh-CN" altLang="en-US" sz="2400" b="1" baseline="-25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×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n/(T+(n-1)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τ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lnSpc>
                <a:spcPct val="110000"/>
              </a:lnSpc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878648" y="1091883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高速缓冲存储器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878965" y="1721485"/>
            <a:ext cx="964057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）了解Cache存储器的工作原理及特点；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熟练掌握Cache存储器的性能参数及计算方法；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命中率，等效访问时间，效率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熟练掌握Cache存储器的三种地址映射方式，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能用于主存地址结构划分、</a:t>
            </a:r>
            <a:r>
              <a:rPr lang="zh-CN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能分析不同映射方式下的命中率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全相联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映射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，直接相联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映射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，组相联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映射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865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Text Box 2"/>
          <p:cNvSpPr txBox="1"/>
          <p:nvPr/>
        </p:nvSpPr>
        <p:spPr>
          <a:xfrm>
            <a:off x="1569685" y="1463675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Cache的命中率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163" name="Rectangle 4"/>
          <p:cNvSpPr/>
          <p:nvPr/>
        </p:nvSpPr>
        <p:spPr>
          <a:xfrm>
            <a:off x="1524600" y="185420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92164" name="Rectangle 5"/>
          <p:cNvSpPr/>
          <p:nvPr/>
        </p:nvSpPr>
        <p:spPr>
          <a:xfrm>
            <a:off x="1524600" y="3101181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aphicFrame>
        <p:nvGraphicFramePr>
          <p:cNvPr id="98310" name="对象 98309"/>
          <p:cNvGraphicFramePr>
            <a:graphicFrameLocks noChangeAspect="1"/>
          </p:cNvGraphicFramePr>
          <p:nvPr/>
        </p:nvGraphicFramePr>
        <p:xfrm>
          <a:off x="4655820" y="1279525"/>
          <a:ext cx="357949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900430" imgH="437515" progId="Equation.3">
                  <p:embed/>
                </p:oleObj>
              </mc:Choice>
              <mc:Fallback>
                <p:oleObj name="" r:id="rId1" imgW="900430" imgH="43751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55820" y="1279525"/>
                        <a:ext cx="3579495" cy="942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CC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Rectangle 8"/>
          <p:cNvSpPr/>
          <p:nvPr/>
        </p:nvSpPr>
        <p:spPr>
          <a:xfrm>
            <a:off x="1524600" y="314960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92169" name="Text Box 2"/>
          <p:cNvSpPr txBox="1"/>
          <p:nvPr/>
        </p:nvSpPr>
        <p:spPr>
          <a:xfrm>
            <a:off x="936590" y="639445"/>
            <a:ext cx="35290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Cache的性能参数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8313" name="对象 98312"/>
          <p:cNvGraphicFramePr>
            <a:graphicFrameLocks noChangeAspect="1"/>
          </p:cNvGraphicFramePr>
          <p:nvPr/>
        </p:nvGraphicFramePr>
        <p:xfrm>
          <a:off x="4655820" y="3295015"/>
          <a:ext cx="4516120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003935" imgH="193040" progId="Equation.3">
                  <p:embed/>
                </p:oleObj>
              </mc:Choice>
              <mc:Fallback>
                <p:oleObj name="" r:id="rId3" imgW="1003935" imgH="19304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5820" y="3295015"/>
                        <a:ext cx="4516120" cy="65595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CC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5" name="Text Box 2"/>
          <p:cNvSpPr txBox="1"/>
          <p:nvPr/>
        </p:nvSpPr>
        <p:spPr>
          <a:xfrm>
            <a:off x="1524635" y="2498090"/>
            <a:ext cx="61207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平均访问时间（等效访问时间）t</a:t>
            </a:r>
            <a:r>
              <a:rPr lang="zh-CN" altLang="en-US" sz="2800" b="1" baseline="-25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99336" name="对象 99335"/>
          <p:cNvGraphicFramePr>
            <a:graphicFrameLocks noChangeAspect="1"/>
          </p:cNvGraphicFramePr>
          <p:nvPr/>
        </p:nvGraphicFramePr>
        <p:xfrm>
          <a:off x="4655503" y="4472940"/>
          <a:ext cx="4349115" cy="101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231265" imgH="431800" progId="Equation.3">
                  <p:embed/>
                </p:oleObj>
              </mc:Choice>
              <mc:Fallback>
                <p:oleObj name="" r:id="rId5" imgW="123126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5503" y="4472940"/>
                        <a:ext cx="4349115" cy="101727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CC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Text Box 2"/>
          <p:cNvSpPr txBox="1"/>
          <p:nvPr/>
        </p:nvSpPr>
        <p:spPr>
          <a:xfrm>
            <a:off x="1569685" y="4244658"/>
            <a:ext cx="28956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访问效率 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96010" y="499110"/>
            <a:ext cx="5288280" cy="997585"/>
          </a:xfrm>
        </p:spPr>
        <p:txBody>
          <a:bodyPr/>
          <a:lstStyle/>
          <a:p>
            <a:r>
              <a:rPr lang="zh-CN" altLang="en-US" sz="28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不同映射方式主存地址划分</a:t>
            </a:r>
            <a:endParaRPr lang="zh-CN" altLang="en-US" sz="28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83"/>
          <p:cNvGrpSpPr/>
          <p:nvPr/>
        </p:nvGrpSpPr>
        <p:grpSpPr bwMode="auto">
          <a:xfrm>
            <a:off x="3080601" y="1900077"/>
            <a:ext cx="7168617" cy="896906"/>
            <a:chOff x="-2311354" y="5551488"/>
            <a:chExt cx="10067445" cy="1223844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6227796" y="6410693"/>
              <a:ext cx="951837" cy="31518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w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AutoShape 6"/>
            <p:cNvSpPr/>
            <p:nvPr/>
          </p:nvSpPr>
          <p:spPr bwMode="auto">
            <a:xfrm rot="16200000">
              <a:off x="6342640" y="4976969"/>
              <a:ext cx="229334" cy="2597568"/>
            </a:xfrm>
            <a:prstGeom prst="leftBrace">
              <a:avLst>
                <a:gd name="adj1" fmla="val 57712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-2311353" y="5551488"/>
              <a:ext cx="7469872" cy="533399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主存块地址（标记）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158521" y="5551488"/>
              <a:ext cx="2597569" cy="533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块内偏移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966187" y="6460152"/>
              <a:ext cx="914788" cy="31518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AutoShape 14"/>
            <p:cNvSpPr/>
            <p:nvPr/>
          </p:nvSpPr>
          <p:spPr bwMode="auto">
            <a:xfrm rot="16200000">
              <a:off x="1308914" y="2540816"/>
              <a:ext cx="229335" cy="7469871"/>
            </a:xfrm>
            <a:prstGeom prst="leftBrace">
              <a:avLst>
                <a:gd name="adj1" fmla="val 47244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4"/>
          <p:cNvGrpSpPr/>
          <p:nvPr/>
        </p:nvGrpSpPr>
        <p:grpSpPr bwMode="auto">
          <a:xfrm>
            <a:off x="3080606" y="3265978"/>
            <a:ext cx="7168612" cy="848521"/>
            <a:chOff x="1905626" y="5551488"/>
            <a:chExt cx="6484261" cy="1182243"/>
          </a:xfrm>
        </p:grpSpPr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5417478" y="6417994"/>
              <a:ext cx="915658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r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7092150" y="6389863"/>
              <a:ext cx="953673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w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AutoShape 5"/>
            <p:cNvSpPr/>
            <p:nvPr/>
          </p:nvSpPr>
          <p:spPr bwMode="auto">
            <a:xfrm rot="16200000">
              <a:off x="5584781" y="5209742"/>
              <a:ext cx="180718" cy="2083394"/>
            </a:xfrm>
            <a:prstGeom prst="leftBrace">
              <a:avLst>
                <a:gd name="adj1" fmla="val 46921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lstStyle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AutoShape 6"/>
            <p:cNvSpPr/>
            <p:nvPr/>
          </p:nvSpPr>
          <p:spPr bwMode="auto">
            <a:xfrm rot="16200000">
              <a:off x="7471603" y="5406316"/>
              <a:ext cx="163517" cy="1673050"/>
            </a:xfrm>
            <a:prstGeom prst="leftBrace">
              <a:avLst>
                <a:gd name="adj1" fmla="val 57696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lstStyle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905626" y="5551488"/>
              <a:ext cx="2700201" cy="533399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区地址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标记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4633443" y="5551488"/>
              <a:ext cx="2083393" cy="5333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行索引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6716837" y="5551488"/>
              <a:ext cx="1673050" cy="5333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块内偏移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3012696" y="6413301"/>
              <a:ext cx="914005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s-r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AutoShape 14"/>
            <p:cNvSpPr/>
            <p:nvPr/>
          </p:nvSpPr>
          <p:spPr bwMode="auto">
            <a:xfrm rot="16200000">
              <a:off x="3187776" y="4878930"/>
              <a:ext cx="163519" cy="2727819"/>
            </a:xfrm>
            <a:prstGeom prst="leftBrace">
              <a:avLst>
                <a:gd name="adj1" fmla="val 47215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lstStyle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3" name="组合 4"/>
          <p:cNvGrpSpPr/>
          <p:nvPr/>
        </p:nvGrpSpPr>
        <p:grpSpPr bwMode="auto">
          <a:xfrm>
            <a:off x="3080602" y="4778033"/>
            <a:ext cx="7168613" cy="866663"/>
            <a:chOff x="1905625" y="5551488"/>
            <a:chExt cx="6484262" cy="1207520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5417480" y="6437749"/>
              <a:ext cx="915658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d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7092150" y="6389863"/>
              <a:ext cx="953673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w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6" name="AutoShape 5"/>
            <p:cNvSpPr/>
            <p:nvPr/>
          </p:nvSpPr>
          <p:spPr bwMode="auto">
            <a:xfrm rot="16200000">
              <a:off x="5799106" y="5395755"/>
              <a:ext cx="152404" cy="1683058"/>
            </a:xfrm>
            <a:prstGeom prst="leftBrace">
              <a:avLst>
                <a:gd name="adj1" fmla="val 46921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lstStyle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AutoShape 6"/>
            <p:cNvSpPr/>
            <p:nvPr/>
          </p:nvSpPr>
          <p:spPr bwMode="auto">
            <a:xfrm rot="16200000">
              <a:off x="7471603" y="5406316"/>
              <a:ext cx="163517" cy="1673050"/>
            </a:xfrm>
            <a:prstGeom prst="leftBrace">
              <a:avLst>
                <a:gd name="adj1" fmla="val 57696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lstStyle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Rectangle 9"/>
            <p:cNvSpPr>
              <a:spLocks noChangeArrowheads="1"/>
            </p:cNvSpPr>
            <p:nvPr/>
          </p:nvSpPr>
          <p:spPr bwMode="auto">
            <a:xfrm>
              <a:off x="1905626" y="5551488"/>
              <a:ext cx="3128154" cy="533399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标记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Rectangle 10"/>
            <p:cNvSpPr>
              <a:spLocks noChangeArrowheads="1"/>
            </p:cNvSpPr>
            <p:nvPr/>
          </p:nvSpPr>
          <p:spPr bwMode="auto">
            <a:xfrm>
              <a:off x="5033780" y="5551488"/>
              <a:ext cx="1683057" cy="5333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组索引</a:t>
              </a:r>
              <a:endPara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0" name="Rectangle 11"/>
            <p:cNvSpPr>
              <a:spLocks noChangeArrowheads="1"/>
            </p:cNvSpPr>
            <p:nvPr/>
          </p:nvSpPr>
          <p:spPr bwMode="auto">
            <a:xfrm>
              <a:off x="6716837" y="5551488"/>
              <a:ext cx="1673050" cy="5333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2"/>
              </a:solidFill>
              <a:miter lim="800000"/>
            </a:ln>
          </p:spPr>
          <p:txBody>
            <a:bodyPr anchor="ctr" anchorCtr="1"/>
            <a:lstStyle/>
            <a:p>
              <a:pPr algn="ctr"/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</a:rPr>
                <a:t>块内偏移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auto">
            <a:xfrm>
              <a:off x="3012698" y="6443271"/>
              <a:ext cx="914005" cy="31573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lIns="0" tIns="0" rIns="0" bIns="0" anchor="ctr" anchorCtr="1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s-d</a:t>
              </a:r>
              <a:r>
                <a:rPr lang="zh-CN" altLang="en-US" sz="20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位</a:t>
              </a:r>
              <a:endPara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AutoShape 14"/>
            <p:cNvSpPr/>
            <p:nvPr/>
          </p:nvSpPr>
          <p:spPr bwMode="auto">
            <a:xfrm rot="16200000">
              <a:off x="3393499" y="4673206"/>
              <a:ext cx="152406" cy="3128154"/>
            </a:xfrm>
            <a:prstGeom prst="leftBrace">
              <a:avLst>
                <a:gd name="adj1" fmla="val 47215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</a:ln>
          </p:spPr>
          <p:txBody>
            <a:bodyPr vert="eaVert" anchor="ctr" anchorCtr="1"/>
            <a:lstStyle/>
            <a:p>
              <a:pPr algn="ctr"/>
              <a:endParaRPr lang="zh-CN" altLang="en-US" sz="20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41410" y="1893507"/>
            <a:ext cx="118163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全相联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651318" y="3265975"/>
            <a:ext cx="130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直接相联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683099" y="4755065"/>
            <a:ext cx="130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组相联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6146" name="标题 6145"/>
          <p:cNvSpPr>
            <a:spLocks noGrp="1"/>
          </p:cNvSpPr>
          <p:nvPr>
            <p:ph type="title" idx="4294967295"/>
          </p:nvPr>
        </p:nvSpPr>
        <p:spPr>
          <a:xfrm>
            <a:off x="1880235" y="428625"/>
            <a:ext cx="8258810" cy="1007110"/>
          </a:xfrm>
        </p:spPr>
        <p:txBody>
          <a:bodyPr anchor="ctr"/>
          <a:p>
            <a:pPr algn="ctr"/>
            <a:r>
              <a:rPr lang="zh-CN" altLang="en-US" sz="3200">
                <a:solidFill>
                  <a:srgbClr val="0000FF"/>
                </a:solidFill>
                <a:ea typeface="楷体" panose="02010609060101010101" pitchFamily="49" charset="-122"/>
              </a:rPr>
              <a:t>总评成绩构成</a:t>
            </a:r>
            <a:endParaRPr lang="zh-CN" altLang="en-US" sz="3200">
              <a:solidFill>
                <a:srgbClr val="0000FF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18540" y="1435735"/>
          <a:ext cx="10407650" cy="41090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7335"/>
                <a:gridCol w="2390775"/>
                <a:gridCol w="1376045"/>
                <a:gridCol w="1294130"/>
                <a:gridCol w="1144270"/>
                <a:gridCol w="1288415"/>
                <a:gridCol w="1376680"/>
              </a:tblGrid>
              <a:tr h="37338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课程目标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支撑毕业要求指标点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评价方式及成绩比例（%）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成绩比例（%）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799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平时成绩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实验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大作业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期末考试</a:t>
                      </a:r>
                      <a:endParaRPr lang="en-US" altLang="en-US" sz="20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669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课程目标1</a:t>
                      </a:r>
                      <a:endParaRPr lang="en-US" altLang="en-US" sz="20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指标点1.4</a:t>
                      </a:r>
                      <a:endParaRPr lang="en-US" altLang="en-US" sz="20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86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课程目标2</a:t>
                      </a:r>
                      <a:endParaRPr lang="en-US" altLang="en-US" sz="20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指标点3.3</a:t>
                      </a:r>
                      <a:endParaRPr lang="en-US" altLang="en-US" sz="20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97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课程目标3</a:t>
                      </a:r>
                      <a:endParaRPr lang="en-US" altLang="en-US" sz="20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指标点2.3</a:t>
                      </a:r>
                      <a:endParaRPr lang="en-US" altLang="en-US" sz="20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25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课程目标4</a:t>
                      </a:r>
                      <a:endParaRPr lang="en-US" altLang="en-US" sz="20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指标点4.1</a:t>
                      </a:r>
                      <a:endParaRPr lang="en-US" altLang="en-US" sz="20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71310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合计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30</a:t>
                      </a:r>
                      <a:endParaRPr lang="en-US" altLang="en-US" sz="24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20</a:t>
                      </a:r>
                      <a:endParaRPr lang="en-US" altLang="en-US" sz="24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en-US" sz="24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50</a:t>
                      </a:r>
                      <a:endParaRPr lang="en-US" altLang="en-US" sz="2400" b="1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100</a:t>
                      </a:r>
                      <a:endParaRPr lang="en-US" altLang="en-US" sz="2400" b="1">
                        <a:solidFill>
                          <a:srgbClr val="40404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36194" marR="36194" marT="10795" marB="10795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2027873" y="1190308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指令格式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930400" y="1756410"/>
            <a:ext cx="913066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）了解指令结构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操作码字段和地址码字段；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理解定长操作码和可变长操作码的定义及特点；        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熟练掌握可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变长操作码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扩展操作码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的分析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及设计。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865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890713" y="1190308"/>
            <a:ext cx="8135938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寻址方式及应用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734185" y="1776730"/>
            <a:ext cx="966978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）熟练掌握操作数的典型寻址方式（包括寻址方式特点、有效地址EA、最大寻址空间等），并能用于操作数的访问；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熟练掌握指令格式综合分析及设计；       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  给出指令格式，能进行综合分析（包括指令数，通用寄存器数目，寻址方式，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有效地址</a:t>
            </a: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等）；</a:t>
            </a:r>
            <a:endParaRPr 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B.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给出设计要求，能完成相关指令格式设计，并给出相应寻址范围。 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了解典型指令及指令体系的分类。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865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624013" y="1111568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组成、指令周期及数据通路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624330" y="1998345"/>
            <a:ext cx="974852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了解CPU的组成 ： 运算器、控制器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掌握CPU主要寄存器  名称，功能或作用；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理解指令周期基本概念； 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能熟练分析给定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模型中，典型指令的数据通路（包括有多少个机器周期，每个节拍用到哪些控制信号等）。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6340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2038033" y="1190308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微程序控制器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2038350" y="1658620"/>
            <a:ext cx="917003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（1）了解微程序控制器的组成，微程序控制器工作原理；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（2）掌握微指令的结构及组成；能根据CPU模型及微指令格式，设计相关的微指令（微程序）。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（3）熟练掌握操作控制字段三种编码方式及分析计算方法；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（4）了解微地址的形成方式。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865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2008188" y="1190308"/>
            <a:ext cx="8135938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流水线技术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2008505" y="1776095"/>
            <a:ext cx="93459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（1）了解流水线的特征，分类，相关问题；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（2）能根据任务要求，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熟练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绘制标量流水线的时空图；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（3）熟练掌握标量流水线性能分析（吞吐率、加速比、效率等）。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865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2074863" y="1013143"/>
            <a:ext cx="8135938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总线系统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2038351" y="1658303"/>
            <a:ext cx="8208962" cy="3784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（1）了解总线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的分类，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性能参数，带宽计算；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（2）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了解总线，数据传输方式；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（3）理解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总线仲裁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按位置分：集中式仲裁和分布式仲裁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集中式仲裁的三种方式及优缺点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5865" y="607060"/>
            <a:ext cx="3070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3"/>
          <p:cNvSpPr txBox="1"/>
          <p:nvPr/>
        </p:nvSpPr>
        <p:spPr>
          <a:xfrm>
            <a:off x="2726056" y="555625"/>
            <a:ext cx="54768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en-US" altLang="zh-CN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程</a:t>
            </a:r>
            <a:r>
              <a:rPr lang="en-US" altLang="zh-CN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复</a:t>
            </a:r>
            <a:r>
              <a:rPr lang="en-US" altLang="zh-CN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习</a:t>
            </a:r>
            <a:r>
              <a:rPr lang="en-US" altLang="zh-CN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建</a:t>
            </a:r>
            <a:r>
              <a:rPr lang="en-US" altLang="zh-CN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议</a:t>
            </a:r>
            <a:endParaRPr lang="zh-CN" altLang="en-US" sz="32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8250" y="1395730"/>
            <a:ext cx="10019665" cy="3857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认真梳理各课程目标涉及的知识点和主要内容；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结合各部分的知识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典型例题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，掌握相关问题的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解决方法、计算过程、分析或设计方法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注意总结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作业、测验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中出现的问题，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避免再犯类似的错误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对不熟悉的计算方法、分析或设计过程，适当增加练习和复习时间，保证运算速度和质量。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5121"/>
          <p:cNvSpPr>
            <a:spLocks noGrp="1"/>
          </p:cNvSpPr>
          <p:nvPr>
            <p:ph type="title" idx="4294967295"/>
          </p:nvPr>
        </p:nvSpPr>
        <p:spPr>
          <a:xfrm>
            <a:off x="1224280" y="599440"/>
            <a:ext cx="3346450" cy="796290"/>
          </a:xfrm>
        </p:spPr>
        <p:txBody>
          <a:bodyPr anchor="ctr">
            <a:normAutofit/>
          </a:bodyPr>
          <a:p>
            <a:pPr algn="l"/>
            <a:r>
              <a:rPr lang="zh-CN" altLang="en-US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200" b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290" name="文本框 5122"/>
          <p:cNvSpPr txBox="1"/>
          <p:nvPr/>
        </p:nvSpPr>
        <p:spPr>
          <a:xfrm>
            <a:off x="1701483" y="1297623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计算机性能常用指标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MIPS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的计算和分析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9545" y="3415665"/>
          <a:ext cx="2857500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81100" imgH="431800" progId="Equation.KSEE3">
                  <p:embed/>
                </p:oleObj>
              </mc:Choice>
              <mc:Fallback>
                <p:oleObj name="" r:id="rId1" imgW="11811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9545" y="3415665"/>
                        <a:ext cx="2857500" cy="104521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78295" y="3439795"/>
          <a:ext cx="3758565" cy="99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485900" imgH="393700" progId="Equation.KSEE3">
                  <p:embed/>
                </p:oleObj>
              </mc:Choice>
              <mc:Fallback>
                <p:oleObj name="" r:id="rId3" imgW="1485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8295" y="3439795"/>
                        <a:ext cx="3758565" cy="99631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9545" y="4616768"/>
          <a:ext cx="2857500" cy="95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181100" imgH="393700" progId="Equation.KSEE3">
                  <p:embed/>
                </p:oleObj>
              </mc:Choice>
              <mc:Fallback>
                <p:oleObj name="" r:id="rId5" imgW="11811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9545" y="4616768"/>
                        <a:ext cx="2857500" cy="95313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FFFFFF"/>
                          </a:gs>
                          <a:gs pos="100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9545" y="2119630"/>
          <a:ext cx="6276975" cy="101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2311400" imgH="431800" progId="Equation.KSEE3">
                  <p:embed/>
                </p:oleObj>
              </mc:Choice>
              <mc:Fallback>
                <p:oleObj name="" r:id="rId7" imgW="23114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9545" y="2119630"/>
                        <a:ext cx="6276975" cy="101155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00000">
                            <a:schemeClr val="accent4">
                              <a:lumMod val="20000"/>
                              <a:lumOff val="80000"/>
                            </a:schemeClr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449388" y="1307148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机器码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：原码、补码、反码、移码</a:t>
            </a:r>
            <a:endParaRPr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536700" y="1952625"/>
            <a:ext cx="961961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200000"/>
              </a:lnSpc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理解四种码制的表示，定义；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熟练掌握各码制的边界值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（最大值、最小值、最小正数、最小负数和零的表示）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熟练掌握真值、四种码制相互转换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注：上述内容包含整数和小数！！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5121"/>
          <p:cNvSpPr>
            <a:spLocks noGrp="1"/>
          </p:cNvSpPr>
          <p:nvPr/>
        </p:nvSpPr>
        <p:spPr>
          <a:xfrm>
            <a:off x="1243965" y="511175"/>
            <a:ext cx="3346450" cy="79629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200" b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1992631" y="620713"/>
            <a:ext cx="8229600" cy="523875"/>
          </a:xfrm>
        </p:spPr>
        <p:txBody>
          <a:bodyPr wrap="square" lIns="91440" tIns="45720" rIns="91440" bIns="45720" anchor="ctr">
            <a:normAutofit fontScale="90000"/>
          </a:bodyPr>
          <a:p>
            <a:pPr algn="ctr" eaLnBrk="1" hangingPunct="1">
              <a:spcAft>
                <a:spcPts val="0"/>
              </a:spcAft>
            </a:pPr>
            <a:r>
              <a:rPr lang="zh-CN" altLang="en-US" sz="311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定点数表示范围（机器字长</a:t>
            </a:r>
            <a:r>
              <a:rPr lang="en-US" altLang="zh-CN" sz="311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311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位）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aphicFrame>
        <p:nvGraphicFramePr>
          <p:cNvPr id="33795" name="内容占位符 33794"/>
          <p:cNvGraphicFramePr/>
          <p:nvPr>
            <p:ph/>
            <p:custDataLst>
              <p:tags r:id="rId1"/>
            </p:custDataLst>
          </p:nvPr>
        </p:nvGraphicFramePr>
        <p:xfrm>
          <a:off x="625475" y="1387158"/>
          <a:ext cx="10964545" cy="4483100"/>
        </p:xfrm>
        <a:graphic>
          <a:graphicData uri="http://schemas.openxmlformats.org/drawingml/2006/table">
            <a:tbl>
              <a:tblPr/>
              <a:tblGrid>
                <a:gridCol w="1645285"/>
                <a:gridCol w="1602105"/>
                <a:gridCol w="1287145"/>
                <a:gridCol w="1285875"/>
                <a:gridCol w="1286510"/>
                <a:gridCol w="1285875"/>
                <a:gridCol w="1285875"/>
                <a:gridCol w="1285875"/>
              </a:tblGrid>
              <a:tr h="532765">
                <a:tc rowSpan="2"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表示范围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定点小数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定点整数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3530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原码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反码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补码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原码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反码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补码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移码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9305"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最大正数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89940"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最小正数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833755"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最大负数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1002030"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最小负数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-(1-2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-(1-2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-n</a:t>
                      </a: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-(2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-1)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-(2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-1)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 lvl="0" algn="ctr" eaLnBrk="1" hangingPunct="1">
                        <a:buClr>
                          <a:schemeClr val="bg2"/>
                        </a:buClr>
                        <a:buSzPct val="75000"/>
                        <a:buNone/>
                      </a:pPr>
                      <a:r>
                        <a:rPr lang="en-US" altLang="x-none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</a:t>
                      </a:r>
                      <a:r>
                        <a:rPr lang="en-US" altLang="x-none" sz="2400" b="1" i="1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</a:t>
                      </a:r>
                      <a:endParaRPr lang="en-US" altLang="x-none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195" marR="36195" marT="47003" marB="47003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F6FAFD"/>
                        </a:gs>
                        <a:gs pos="100000">
                          <a:schemeClr val="accent4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843088" y="1192213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IEEE754标准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标题 5121"/>
          <p:cNvSpPr>
            <a:spLocks noGrp="1"/>
          </p:cNvSpPr>
          <p:nvPr/>
        </p:nvSpPr>
        <p:spPr>
          <a:xfrm>
            <a:off x="1243965" y="511175"/>
            <a:ext cx="3346450" cy="79629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200" b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2125346" y="3718878"/>
            <a:ext cx="81534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i="1" dirty="0">
                <a:solidFill>
                  <a:srgbClr val="CC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   </a:t>
            </a:r>
            <a:r>
              <a:rPr lang="en-US" altLang="zh-CN" sz="2400" b="1" i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=</a:t>
            </a:r>
            <a:r>
              <a:rPr lang="en-US" altLang="zh-CN" sz="2400" b="1" dirty="0">
                <a:solidFill>
                  <a:srgbClr val="6600FF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(-1)</a:t>
            </a:r>
            <a:r>
              <a:rPr lang="en-US" altLang="zh-CN" sz="2400" b="1" baseline="300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s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2" charset="2"/>
              </a:rPr>
              <a:t></a:t>
            </a:r>
            <a:r>
              <a:rPr lang="en-US" altLang="zh-CN" sz="2400" b="1" dirty="0">
                <a:solidFill>
                  <a:srgbClr val="6600FF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2" charset="2"/>
              </a:rPr>
              <a:t>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.</a:t>
            </a:r>
            <a:r>
              <a:rPr lang="zh-CN" altLang="en-US" sz="2400" b="1" i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Ｍ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)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2" charset="2"/>
              </a:rPr>
              <a:t>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2</a:t>
            </a:r>
            <a:r>
              <a:rPr lang="zh-CN" altLang="en-US" sz="2400" b="1" i="1" baseline="300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Ｅ－</a:t>
            </a:r>
            <a:r>
              <a:rPr lang="en-US" altLang="zh-CN" sz="2400" b="1" i="1" baseline="300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127                  </a:t>
            </a:r>
            <a:r>
              <a:rPr lang="en-US" altLang="zh-CN" sz="2400" b="1" i="1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e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=</a:t>
            </a:r>
            <a:r>
              <a:rPr lang="zh-CN" altLang="en-US" sz="2400" b="1" i="1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Ｅ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– 127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3316" name="Rectangle 4"/>
          <p:cNvSpPr/>
          <p:nvPr/>
        </p:nvSpPr>
        <p:spPr>
          <a:xfrm>
            <a:off x="2125346" y="3027998"/>
            <a:ext cx="55257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一个规格化的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位浮点数</a:t>
            </a:r>
            <a:r>
              <a:rPr lang="zh-CN" altLang="en-US" sz="2400" b="1" i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ｘ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真值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46" name="Text Box 11"/>
          <p:cNvSpPr txBox="1"/>
          <p:nvPr/>
        </p:nvSpPr>
        <p:spPr>
          <a:xfrm>
            <a:off x="2054225" y="2232660"/>
            <a:ext cx="258127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位浮点数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244" name="组合 10243"/>
          <p:cNvGrpSpPr/>
          <p:nvPr/>
        </p:nvGrpSpPr>
        <p:grpSpPr>
          <a:xfrm>
            <a:off x="5071111" y="1898333"/>
            <a:ext cx="4908550" cy="799892"/>
            <a:chOff x="0" y="0"/>
            <a:chExt cx="3092" cy="565"/>
          </a:xfrm>
        </p:grpSpPr>
        <p:sp>
          <p:nvSpPr>
            <p:cNvPr id="11268" name="Text Box 5"/>
            <p:cNvSpPr txBox="1"/>
            <p:nvPr/>
          </p:nvSpPr>
          <p:spPr>
            <a:xfrm>
              <a:off x="727" y="262"/>
              <a:ext cx="2360" cy="28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S      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E             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 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M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11269" name="Line 6"/>
            <p:cNvSpPr/>
            <p:nvPr/>
          </p:nvSpPr>
          <p:spPr>
            <a:xfrm flipH="1">
              <a:off x="1066" y="262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0" name="Line 7"/>
            <p:cNvSpPr/>
            <p:nvPr/>
          </p:nvSpPr>
          <p:spPr>
            <a:xfrm>
              <a:off x="1792" y="262"/>
              <a:ext cx="1" cy="2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71" name="Text Box 8"/>
            <p:cNvSpPr txBox="1"/>
            <p:nvPr/>
          </p:nvSpPr>
          <p:spPr>
            <a:xfrm>
              <a:off x="757" y="0"/>
              <a:ext cx="233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31  30     </a:t>
              </a:r>
              <a:r>
                <a:rPr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 23 </a:t>
              </a:r>
              <a:r>
                <a:rPr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22                </a:t>
              </a:r>
              <a:r>
                <a:rPr lang="zh-CN" altLang="en-US" sz="2000" dirty="0">
                  <a:solidFill>
                    <a:srgbClr val="0000FF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    0</a:t>
              </a:r>
              <a:endPara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1272" name="Text Box 9"/>
            <p:cNvSpPr txBox="1"/>
            <p:nvPr/>
          </p:nvSpPr>
          <p:spPr>
            <a:xfrm>
              <a:off x="0" y="283"/>
              <a:ext cx="19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73250" y="4860290"/>
            <a:ext cx="850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熟练掌握单精度数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IEEE754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存储格式⟺</a:t>
            </a:r>
            <a:r>
              <a:rPr lang="en-US" altLang="zh-CN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真值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相互转换方法。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751013" y="1149668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定点数</a:t>
            </a:r>
            <a:r>
              <a:rPr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补码加减法</a:t>
            </a:r>
            <a:endParaRPr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751330" y="1838643"/>
            <a:ext cx="8208962" cy="23069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掌握补码加法、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减法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公式的证明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熟练掌握补码加减法及溢出判断过程（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变形补码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了解加减法的逻辑实现。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注：上述内容包含定点整数和定点小数！！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87" name="AutoShape 8"/>
          <p:cNvSpPr/>
          <p:nvPr/>
        </p:nvSpPr>
        <p:spPr>
          <a:xfrm>
            <a:off x="2083435" y="4189730"/>
            <a:ext cx="8742045" cy="182689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C2DAE6"/>
              </a:gs>
            </a:gsLst>
            <a:lin ang="5400000" scaled="1"/>
            <a:tileRect/>
          </a:gradFill>
          <a:ln w="381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170" tIns="46990" rIns="90170" bIns="46990" anchor="ctr"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溢出判断方法（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</a:t>
            </a:r>
            <a:r>
              <a:rPr lang="en-US" altLang="zh-CN" sz="2400" b="1" i="1" baseline="-30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S</a:t>
            </a:r>
            <a:r>
              <a:rPr lang="en-US" altLang="zh-CN" sz="2400" b="1" i="1" baseline="-30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</a:t>
            </a:r>
            <a:r>
              <a:rPr lang="en-US" altLang="zh-CN" sz="2400" b="1" baseline="-30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00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结果为正数，无溢出；   </a:t>
            </a:r>
            <a:r>
              <a:rPr lang="en-US" altLang="zh-CN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结果正溢（上溢）；</a:t>
            </a:r>
            <a:endParaRPr lang="zh-CN" altLang="en-US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11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结果为负数，无溢出；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 </a:t>
            </a:r>
            <a:r>
              <a:rPr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结果负溢（下溢）。</a:t>
            </a:r>
            <a:endParaRPr lang="zh-CN" altLang="en-US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标题 5121"/>
          <p:cNvSpPr>
            <a:spLocks noGrp="1"/>
          </p:cNvSpPr>
          <p:nvPr/>
        </p:nvSpPr>
        <p:spPr>
          <a:xfrm>
            <a:off x="1243965" y="511175"/>
            <a:ext cx="3346450" cy="79629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200" b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文本框 5122"/>
          <p:cNvSpPr txBox="1"/>
          <p:nvPr/>
        </p:nvSpPr>
        <p:spPr>
          <a:xfrm>
            <a:off x="1633538" y="1150303"/>
            <a:ext cx="8135938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定点数乘法运算</a:t>
            </a:r>
            <a:endParaRPr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7" name="文本框 6146"/>
          <p:cNvSpPr txBox="1"/>
          <p:nvPr/>
        </p:nvSpPr>
        <p:spPr>
          <a:xfrm>
            <a:off x="1557655" y="2001520"/>
            <a:ext cx="9816465" cy="30200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理解和掌握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原码一位乘法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工作原理及计算过程；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理解和掌握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补码一位乘法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工作原理及计算过程；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理解和掌握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带求补器的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码阵列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工作原理及计算过程；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注：上述计算过程中注意位数（特别是计算结果）！！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标题 5121"/>
          <p:cNvSpPr>
            <a:spLocks noGrp="1"/>
          </p:cNvSpPr>
          <p:nvPr/>
        </p:nvSpPr>
        <p:spPr>
          <a:xfrm>
            <a:off x="1243965" y="511175"/>
            <a:ext cx="3346450" cy="79629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课程目标</a:t>
            </a:r>
            <a:r>
              <a:rPr lang="en-US" altLang="zh-CN" sz="3200" b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200" b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63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636"/>
</p:tagLst>
</file>

<file path=ppt/tags/tag3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BEAUTIFY_FLAG" val="#wm#"/>
  <p:tag name="KSO_WM_TEMPLATE_THUMBS_INDEX" val="1、9、12、16、19、22、23"/>
</p:tagLst>
</file>

<file path=ppt/tags/tag4.xml><?xml version="1.0" encoding="utf-8"?>
<p:tagLst xmlns:p="http://schemas.openxmlformats.org/presentationml/2006/main">
  <p:tag name="KSO_WM_TEMPLATE_CATEGORY" val="custom"/>
  <p:tag name="KSO_WM_TEMPLATE_INDEX" val="20184636"/>
  <p:tag name="KSO_WM_UNIT_TYPE" val="a"/>
  <p:tag name="KSO_WM_UNIT_INDEX" val="1"/>
  <p:tag name="KSO_WM_UNIT_ID" val="custom20184636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企业培训年终总结"/>
</p:tagLst>
</file>

<file path=ppt/tags/tag5.xml><?xml version="1.0" encoding="utf-8"?>
<p:tagLst xmlns:p="http://schemas.openxmlformats.org/presentationml/2006/main">
  <p:tag name="KSO_WM_TEMPLATE_CATEGORY" val="custom"/>
  <p:tag name="KSO_WM_TEMPLATE_INDEX" val="20184636"/>
  <p:tag name="KSO_WM_TAG_VERSION" val="1.0"/>
  <p:tag name="KSO_WM_SLIDE_ID" val="custom201846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9、12、16、19、22、23、"/>
</p:tagLst>
</file>

<file path=ppt/tags/tag6.xml><?xml version="1.0" encoding="utf-8"?>
<p:tagLst xmlns:p="http://schemas.openxmlformats.org/presentationml/2006/main">
  <p:tag name="KSO_WM_UNIT_TABLE_BEAUTIFY" val="smartTable{af544cc7-0517-4313-9428-06f6dcf2e108}"/>
  <p:tag name="TABLE_SKINIDX" val="0"/>
  <p:tag name="TABLE_ENCOLOR" val="#FFFFFF"/>
</p:tagLst>
</file>

<file path=ppt/tags/tag7.xml><?xml version="1.0" encoding="utf-8"?>
<p:tagLst xmlns:p="http://schemas.openxmlformats.org/presentationml/2006/main">
  <p:tag name="KSO_WM_UNIT_TABLE_BEAUTIFY" val="smartTable{6e2ee310-c01a-4f44-b4d5-77bdccb1f2b2}"/>
</p:tagLst>
</file>

<file path=ppt/tags/tag8.xml><?xml version="1.0" encoding="utf-8"?>
<p:tagLst xmlns:p="http://schemas.openxmlformats.org/presentationml/2006/main">
  <p:tag name="KSO_WM_TEMPLATE_CATEGORY" val="custom"/>
  <p:tag name="KSO_WM_TEMPLATE_INDEX" val="20184636"/>
</p:tagLst>
</file>

<file path=ppt/tags/tag9.xml><?xml version="1.0" encoding="utf-8"?>
<p:tagLst xmlns:p="http://schemas.openxmlformats.org/presentationml/2006/main">
  <p:tag name="KSO_WM_TEMPLATE_CATEGORY" val="custom"/>
  <p:tag name="KSO_WM_TEMPLATE_INDEX" val="20184636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3E5788"/>
      </a:dk2>
      <a:lt2>
        <a:srgbClr val="E7E6E6"/>
      </a:lt2>
      <a:accent1>
        <a:srgbClr val="D53A3A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B0F0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 altLang="zh-CN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3583</Words>
  <Application>WPS 演示</Application>
  <PresentationFormat>宽屏</PresentationFormat>
  <Paragraphs>438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楷体</vt:lpstr>
      <vt:lpstr>Arial Black</vt:lpstr>
      <vt:lpstr>微软雅黑</vt:lpstr>
      <vt:lpstr>Times New Roman</vt:lpstr>
      <vt:lpstr>Symbol</vt:lpstr>
      <vt:lpstr>Arial Unicode MS</vt:lpstr>
      <vt:lpstr>黑体</vt:lpstr>
      <vt:lpstr>Calibri</vt:lpstr>
      <vt:lpstr>自定义设计方案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计算机组成原理                              ---课程总结</vt:lpstr>
      <vt:lpstr>总评成绩构成</vt:lpstr>
      <vt:lpstr>PowerPoint 演示文稿</vt:lpstr>
      <vt:lpstr>课程目标1</vt:lpstr>
      <vt:lpstr>PowerPoint 演示文稿</vt:lpstr>
      <vt:lpstr>定点数表示范围（机器字长n+1位）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不同映射方式主存地址划分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陈宏</cp:lastModifiedBy>
  <cp:revision>261</cp:revision>
  <dcterms:created xsi:type="dcterms:W3CDTF">2018-02-10T09:00:00Z</dcterms:created>
  <dcterms:modified xsi:type="dcterms:W3CDTF">2021-12-17T02:00:28Z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KSORubyTemplateID">
    <vt:lpwstr>13</vt:lpwstr>
  </property>
  <property fmtid="{D5CDD505-2E9C-101B-9397-08002B2CF9AE}" pid="4" name="ICV">
    <vt:lpwstr>69529632C8CC45BC9BBEA8551DB97592</vt:lpwstr>
  </property>
</Properties>
</file>