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96" r:id="rId20"/>
    <p:sldId id="297"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2" d="100"/>
          <a:sy n="92" d="100"/>
        </p:scale>
        <p:origin x="-1278" y="-4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 Id="rId4" Type="http://schemas.openxmlformats.org/officeDocument/2006/relationships/image" Target="../media/image20.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147BE7-2B52-43D2-954E-34F0C090E059}" type="datetimeFigureOut">
              <a:rPr lang="zh-CN" altLang="en-US" smtClean="0"/>
              <a:t>2021/12/19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858E99-E863-4FEF-A82A-E688F04991CB}" type="slidenum">
              <a:rPr lang="zh-CN" altLang="en-US" smtClean="0"/>
              <a:t>‹#›</a:t>
            </a:fld>
            <a:endParaRPr lang="zh-CN" altLang="en-US"/>
          </a:p>
        </p:txBody>
      </p:sp>
    </p:spTree>
    <p:extLst>
      <p:ext uri="{BB962C8B-B14F-4D97-AF65-F5344CB8AC3E}">
        <p14:creationId xmlns:p14="http://schemas.microsoft.com/office/powerpoint/2010/main" val="2839521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6748F59-EBEE-4BD4-9E73-D15F6500BA1E}" type="datetimeFigureOut">
              <a:rPr lang="zh-CN" altLang="en-US" smtClean="0"/>
              <a:t>2021/12/19</a:t>
            </a:fld>
            <a:endParaRPr lang="zh-CN"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979F400E-2838-4EA7-A24C-19924C7262B4}" type="slidenum">
              <a:rPr lang="zh-CN" altLang="en-US" smtClean="0"/>
              <a:t>‹#›</a:t>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38885365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6748F59-EBEE-4BD4-9E73-D15F6500BA1E}" type="datetimeFigureOut">
              <a:rPr lang="zh-CN" altLang="en-US" smtClean="0"/>
              <a:t>2021/12/19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9F400E-2838-4EA7-A24C-19924C7262B4}" type="slidenum">
              <a:rPr lang="zh-CN" altLang="en-US" smtClean="0"/>
              <a:t>‹#›</a:t>
            </a:fld>
            <a:endParaRPr lang="zh-CN" altLang="en-US"/>
          </a:p>
        </p:txBody>
      </p:sp>
    </p:spTree>
    <p:extLst>
      <p:ext uri="{BB962C8B-B14F-4D97-AF65-F5344CB8AC3E}">
        <p14:creationId xmlns:p14="http://schemas.microsoft.com/office/powerpoint/2010/main" val="866732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6748F59-EBEE-4BD4-9E73-D15F6500BA1E}" type="datetimeFigureOut">
              <a:rPr lang="zh-CN" altLang="en-US" smtClean="0"/>
              <a:t>2021/12/19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9F400E-2838-4EA7-A24C-19924C7262B4}" type="slidenum">
              <a:rPr lang="zh-CN" altLang="en-US" smtClean="0"/>
              <a:t>‹#›</a:t>
            </a:fld>
            <a:endParaRPr lang="zh-CN" altLang="en-US"/>
          </a:p>
        </p:txBody>
      </p:sp>
    </p:spTree>
    <p:extLst>
      <p:ext uri="{BB962C8B-B14F-4D97-AF65-F5344CB8AC3E}">
        <p14:creationId xmlns:p14="http://schemas.microsoft.com/office/powerpoint/2010/main" val="383588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6748F59-EBEE-4BD4-9E73-D15F6500BA1E}" type="datetimeFigureOut">
              <a:rPr lang="zh-CN" altLang="en-US" smtClean="0"/>
              <a:t>2021/12/19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9F400E-2838-4EA7-A24C-19924C7262B4}" type="slidenum">
              <a:rPr lang="zh-CN" altLang="en-US" smtClean="0"/>
              <a:t>‹#›</a:t>
            </a:fld>
            <a:endParaRPr lang="zh-CN" altLang="en-US"/>
          </a:p>
        </p:txBody>
      </p:sp>
    </p:spTree>
    <p:extLst>
      <p:ext uri="{BB962C8B-B14F-4D97-AF65-F5344CB8AC3E}">
        <p14:creationId xmlns:p14="http://schemas.microsoft.com/office/powerpoint/2010/main" val="3636310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6748F59-EBEE-4BD4-9E73-D15F6500BA1E}" type="datetimeFigureOut">
              <a:rPr lang="zh-CN" altLang="en-US" smtClean="0"/>
              <a:t>2021/12/19</a:t>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979F400E-2838-4EA7-A24C-19924C7262B4}" type="slidenum">
              <a:rPr lang="zh-CN" altLang="en-US" smtClean="0"/>
              <a:t>‹#›</a:t>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607076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6748F59-EBEE-4BD4-9E73-D15F6500BA1E}" type="datetimeFigureOut">
              <a:rPr lang="zh-CN" altLang="en-US" smtClean="0"/>
              <a:t>2021/12/19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9F400E-2838-4EA7-A24C-19924C7262B4}" type="slidenum">
              <a:rPr lang="zh-CN" altLang="en-US" smtClean="0"/>
              <a:t>‹#›</a:t>
            </a:fld>
            <a:endParaRPr lang="zh-CN" altLang="en-US"/>
          </a:p>
        </p:txBody>
      </p:sp>
    </p:spTree>
    <p:extLst>
      <p:ext uri="{BB962C8B-B14F-4D97-AF65-F5344CB8AC3E}">
        <p14:creationId xmlns:p14="http://schemas.microsoft.com/office/powerpoint/2010/main" val="45619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6748F59-EBEE-4BD4-9E73-D15F6500BA1E}" type="datetimeFigureOut">
              <a:rPr lang="zh-CN" altLang="en-US" smtClean="0"/>
              <a:t>2021/12/19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79F400E-2838-4EA7-A24C-19924C7262B4}" type="slidenum">
              <a:rPr lang="zh-CN" altLang="en-US" smtClean="0"/>
              <a:t>‹#›</a:t>
            </a:fld>
            <a:endParaRPr lang="zh-CN" altLang="en-US"/>
          </a:p>
        </p:txBody>
      </p:sp>
    </p:spTree>
    <p:extLst>
      <p:ext uri="{BB962C8B-B14F-4D97-AF65-F5344CB8AC3E}">
        <p14:creationId xmlns:p14="http://schemas.microsoft.com/office/powerpoint/2010/main" val="2885406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6748F59-EBEE-4BD4-9E73-D15F6500BA1E}" type="datetimeFigureOut">
              <a:rPr lang="zh-CN" altLang="en-US" smtClean="0"/>
              <a:t>2021/12/19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79F400E-2838-4EA7-A24C-19924C7262B4}" type="slidenum">
              <a:rPr lang="zh-CN" altLang="en-US" smtClean="0"/>
              <a:t>‹#›</a:t>
            </a:fld>
            <a:endParaRPr lang="zh-CN" altLang="en-US"/>
          </a:p>
        </p:txBody>
      </p:sp>
    </p:spTree>
    <p:extLst>
      <p:ext uri="{BB962C8B-B14F-4D97-AF65-F5344CB8AC3E}">
        <p14:creationId xmlns:p14="http://schemas.microsoft.com/office/powerpoint/2010/main" val="1330702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748F59-EBEE-4BD4-9E73-D15F6500BA1E}" type="datetimeFigureOut">
              <a:rPr lang="zh-CN" altLang="en-US" smtClean="0"/>
              <a:t>2021/12/19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79F400E-2838-4EA7-A24C-19924C7262B4}" type="slidenum">
              <a:rPr lang="zh-CN" altLang="en-US" smtClean="0"/>
              <a:t>‹#›</a:t>
            </a:fld>
            <a:endParaRPr lang="zh-CN" altLang="en-US"/>
          </a:p>
        </p:txBody>
      </p:sp>
    </p:spTree>
    <p:extLst>
      <p:ext uri="{BB962C8B-B14F-4D97-AF65-F5344CB8AC3E}">
        <p14:creationId xmlns:p14="http://schemas.microsoft.com/office/powerpoint/2010/main" val="942926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6748F59-EBEE-4BD4-9E73-D15F6500BA1E}" type="datetimeFigureOut">
              <a:rPr lang="zh-CN" altLang="en-US" smtClean="0"/>
              <a:t>2021/12/19</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79F400E-2838-4EA7-A24C-19924C7262B4}"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38128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6748F59-EBEE-4BD4-9E73-D15F6500BA1E}" type="datetimeFigureOut">
              <a:rPr lang="zh-CN" altLang="en-US" smtClean="0"/>
              <a:t>2021/12/19</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79F400E-2838-4EA7-A24C-19924C7262B4}"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7321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6748F59-EBEE-4BD4-9E73-D15F6500BA1E}" type="datetimeFigureOut">
              <a:rPr lang="zh-CN" altLang="en-US" smtClean="0"/>
              <a:t>2021/12/19</a:t>
            </a:fld>
            <a:endParaRPr lang="zh-CN"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CN"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979F400E-2838-4EA7-A24C-19924C7262B4}" type="slidenum">
              <a:rPr lang="zh-CN" altLang="en-US" smtClean="0"/>
              <a:t>‹#›</a:t>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3699761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Microsoft_Word_97_-_2003_Document2.doc"/><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Microsoft_Word_97_-_2003_Document3.doc"/><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9.emf"/><Relationship Id="rId5" Type="http://schemas.openxmlformats.org/officeDocument/2006/relationships/oleObject" Target="../embeddings/Microsoft_Word_97_-_2003_Document4.doc"/><Relationship Id="rId4" Type="http://schemas.openxmlformats.org/officeDocument/2006/relationships/image" Target="../media/image8.emf"/></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Microsoft_Word_97_-_2003_Document5.doc"/><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4.emf"/></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Microsoft_Word_97_-_2003_Document6.doc"/><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6.emf"/><Relationship Id="rId5" Type="http://schemas.openxmlformats.org/officeDocument/2006/relationships/oleObject" Target="../embeddings/Microsoft_Word_97_-_2003_Document7.doc"/><Relationship Id="rId4" Type="http://schemas.openxmlformats.org/officeDocument/2006/relationships/image" Target="../media/image15.emf"/></Relationships>
</file>

<file path=ppt/slides/_rels/slide36.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oleObject" Target="../embeddings/Microsoft_Word_97_-_2003_Document8.doc"/><Relationship Id="rId7" Type="http://schemas.openxmlformats.org/officeDocument/2006/relationships/oleObject" Target="../embeddings/Microsoft_Word_97_-_2003_Document10.doc"/><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8.emf"/><Relationship Id="rId5" Type="http://schemas.openxmlformats.org/officeDocument/2006/relationships/oleObject" Target="../embeddings/Microsoft_Word_97_-_2003_Document9.doc"/><Relationship Id="rId10" Type="http://schemas.openxmlformats.org/officeDocument/2006/relationships/image" Target="../media/image20.emf"/><Relationship Id="rId4" Type="http://schemas.openxmlformats.org/officeDocument/2006/relationships/image" Target="../media/image17.emf"/><Relationship Id="rId9" Type="http://schemas.openxmlformats.org/officeDocument/2006/relationships/oleObject" Target="../embeddings/Microsoft_Word_97_-_2003_Document11.doc"/></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Microsoft_Word_97_-_2003_Document12.doc"/><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2.wmf"/><Relationship Id="rId5" Type="http://schemas.openxmlformats.org/officeDocument/2006/relationships/oleObject" Target="../embeddings/oleObject6.bin"/><Relationship Id="rId4" Type="http://schemas.openxmlformats.org/officeDocument/2006/relationships/image" Target="../media/image21.wmf"/><Relationship Id="rId9"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9D07CED-27EA-4C5B-B13E-002D2426EBEA}"/>
              </a:ext>
            </a:extLst>
          </p:cNvPr>
          <p:cNvSpPr>
            <a:spLocks noGrp="1"/>
          </p:cNvSpPr>
          <p:nvPr>
            <p:ph type="ctrTitle"/>
          </p:nvPr>
        </p:nvSpPr>
        <p:spPr/>
        <p:txBody>
          <a:bodyPr/>
          <a:lstStyle/>
          <a:p>
            <a:r>
              <a:rPr lang="zh-CN" altLang="en-US" dirty="0"/>
              <a:t>数学建模习题课</a:t>
            </a:r>
          </a:p>
        </p:txBody>
      </p:sp>
      <p:sp>
        <p:nvSpPr>
          <p:cNvPr id="3" name="副标题 2">
            <a:extLst>
              <a:ext uri="{FF2B5EF4-FFF2-40B4-BE49-F238E27FC236}">
                <a16:creationId xmlns:a16="http://schemas.microsoft.com/office/drawing/2014/main" xmlns="" id="{265394A7-9D13-4E80-A1CE-2EF8DF9C11FD}"/>
              </a:ext>
            </a:extLst>
          </p:cNvPr>
          <p:cNvSpPr>
            <a:spLocks noGrp="1"/>
          </p:cNvSpPr>
          <p:nvPr>
            <p:ph type="subTitle" idx="1"/>
          </p:nvPr>
        </p:nvSpPr>
        <p:spPr/>
        <p:txBody>
          <a:bodyPr/>
          <a:lstStyle/>
          <a:p>
            <a:r>
              <a:rPr lang="zh-CN" altLang="en-US" dirty="0"/>
              <a:t>                                                           重难点及例题分析</a:t>
            </a:r>
          </a:p>
        </p:txBody>
      </p:sp>
    </p:spTree>
    <p:extLst>
      <p:ext uri="{BB962C8B-B14F-4D97-AF65-F5344CB8AC3E}">
        <p14:creationId xmlns:p14="http://schemas.microsoft.com/office/powerpoint/2010/main" val="29070610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55B05F5-3C09-4FC0-981E-C1A86450562C}"/>
              </a:ext>
            </a:extLst>
          </p:cNvPr>
          <p:cNvSpPr>
            <a:spLocks noGrp="1"/>
          </p:cNvSpPr>
          <p:nvPr>
            <p:ph type="title"/>
          </p:nvPr>
        </p:nvSpPr>
        <p:spPr>
          <a:xfrm>
            <a:off x="1371600" y="685800"/>
            <a:ext cx="9601200" cy="997527"/>
          </a:xfrm>
        </p:spPr>
        <p:txBody>
          <a:bodyPr>
            <a:normAutofit fontScale="90000"/>
          </a:bodyPr>
          <a:lstStyle/>
          <a:p>
            <a:pPr>
              <a:lnSpc>
                <a:spcPct val="120000"/>
              </a:lnSpc>
            </a:pPr>
            <a:r>
              <a:rPr lang="zh-CN" altLang="en-US" sz="2800" b="1" dirty="0" smtClean="0">
                <a:latin typeface="+mn-ea"/>
                <a:ea typeface="+mn-ea"/>
              </a:rPr>
              <a:t>例</a:t>
            </a:r>
            <a:r>
              <a:rPr lang="en-US" altLang="zh-CN" sz="2800" b="1" dirty="0" smtClean="0">
                <a:latin typeface="+mn-ea"/>
                <a:ea typeface="+mn-ea"/>
              </a:rPr>
              <a:t>3.1</a:t>
            </a:r>
            <a:r>
              <a:rPr lang="zh-CN" altLang="en-US" sz="2800" b="1" dirty="0" smtClean="0">
                <a:latin typeface="+mn-ea"/>
                <a:ea typeface="+mn-ea"/>
              </a:rPr>
              <a:t>：</a:t>
            </a:r>
            <a:r>
              <a:rPr lang="en-US" altLang="zh-CN" sz="2800" b="1" dirty="0" smtClean="0">
                <a:latin typeface="+mn-ea"/>
                <a:ea typeface="+mn-ea"/>
              </a:rPr>
              <a:t> </a:t>
            </a:r>
            <a:r>
              <a:rPr lang="zh-CN" altLang="en-US" sz="2800" b="1" dirty="0" smtClean="0">
                <a:solidFill>
                  <a:srgbClr val="000000"/>
                </a:solidFill>
                <a:latin typeface="+mn-ea"/>
                <a:ea typeface="+mn-ea"/>
              </a:rPr>
              <a:t>某</a:t>
            </a:r>
            <a:r>
              <a:rPr lang="zh-CN" altLang="en-US" sz="2800" b="1" dirty="0">
                <a:solidFill>
                  <a:srgbClr val="000000"/>
                </a:solidFill>
                <a:latin typeface="+mn-ea"/>
                <a:ea typeface="+mn-ea"/>
              </a:rPr>
              <a:t>车间有甲、乙两台机床，可用于加工三种工件。假定这两台车床的可用台时数分别为</a:t>
            </a:r>
            <a:r>
              <a:rPr lang="en-US" altLang="zh-CN" sz="2800" b="1" dirty="0">
                <a:solidFill>
                  <a:srgbClr val="000000"/>
                </a:solidFill>
                <a:latin typeface="+mn-ea"/>
                <a:ea typeface="+mn-ea"/>
              </a:rPr>
              <a:t>800</a:t>
            </a:r>
            <a:r>
              <a:rPr lang="zh-CN" altLang="en-US" sz="2800" b="1" dirty="0">
                <a:solidFill>
                  <a:srgbClr val="000000"/>
                </a:solidFill>
                <a:latin typeface="+mn-ea"/>
                <a:ea typeface="+mn-ea"/>
              </a:rPr>
              <a:t>和</a:t>
            </a:r>
            <a:r>
              <a:rPr lang="en-US" altLang="zh-CN" sz="2800" b="1" dirty="0">
                <a:solidFill>
                  <a:srgbClr val="000000"/>
                </a:solidFill>
                <a:latin typeface="+mn-ea"/>
                <a:ea typeface="+mn-ea"/>
              </a:rPr>
              <a:t>900</a:t>
            </a:r>
            <a:r>
              <a:rPr lang="zh-CN" altLang="en-US" sz="2800" b="1" dirty="0">
                <a:solidFill>
                  <a:srgbClr val="000000"/>
                </a:solidFill>
                <a:latin typeface="+mn-ea"/>
                <a:ea typeface="+mn-ea"/>
              </a:rPr>
              <a:t>，三种工件的数量分别为</a:t>
            </a:r>
            <a:r>
              <a:rPr lang="en-US" altLang="zh-CN" sz="2800" b="1" dirty="0">
                <a:solidFill>
                  <a:srgbClr val="000000"/>
                </a:solidFill>
                <a:latin typeface="+mn-ea"/>
                <a:ea typeface="+mn-ea"/>
              </a:rPr>
              <a:t>400</a:t>
            </a:r>
            <a:r>
              <a:rPr lang="zh-CN" altLang="en-US" sz="2800" b="1" dirty="0">
                <a:solidFill>
                  <a:srgbClr val="000000"/>
                </a:solidFill>
                <a:latin typeface="+mn-ea"/>
                <a:ea typeface="+mn-ea"/>
              </a:rPr>
              <a:t>、</a:t>
            </a:r>
            <a:r>
              <a:rPr lang="en-US" altLang="zh-CN" sz="2800" b="1" dirty="0">
                <a:solidFill>
                  <a:srgbClr val="000000"/>
                </a:solidFill>
                <a:latin typeface="+mn-ea"/>
                <a:ea typeface="+mn-ea"/>
              </a:rPr>
              <a:t>600</a:t>
            </a:r>
            <a:r>
              <a:rPr lang="zh-CN" altLang="en-US" sz="2800" b="1" dirty="0">
                <a:solidFill>
                  <a:srgbClr val="000000"/>
                </a:solidFill>
                <a:latin typeface="+mn-ea"/>
                <a:ea typeface="+mn-ea"/>
              </a:rPr>
              <a:t>和</a:t>
            </a:r>
            <a:r>
              <a:rPr lang="en-US" altLang="zh-CN" sz="2800" b="1" dirty="0">
                <a:solidFill>
                  <a:srgbClr val="000000"/>
                </a:solidFill>
                <a:latin typeface="+mn-ea"/>
                <a:ea typeface="+mn-ea"/>
              </a:rPr>
              <a:t>500</a:t>
            </a:r>
            <a:r>
              <a:rPr lang="zh-CN" altLang="en-US" sz="2800" b="1" dirty="0">
                <a:solidFill>
                  <a:srgbClr val="000000"/>
                </a:solidFill>
                <a:latin typeface="+mn-ea"/>
                <a:ea typeface="+mn-ea"/>
              </a:rPr>
              <a:t>，且已知用三种不同车床加工单位数量不同工件所需的台时数和加工费用如下表。问怎样分配车床的加工任务，才能既满足加工工件的要求，又使加工费用最低？</a:t>
            </a:r>
          </a:p>
        </p:txBody>
      </p:sp>
      <p:graphicFrame>
        <p:nvGraphicFramePr>
          <p:cNvPr id="4" name="对象 3"/>
          <p:cNvGraphicFramePr>
            <a:graphicFrameLocks/>
          </p:cNvGraphicFramePr>
          <p:nvPr>
            <p:extLst>
              <p:ext uri="{D42A27DB-BD31-4B8C-83A1-F6EECF244321}">
                <p14:modId xmlns:p14="http://schemas.microsoft.com/office/powerpoint/2010/main" val="1544389931"/>
              </p:ext>
            </p:extLst>
          </p:nvPr>
        </p:nvGraphicFramePr>
        <p:xfrm>
          <a:off x="1475509" y="3196936"/>
          <a:ext cx="9448800" cy="2568575"/>
        </p:xfrm>
        <a:graphic>
          <a:graphicData uri="http://schemas.openxmlformats.org/presentationml/2006/ole">
            <mc:AlternateContent xmlns:mc="http://schemas.openxmlformats.org/markup-compatibility/2006">
              <mc:Choice xmlns:v="urn:schemas-microsoft-com:vml" Requires="v">
                <p:oleObj spid="_x0000_s2181" name="Document" r:id="rId3" imgW="4875729" imgH="1330812" progId="Word.Document.8">
                  <p:embed/>
                </p:oleObj>
              </mc:Choice>
              <mc:Fallback>
                <p:oleObj name="Document" r:id="rId3" imgW="4875729" imgH="1330812" progId="Word.Document.8">
                  <p:embed/>
                  <p:pic>
                    <p:nvPicPr>
                      <p:cNvPr id="0" name="Object 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509" y="3196936"/>
                        <a:ext cx="9448800"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386615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200" b="1" dirty="0">
                <a:solidFill>
                  <a:srgbClr val="0070C0"/>
                </a:solidFill>
              </a:rPr>
              <a:t>解    设在甲车床上加工工件</a:t>
            </a:r>
            <a:r>
              <a:rPr lang="en-US" altLang="zh-CN" sz="3200" b="1" dirty="0">
                <a:solidFill>
                  <a:srgbClr val="0070C0"/>
                </a:solidFill>
              </a:rPr>
              <a:t>1</a:t>
            </a:r>
            <a:r>
              <a:rPr lang="zh-CN" altLang="en-US" sz="3200" b="1" dirty="0">
                <a:solidFill>
                  <a:srgbClr val="0070C0"/>
                </a:solidFill>
              </a:rPr>
              <a:t>、</a:t>
            </a:r>
            <a:r>
              <a:rPr lang="en-US" altLang="zh-CN" sz="3200" b="1" dirty="0">
                <a:solidFill>
                  <a:srgbClr val="0070C0"/>
                </a:solidFill>
              </a:rPr>
              <a:t>2</a:t>
            </a:r>
            <a:r>
              <a:rPr lang="zh-CN" altLang="en-US" sz="3200" b="1" dirty="0">
                <a:solidFill>
                  <a:srgbClr val="0070C0"/>
                </a:solidFill>
              </a:rPr>
              <a:t>、</a:t>
            </a:r>
            <a:r>
              <a:rPr lang="en-US" altLang="zh-CN" sz="3200" b="1" dirty="0">
                <a:solidFill>
                  <a:srgbClr val="0070C0"/>
                </a:solidFill>
              </a:rPr>
              <a:t>3</a:t>
            </a:r>
            <a:r>
              <a:rPr lang="zh-CN" altLang="en-US" sz="3200" b="1" dirty="0">
                <a:solidFill>
                  <a:srgbClr val="0070C0"/>
                </a:solidFill>
              </a:rPr>
              <a:t>的数量分别为</a:t>
            </a:r>
            <a:r>
              <a:rPr lang="en-US" altLang="zh-CN" sz="3200" b="1" dirty="0">
                <a:solidFill>
                  <a:srgbClr val="0070C0"/>
                </a:solidFill>
              </a:rPr>
              <a:t>x</a:t>
            </a:r>
            <a:r>
              <a:rPr lang="en-US" altLang="zh-CN" sz="3200" b="1" baseline="-25000" dirty="0">
                <a:solidFill>
                  <a:srgbClr val="0070C0"/>
                </a:solidFill>
              </a:rPr>
              <a:t>1</a:t>
            </a:r>
            <a:r>
              <a:rPr lang="zh-CN" altLang="en-US" sz="3200" b="1" dirty="0">
                <a:solidFill>
                  <a:srgbClr val="0070C0"/>
                </a:solidFill>
              </a:rPr>
              <a:t>、</a:t>
            </a:r>
            <a:r>
              <a:rPr lang="en-US" altLang="zh-CN" sz="3200" b="1" dirty="0">
                <a:solidFill>
                  <a:srgbClr val="0070C0"/>
                </a:solidFill>
              </a:rPr>
              <a:t>x</a:t>
            </a:r>
            <a:r>
              <a:rPr lang="en-US" altLang="zh-CN" sz="3200" b="1" baseline="-25000" dirty="0">
                <a:solidFill>
                  <a:srgbClr val="0070C0"/>
                </a:solidFill>
              </a:rPr>
              <a:t>2</a:t>
            </a:r>
            <a:r>
              <a:rPr lang="zh-CN" altLang="en-US" sz="3200" b="1" dirty="0">
                <a:solidFill>
                  <a:srgbClr val="0070C0"/>
                </a:solidFill>
              </a:rPr>
              <a:t>、</a:t>
            </a:r>
            <a:r>
              <a:rPr lang="en-US" altLang="zh-CN" sz="3200" b="1" dirty="0">
                <a:solidFill>
                  <a:srgbClr val="0070C0"/>
                </a:solidFill>
              </a:rPr>
              <a:t>x</a:t>
            </a:r>
            <a:r>
              <a:rPr lang="en-US" altLang="zh-CN" sz="3200" b="1" baseline="-25000" dirty="0">
                <a:solidFill>
                  <a:srgbClr val="0070C0"/>
                </a:solidFill>
              </a:rPr>
              <a:t>3</a:t>
            </a:r>
            <a:r>
              <a:rPr lang="zh-CN" altLang="en-US" sz="3200" b="1" dirty="0">
                <a:solidFill>
                  <a:srgbClr val="0070C0"/>
                </a:solidFill>
              </a:rPr>
              <a:t>，在乙车床上加工工件</a:t>
            </a:r>
            <a:r>
              <a:rPr lang="en-US" altLang="zh-CN" sz="3200" b="1" dirty="0">
                <a:solidFill>
                  <a:srgbClr val="0070C0"/>
                </a:solidFill>
              </a:rPr>
              <a:t>1</a:t>
            </a:r>
            <a:r>
              <a:rPr lang="zh-CN" altLang="en-US" sz="3200" b="1" dirty="0">
                <a:solidFill>
                  <a:srgbClr val="0070C0"/>
                </a:solidFill>
              </a:rPr>
              <a:t>、</a:t>
            </a:r>
            <a:r>
              <a:rPr lang="en-US" altLang="zh-CN" sz="3200" b="1" dirty="0">
                <a:solidFill>
                  <a:srgbClr val="0070C0"/>
                </a:solidFill>
              </a:rPr>
              <a:t>2</a:t>
            </a:r>
            <a:r>
              <a:rPr lang="zh-CN" altLang="en-US" sz="3200" b="1" dirty="0">
                <a:solidFill>
                  <a:srgbClr val="0070C0"/>
                </a:solidFill>
              </a:rPr>
              <a:t>、</a:t>
            </a:r>
            <a:r>
              <a:rPr lang="en-US" altLang="zh-CN" sz="3200" b="1" dirty="0">
                <a:solidFill>
                  <a:srgbClr val="0070C0"/>
                </a:solidFill>
              </a:rPr>
              <a:t>3</a:t>
            </a:r>
            <a:r>
              <a:rPr lang="zh-CN" altLang="en-US" sz="3200" b="1" dirty="0">
                <a:solidFill>
                  <a:srgbClr val="0070C0"/>
                </a:solidFill>
              </a:rPr>
              <a:t>的数量分别为</a:t>
            </a:r>
            <a:r>
              <a:rPr lang="en-US" altLang="zh-CN" sz="3200" b="1" dirty="0">
                <a:solidFill>
                  <a:srgbClr val="0070C0"/>
                </a:solidFill>
              </a:rPr>
              <a:t>x</a:t>
            </a:r>
            <a:r>
              <a:rPr lang="en-US" altLang="zh-CN" sz="3200" b="1" baseline="-25000" dirty="0">
                <a:solidFill>
                  <a:srgbClr val="0070C0"/>
                </a:solidFill>
              </a:rPr>
              <a:t>4</a:t>
            </a:r>
            <a:r>
              <a:rPr lang="zh-CN" altLang="en-US" sz="3200" b="1" dirty="0">
                <a:solidFill>
                  <a:srgbClr val="0070C0"/>
                </a:solidFill>
              </a:rPr>
              <a:t>、</a:t>
            </a:r>
            <a:r>
              <a:rPr lang="en-US" altLang="zh-CN" sz="3200" b="1" dirty="0">
                <a:solidFill>
                  <a:srgbClr val="0070C0"/>
                </a:solidFill>
              </a:rPr>
              <a:t>x</a:t>
            </a:r>
            <a:r>
              <a:rPr lang="en-US" altLang="zh-CN" sz="3200" b="1" baseline="-25000" dirty="0">
                <a:solidFill>
                  <a:srgbClr val="0070C0"/>
                </a:solidFill>
              </a:rPr>
              <a:t>5</a:t>
            </a:r>
            <a:r>
              <a:rPr lang="zh-CN" altLang="en-US" sz="3200" b="1" dirty="0">
                <a:solidFill>
                  <a:srgbClr val="0070C0"/>
                </a:solidFill>
              </a:rPr>
              <a:t>、</a:t>
            </a:r>
            <a:r>
              <a:rPr lang="en-US" altLang="zh-CN" sz="3200" b="1" dirty="0">
                <a:solidFill>
                  <a:srgbClr val="0070C0"/>
                </a:solidFill>
              </a:rPr>
              <a:t>x</a:t>
            </a:r>
            <a:r>
              <a:rPr lang="en-US" altLang="zh-CN" sz="3200" b="1" baseline="-25000" dirty="0">
                <a:solidFill>
                  <a:srgbClr val="0070C0"/>
                </a:solidFill>
              </a:rPr>
              <a:t>6</a:t>
            </a:r>
            <a:r>
              <a:rPr lang="zh-CN" altLang="en-US" sz="3200" b="1" dirty="0">
                <a:solidFill>
                  <a:srgbClr val="0070C0"/>
                </a:solidFill>
              </a:rPr>
              <a:t>。可建立以下线性规划模型：</a:t>
            </a:r>
            <a:br>
              <a:rPr lang="zh-CN" altLang="en-US" sz="3200" b="1" dirty="0">
                <a:solidFill>
                  <a:srgbClr val="0070C0"/>
                </a:solidFill>
              </a:rPr>
            </a:br>
            <a:endParaRPr lang="zh-CN" altLang="en-US" sz="3200" dirty="0">
              <a:solidFill>
                <a:srgbClr val="0070C0"/>
              </a:solidFill>
            </a:endParaRPr>
          </a:p>
        </p:txBody>
      </p:sp>
      <p:graphicFrame>
        <p:nvGraphicFramePr>
          <p:cNvPr id="4" name="对象 3"/>
          <p:cNvGraphicFramePr>
            <a:graphicFrameLocks/>
          </p:cNvGraphicFramePr>
          <p:nvPr>
            <p:extLst>
              <p:ext uri="{D42A27DB-BD31-4B8C-83A1-F6EECF244321}">
                <p14:modId xmlns:p14="http://schemas.microsoft.com/office/powerpoint/2010/main" val="1860428414"/>
              </p:ext>
            </p:extLst>
          </p:nvPr>
        </p:nvGraphicFramePr>
        <p:xfrm>
          <a:off x="2708131" y="2272434"/>
          <a:ext cx="7105650" cy="3371850"/>
        </p:xfrm>
        <a:graphic>
          <a:graphicData uri="http://schemas.openxmlformats.org/presentationml/2006/ole">
            <mc:AlternateContent xmlns:mc="http://schemas.openxmlformats.org/markup-compatibility/2006">
              <mc:Choice xmlns:v="urn:schemas-microsoft-com:vml" Requires="v">
                <p:oleObj spid="_x0000_s3203" name="Document" r:id="rId3" imgW="3443361" imgH="1635062" progId="Word.Document.8">
                  <p:embed/>
                </p:oleObj>
              </mc:Choice>
              <mc:Fallback>
                <p:oleObj name="Document" r:id="rId3" imgW="3443361" imgH="1635062" progId="Word.Document.8">
                  <p:embed/>
                  <p:pic>
                    <p:nvPicPr>
                      <p:cNvPr id="0" name="Object 3"/>
                      <p:cNvPicPr>
                        <a:picLocks noChangeArrowheads="1"/>
                      </p:cNvPicPr>
                      <p:nvPr/>
                    </p:nvPicPr>
                    <p:blipFill>
                      <a:blip r:embed="rId4"/>
                      <a:srcRect/>
                      <a:stretch>
                        <a:fillRect/>
                      </a:stretch>
                    </p:blipFill>
                    <p:spPr bwMode="auto">
                      <a:xfrm>
                        <a:off x="2708131" y="2272434"/>
                        <a:ext cx="7105650"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932120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1163782"/>
          </a:xfrm>
        </p:spPr>
        <p:txBody>
          <a:bodyPr>
            <a:normAutofit/>
          </a:bodyPr>
          <a:lstStyle/>
          <a:p>
            <a:r>
              <a:rPr lang="zh-CN" altLang="en-US" sz="3200" b="1" dirty="0" smtClean="0">
                <a:latin typeface="+mn-ea"/>
                <a:ea typeface="+mn-ea"/>
              </a:rPr>
              <a:t>例</a:t>
            </a:r>
            <a:r>
              <a:rPr lang="en-US" altLang="zh-CN" sz="3200" b="1" dirty="0" smtClean="0">
                <a:latin typeface="+mn-ea"/>
                <a:ea typeface="+mn-ea"/>
              </a:rPr>
              <a:t>3.2</a:t>
            </a:r>
            <a:r>
              <a:rPr lang="zh-CN" altLang="en-US" sz="3200" b="1" dirty="0" smtClean="0">
                <a:latin typeface="+mn-ea"/>
                <a:ea typeface="+mn-ea"/>
              </a:rPr>
              <a:t>：给定如下的线性规划模型，请用</a:t>
            </a:r>
            <a:r>
              <a:rPr lang="en-US" altLang="zh-CN" sz="3200" b="1" dirty="0" smtClean="0">
                <a:latin typeface="+mn-ea"/>
                <a:ea typeface="+mn-ea"/>
              </a:rPr>
              <a:t>MATLAB</a:t>
            </a:r>
            <a:r>
              <a:rPr lang="zh-CN" altLang="en-US" sz="3200" b="1" dirty="0" smtClean="0">
                <a:latin typeface="+mn-ea"/>
                <a:ea typeface="+mn-ea"/>
              </a:rPr>
              <a:t>进行求解，请给出</a:t>
            </a:r>
            <a:r>
              <a:rPr lang="en-US" altLang="zh-CN" sz="3200" b="1" dirty="0" smtClean="0">
                <a:latin typeface="+mn-ea"/>
                <a:ea typeface="+mn-ea"/>
              </a:rPr>
              <a:t>MATLAB</a:t>
            </a:r>
            <a:r>
              <a:rPr lang="zh-CN" altLang="en-US" sz="3200" b="1" dirty="0" smtClean="0">
                <a:latin typeface="+mn-ea"/>
                <a:ea typeface="+mn-ea"/>
              </a:rPr>
              <a:t>程序代码。</a:t>
            </a:r>
            <a:endParaRPr lang="zh-CN" altLang="en-US" sz="3200" b="1" dirty="0">
              <a:latin typeface="+mn-ea"/>
              <a:ea typeface="+mn-ea"/>
            </a:endParaRPr>
          </a:p>
        </p:txBody>
      </p:sp>
      <p:graphicFrame>
        <p:nvGraphicFramePr>
          <p:cNvPr id="4" name="对象 3"/>
          <p:cNvGraphicFramePr>
            <a:graphicFrameLocks/>
          </p:cNvGraphicFramePr>
          <p:nvPr>
            <p:extLst>
              <p:ext uri="{D42A27DB-BD31-4B8C-83A1-F6EECF244321}">
                <p14:modId xmlns:p14="http://schemas.microsoft.com/office/powerpoint/2010/main" val="588751243"/>
              </p:ext>
            </p:extLst>
          </p:nvPr>
        </p:nvGraphicFramePr>
        <p:xfrm>
          <a:off x="3957060" y="2032577"/>
          <a:ext cx="4487862" cy="2774950"/>
        </p:xfrm>
        <a:graphic>
          <a:graphicData uri="http://schemas.openxmlformats.org/presentationml/2006/ole">
            <mc:AlternateContent xmlns:mc="http://schemas.openxmlformats.org/markup-compatibility/2006">
              <mc:Choice xmlns:v="urn:schemas-microsoft-com:vml" Requires="v">
                <p:oleObj spid="_x0000_s4223" r:id="rId3" imgW="1827279" imgH="1128926" progId="Word.Picture.8">
                  <p:embed/>
                </p:oleObj>
              </mc:Choice>
              <mc:Fallback>
                <p:oleObj r:id="rId3" imgW="1827279" imgH="1128926" progId="Word.Picture.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7060" y="2032577"/>
                        <a:ext cx="4487862"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409223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p:cNvGraphicFramePr>
          <p:nvPr>
            <p:extLst>
              <p:ext uri="{D42A27DB-BD31-4B8C-83A1-F6EECF244321}">
                <p14:modId xmlns:p14="http://schemas.microsoft.com/office/powerpoint/2010/main" val="1799441171"/>
              </p:ext>
            </p:extLst>
          </p:nvPr>
        </p:nvGraphicFramePr>
        <p:xfrm>
          <a:off x="881351" y="266123"/>
          <a:ext cx="4487862" cy="2774950"/>
        </p:xfrm>
        <a:graphic>
          <a:graphicData uri="http://schemas.openxmlformats.org/presentationml/2006/ole">
            <mc:AlternateContent xmlns:mc="http://schemas.openxmlformats.org/markup-compatibility/2006">
              <mc:Choice xmlns:v="urn:schemas-microsoft-com:vml" Requires="v">
                <p:oleObj spid="_x0000_s5370" r:id="rId3" imgW="1827279" imgH="1128926" progId="Word.Picture.8">
                  <p:embed/>
                </p:oleObj>
              </mc:Choice>
              <mc:Fallback>
                <p:oleObj r:id="rId3" imgW="1827279" imgH="1128926" progId="Word.Picture.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1351" y="266123"/>
                        <a:ext cx="4487862"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p:cNvGraphicFramePr>
          <p:nvPr>
            <p:extLst>
              <p:ext uri="{D42A27DB-BD31-4B8C-83A1-F6EECF244321}">
                <p14:modId xmlns:p14="http://schemas.microsoft.com/office/powerpoint/2010/main" val="262027021"/>
              </p:ext>
            </p:extLst>
          </p:nvPr>
        </p:nvGraphicFramePr>
        <p:xfrm>
          <a:off x="7993063" y="576840"/>
          <a:ext cx="3494087" cy="5240337"/>
        </p:xfrm>
        <a:graphic>
          <a:graphicData uri="http://schemas.openxmlformats.org/presentationml/2006/ole">
            <mc:AlternateContent xmlns:mc="http://schemas.openxmlformats.org/markup-compatibility/2006">
              <mc:Choice xmlns:v="urn:schemas-microsoft-com:vml" Requires="v">
                <p:oleObj spid="_x0000_s5371" name="Picture" r:id="rId5" imgW="1754124" imgH="2628900" progId="Word.Picture.8">
                  <p:embed/>
                </p:oleObj>
              </mc:Choice>
              <mc:Fallback>
                <p:oleObj name="Picture" r:id="rId5" imgW="1754124" imgH="2628900" progId="Word.Picture.8">
                  <p:embed/>
                  <p:pic>
                    <p:nvPicPr>
                      <p:cNvPr id="0" name="Object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93063" y="576840"/>
                        <a:ext cx="3494087" cy="524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 name="AutoShape 4"/>
          <p:cNvSpPr>
            <a:spLocks noChangeArrowheads="1"/>
          </p:cNvSpPr>
          <p:nvPr/>
        </p:nvSpPr>
        <p:spPr bwMode="auto">
          <a:xfrm>
            <a:off x="6221846" y="2349500"/>
            <a:ext cx="990600" cy="457200"/>
          </a:xfrm>
          <a:prstGeom prst="leftRightArrow">
            <a:avLst>
              <a:gd name="adj1" fmla="val 50000"/>
              <a:gd name="adj2" fmla="val 43323"/>
            </a:avLst>
          </a:prstGeom>
          <a:solidFill>
            <a:srgbClr val="FFCC99"/>
          </a:solidFill>
          <a:ln w="9525">
            <a:solidFill>
              <a:schemeClr val="tx1"/>
            </a:solidFill>
            <a:miter lim="800000"/>
            <a:headEnd/>
            <a:tailEnd/>
          </a:ln>
        </p:spPr>
        <p:txBody>
          <a:bodyPr wrap="none" anchor="ctr"/>
          <a:lstStyle>
            <a:lvl1pPr>
              <a:buFont typeface="Arial" pitchFamily="34" charset="0"/>
              <a:defRPr sz="2400">
                <a:solidFill>
                  <a:schemeClr val="tx1"/>
                </a:solidFill>
                <a:latin typeface="Times New Roman" pitchFamily="18" charset="0"/>
                <a:ea typeface="楷体_GB2312" pitchFamily="49" charset="-122"/>
              </a:defRPr>
            </a:lvl1pPr>
            <a:lvl2pPr marL="742950" indent="-285750">
              <a:buFont typeface="Arial" pitchFamily="34" charset="0"/>
              <a:defRPr sz="2400">
                <a:solidFill>
                  <a:schemeClr val="tx1"/>
                </a:solidFill>
                <a:latin typeface="Times New Roman" pitchFamily="18" charset="0"/>
                <a:ea typeface="楷体_GB2312" pitchFamily="49" charset="-122"/>
              </a:defRPr>
            </a:lvl2pPr>
            <a:lvl3pPr marL="1143000" indent="-228600">
              <a:buFont typeface="Arial" pitchFamily="34" charset="0"/>
              <a:defRPr sz="2400">
                <a:solidFill>
                  <a:schemeClr val="tx1"/>
                </a:solidFill>
                <a:latin typeface="Times New Roman" pitchFamily="18" charset="0"/>
                <a:ea typeface="楷体_GB2312" pitchFamily="49" charset="-122"/>
              </a:defRPr>
            </a:lvl3pPr>
            <a:lvl4pPr marL="1600200" indent="-228600">
              <a:buFont typeface="Arial" pitchFamily="34" charset="0"/>
              <a:defRPr sz="2400">
                <a:solidFill>
                  <a:schemeClr val="tx1"/>
                </a:solidFill>
                <a:latin typeface="Times New Roman" pitchFamily="18" charset="0"/>
                <a:ea typeface="楷体_GB2312" pitchFamily="49" charset="-122"/>
              </a:defRPr>
            </a:lvl4pPr>
            <a:lvl5pPr marL="2057400" indent="-228600">
              <a:buFont typeface="Arial" pitchFamily="34" charset="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49" charset="-122"/>
              </a:defRPr>
            </a:lvl9pPr>
          </a:lstStyle>
          <a:p>
            <a:pPr eaLnBrk="1" hangingPunct="1"/>
            <a:endParaRPr lang="zh-CN" altLang="en-US"/>
          </a:p>
        </p:txBody>
      </p:sp>
      <p:sp>
        <p:nvSpPr>
          <p:cNvPr id="8" name="Text Box 5"/>
          <p:cNvSpPr txBox="1">
            <a:spLocks noChangeArrowheads="1"/>
          </p:cNvSpPr>
          <p:nvPr/>
        </p:nvSpPr>
        <p:spPr bwMode="auto">
          <a:xfrm>
            <a:off x="2010208" y="3427557"/>
            <a:ext cx="4706938"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itchFamily="34" charset="0"/>
              <a:defRPr sz="2400">
                <a:solidFill>
                  <a:schemeClr val="tx1"/>
                </a:solidFill>
                <a:latin typeface="Times New Roman" pitchFamily="18" charset="0"/>
                <a:ea typeface="楷体_GB2312" pitchFamily="49" charset="-122"/>
              </a:defRPr>
            </a:lvl1pPr>
            <a:lvl2pPr marL="742950" indent="-285750">
              <a:buFont typeface="Arial" pitchFamily="34" charset="0"/>
              <a:defRPr sz="2400">
                <a:solidFill>
                  <a:schemeClr val="tx1"/>
                </a:solidFill>
                <a:latin typeface="Times New Roman" pitchFamily="18" charset="0"/>
                <a:ea typeface="楷体_GB2312" pitchFamily="49" charset="-122"/>
              </a:defRPr>
            </a:lvl2pPr>
            <a:lvl3pPr marL="1143000" indent="-228600">
              <a:buFont typeface="Arial" pitchFamily="34" charset="0"/>
              <a:defRPr sz="2400">
                <a:solidFill>
                  <a:schemeClr val="tx1"/>
                </a:solidFill>
                <a:latin typeface="Times New Roman" pitchFamily="18" charset="0"/>
                <a:ea typeface="楷体_GB2312" pitchFamily="49" charset="-122"/>
              </a:defRPr>
            </a:lvl3pPr>
            <a:lvl4pPr marL="1600200" indent="-228600">
              <a:buFont typeface="Arial" pitchFamily="34" charset="0"/>
              <a:defRPr sz="2400">
                <a:solidFill>
                  <a:schemeClr val="tx1"/>
                </a:solidFill>
                <a:latin typeface="Times New Roman" pitchFamily="18" charset="0"/>
                <a:ea typeface="楷体_GB2312" pitchFamily="49" charset="-122"/>
              </a:defRPr>
            </a:lvl4pPr>
            <a:lvl5pPr marL="2057400" indent="-228600">
              <a:buFont typeface="Arial" pitchFamily="34" charset="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49" charset="-122"/>
              </a:defRPr>
            </a:lvl9pPr>
          </a:lstStyle>
          <a:p>
            <a:pPr eaLnBrk="1" hangingPunct="1"/>
            <a:r>
              <a:rPr lang="zh-CN" altLang="en-US" sz="2000" dirty="0">
                <a:solidFill>
                  <a:srgbClr val="0070C0"/>
                </a:solidFill>
              </a:rPr>
              <a:t>解</a:t>
            </a:r>
            <a:r>
              <a:rPr lang="en-US" altLang="zh-CN" sz="2000" dirty="0">
                <a:solidFill>
                  <a:srgbClr val="0070C0"/>
                </a:solidFill>
              </a:rPr>
              <a:t>:  </a:t>
            </a:r>
            <a:r>
              <a:rPr lang="zh-CN" altLang="en-US" sz="2000" dirty="0">
                <a:solidFill>
                  <a:srgbClr val="0070C0"/>
                </a:solidFill>
              </a:rPr>
              <a:t>编写</a:t>
            </a:r>
            <a:r>
              <a:rPr lang="en-US" altLang="zh-CN" sz="2000" dirty="0">
                <a:solidFill>
                  <a:srgbClr val="0070C0"/>
                </a:solidFill>
              </a:rPr>
              <a:t>M</a:t>
            </a:r>
            <a:r>
              <a:rPr lang="zh-CN" altLang="en-US" sz="2000" dirty="0">
                <a:solidFill>
                  <a:srgbClr val="0070C0"/>
                </a:solidFill>
              </a:rPr>
              <a:t>文件</a:t>
            </a:r>
            <a:r>
              <a:rPr lang="en-US" altLang="zh-CN" sz="2000" dirty="0">
                <a:solidFill>
                  <a:srgbClr val="0070C0"/>
                </a:solidFill>
              </a:rPr>
              <a:t>xxgh1.m</a:t>
            </a:r>
            <a:r>
              <a:rPr lang="zh-CN" altLang="en-US" sz="2000" dirty="0">
                <a:solidFill>
                  <a:srgbClr val="0070C0"/>
                </a:solidFill>
              </a:rPr>
              <a:t>如下：</a:t>
            </a:r>
          </a:p>
          <a:p>
            <a:pPr eaLnBrk="1" hangingPunct="1"/>
            <a:r>
              <a:rPr lang="zh-CN" altLang="en-US" sz="2000" dirty="0">
                <a:solidFill>
                  <a:srgbClr val="0070C0"/>
                </a:solidFill>
              </a:rPr>
              <a:t>    </a:t>
            </a:r>
            <a:r>
              <a:rPr lang="en-US" altLang="zh-CN" sz="2000" dirty="0">
                <a:solidFill>
                  <a:srgbClr val="0070C0"/>
                </a:solidFill>
              </a:rPr>
              <a:t>c=[6 3 4]’;</a:t>
            </a:r>
          </a:p>
          <a:p>
            <a:pPr eaLnBrk="1" hangingPunct="1"/>
            <a:r>
              <a:rPr lang="en-US" altLang="zh-CN" sz="2000" dirty="0">
                <a:solidFill>
                  <a:srgbClr val="0070C0"/>
                </a:solidFill>
              </a:rPr>
              <a:t>    A=[1,2,-3;0 1 0];</a:t>
            </a:r>
          </a:p>
          <a:p>
            <a:pPr eaLnBrk="1" hangingPunct="1"/>
            <a:r>
              <a:rPr lang="en-US" altLang="zh-CN" sz="2000" dirty="0">
                <a:solidFill>
                  <a:srgbClr val="0070C0"/>
                </a:solidFill>
              </a:rPr>
              <a:t>    b=[80;50];</a:t>
            </a:r>
          </a:p>
          <a:p>
            <a:pPr eaLnBrk="1" hangingPunct="1"/>
            <a:r>
              <a:rPr lang="en-US" altLang="zh-CN" sz="2000" dirty="0">
                <a:solidFill>
                  <a:srgbClr val="0070C0"/>
                </a:solidFill>
              </a:rPr>
              <a:t>    </a:t>
            </a:r>
            <a:r>
              <a:rPr lang="en-US" altLang="zh-CN" sz="2000" dirty="0" err="1">
                <a:solidFill>
                  <a:srgbClr val="0070C0"/>
                </a:solidFill>
              </a:rPr>
              <a:t>Aeq</a:t>
            </a:r>
            <a:r>
              <a:rPr lang="en-US" altLang="zh-CN" sz="2000" dirty="0">
                <a:solidFill>
                  <a:srgbClr val="0070C0"/>
                </a:solidFill>
              </a:rPr>
              <a:t>=[1 1 1];</a:t>
            </a:r>
          </a:p>
          <a:p>
            <a:pPr eaLnBrk="1" hangingPunct="1"/>
            <a:r>
              <a:rPr lang="en-US" altLang="zh-CN" sz="2000" dirty="0">
                <a:solidFill>
                  <a:srgbClr val="0070C0"/>
                </a:solidFill>
              </a:rPr>
              <a:t>    </a:t>
            </a:r>
            <a:r>
              <a:rPr lang="en-US" altLang="zh-CN" sz="2000" dirty="0" err="1">
                <a:solidFill>
                  <a:srgbClr val="0070C0"/>
                </a:solidFill>
              </a:rPr>
              <a:t>beq</a:t>
            </a:r>
            <a:r>
              <a:rPr lang="en-US" altLang="zh-CN" sz="2000" dirty="0">
                <a:solidFill>
                  <a:srgbClr val="0070C0"/>
                </a:solidFill>
              </a:rPr>
              <a:t>=[120];</a:t>
            </a:r>
          </a:p>
          <a:p>
            <a:pPr eaLnBrk="1" hangingPunct="1"/>
            <a:r>
              <a:rPr lang="en-US" altLang="zh-CN" sz="2000" dirty="0">
                <a:solidFill>
                  <a:srgbClr val="0070C0"/>
                </a:solidFill>
              </a:rPr>
              <a:t>    </a:t>
            </a:r>
            <a:r>
              <a:rPr lang="en-US" altLang="zh-CN" sz="2000" dirty="0" err="1">
                <a:solidFill>
                  <a:srgbClr val="0070C0"/>
                </a:solidFill>
              </a:rPr>
              <a:t>vlb</a:t>
            </a:r>
            <a:r>
              <a:rPr lang="en-US" altLang="zh-CN" sz="2000" dirty="0">
                <a:solidFill>
                  <a:srgbClr val="0070C0"/>
                </a:solidFill>
              </a:rPr>
              <a:t>=[30;0;20];</a:t>
            </a:r>
          </a:p>
          <a:p>
            <a:pPr eaLnBrk="1" hangingPunct="1"/>
            <a:r>
              <a:rPr lang="en-US" altLang="zh-CN" sz="2000" dirty="0">
                <a:solidFill>
                  <a:srgbClr val="0070C0"/>
                </a:solidFill>
              </a:rPr>
              <a:t>    </a:t>
            </a:r>
            <a:r>
              <a:rPr lang="en-US" altLang="zh-CN" sz="2000" dirty="0" err="1">
                <a:solidFill>
                  <a:srgbClr val="0070C0"/>
                </a:solidFill>
              </a:rPr>
              <a:t>vub</a:t>
            </a:r>
            <a:r>
              <a:rPr lang="en-US" altLang="zh-CN" sz="2000" dirty="0">
                <a:solidFill>
                  <a:srgbClr val="0070C0"/>
                </a:solidFill>
              </a:rPr>
              <a:t>=[];             </a:t>
            </a:r>
          </a:p>
          <a:p>
            <a:pPr eaLnBrk="1" hangingPunct="1"/>
            <a:r>
              <a:rPr lang="en-US" altLang="zh-CN" sz="2000" dirty="0">
                <a:solidFill>
                  <a:srgbClr val="0070C0"/>
                </a:solidFill>
              </a:rPr>
              <a:t>    [</a:t>
            </a:r>
            <a:r>
              <a:rPr lang="en-US" altLang="zh-CN" sz="2000" dirty="0" err="1">
                <a:solidFill>
                  <a:srgbClr val="0070C0"/>
                </a:solidFill>
              </a:rPr>
              <a:t>x,fval</a:t>
            </a:r>
            <a:r>
              <a:rPr lang="en-US" altLang="zh-CN" sz="2000" dirty="0">
                <a:solidFill>
                  <a:srgbClr val="0070C0"/>
                </a:solidFill>
              </a:rPr>
              <a:t>]=</a:t>
            </a:r>
            <a:r>
              <a:rPr lang="en-US" altLang="zh-CN" sz="2000" dirty="0" err="1">
                <a:solidFill>
                  <a:srgbClr val="0070C0"/>
                </a:solidFill>
              </a:rPr>
              <a:t>linprog</a:t>
            </a:r>
            <a:r>
              <a:rPr lang="en-US" altLang="zh-CN" sz="2000" dirty="0">
                <a:solidFill>
                  <a:srgbClr val="0070C0"/>
                </a:solidFill>
              </a:rPr>
              <a:t>(</a:t>
            </a:r>
            <a:r>
              <a:rPr lang="en-US" altLang="zh-CN" sz="2000" dirty="0" err="1">
                <a:solidFill>
                  <a:srgbClr val="0070C0"/>
                </a:solidFill>
              </a:rPr>
              <a:t>c,A,b,Aeq,beq,vlb,vub</a:t>
            </a:r>
            <a:r>
              <a:rPr lang="en-US" altLang="zh-CN" sz="2000" dirty="0">
                <a:solidFill>
                  <a:srgbClr val="0070C0"/>
                </a:solidFill>
              </a:rPr>
              <a:t>)</a:t>
            </a:r>
          </a:p>
        </p:txBody>
      </p:sp>
      <p:sp>
        <p:nvSpPr>
          <p:cNvPr id="9" name="TextBox 8"/>
          <p:cNvSpPr txBox="1"/>
          <p:nvPr/>
        </p:nvSpPr>
        <p:spPr>
          <a:xfrm>
            <a:off x="6717146" y="6057900"/>
            <a:ext cx="5003799" cy="461665"/>
          </a:xfrm>
          <a:prstGeom prst="rect">
            <a:avLst/>
          </a:prstGeom>
          <a:noFill/>
        </p:spPr>
        <p:txBody>
          <a:bodyPr wrap="square" rtlCol="0">
            <a:spAutoFit/>
          </a:bodyPr>
          <a:lstStyle/>
          <a:p>
            <a:r>
              <a:rPr lang="zh-CN" altLang="en-US" sz="2400" dirty="0" smtClean="0">
                <a:solidFill>
                  <a:srgbClr val="FF0000"/>
                </a:solidFill>
              </a:rPr>
              <a:t>若求的是</a:t>
            </a:r>
            <a:r>
              <a:rPr lang="en-US" altLang="zh-CN" sz="2400" dirty="0" smtClean="0">
                <a:solidFill>
                  <a:srgbClr val="FF0000"/>
                </a:solidFill>
              </a:rPr>
              <a:t>max z=…</a:t>
            </a:r>
            <a:r>
              <a:rPr lang="zh-CN" altLang="en-US" sz="2400" dirty="0" smtClean="0">
                <a:solidFill>
                  <a:srgbClr val="FF0000"/>
                </a:solidFill>
              </a:rPr>
              <a:t>，该如何设计？</a:t>
            </a:r>
            <a:endParaRPr lang="zh-CN" altLang="en-US" sz="2400" dirty="0">
              <a:solidFill>
                <a:srgbClr val="FF0000"/>
              </a:solidFill>
            </a:endParaRPr>
          </a:p>
        </p:txBody>
      </p:sp>
    </p:spTree>
    <p:extLst>
      <p:ext uri="{BB962C8B-B14F-4D97-AF65-F5344CB8AC3E}">
        <p14:creationId xmlns:p14="http://schemas.microsoft.com/office/powerpoint/2010/main" val="112701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3100" b="1" dirty="0" smtClean="0">
                <a:latin typeface="+mn-ea"/>
                <a:ea typeface="+mn-ea"/>
              </a:rPr>
              <a:t>例</a:t>
            </a:r>
            <a:r>
              <a:rPr lang="en-US" altLang="zh-CN" sz="3100" b="1" dirty="0" smtClean="0">
                <a:latin typeface="+mn-ea"/>
                <a:ea typeface="+mn-ea"/>
              </a:rPr>
              <a:t>3.3</a:t>
            </a:r>
            <a:r>
              <a:rPr lang="zh-CN" altLang="en-US" sz="3100" b="1" dirty="0" smtClean="0">
                <a:latin typeface="+mn-ea"/>
                <a:ea typeface="+mn-ea"/>
              </a:rPr>
              <a:t>：甲</a:t>
            </a:r>
            <a:r>
              <a:rPr lang="zh-CN" altLang="en-US" sz="3100" b="1" dirty="0">
                <a:latin typeface="+mn-ea"/>
                <a:ea typeface="+mn-ea"/>
              </a:rPr>
              <a:t>、乙、丙三个城市每年需要煤炭分别为：</a:t>
            </a:r>
            <a:r>
              <a:rPr lang="en-US" altLang="zh-CN" sz="3100" b="1" dirty="0">
                <a:latin typeface="+mn-ea"/>
                <a:ea typeface="+mn-ea"/>
              </a:rPr>
              <a:t>320</a:t>
            </a:r>
            <a:r>
              <a:rPr lang="zh-CN" altLang="en-US" sz="3100" b="1" dirty="0">
                <a:latin typeface="+mn-ea"/>
                <a:ea typeface="+mn-ea"/>
              </a:rPr>
              <a:t>万吨、</a:t>
            </a:r>
            <a:r>
              <a:rPr lang="en-US" altLang="zh-CN" sz="3100" b="1" dirty="0">
                <a:latin typeface="+mn-ea"/>
                <a:ea typeface="+mn-ea"/>
              </a:rPr>
              <a:t>250</a:t>
            </a:r>
            <a:r>
              <a:rPr lang="zh-CN" altLang="en-US" sz="3100" b="1" dirty="0">
                <a:latin typeface="+mn-ea"/>
                <a:ea typeface="+mn-ea"/>
              </a:rPr>
              <a:t>万吨、</a:t>
            </a:r>
            <a:r>
              <a:rPr lang="en-US" altLang="zh-CN" sz="3100" b="1" dirty="0">
                <a:latin typeface="+mn-ea"/>
                <a:ea typeface="+mn-ea"/>
              </a:rPr>
              <a:t>350</a:t>
            </a:r>
            <a:r>
              <a:rPr lang="zh-CN" altLang="en-US" sz="3100" b="1" dirty="0">
                <a:latin typeface="+mn-ea"/>
                <a:ea typeface="+mn-ea"/>
              </a:rPr>
              <a:t>万吨，由</a:t>
            </a:r>
            <a:r>
              <a:rPr lang="en-US" altLang="zh-CN" sz="3100" b="1" dirty="0">
                <a:latin typeface="+mn-ea"/>
                <a:ea typeface="+mn-ea"/>
              </a:rPr>
              <a:t>A</a:t>
            </a:r>
            <a:r>
              <a:rPr lang="zh-CN" altLang="en-US" sz="3100" b="1" dirty="0">
                <a:latin typeface="+mn-ea"/>
                <a:ea typeface="+mn-ea"/>
              </a:rPr>
              <a:t>、</a:t>
            </a:r>
            <a:r>
              <a:rPr lang="en-US" altLang="zh-CN" sz="3100" b="1" dirty="0">
                <a:latin typeface="+mn-ea"/>
                <a:ea typeface="+mn-ea"/>
              </a:rPr>
              <a:t>B</a:t>
            </a:r>
            <a:r>
              <a:rPr lang="zh-CN" altLang="en-US" sz="3100" b="1" dirty="0">
                <a:latin typeface="+mn-ea"/>
                <a:ea typeface="+mn-ea"/>
              </a:rPr>
              <a:t>两处煤矿负责供应。已知煤炭年供应量分别为：</a:t>
            </a:r>
            <a:r>
              <a:rPr lang="en-US" altLang="zh-CN" sz="3100" b="1" dirty="0">
                <a:latin typeface="+mn-ea"/>
                <a:ea typeface="+mn-ea"/>
              </a:rPr>
              <a:t>A—400</a:t>
            </a:r>
            <a:r>
              <a:rPr lang="zh-CN" altLang="en-US" sz="3100" b="1" dirty="0">
                <a:latin typeface="+mn-ea"/>
                <a:ea typeface="+mn-ea"/>
              </a:rPr>
              <a:t>万吨，</a:t>
            </a:r>
            <a:r>
              <a:rPr lang="en-US" altLang="zh-CN" sz="3100" b="1" dirty="0">
                <a:latin typeface="+mn-ea"/>
                <a:ea typeface="+mn-ea"/>
              </a:rPr>
              <a:t>B—450</a:t>
            </a:r>
            <a:r>
              <a:rPr lang="zh-CN" altLang="en-US" sz="3100" b="1" dirty="0">
                <a:latin typeface="+mn-ea"/>
                <a:ea typeface="+mn-ea"/>
              </a:rPr>
              <a:t>万吨。由煤矿至各城市的单位运价（万元</a:t>
            </a:r>
            <a:r>
              <a:rPr lang="en-US" altLang="zh-CN" sz="3100" b="1" dirty="0">
                <a:latin typeface="+mn-ea"/>
                <a:ea typeface="+mn-ea"/>
              </a:rPr>
              <a:t>/</a:t>
            </a:r>
            <a:r>
              <a:rPr lang="zh-CN" altLang="en-US" sz="3100" b="1" dirty="0">
                <a:latin typeface="+mn-ea"/>
                <a:ea typeface="+mn-ea"/>
              </a:rPr>
              <a:t>万吨）如下表。由于需求大于供应，经研究平衡决定，甲城市供应量可减少</a:t>
            </a:r>
            <a:r>
              <a:rPr lang="en-US" altLang="zh-CN" sz="3100" b="1" dirty="0">
                <a:latin typeface="+mn-ea"/>
                <a:ea typeface="+mn-ea"/>
              </a:rPr>
              <a:t>0~30</a:t>
            </a:r>
            <a:r>
              <a:rPr lang="zh-CN" altLang="en-US" sz="3100" b="1" dirty="0">
                <a:latin typeface="+mn-ea"/>
                <a:ea typeface="+mn-ea"/>
              </a:rPr>
              <a:t>万吨，乙城市需要量应全部满足，丙城市供应量不少于</a:t>
            </a:r>
            <a:r>
              <a:rPr lang="en-US" altLang="zh-CN" sz="3100" b="1" dirty="0">
                <a:latin typeface="+mn-ea"/>
                <a:ea typeface="+mn-ea"/>
              </a:rPr>
              <a:t>270</a:t>
            </a:r>
            <a:r>
              <a:rPr lang="zh-CN" altLang="en-US" sz="3100" b="1" dirty="0">
                <a:latin typeface="+mn-ea"/>
                <a:ea typeface="+mn-ea"/>
              </a:rPr>
              <a:t>万吨。试求将供应量分配完又使总运费为最低的调运方案。（给出数学模型，不需求解）</a:t>
            </a:r>
            <a:r>
              <a:rPr lang="zh-CN" altLang="en-US" sz="3100" dirty="0"/>
              <a:t/>
            </a:r>
            <a:br>
              <a:rPr lang="zh-CN" altLang="en-US" sz="3100" dirty="0"/>
            </a:br>
            <a:r>
              <a:rPr lang="zh-CN" altLang="en-US" sz="3600" dirty="0"/>
              <a:t>      </a:t>
            </a:r>
            <a:r>
              <a:rPr lang="en-US" altLang="zh-CN" sz="3600" dirty="0"/>
              <a:t/>
            </a:r>
            <a:br>
              <a:rPr lang="en-US" altLang="zh-CN" sz="3600" dirty="0"/>
            </a:br>
            <a:r>
              <a:rPr lang="en-US" altLang="zh-CN" sz="3600" dirty="0"/>
              <a:t/>
            </a:r>
            <a:br>
              <a:rPr lang="en-US" altLang="zh-CN" sz="3600" dirty="0"/>
            </a:br>
            <a:endParaRPr lang="zh-CN" altLang="en-US" sz="3600" dirty="0"/>
          </a:p>
        </p:txBody>
      </p:sp>
      <p:graphicFrame>
        <p:nvGraphicFramePr>
          <p:cNvPr id="6" name="表格 5"/>
          <p:cNvGraphicFramePr>
            <a:graphicFrameLocks noGrp="1"/>
          </p:cNvGraphicFramePr>
          <p:nvPr>
            <p:extLst>
              <p:ext uri="{D42A27DB-BD31-4B8C-83A1-F6EECF244321}">
                <p14:modId xmlns:p14="http://schemas.microsoft.com/office/powerpoint/2010/main" val="389180345"/>
              </p:ext>
            </p:extLst>
          </p:nvPr>
        </p:nvGraphicFramePr>
        <p:xfrm>
          <a:off x="3584864" y="3827780"/>
          <a:ext cx="4416136" cy="1394948"/>
        </p:xfrm>
        <a:graphic>
          <a:graphicData uri="http://schemas.openxmlformats.org/drawingml/2006/table">
            <a:tbl>
              <a:tblPr firstRow="1" firstCol="1" bandRow="1">
                <a:tableStyleId>{5C22544A-7EE6-4342-B048-85BDC9FD1C3A}</a:tableStyleId>
              </a:tblPr>
              <a:tblGrid>
                <a:gridCol w="1104034"/>
                <a:gridCol w="1104034"/>
                <a:gridCol w="1104034"/>
                <a:gridCol w="1104034"/>
              </a:tblGrid>
              <a:tr h="505255">
                <a:tc>
                  <a:txBody>
                    <a:bodyPr/>
                    <a:lstStyle/>
                    <a:p>
                      <a:pPr algn="just">
                        <a:spcAft>
                          <a:spcPts val="0"/>
                        </a:spcAft>
                      </a:pPr>
                      <a:r>
                        <a:rPr lang="en-US" sz="2000" kern="100" dirty="0">
                          <a:effectLst/>
                        </a:rPr>
                        <a:t> </a:t>
                      </a:r>
                      <a:endParaRPr lang="zh-CN" sz="2000" kern="100" dirty="0">
                        <a:effectLst/>
                        <a:latin typeface="Times New Roman"/>
                        <a:ea typeface="宋体"/>
                        <a:cs typeface="Times New Roman"/>
                      </a:endParaRPr>
                    </a:p>
                  </a:txBody>
                  <a:tcPr marL="68580" marR="68580" marT="0" marB="0"/>
                </a:tc>
                <a:tc>
                  <a:txBody>
                    <a:bodyPr/>
                    <a:lstStyle/>
                    <a:p>
                      <a:pPr algn="just">
                        <a:spcAft>
                          <a:spcPts val="0"/>
                        </a:spcAft>
                      </a:pPr>
                      <a:r>
                        <a:rPr lang="zh-CN" sz="2000" kern="100" dirty="0">
                          <a:effectLst/>
                        </a:rPr>
                        <a:t>甲</a:t>
                      </a:r>
                      <a:endParaRPr lang="zh-CN" sz="2000" kern="100" dirty="0">
                        <a:effectLst/>
                        <a:latin typeface="Times New Roman"/>
                        <a:ea typeface="宋体"/>
                        <a:cs typeface="Times New Roman"/>
                      </a:endParaRPr>
                    </a:p>
                  </a:txBody>
                  <a:tcPr marL="68580" marR="68580" marT="0" marB="0"/>
                </a:tc>
                <a:tc>
                  <a:txBody>
                    <a:bodyPr/>
                    <a:lstStyle/>
                    <a:p>
                      <a:pPr algn="just">
                        <a:spcAft>
                          <a:spcPts val="0"/>
                        </a:spcAft>
                      </a:pPr>
                      <a:r>
                        <a:rPr lang="zh-CN" sz="2000" kern="100">
                          <a:effectLst/>
                        </a:rPr>
                        <a:t>乙</a:t>
                      </a:r>
                      <a:endParaRPr lang="zh-CN" sz="2000" kern="100">
                        <a:effectLst/>
                        <a:latin typeface="Times New Roman"/>
                        <a:ea typeface="宋体"/>
                        <a:cs typeface="Times New Roman"/>
                      </a:endParaRPr>
                    </a:p>
                  </a:txBody>
                  <a:tcPr marL="68580" marR="68580" marT="0" marB="0"/>
                </a:tc>
                <a:tc>
                  <a:txBody>
                    <a:bodyPr/>
                    <a:lstStyle/>
                    <a:p>
                      <a:pPr algn="just">
                        <a:spcAft>
                          <a:spcPts val="0"/>
                        </a:spcAft>
                      </a:pPr>
                      <a:r>
                        <a:rPr lang="zh-CN" sz="2000" kern="100">
                          <a:effectLst/>
                        </a:rPr>
                        <a:t>丙</a:t>
                      </a:r>
                      <a:endParaRPr lang="zh-CN" sz="2000" kern="100">
                        <a:effectLst/>
                        <a:latin typeface="Times New Roman"/>
                        <a:ea typeface="宋体"/>
                        <a:cs typeface="Times New Roman"/>
                      </a:endParaRPr>
                    </a:p>
                  </a:txBody>
                  <a:tcPr marL="68580" marR="68580" marT="0" marB="0"/>
                </a:tc>
              </a:tr>
              <a:tr h="426001">
                <a:tc>
                  <a:txBody>
                    <a:bodyPr/>
                    <a:lstStyle/>
                    <a:p>
                      <a:pPr algn="just">
                        <a:spcAft>
                          <a:spcPts val="0"/>
                        </a:spcAft>
                      </a:pPr>
                      <a:r>
                        <a:rPr lang="en-US" sz="2000" kern="100">
                          <a:effectLst/>
                        </a:rPr>
                        <a:t>A</a:t>
                      </a:r>
                      <a:endParaRPr lang="zh-CN" sz="2000" kern="100">
                        <a:effectLst/>
                        <a:latin typeface="Times New Roman"/>
                        <a:ea typeface="宋体"/>
                        <a:cs typeface="Times New Roman"/>
                      </a:endParaRPr>
                    </a:p>
                  </a:txBody>
                  <a:tcPr marL="68580" marR="68580" marT="0" marB="0"/>
                </a:tc>
                <a:tc>
                  <a:txBody>
                    <a:bodyPr/>
                    <a:lstStyle/>
                    <a:p>
                      <a:pPr algn="just">
                        <a:spcAft>
                          <a:spcPts val="0"/>
                        </a:spcAft>
                      </a:pPr>
                      <a:r>
                        <a:rPr lang="en-US" sz="2000" kern="100" dirty="0">
                          <a:effectLst/>
                        </a:rPr>
                        <a:t>15</a:t>
                      </a:r>
                      <a:endParaRPr lang="zh-CN" sz="2000" kern="100" dirty="0">
                        <a:effectLst/>
                        <a:latin typeface="Times New Roman"/>
                        <a:ea typeface="宋体"/>
                        <a:cs typeface="Times New Roman"/>
                      </a:endParaRPr>
                    </a:p>
                  </a:txBody>
                  <a:tcPr marL="68580" marR="68580" marT="0" marB="0"/>
                </a:tc>
                <a:tc>
                  <a:txBody>
                    <a:bodyPr/>
                    <a:lstStyle/>
                    <a:p>
                      <a:pPr algn="just">
                        <a:spcAft>
                          <a:spcPts val="0"/>
                        </a:spcAft>
                      </a:pPr>
                      <a:r>
                        <a:rPr lang="en-US" sz="2000" kern="100" dirty="0">
                          <a:effectLst/>
                        </a:rPr>
                        <a:t>18</a:t>
                      </a:r>
                      <a:endParaRPr lang="zh-CN" sz="2000" kern="100" dirty="0">
                        <a:effectLst/>
                        <a:latin typeface="Times New Roman"/>
                        <a:ea typeface="宋体"/>
                        <a:cs typeface="Times New Roman"/>
                      </a:endParaRPr>
                    </a:p>
                  </a:txBody>
                  <a:tcPr marL="68580" marR="68580" marT="0" marB="0"/>
                </a:tc>
                <a:tc>
                  <a:txBody>
                    <a:bodyPr/>
                    <a:lstStyle/>
                    <a:p>
                      <a:pPr algn="just">
                        <a:spcAft>
                          <a:spcPts val="0"/>
                        </a:spcAft>
                      </a:pPr>
                      <a:r>
                        <a:rPr lang="en-US" sz="2000" kern="100">
                          <a:effectLst/>
                        </a:rPr>
                        <a:t>22</a:t>
                      </a:r>
                      <a:endParaRPr lang="zh-CN" sz="2000" kern="100">
                        <a:effectLst/>
                        <a:latin typeface="Times New Roman"/>
                        <a:ea typeface="宋体"/>
                        <a:cs typeface="Times New Roman"/>
                      </a:endParaRPr>
                    </a:p>
                  </a:txBody>
                  <a:tcPr marL="68580" marR="68580" marT="0" marB="0"/>
                </a:tc>
              </a:tr>
              <a:tr h="463692">
                <a:tc>
                  <a:txBody>
                    <a:bodyPr/>
                    <a:lstStyle/>
                    <a:p>
                      <a:pPr algn="just">
                        <a:spcAft>
                          <a:spcPts val="0"/>
                        </a:spcAft>
                      </a:pPr>
                      <a:r>
                        <a:rPr lang="en-US" sz="2000" kern="100">
                          <a:effectLst/>
                        </a:rPr>
                        <a:t>B</a:t>
                      </a:r>
                      <a:endParaRPr lang="zh-CN" sz="2000" kern="100">
                        <a:effectLst/>
                        <a:latin typeface="Times New Roman"/>
                        <a:ea typeface="宋体"/>
                        <a:cs typeface="Times New Roman"/>
                      </a:endParaRPr>
                    </a:p>
                  </a:txBody>
                  <a:tcPr marL="68580" marR="68580" marT="0" marB="0"/>
                </a:tc>
                <a:tc>
                  <a:txBody>
                    <a:bodyPr/>
                    <a:lstStyle/>
                    <a:p>
                      <a:pPr algn="just">
                        <a:spcAft>
                          <a:spcPts val="0"/>
                        </a:spcAft>
                      </a:pPr>
                      <a:r>
                        <a:rPr lang="en-US" sz="2000" kern="100">
                          <a:effectLst/>
                        </a:rPr>
                        <a:t>21</a:t>
                      </a:r>
                      <a:endParaRPr lang="zh-CN" sz="2000" kern="100">
                        <a:effectLst/>
                        <a:latin typeface="Times New Roman"/>
                        <a:ea typeface="宋体"/>
                        <a:cs typeface="Times New Roman"/>
                      </a:endParaRPr>
                    </a:p>
                  </a:txBody>
                  <a:tcPr marL="68580" marR="68580" marT="0" marB="0"/>
                </a:tc>
                <a:tc>
                  <a:txBody>
                    <a:bodyPr/>
                    <a:lstStyle/>
                    <a:p>
                      <a:pPr algn="just">
                        <a:spcAft>
                          <a:spcPts val="0"/>
                        </a:spcAft>
                      </a:pPr>
                      <a:r>
                        <a:rPr lang="en-US" sz="2000" kern="100" dirty="0">
                          <a:effectLst/>
                        </a:rPr>
                        <a:t>25</a:t>
                      </a:r>
                      <a:endParaRPr lang="zh-CN" sz="2000" kern="100" dirty="0">
                        <a:effectLst/>
                        <a:latin typeface="Times New Roman"/>
                        <a:ea typeface="宋体"/>
                        <a:cs typeface="Times New Roman"/>
                      </a:endParaRPr>
                    </a:p>
                  </a:txBody>
                  <a:tcPr marL="68580" marR="68580" marT="0" marB="0"/>
                </a:tc>
                <a:tc>
                  <a:txBody>
                    <a:bodyPr/>
                    <a:lstStyle/>
                    <a:p>
                      <a:pPr algn="just">
                        <a:spcAft>
                          <a:spcPts val="0"/>
                        </a:spcAft>
                      </a:pPr>
                      <a:r>
                        <a:rPr lang="en-US" sz="2000" kern="100" dirty="0">
                          <a:effectLst/>
                        </a:rPr>
                        <a:t>16</a:t>
                      </a:r>
                      <a:endParaRPr lang="zh-CN" sz="2000" kern="100" dirty="0">
                        <a:effectLst/>
                        <a:latin typeface="Times New Roman"/>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4339384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zh-CN" sz="2800" dirty="0">
                <a:solidFill>
                  <a:srgbClr val="0070C0"/>
                </a:solidFill>
                <a:latin typeface="Times New Roman" panose="02020603050405020304" pitchFamily="18" charset="0"/>
                <a:cs typeface="Times New Roman" panose="02020603050405020304" pitchFamily="18" charset="0"/>
              </a:rPr>
              <a:t>解：设</a:t>
            </a:r>
            <a:r>
              <a:rPr lang="en-US" altLang="zh-CN" sz="2800" dirty="0">
                <a:solidFill>
                  <a:srgbClr val="0070C0"/>
                </a:solidFill>
                <a:latin typeface="Times New Roman" panose="02020603050405020304" pitchFamily="18" charset="0"/>
                <a:cs typeface="Times New Roman" panose="02020603050405020304" pitchFamily="18" charset="0"/>
              </a:rPr>
              <a:t>XA1, XA2, XA3</a:t>
            </a:r>
            <a:r>
              <a:rPr lang="zh-CN" altLang="zh-CN" sz="2800" dirty="0">
                <a:solidFill>
                  <a:srgbClr val="0070C0"/>
                </a:solidFill>
                <a:latin typeface="Times New Roman" panose="02020603050405020304" pitchFamily="18" charset="0"/>
                <a:cs typeface="Times New Roman" panose="02020603050405020304" pitchFamily="18" charset="0"/>
              </a:rPr>
              <a:t>表示由煤矿</a:t>
            </a:r>
            <a:r>
              <a:rPr lang="en-US" altLang="zh-CN" sz="2800" dirty="0">
                <a:solidFill>
                  <a:srgbClr val="0070C0"/>
                </a:solidFill>
                <a:latin typeface="Times New Roman" panose="02020603050405020304" pitchFamily="18" charset="0"/>
                <a:cs typeface="Times New Roman" panose="02020603050405020304" pitchFamily="18" charset="0"/>
              </a:rPr>
              <a:t>A</a:t>
            </a:r>
            <a:r>
              <a:rPr lang="zh-CN" altLang="zh-CN" sz="2800" dirty="0">
                <a:solidFill>
                  <a:srgbClr val="0070C0"/>
                </a:solidFill>
                <a:latin typeface="Times New Roman" panose="02020603050405020304" pitchFamily="18" charset="0"/>
                <a:cs typeface="Times New Roman" panose="02020603050405020304" pitchFamily="18" charset="0"/>
              </a:rPr>
              <a:t>运送到甲、乙、丙城市的煤炭数量，</a:t>
            </a:r>
            <a:r>
              <a:rPr lang="en-US" altLang="zh-CN" sz="2800" dirty="0">
                <a:solidFill>
                  <a:srgbClr val="0070C0"/>
                </a:solidFill>
                <a:latin typeface="Times New Roman" panose="02020603050405020304" pitchFamily="18" charset="0"/>
                <a:cs typeface="Times New Roman" panose="02020603050405020304" pitchFamily="18" charset="0"/>
              </a:rPr>
              <a:t>XB1, XB2, XB3</a:t>
            </a:r>
            <a:r>
              <a:rPr lang="zh-CN" altLang="zh-CN" sz="2800" dirty="0">
                <a:solidFill>
                  <a:srgbClr val="0070C0"/>
                </a:solidFill>
                <a:latin typeface="Times New Roman" panose="02020603050405020304" pitchFamily="18" charset="0"/>
                <a:cs typeface="Times New Roman" panose="02020603050405020304" pitchFamily="18" charset="0"/>
              </a:rPr>
              <a:t>表示由煤矿</a:t>
            </a:r>
            <a:r>
              <a:rPr lang="en-US" altLang="zh-CN" sz="2800" dirty="0">
                <a:solidFill>
                  <a:srgbClr val="0070C0"/>
                </a:solidFill>
                <a:latin typeface="Times New Roman" panose="02020603050405020304" pitchFamily="18" charset="0"/>
                <a:cs typeface="Times New Roman" panose="02020603050405020304" pitchFamily="18" charset="0"/>
              </a:rPr>
              <a:t>B</a:t>
            </a:r>
            <a:r>
              <a:rPr lang="zh-CN" altLang="zh-CN" sz="2800" dirty="0">
                <a:solidFill>
                  <a:srgbClr val="0070C0"/>
                </a:solidFill>
                <a:latin typeface="Times New Roman" panose="02020603050405020304" pitchFamily="18" charset="0"/>
                <a:cs typeface="Times New Roman" panose="02020603050405020304" pitchFamily="18" charset="0"/>
              </a:rPr>
              <a:t>运送到甲、乙、丙城市的煤炭数量。 </a:t>
            </a:r>
            <a:r>
              <a:rPr lang="en-US" altLang="zh-CN" sz="2800" dirty="0">
                <a:solidFill>
                  <a:srgbClr val="0070C0"/>
                </a:solidFill>
                <a:latin typeface="Times New Roman" panose="02020603050405020304" pitchFamily="18" charset="0"/>
                <a:cs typeface="Times New Roman" panose="02020603050405020304" pitchFamily="18" charset="0"/>
              </a:rPr>
              <a:t>    </a:t>
            </a:r>
            <a:r>
              <a:rPr lang="zh-CN" altLang="zh-CN" sz="2800" dirty="0">
                <a:solidFill>
                  <a:srgbClr val="0070C0"/>
                </a:solidFill>
                <a:latin typeface="Times New Roman" panose="02020603050405020304" pitchFamily="18" charset="0"/>
                <a:cs typeface="Times New Roman" panose="02020603050405020304" pitchFamily="18" charset="0"/>
              </a:rPr>
              <a:t>（</a:t>
            </a:r>
            <a:r>
              <a:rPr lang="en-US" altLang="zh-CN" sz="2800" dirty="0">
                <a:solidFill>
                  <a:srgbClr val="0070C0"/>
                </a:solidFill>
                <a:latin typeface="Times New Roman" panose="02020603050405020304" pitchFamily="18" charset="0"/>
                <a:cs typeface="Times New Roman" panose="02020603050405020304" pitchFamily="18" charset="0"/>
              </a:rPr>
              <a:t>2</a:t>
            </a:r>
            <a:r>
              <a:rPr lang="zh-CN" altLang="zh-CN" sz="2800" dirty="0">
                <a:solidFill>
                  <a:srgbClr val="0070C0"/>
                </a:solidFill>
                <a:latin typeface="Times New Roman" panose="02020603050405020304" pitchFamily="18" charset="0"/>
                <a:cs typeface="Times New Roman" panose="02020603050405020304" pitchFamily="18" charset="0"/>
              </a:rPr>
              <a:t>分）</a:t>
            </a:r>
            <a:br>
              <a:rPr lang="zh-CN" altLang="zh-CN" sz="2800" dirty="0">
                <a:solidFill>
                  <a:srgbClr val="0070C0"/>
                </a:solidFill>
                <a:latin typeface="Times New Roman" panose="02020603050405020304" pitchFamily="18" charset="0"/>
                <a:cs typeface="Times New Roman" panose="02020603050405020304" pitchFamily="18" charset="0"/>
              </a:rPr>
            </a:br>
            <a:r>
              <a:rPr lang="zh-CN" altLang="zh-CN" sz="2800" dirty="0">
                <a:solidFill>
                  <a:srgbClr val="0070C0"/>
                </a:solidFill>
                <a:latin typeface="Times New Roman" panose="02020603050405020304" pitchFamily="18" charset="0"/>
                <a:cs typeface="Times New Roman" panose="02020603050405020304" pitchFamily="18" charset="0"/>
              </a:rPr>
              <a:t>建立规划模型：</a:t>
            </a:r>
            <a:br>
              <a:rPr lang="zh-CN" altLang="zh-CN" sz="2800" dirty="0">
                <a:solidFill>
                  <a:srgbClr val="0070C0"/>
                </a:solidFill>
                <a:latin typeface="Times New Roman" panose="02020603050405020304" pitchFamily="18" charset="0"/>
                <a:cs typeface="Times New Roman" panose="02020603050405020304" pitchFamily="18" charset="0"/>
              </a:rPr>
            </a:br>
            <a:r>
              <a:rPr lang="en-US" altLang="zh-CN" sz="2800" dirty="0">
                <a:solidFill>
                  <a:srgbClr val="0070C0"/>
                </a:solidFill>
                <a:latin typeface="Times New Roman" panose="02020603050405020304" pitchFamily="18" charset="0"/>
                <a:cs typeface="Times New Roman" panose="02020603050405020304" pitchFamily="18" charset="0"/>
              </a:rPr>
              <a:t>Min f </a:t>
            </a:r>
            <a:r>
              <a:rPr lang="en-US" altLang="zh-CN" sz="2800" dirty="0" smtClean="0">
                <a:solidFill>
                  <a:srgbClr val="0070C0"/>
                </a:solidFill>
                <a:latin typeface="Times New Roman" panose="02020603050405020304" pitchFamily="18" charset="0"/>
                <a:cs typeface="Times New Roman" panose="02020603050405020304" pitchFamily="18" charset="0"/>
              </a:rPr>
              <a:t>=15*XA1+18*XA2+22*XA3+21*XB1+25*XB2+16*XB3  </a:t>
            </a:r>
            <a:r>
              <a:rPr lang="zh-CN" altLang="zh-CN" sz="2800" dirty="0">
                <a:solidFill>
                  <a:srgbClr val="0070C0"/>
                </a:solidFill>
                <a:latin typeface="Times New Roman" panose="02020603050405020304" pitchFamily="18" charset="0"/>
                <a:cs typeface="Times New Roman" panose="02020603050405020304" pitchFamily="18" charset="0"/>
              </a:rPr>
              <a:t/>
            </a:r>
            <a:br>
              <a:rPr lang="zh-CN" altLang="zh-CN" sz="2800" dirty="0">
                <a:solidFill>
                  <a:srgbClr val="0070C0"/>
                </a:solidFill>
                <a:latin typeface="Times New Roman" panose="02020603050405020304" pitchFamily="18" charset="0"/>
                <a:cs typeface="Times New Roman" panose="02020603050405020304" pitchFamily="18" charset="0"/>
              </a:rPr>
            </a:br>
            <a:r>
              <a:rPr lang="en-US" altLang="zh-CN" sz="2800" dirty="0" smtClean="0">
                <a:solidFill>
                  <a:srgbClr val="0070C0"/>
                </a:solidFill>
                <a:latin typeface="Times New Roman" panose="02020603050405020304" pitchFamily="18" charset="0"/>
                <a:cs typeface="Times New Roman" panose="02020603050405020304" pitchFamily="18" charset="0"/>
              </a:rPr>
              <a:t>   XA1+XA2+XA3=400</a:t>
            </a:r>
            <a:r>
              <a:rPr lang="en-US" altLang="zh-CN" sz="2800" dirty="0">
                <a:solidFill>
                  <a:srgbClr val="0070C0"/>
                </a:solidFill>
                <a:latin typeface="Times New Roman" panose="02020603050405020304" pitchFamily="18" charset="0"/>
                <a:cs typeface="Times New Roman" panose="02020603050405020304" pitchFamily="18" charset="0"/>
              </a:rPr>
              <a:t>;</a:t>
            </a:r>
            <a:r>
              <a:rPr lang="zh-CN" altLang="zh-CN" sz="2800" dirty="0">
                <a:solidFill>
                  <a:srgbClr val="0070C0"/>
                </a:solidFill>
                <a:latin typeface="Times New Roman" panose="02020603050405020304" pitchFamily="18" charset="0"/>
                <a:cs typeface="Times New Roman" panose="02020603050405020304" pitchFamily="18" charset="0"/>
              </a:rPr>
              <a:t/>
            </a:r>
            <a:br>
              <a:rPr lang="zh-CN" altLang="zh-CN" sz="2800" dirty="0">
                <a:solidFill>
                  <a:srgbClr val="0070C0"/>
                </a:solidFill>
                <a:latin typeface="Times New Roman" panose="02020603050405020304" pitchFamily="18" charset="0"/>
                <a:cs typeface="Times New Roman" panose="02020603050405020304" pitchFamily="18" charset="0"/>
              </a:rPr>
            </a:br>
            <a:r>
              <a:rPr lang="en-US" altLang="zh-CN" sz="2800" dirty="0" smtClean="0">
                <a:solidFill>
                  <a:srgbClr val="0070C0"/>
                </a:solidFill>
                <a:latin typeface="Times New Roman" panose="02020603050405020304" pitchFamily="18" charset="0"/>
                <a:cs typeface="Times New Roman" panose="02020603050405020304" pitchFamily="18" charset="0"/>
              </a:rPr>
              <a:t>   XB1+XB2+XB3=450</a:t>
            </a:r>
            <a:r>
              <a:rPr lang="en-US" altLang="zh-CN" sz="2800" dirty="0">
                <a:solidFill>
                  <a:srgbClr val="0070C0"/>
                </a:solidFill>
                <a:latin typeface="Times New Roman" panose="02020603050405020304" pitchFamily="18" charset="0"/>
                <a:cs typeface="Times New Roman" panose="02020603050405020304" pitchFamily="18" charset="0"/>
              </a:rPr>
              <a:t>;</a:t>
            </a:r>
            <a:r>
              <a:rPr lang="zh-CN" altLang="zh-CN" sz="2800" dirty="0">
                <a:solidFill>
                  <a:srgbClr val="0070C0"/>
                </a:solidFill>
                <a:latin typeface="Times New Roman" panose="02020603050405020304" pitchFamily="18" charset="0"/>
                <a:cs typeface="Times New Roman" panose="02020603050405020304" pitchFamily="18" charset="0"/>
              </a:rPr>
              <a:t/>
            </a:r>
            <a:br>
              <a:rPr lang="zh-CN" altLang="zh-CN" sz="2800" dirty="0">
                <a:solidFill>
                  <a:srgbClr val="0070C0"/>
                </a:solidFill>
                <a:latin typeface="Times New Roman" panose="02020603050405020304" pitchFamily="18" charset="0"/>
                <a:cs typeface="Times New Roman" panose="02020603050405020304" pitchFamily="18" charset="0"/>
              </a:rPr>
            </a:br>
            <a:r>
              <a:rPr lang="en-US" altLang="zh-CN" sz="2800" dirty="0" smtClean="0">
                <a:solidFill>
                  <a:srgbClr val="0070C0"/>
                </a:solidFill>
                <a:latin typeface="Times New Roman" panose="02020603050405020304" pitchFamily="18" charset="0"/>
                <a:cs typeface="Times New Roman" panose="02020603050405020304" pitchFamily="18" charset="0"/>
              </a:rPr>
              <a:t>   XA1+XB1</a:t>
            </a:r>
            <a:r>
              <a:rPr lang="en-US" altLang="zh-CN" sz="2800" dirty="0">
                <a:solidFill>
                  <a:srgbClr val="0070C0"/>
                </a:solidFill>
                <a:latin typeface="Times New Roman" panose="02020603050405020304" pitchFamily="18" charset="0"/>
                <a:cs typeface="Times New Roman" panose="02020603050405020304" pitchFamily="18" charset="0"/>
              </a:rPr>
              <a:t>≥290;</a:t>
            </a:r>
            <a:r>
              <a:rPr lang="zh-CN" altLang="zh-CN" sz="2800" dirty="0">
                <a:solidFill>
                  <a:srgbClr val="0070C0"/>
                </a:solidFill>
                <a:latin typeface="Times New Roman" panose="02020603050405020304" pitchFamily="18" charset="0"/>
                <a:cs typeface="Times New Roman" panose="02020603050405020304" pitchFamily="18" charset="0"/>
              </a:rPr>
              <a:t/>
            </a:r>
            <a:br>
              <a:rPr lang="zh-CN" altLang="zh-CN" sz="2800" dirty="0">
                <a:solidFill>
                  <a:srgbClr val="0070C0"/>
                </a:solidFill>
                <a:latin typeface="Times New Roman" panose="02020603050405020304" pitchFamily="18" charset="0"/>
                <a:cs typeface="Times New Roman" panose="02020603050405020304" pitchFamily="18" charset="0"/>
              </a:rPr>
            </a:br>
            <a:r>
              <a:rPr lang="en-US" altLang="zh-CN" sz="2800" dirty="0" smtClean="0">
                <a:solidFill>
                  <a:srgbClr val="0070C0"/>
                </a:solidFill>
                <a:latin typeface="Times New Roman" panose="02020603050405020304" pitchFamily="18" charset="0"/>
                <a:cs typeface="Times New Roman" panose="02020603050405020304" pitchFamily="18" charset="0"/>
              </a:rPr>
              <a:t>   XA1+XB1</a:t>
            </a:r>
            <a:r>
              <a:rPr lang="en-US" altLang="zh-CN" sz="2800" dirty="0">
                <a:solidFill>
                  <a:srgbClr val="0070C0"/>
                </a:solidFill>
                <a:latin typeface="Times New Roman" panose="02020603050405020304" pitchFamily="18" charset="0"/>
                <a:cs typeface="Times New Roman" panose="02020603050405020304" pitchFamily="18" charset="0"/>
              </a:rPr>
              <a:t>≤320;</a:t>
            </a:r>
            <a:r>
              <a:rPr lang="zh-CN" altLang="zh-CN" sz="2800" dirty="0">
                <a:solidFill>
                  <a:srgbClr val="0070C0"/>
                </a:solidFill>
                <a:latin typeface="Times New Roman" panose="02020603050405020304" pitchFamily="18" charset="0"/>
                <a:cs typeface="Times New Roman" panose="02020603050405020304" pitchFamily="18" charset="0"/>
              </a:rPr>
              <a:t/>
            </a:r>
            <a:br>
              <a:rPr lang="zh-CN" altLang="zh-CN" sz="2800" dirty="0">
                <a:solidFill>
                  <a:srgbClr val="0070C0"/>
                </a:solidFill>
                <a:latin typeface="Times New Roman" panose="02020603050405020304" pitchFamily="18" charset="0"/>
                <a:cs typeface="Times New Roman" panose="02020603050405020304" pitchFamily="18" charset="0"/>
              </a:rPr>
            </a:br>
            <a:r>
              <a:rPr lang="en-US" altLang="zh-CN" sz="2800" dirty="0" smtClean="0">
                <a:solidFill>
                  <a:srgbClr val="0070C0"/>
                </a:solidFill>
                <a:latin typeface="Times New Roman" panose="02020603050405020304" pitchFamily="18" charset="0"/>
                <a:cs typeface="Times New Roman" panose="02020603050405020304" pitchFamily="18" charset="0"/>
              </a:rPr>
              <a:t>   XA2+XB2=250</a:t>
            </a:r>
            <a:r>
              <a:rPr lang="en-US" altLang="zh-CN" sz="2800" dirty="0">
                <a:solidFill>
                  <a:srgbClr val="0070C0"/>
                </a:solidFill>
                <a:latin typeface="Times New Roman" panose="02020603050405020304" pitchFamily="18" charset="0"/>
                <a:cs typeface="Times New Roman" panose="02020603050405020304" pitchFamily="18" charset="0"/>
              </a:rPr>
              <a:t>;</a:t>
            </a:r>
            <a:r>
              <a:rPr lang="zh-CN" altLang="zh-CN" sz="2800" dirty="0">
                <a:solidFill>
                  <a:srgbClr val="0070C0"/>
                </a:solidFill>
                <a:latin typeface="Times New Roman" panose="02020603050405020304" pitchFamily="18" charset="0"/>
                <a:cs typeface="Times New Roman" panose="02020603050405020304" pitchFamily="18" charset="0"/>
              </a:rPr>
              <a:t/>
            </a:r>
            <a:br>
              <a:rPr lang="zh-CN" altLang="zh-CN" sz="2800" dirty="0">
                <a:solidFill>
                  <a:srgbClr val="0070C0"/>
                </a:solidFill>
                <a:latin typeface="Times New Roman" panose="02020603050405020304" pitchFamily="18" charset="0"/>
                <a:cs typeface="Times New Roman" panose="02020603050405020304" pitchFamily="18" charset="0"/>
              </a:rPr>
            </a:br>
            <a:r>
              <a:rPr lang="en-US" altLang="zh-CN" sz="2800" dirty="0" smtClean="0">
                <a:solidFill>
                  <a:srgbClr val="0070C0"/>
                </a:solidFill>
                <a:latin typeface="Times New Roman" panose="02020603050405020304" pitchFamily="18" charset="0"/>
                <a:cs typeface="Times New Roman" panose="02020603050405020304" pitchFamily="18" charset="0"/>
              </a:rPr>
              <a:t>   XA3+XB3</a:t>
            </a:r>
            <a:r>
              <a:rPr lang="en-US" altLang="zh-CN" sz="2800" dirty="0">
                <a:solidFill>
                  <a:srgbClr val="0070C0"/>
                </a:solidFill>
                <a:latin typeface="Times New Roman" panose="02020603050405020304" pitchFamily="18" charset="0"/>
                <a:cs typeface="Times New Roman" panose="02020603050405020304" pitchFamily="18" charset="0"/>
              </a:rPr>
              <a:t>≥270;              </a:t>
            </a:r>
            <a:r>
              <a:rPr lang="zh-CN" altLang="zh-CN" sz="2800" dirty="0">
                <a:solidFill>
                  <a:srgbClr val="0070C0"/>
                </a:solidFill>
                <a:latin typeface="Times New Roman" panose="02020603050405020304" pitchFamily="18" charset="0"/>
                <a:cs typeface="Times New Roman" panose="02020603050405020304" pitchFamily="18" charset="0"/>
              </a:rPr>
              <a:t/>
            </a:r>
            <a:br>
              <a:rPr lang="zh-CN" altLang="zh-CN" sz="2800" dirty="0">
                <a:solidFill>
                  <a:srgbClr val="0070C0"/>
                </a:solidFill>
                <a:latin typeface="Times New Roman" panose="02020603050405020304" pitchFamily="18" charset="0"/>
                <a:cs typeface="Times New Roman" panose="02020603050405020304" pitchFamily="18" charset="0"/>
              </a:rPr>
            </a:br>
            <a:r>
              <a:rPr lang="en-US" altLang="zh-CN" sz="2800" dirty="0" smtClean="0">
                <a:solidFill>
                  <a:srgbClr val="0070C0"/>
                </a:solidFill>
                <a:latin typeface="Times New Roman" panose="02020603050405020304" pitchFamily="18" charset="0"/>
                <a:cs typeface="Times New Roman" panose="02020603050405020304" pitchFamily="18" charset="0"/>
              </a:rPr>
              <a:t>   XA3+XB3</a:t>
            </a:r>
            <a:r>
              <a:rPr lang="en-US" altLang="zh-CN" sz="2800" dirty="0">
                <a:solidFill>
                  <a:srgbClr val="0070C0"/>
                </a:solidFill>
                <a:latin typeface="Times New Roman" panose="02020603050405020304" pitchFamily="18" charset="0"/>
                <a:cs typeface="Times New Roman" panose="02020603050405020304" pitchFamily="18" charset="0"/>
              </a:rPr>
              <a:t>≤350;</a:t>
            </a:r>
            <a:r>
              <a:rPr lang="zh-CN" altLang="zh-CN" sz="2800" dirty="0">
                <a:solidFill>
                  <a:srgbClr val="0070C0"/>
                </a:solidFill>
                <a:latin typeface="Times New Roman" panose="02020603050405020304" pitchFamily="18" charset="0"/>
                <a:cs typeface="Times New Roman" panose="02020603050405020304" pitchFamily="18" charset="0"/>
              </a:rPr>
              <a:t/>
            </a:r>
            <a:br>
              <a:rPr lang="zh-CN" altLang="zh-CN" sz="2800" dirty="0">
                <a:solidFill>
                  <a:srgbClr val="0070C0"/>
                </a:solidFill>
                <a:latin typeface="Times New Roman" panose="02020603050405020304" pitchFamily="18" charset="0"/>
                <a:cs typeface="Times New Roman" panose="02020603050405020304" pitchFamily="18" charset="0"/>
              </a:rPr>
            </a:br>
            <a:r>
              <a:rPr lang="en-US" altLang="zh-CN" sz="2800" dirty="0" smtClean="0">
                <a:solidFill>
                  <a:srgbClr val="0070C0"/>
                </a:solidFill>
                <a:latin typeface="Times New Roman" panose="02020603050405020304" pitchFamily="18" charset="0"/>
                <a:cs typeface="Times New Roman" panose="02020603050405020304" pitchFamily="18" charset="0"/>
              </a:rPr>
              <a:t>   XA1</a:t>
            </a:r>
            <a:r>
              <a:rPr lang="en-US" altLang="zh-CN" sz="2800" dirty="0">
                <a:solidFill>
                  <a:srgbClr val="0070C0"/>
                </a:solidFill>
                <a:latin typeface="Times New Roman" panose="02020603050405020304" pitchFamily="18" charset="0"/>
                <a:cs typeface="Times New Roman" panose="02020603050405020304" pitchFamily="18" charset="0"/>
              </a:rPr>
              <a:t>≥0, XA2≥0, XA3≥0, XB1≥0, XB2≥0, XB3≥0 </a:t>
            </a:r>
            <a:endParaRPr lang="zh-CN" altLang="en-US" sz="28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50480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第</a:t>
            </a:r>
            <a:r>
              <a:rPr lang="en-US" altLang="zh-CN" b="1" dirty="0" smtClean="0"/>
              <a:t>4</a:t>
            </a:r>
            <a:r>
              <a:rPr lang="zh-CN" altLang="en-US" b="1" dirty="0" smtClean="0"/>
              <a:t>章 非线性规划</a:t>
            </a:r>
            <a:endParaRPr lang="zh-CN" altLang="en-US" b="1" dirty="0"/>
          </a:p>
        </p:txBody>
      </p:sp>
      <p:sp>
        <p:nvSpPr>
          <p:cNvPr id="3" name="内容占位符 2"/>
          <p:cNvSpPr>
            <a:spLocks noGrp="1"/>
          </p:cNvSpPr>
          <p:nvPr>
            <p:ph idx="1"/>
          </p:nvPr>
        </p:nvSpPr>
        <p:spPr/>
        <p:txBody>
          <a:bodyPr>
            <a:normAutofit/>
          </a:bodyPr>
          <a:lstStyle/>
          <a:p>
            <a:r>
              <a:rPr lang="zh-CN" altLang="en-US" sz="2800" dirty="0" smtClean="0"/>
              <a:t>掌握非线性规划的数学模型</a:t>
            </a:r>
            <a:endParaRPr lang="en-US" altLang="zh-CN" sz="2800" dirty="0" smtClean="0"/>
          </a:p>
          <a:p>
            <a:r>
              <a:rPr lang="zh-CN" altLang="en-US" sz="2800" dirty="0" smtClean="0"/>
              <a:t>能够对简单的实际优化问题进行非线性规划</a:t>
            </a:r>
            <a:endParaRPr lang="en-US" altLang="zh-CN" sz="2800" dirty="0" smtClean="0"/>
          </a:p>
          <a:p>
            <a:r>
              <a:rPr lang="zh-CN" altLang="en-US" sz="2800" dirty="0"/>
              <a:t>能</a:t>
            </a:r>
            <a:r>
              <a:rPr lang="zh-CN" altLang="en-US" sz="2800" dirty="0" smtClean="0"/>
              <a:t>用用</a:t>
            </a:r>
            <a:r>
              <a:rPr lang="en-US" altLang="zh-CN" sz="2800" dirty="0" smtClean="0"/>
              <a:t>MATLAB</a:t>
            </a:r>
            <a:r>
              <a:rPr lang="zh-CN" altLang="en-US" sz="2800" dirty="0" smtClean="0"/>
              <a:t>软件或者</a:t>
            </a:r>
            <a:r>
              <a:rPr lang="en-US" altLang="zh-CN" sz="2800" dirty="0" smtClean="0"/>
              <a:t>lingo</a:t>
            </a:r>
            <a:r>
              <a:rPr lang="zh-CN" altLang="en-US" sz="2800" dirty="0" smtClean="0"/>
              <a:t>进行</a:t>
            </a:r>
            <a:r>
              <a:rPr lang="zh-CN" altLang="en-US" sz="2800" dirty="0" smtClean="0"/>
              <a:t>非线性规划模型的求解</a:t>
            </a:r>
            <a:endParaRPr lang="zh-CN" altLang="en-US" sz="2800" dirty="0"/>
          </a:p>
        </p:txBody>
      </p:sp>
    </p:spTree>
    <p:extLst>
      <p:ext uri="{BB962C8B-B14F-4D97-AF65-F5344CB8AC3E}">
        <p14:creationId xmlns:p14="http://schemas.microsoft.com/office/powerpoint/2010/main" val="234618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latin typeface="+mn-ea"/>
                <a:ea typeface="+mn-ea"/>
              </a:rPr>
              <a:t>例</a:t>
            </a:r>
            <a:r>
              <a:rPr lang="en-US" altLang="zh-CN" sz="3600" b="1" dirty="0" smtClean="0">
                <a:latin typeface="+mn-ea"/>
                <a:ea typeface="+mn-ea"/>
              </a:rPr>
              <a:t>4.1</a:t>
            </a:r>
            <a:r>
              <a:rPr lang="zh-CN" altLang="en-US" sz="3600" b="1" dirty="0" smtClean="0">
                <a:latin typeface="+mn-ea"/>
                <a:ea typeface="+mn-ea"/>
              </a:rPr>
              <a:t>：请用</a:t>
            </a:r>
            <a:r>
              <a:rPr lang="en-US" altLang="zh-CN" sz="3600" b="1" dirty="0" smtClean="0">
                <a:latin typeface="+mn-ea"/>
                <a:ea typeface="+mn-ea"/>
              </a:rPr>
              <a:t>MATLAB</a:t>
            </a:r>
            <a:r>
              <a:rPr lang="zh-CN" altLang="en-US" sz="3600" b="1" dirty="0" smtClean="0">
                <a:latin typeface="+mn-ea"/>
                <a:ea typeface="+mn-ea"/>
              </a:rPr>
              <a:t>求解如下非线性规划模型，请给出</a:t>
            </a:r>
            <a:r>
              <a:rPr lang="en-US" altLang="zh-CN" sz="3600" b="1" dirty="0" smtClean="0">
                <a:latin typeface="+mn-ea"/>
                <a:ea typeface="+mn-ea"/>
              </a:rPr>
              <a:t>MATLAB</a:t>
            </a:r>
            <a:r>
              <a:rPr lang="zh-CN" altLang="en-US" sz="3600" b="1" dirty="0" smtClean="0">
                <a:latin typeface="+mn-ea"/>
                <a:ea typeface="+mn-ea"/>
              </a:rPr>
              <a:t>源代码。</a:t>
            </a:r>
            <a:endParaRPr lang="zh-CN" altLang="en-US" sz="3600" b="1" dirty="0">
              <a:latin typeface="+mn-ea"/>
              <a:ea typeface="+mn-ea"/>
            </a:endParaRPr>
          </a:p>
        </p:txBody>
      </p:sp>
      <p:sp>
        <p:nvSpPr>
          <p:cNvPr id="6" name="TextBox 10"/>
          <p:cNvSpPr txBox="1">
            <a:spLocks noChangeArrowheads="1"/>
          </p:cNvSpPr>
          <p:nvPr/>
        </p:nvSpPr>
        <p:spPr bwMode="auto">
          <a:xfrm>
            <a:off x="2785629" y="2261899"/>
            <a:ext cx="6929438"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36000">
            <a:spAutoFit/>
          </a:bodyPr>
          <a:lstStyle>
            <a:lvl1pPr eaLnBrk="0" hangingPunct="0">
              <a:defRPr kumimoji="1" sz="2800">
                <a:solidFill>
                  <a:schemeClr val="tx2"/>
                </a:solidFill>
                <a:latin typeface="Times New Roman" pitchFamily="18" charset="0"/>
                <a:ea typeface="楷体_GB2312" pitchFamily="49" charset="-122"/>
              </a:defRPr>
            </a:lvl1pPr>
            <a:lvl2pPr marL="742950" indent="-285750" eaLnBrk="0" hangingPunct="0">
              <a:defRPr kumimoji="1" sz="2800">
                <a:solidFill>
                  <a:schemeClr val="tx2"/>
                </a:solidFill>
                <a:latin typeface="Times New Roman" pitchFamily="18" charset="0"/>
                <a:ea typeface="楷体_GB2312" pitchFamily="49" charset="-122"/>
              </a:defRPr>
            </a:lvl2pPr>
            <a:lvl3pPr marL="1143000" indent="-228600" eaLnBrk="0" hangingPunct="0">
              <a:defRPr kumimoji="1" sz="2800">
                <a:solidFill>
                  <a:schemeClr val="tx2"/>
                </a:solidFill>
                <a:latin typeface="Times New Roman" pitchFamily="18" charset="0"/>
                <a:ea typeface="楷体_GB2312" pitchFamily="49" charset="-122"/>
              </a:defRPr>
            </a:lvl3pPr>
            <a:lvl4pPr marL="1600200" indent="-228600" eaLnBrk="0" hangingPunct="0">
              <a:defRPr kumimoji="1" sz="2800">
                <a:solidFill>
                  <a:schemeClr val="tx2"/>
                </a:solidFill>
                <a:latin typeface="Times New Roman" pitchFamily="18" charset="0"/>
                <a:ea typeface="楷体_GB2312" pitchFamily="49" charset="-122"/>
              </a:defRPr>
            </a:lvl4pPr>
            <a:lvl5pPr marL="2057400" indent="-228600" eaLnBrk="0" hangingPunct="0">
              <a:defRPr kumimoji="1" sz="2800">
                <a:solidFill>
                  <a:schemeClr val="tx2"/>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chemeClr val="tx2"/>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chemeClr val="tx2"/>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chemeClr val="tx2"/>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chemeClr val="tx2"/>
                </a:solidFill>
                <a:latin typeface="Times New Roman" pitchFamily="18" charset="0"/>
                <a:ea typeface="楷体_GB2312" pitchFamily="49" charset="-122"/>
              </a:defRPr>
            </a:lvl9pPr>
          </a:lstStyle>
          <a:p>
            <a:pPr eaLnBrk="1" hangingPunct="1">
              <a:defRPr/>
            </a:pPr>
            <a:r>
              <a:rPr lang="en-US" altLang="zh-CN" dirty="0" smtClean="0">
                <a:solidFill>
                  <a:schemeClr val="tx1"/>
                </a:solidFill>
                <a:cs typeface="Times New Roman" panose="02020603050405020304" pitchFamily="18" charset="0"/>
              </a:rPr>
              <a:t>Min f(x)=e</a:t>
            </a:r>
            <a:r>
              <a:rPr lang="en-US" altLang="zh-CN" baseline="30000" dirty="0" smtClean="0">
                <a:solidFill>
                  <a:schemeClr val="tx1"/>
                </a:solidFill>
                <a:cs typeface="Times New Roman" panose="02020603050405020304" pitchFamily="18" charset="0"/>
              </a:rPr>
              <a:t>x1</a:t>
            </a:r>
            <a:r>
              <a:rPr lang="en-US" altLang="zh-CN" dirty="0" smtClean="0">
                <a:solidFill>
                  <a:schemeClr val="tx1"/>
                </a:solidFill>
                <a:cs typeface="Times New Roman" panose="02020603050405020304" pitchFamily="18" charset="0"/>
              </a:rPr>
              <a:t>(4x</a:t>
            </a:r>
            <a:r>
              <a:rPr lang="en-US" altLang="zh-CN" baseline="-25000" dirty="0" smtClean="0">
                <a:solidFill>
                  <a:schemeClr val="tx1"/>
                </a:solidFill>
                <a:cs typeface="Times New Roman" panose="02020603050405020304" pitchFamily="18" charset="0"/>
              </a:rPr>
              <a:t>1</a:t>
            </a:r>
            <a:r>
              <a:rPr lang="en-US" altLang="zh-CN" baseline="30000" dirty="0" smtClean="0">
                <a:solidFill>
                  <a:schemeClr val="tx1"/>
                </a:solidFill>
                <a:cs typeface="Times New Roman" panose="02020603050405020304" pitchFamily="18" charset="0"/>
              </a:rPr>
              <a:t>2</a:t>
            </a:r>
            <a:r>
              <a:rPr lang="en-US" altLang="zh-CN" dirty="0" smtClean="0">
                <a:solidFill>
                  <a:schemeClr val="tx1"/>
                </a:solidFill>
                <a:cs typeface="Times New Roman" panose="02020603050405020304" pitchFamily="18" charset="0"/>
              </a:rPr>
              <a:t>+2x</a:t>
            </a:r>
            <a:r>
              <a:rPr lang="en-US" altLang="zh-CN" baseline="-25000" dirty="0" smtClean="0">
                <a:solidFill>
                  <a:schemeClr val="tx1"/>
                </a:solidFill>
                <a:cs typeface="Times New Roman" panose="02020603050405020304" pitchFamily="18" charset="0"/>
              </a:rPr>
              <a:t>2</a:t>
            </a:r>
            <a:r>
              <a:rPr lang="en-US" altLang="zh-CN" baseline="30000" dirty="0" smtClean="0">
                <a:solidFill>
                  <a:schemeClr val="tx1"/>
                </a:solidFill>
                <a:cs typeface="Times New Roman" panose="02020603050405020304" pitchFamily="18" charset="0"/>
              </a:rPr>
              <a:t>2</a:t>
            </a:r>
            <a:r>
              <a:rPr lang="en-US" altLang="zh-CN" dirty="0" smtClean="0">
                <a:solidFill>
                  <a:schemeClr val="tx1"/>
                </a:solidFill>
                <a:cs typeface="Times New Roman" panose="02020603050405020304" pitchFamily="18" charset="0"/>
              </a:rPr>
              <a:t>+4x</a:t>
            </a:r>
            <a:r>
              <a:rPr lang="en-US" altLang="zh-CN" baseline="-25000" dirty="0" smtClean="0">
                <a:solidFill>
                  <a:schemeClr val="tx1"/>
                </a:solidFill>
                <a:cs typeface="Times New Roman" panose="02020603050405020304" pitchFamily="18" charset="0"/>
              </a:rPr>
              <a:t>1</a:t>
            </a:r>
            <a:r>
              <a:rPr lang="en-US" altLang="zh-CN" dirty="0" smtClean="0">
                <a:solidFill>
                  <a:schemeClr val="tx1"/>
                </a:solidFill>
                <a:cs typeface="Times New Roman" panose="02020603050405020304" pitchFamily="18" charset="0"/>
              </a:rPr>
              <a:t>x</a:t>
            </a:r>
            <a:r>
              <a:rPr lang="en-US" altLang="zh-CN" baseline="-25000" dirty="0" smtClean="0">
                <a:solidFill>
                  <a:schemeClr val="tx1"/>
                </a:solidFill>
                <a:cs typeface="Times New Roman" panose="02020603050405020304" pitchFamily="18" charset="0"/>
              </a:rPr>
              <a:t>2</a:t>
            </a:r>
            <a:r>
              <a:rPr lang="en-US" altLang="zh-CN" dirty="0" smtClean="0">
                <a:solidFill>
                  <a:schemeClr val="tx1"/>
                </a:solidFill>
                <a:cs typeface="Times New Roman" panose="02020603050405020304" pitchFamily="18" charset="0"/>
              </a:rPr>
              <a:t>+2x</a:t>
            </a:r>
            <a:r>
              <a:rPr lang="en-US" altLang="zh-CN" baseline="-25000" dirty="0" smtClean="0">
                <a:solidFill>
                  <a:schemeClr val="tx1"/>
                </a:solidFill>
                <a:cs typeface="Times New Roman" panose="02020603050405020304" pitchFamily="18" charset="0"/>
              </a:rPr>
              <a:t>2</a:t>
            </a:r>
            <a:r>
              <a:rPr lang="en-US" altLang="zh-CN" dirty="0" smtClean="0">
                <a:solidFill>
                  <a:schemeClr val="tx1"/>
                </a:solidFill>
                <a:cs typeface="Times New Roman" panose="02020603050405020304" pitchFamily="18" charset="0"/>
              </a:rPr>
              <a:t>+1)</a:t>
            </a:r>
          </a:p>
          <a:p>
            <a:pPr eaLnBrk="1" hangingPunct="1">
              <a:defRPr/>
            </a:pPr>
            <a:r>
              <a:rPr lang="en-US" altLang="zh-CN" dirty="0" smtClean="0">
                <a:solidFill>
                  <a:schemeClr val="tx1"/>
                </a:solidFill>
                <a:cs typeface="Times New Roman" panose="02020603050405020304" pitchFamily="18" charset="0"/>
              </a:rPr>
              <a:t>                x</a:t>
            </a:r>
            <a:r>
              <a:rPr lang="en-US" altLang="zh-CN" baseline="-25000" dirty="0" smtClean="0">
                <a:solidFill>
                  <a:schemeClr val="tx1"/>
                </a:solidFill>
                <a:cs typeface="Times New Roman" panose="02020603050405020304" pitchFamily="18" charset="0"/>
              </a:rPr>
              <a:t>1</a:t>
            </a:r>
            <a:r>
              <a:rPr lang="en-US" altLang="zh-CN" dirty="0" smtClean="0">
                <a:solidFill>
                  <a:schemeClr val="tx1"/>
                </a:solidFill>
                <a:cs typeface="Times New Roman" panose="02020603050405020304" pitchFamily="18" charset="0"/>
              </a:rPr>
              <a:t>+x</a:t>
            </a:r>
            <a:r>
              <a:rPr lang="en-US" altLang="zh-CN" baseline="-25000" dirty="0" smtClean="0">
                <a:solidFill>
                  <a:schemeClr val="tx1"/>
                </a:solidFill>
                <a:cs typeface="Times New Roman" panose="02020603050405020304" pitchFamily="18" charset="0"/>
              </a:rPr>
              <a:t>2</a:t>
            </a:r>
            <a:r>
              <a:rPr lang="en-US" altLang="zh-CN" dirty="0" smtClean="0">
                <a:solidFill>
                  <a:schemeClr val="tx1"/>
                </a:solidFill>
                <a:cs typeface="Times New Roman" panose="02020603050405020304" pitchFamily="18" charset="0"/>
              </a:rPr>
              <a:t>=0</a:t>
            </a:r>
          </a:p>
          <a:p>
            <a:pPr eaLnBrk="1" hangingPunct="1">
              <a:defRPr/>
            </a:pPr>
            <a:r>
              <a:rPr lang="en-US" altLang="zh-CN" dirty="0" smtClean="0">
                <a:solidFill>
                  <a:schemeClr val="tx1"/>
                </a:solidFill>
                <a:cs typeface="Times New Roman" panose="02020603050405020304" pitchFamily="18" charset="0"/>
              </a:rPr>
              <a:t>       </a:t>
            </a:r>
            <a:r>
              <a:rPr lang="en-US" altLang="zh-CN" dirty="0" err="1" smtClean="0">
                <a:solidFill>
                  <a:schemeClr val="tx1"/>
                </a:solidFill>
                <a:cs typeface="Times New Roman" panose="02020603050405020304" pitchFamily="18" charset="0"/>
              </a:rPr>
              <a:t>s.t.</a:t>
            </a:r>
            <a:r>
              <a:rPr lang="en-US" altLang="zh-CN" dirty="0" smtClean="0">
                <a:solidFill>
                  <a:schemeClr val="tx1"/>
                </a:solidFill>
                <a:cs typeface="Times New Roman" panose="02020603050405020304" pitchFamily="18" charset="0"/>
              </a:rPr>
              <a:t>    1.5+x</a:t>
            </a:r>
            <a:r>
              <a:rPr lang="en-US" altLang="zh-CN" baseline="-25000" dirty="0" smtClean="0">
                <a:solidFill>
                  <a:schemeClr val="tx1"/>
                </a:solidFill>
                <a:cs typeface="Times New Roman" panose="02020603050405020304" pitchFamily="18" charset="0"/>
              </a:rPr>
              <a:t>1</a:t>
            </a:r>
            <a:r>
              <a:rPr lang="en-US" altLang="zh-CN" dirty="0" smtClean="0">
                <a:solidFill>
                  <a:schemeClr val="tx1"/>
                </a:solidFill>
                <a:cs typeface="Times New Roman" panose="02020603050405020304" pitchFamily="18" charset="0"/>
              </a:rPr>
              <a:t>x</a:t>
            </a:r>
            <a:r>
              <a:rPr lang="en-US" altLang="zh-CN" baseline="-25000" dirty="0" smtClean="0">
                <a:solidFill>
                  <a:schemeClr val="tx1"/>
                </a:solidFill>
                <a:cs typeface="Times New Roman" panose="02020603050405020304" pitchFamily="18" charset="0"/>
              </a:rPr>
              <a:t>2</a:t>
            </a:r>
            <a:r>
              <a:rPr lang="en-US" altLang="zh-CN" dirty="0" smtClean="0">
                <a:solidFill>
                  <a:schemeClr val="tx1"/>
                </a:solidFill>
                <a:cs typeface="Times New Roman" panose="02020603050405020304" pitchFamily="18" charset="0"/>
              </a:rPr>
              <a:t>-x</a:t>
            </a:r>
            <a:r>
              <a:rPr lang="en-US" altLang="zh-CN" baseline="-25000" dirty="0" smtClean="0">
                <a:solidFill>
                  <a:schemeClr val="tx1"/>
                </a:solidFill>
                <a:cs typeface="Times New Roman" panose="02020603050405020304" pitchFamily="18" charset="0"/>
              </a:rPr>
              <a:t>1</a:t>
            </a:r>
            <a:r>
              <a:rPr lang="en-US" altLang="zh-CN" dirty="0" smtClean="0">
                <a:solidFill>
                  <a:schemeClr val="tx1"/>
                </a:solidFill>
                <a:cs typeface="Times New Roman" panose="02020603050405020304" pitchFamily="18" charset="0"/>
              </a:rPr>
              <a:t>-x</a:t>
            </a:r>
            <a:r>
              <a:rPr lang="en-US" altLang="zh-CN" baseline="-25000" dirty="0" smtClean="0">
                <a:solidFill>
                  <a:schemeClr val="tx1"/>
                </a:solidFill>
                <a:cs typeface="Times New Roman" panose="02020603050405020304" pitchFamily="18" charset="0"/>
              </a:rPr>
              <a:t>2</a:t>
            </a:r>
            <a:r>
              <a:rPr lang="en-US" altLang="zh-CN" dirty="0" smtClean="0">
                <a:solidFill>
                  <a:schemeClr val="tx1"/>
                </a:solidFill>
                <a:cs typeface="Times New Roman" panose="02020603050405020304" pitchFamily="18" charset="0"/>
              </a:rPr>
              <a:t>≤0</a:t>
            </a:r>
          </a:p>
          <a:p>
            <a:pPr eaLnBrk="1" hangingPunct="1">
              <a:defRPr/>
            </a:pPr>
            <a:r>
              <a:rPr lang="en-US" altLang="zh-CN" dirty="0" smtClean="0">
                <a:solidFill>
                  <a:schemeClr val="tx1"/>
                </a:solidFill>
                <a:cs typeface="Times New Roman" panose="02020603050405020304" pitchFamily="18" charset="0"/>
              </a:rPr>
              <a:t>                -x</a:t>
            </a:r>
            <a:r>
              <a:rPr lang="en-US" altLang="zh-CN" baseline="-25000" dirty="0" smtClean="0">
                <a:solidFill>
                  <a:schemeClr val="tx1"/>
                </a:solidFill>
                <a:cs typeface="Times New Roman" panose="02020603050405020304" pitchFamily="18" charset="0"/>
              </a:rPr>
              <a:t>1</a:t>
            </a:r>
            <a:r>
              <a:rPr lang="en-US" altLang="zh-CN" dirty="0" smtClean="0">
                <a:solidFill>
                  <a:schemeClr val="tx1"/>
                </a:solidFill>
                <a:cs typeface="Times New Roman" panose="02020603050405020304" pitchFamily="18" charset="0"/>
              </a:rPr>
              <a:t>x</a:t>
            </a:r>
            <a:r>
              <a:rPr lang="en-US" altLang="zh-CN" baseline="-25000" dirty="0" smtClean="0">
                <a:solidFill>
                  <a:schemeClr val="tx1"/>
                </a:solidFill>
                <a:cs typeface="Times New Roman" panose="02020603050405020304" pitchFamily="18" charset="0"/>
              </a:rPr>
              <a:t>2</a:t>
            </a:r>
            <a:r>
              <a:rPr lang="en-US" altLang="zh-CN" dirty="0" smtClean="0">
                <a:solidFill>
                  <a:schemeClr val="tx1"/>
                </a:solidFill>
                <a:cs typeface="Times New Roman" panose="02020603050405020304" pitchFamily="18" charset="0"/>
              </a:rPr>
              <a:t>-10≤0</a:t>
            </a:r>
            <a:endParaRPr lang="zh-CN" altLang="en-US" dirty="0" smtClean="0">
              <a:solidFill>
                <a:schemeClr val="tx1"/>
              </a:solidFill>
              <a:cs typeface="Times New Roman" panose="02020603050405020304" pitchFamily="18" charset="0"/>
            </a:endParaRPr>
          </a:p>
        </p:txBody>
      </p:sp>
    </p:spTree>
    <p:extLst>
      <p:ext uri="{BB962C8B-B14F-4D97-AF65-F5344CB8AC3E}">
        <p14:creationId xmlns:p14="http://schemas.microsoft.com/office/powerpoint/2010/main" val="20635687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1264228" y="3899766"/>
            <a:ext cx="84582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2"/>
                </a:solidFill>
                <a:latin typeface="Times New Roman" pitchFamily="18" charset="0"/>
                <a:ea typeface="楷体_GB2312" pitchFamily="49" charset="-122"/>
              </a:defRPr>
            </a:lvl1pPr>
            <a:lvl2pPr marL="742950" indent="-285750" eaLnBrk="0" hangingPunct="0">
              <a:defRPr kumimoji="1" sz="2800">
                <a:solidFill>
                  <a:schemeClr val="tx2"/>
                </a:solidFill>
                <a:latin typeface="Times New Roman" pitchFamily="18" charset="0"/>
                <a:ea typeface="楷体_GB2312" pitchFamily="49" charset="-122"/>
              </a:defRPr>
            </a:lvl2pPr>
            <a:lvl3pPr marL="1143000" indent="-228600" eaLnBrk="0" hangingPunct="0">
              <a:defRPr kumimoji="1" sz="2800">
                <a:solidFill>
                  <a:schemeClr val="tx2"/>
                </a:solidFill>
                <a:latin typeface="Times New Roman" pitchFamily="18" charset="0"/>
                <a:ea typeface="楷体_GB2312" pitchFamily="49" charset="-122"/>
              </a:defRPr>
            </a:lvl3pPr>
            <a:lvl4pPr marL="1600200" indent="-228600" eaLnBrk="0" hangingPunct="0">
              <a:defRPr kumimoji="1" sz="2800">
                <a:solidFill>
                  <a:schemeClr val="tx2"/>
                </a:solidFill>
                <a:latin typeface="Times New Roman" pitchFamily="18" charset="0"/>
                <a:ea typeface="楷体_GB2312" pitchFamily="49" charset="-122"/>
              </a:defRPr>
            </a:lvl4pPr>
            <a:lvl5pPr marL="2057400" indent="-228600" eaLnBrk="0" hangingPunct="0">
              <a:defRPr kumimoji="1" sz="2800">
                <a:solidFill>
                  <a:schemeClr val="tx2"/>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chemeClr val="tx2"/>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chemeClr val="tx2"/>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chemeClr val="tx2"/>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chemeClr val="tx2"/>
                </a:solidFill>
                <a:latin typeface="Times New Roman" pitchFamily="18" charset="0"/>
                <a:ea typeface="楷体_GB2312" pitchFamily="49" charset="-122"/>
              </a:defRPr>
            </a:lvl9pPr>
          </a:lstStyle>
          <a:p>
            <a:pPr eaLnBrk="1" hangingPunct="1"/>
            <a:r>
              <a:rPr lang="en-US" altLang="zh-CN" b="1" dirty="0">
                <a:solidFill>
                  <a:srgbClr val="0070C0"/>
                </a:solidFill>
              </a:rPr>
              <a:t>3</a:t>
            </a:r>
            <a:r>
              <a:rPr lang="zh-CN" altLang="en-US" b="1" dirty="0">
                <a:solidFill>
                  <a:srgbClr val="0070C0"/>
                </a:solidFill>
              </a:rPr>
              <a:t>．主程序</a:t>
            </a:r>
            <a:r>
              <a:rPr lang="en-US" altLang="zh-CN" b="1" dirty="0">
                <a:solidFill>
                  <a:srgbClr val="0070C0"/>
                </a:solidFill>
              </a:rPr>
              <a:t>test2.m</a:t>
            </a:r>
            <a:r>
              <a:rPr lang="zh-CN" altLang="en-US" b="1" dirty="0">
                <a:solidFill>
                  <a:srgbClr val="0070C0"/>
                </a:solidFill>
              </a:rPr>
              <a:t>为</a:t>
            </a:r>
            <a:r>
              <a:rPr lang="en-US" altLang="zh-CN" b="1" dirty="0">
                <a:solidFill>
                  <a:srgbClr val="0070C0"/>
                </a:solidFill>
              </a:rPr>
              <a:t>:</a:t>
            </a:r>
          </a:p>
          <a:p>
            <a:pPr algn="just" eaLnBrk="1" hangingPunct="1"/>
            <a:r>
              <a:rPr lang="en-US" altLang="zh-CN" dirty="0">
                <a:solidFill>
                  <a:srgbClr val="0070C0"/>
                </a:solidFill>
              </a:rPr>
              <a:t>x0=[-1;1];</a:t>
            </a:r>
          </a:p>
          <a:p>
            <a:pPr algn="just" eaLnBrk="1" hangingPunct="1"/>
            <a:r>
              <a:rPr lang="en-US" altLang="zh-CN" dirty="0">
                <a:solidFill>
                  <a:srgbClr val="0070C0"/>
                </a:solidFill>
              </a:rPr>
              <a:t>A=[];b=[];</a:t>
            </a:r>
          </a:p>
          <a:p>
            <a:pPr algn="just" eaLnBrk="1" hangingPunct="1"/>
            <a:r>
              <a:rPr lang="en-US" altLang="zh-CN" dirty="0" err="1">
                <a:solidFill>
                  <a:srgbClr val="0070C0"/>
                </a:solidFill>
              </a:rPr>
              <a:t>Aeq</a:t>
            </a:r>
            <a:r>
              <a:rPr lang="en-US" altLang="zh-CN" dirty="0">
                <a:solidFill>
                  <a:srgbClr val="0070C0"/>
                </a:solidFill>
              </a:rPr>
              <a:t>=[1 1];</a:t>
            </a:r>
            <a:r>
              <a:rPr lang="en-US" altLang="zh-CN" dirty="0" err="1">
                <a:solidFill>
                  <a:srgbClr val="0070C0"/>
                </a:solidFill>
              </a:rPr>
              <a:t>beq</a:t>
            </a:r>
            <a:r>
              <a:rPr lang="en-US" altLang="zh-CN" dirty="0">
                <a:solidFill>
                  <a:srgbClr val="0070C0"/>
                </a:solidFill>
              </a:rPr>
              <a:t>=[0];</a:t>
            </a:r>
          </a:p>
          <a:p>
            <a:pPr algn="just" eaLnBrk="1" hangingPunct="1"/>
            <a:r>
              <a:rPr lang="en-US" altLang="zh-CN" dirty="0" err="1">
                <a:solidFill>
                  <a:srgbClr val="0070C0"/>
                </a:solidFill>
              </a:rPr>
              <a:t>vlb</a:t>
            </a:r>
            <a:r>
              <a:rPr lang="en-US" altLang="zh-CN" dirty="0">
                <a:solidFill>
                  <a:srgbClr val="0070C0"/>
                </a:solidFill>
              </a:rPr>
              <a:t>=[];</a:t>
            </a:r>
            <a:r>
              <a:rPr lang="en-US" altLang="zh-CN" dirty="0" err="1">
                <a:solidFill>
                  <a:srgbClr val="0070C0"/>
                </a:solidFill>
              </a:rPr>
              <a:t>vub</a:t>
            </a:r>
            <a:r>
              <a:rPr lang="en-US" altLang="zh-CN" dirty="0">
                <a:solidFill>
                  <a:srgbClr val="0070C0"/>
                </a:solidFill>
              </a:rPr>
              <a:t>=[];</a:t>
            </a:r>
          </a:p>
          <a:p>
            <a:pPr algn="just" eaLnBrk="1" hangingPunct="1"/>
            <a:r>
              <a:rPr lang="en-US" altLang="zh-CN" dirty="0">
                <a:solidFill>
                  <a:srgbClr val="0070C0"/>
                </a:solidFill>
              </a:rPr>
              <a:t>[</a:t>
            </a:r>
            <a:r>
              <a:rPr lang="en-US" altLang="zh-CN" dirty="0" err="1">
                <a:solidFill>
                  <a:srgbClr val="0070C0"/>
                </a:solidFill>
              </a:rPr>
              <a:t>x,fval</a:t>
            </a:r>
            <a:r>
              <a:rPr lang="en-US" altLang="zh-CN" dirty="0">
                <a:solidFill>
                  <a:srgbClr val="0070C0"/>
                </a:solidFill>
              </a:rPr>
              <a:t>]=</a:t>
            </a:r>
            <a:r>
              <a:rPr lang="en-US" altLang="zh-CN" dirty="0" err="1">
                <a:solidFill>
                  <a:srgbClr val="0070C0"/>
                </a:solidFill>
              </a:rPr>
              <a:t>fmincon</a:t>
            </a:r>
            <a:r>
              <a:rPr lang="en-US" altLang="zh-CN" dirty="0">
                <a:solidFill>
                  <a:srgbClr val="0070C0"/>
                </a:solidFill>
              </a:rPr>
              <a:t>('fun2',x0,A,b,Aeq,beq,vlb,vub,'mycon2')</a:t>
            </a:r>
          </a:p>
        </p:txBody>
      </p:sp>
      <p:sp>
        <p:nvSpPr>
          <p:cNvPr id="5" name="Text Box 3"/>
          <p:cNvSpPr txBox="1">
            <a:spLocks noChangeArrowheads="1"/>
          </p:cNvSpPr>
          <p:nvPr/>
        </p:nvSpPr>
        <p:spPr bwMode="auto">
          <a:xfrm>
            <a:off x="921328" y="367867"/>
            <a:ext cx="9144000" cy="176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2"/>
                </a:solidFill>
                <a:latin typeface="Times New Roman" pitchFamily="18" charset="0"/>
                <a:ea typeface="楷体_GB2312" pitchFamily="49" charset="-122"/>
              </a:defRPr>
            </a:lvl1pPr>
            <a:lvl2pPr marL="742950" indent="-285750" eaLnBrk="0" hangingPunct="0">
              <a:defRPr kumimoji="1" sz="2800">
                <a:solidFill>
                  <a:schemeClr val="tx2"/>
                </a:solidFill>
                <a:latin typeface="Times New Roman" pitchFamily="18" charset="0"/>
                <a:ea typeface="楷体_GB2312" pitchFamily="49" charset="-122"/>
              </a:defRPr>
            </a:lvl2pPr>
            <a:lvl3pPr marL="381000" eaLnBrk="0" hangingPunct="0">
              <a:defRPr kumimoji="1" sz="2800">
                <a:solidFill>
                  <a:schemeClr val="tx2"/>
                </a:solidFill>
                <a:latin typeface="Times New Roman" pitchFamily="18" charset="0"/>
                <a:ea typeface="楷体_GB2312" pitchFamily="49" charset="-122"/>
              </a:defRPr>
            </a:lvl3pPr>
            <a:lvl4pPr marL="1600200" indent="-228600" eaLnBrk="0" hangingPunct="0">
              <a:defRPr kumimoji="1" sz="2800">
                <a:solidFill>
                  <a:schemeClr val="tx2"/>
                </a:solidFill>
                <a:latin typeface="Times New Roman" pitchFamily="18" charset="0"/>
                <a:ea typeface="楷体_GB2312" pitchFamily="49" charset="-122"/>
              </a:defRPr>
            </a:lvl4pPr>
            <a:lvl5pPr marL="2057400" indent="-228600" eaLnBrk="0" hangingPunct="0">
              <a:defRPr kumimoji="1" sz="2800">
                <a:solidFill>
                  <a:schemeClr val="tx2"/>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chemeClr val="tx2"/>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chemeClr val="tx2"/>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chemeClr val="tx2"/>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chemeClr val="tx2"/>
                </a:solidFill>
                <a:latin typeface="Times New Roman" pitchFamily="18" charset="0"/>
                <a:ea typeface="楷体_GB2312" pitchFamily="49" charset="-122"/>
              </a:defRPr>
            </a:lvl9pPr>
          </a:lstStyle>
          <a:p>
            <a:pPr lvl="2" eaLnBrk="1" hangingPunct="1">
              <a:lnSpc>
                <a:spcPct val="130000"/>
              </a:lnSpc>
            </a:pPr>
            <a:r>
              <a:rPr lang="en-US" altLang="zh-CN" dirty="0">
                <a:solidFill>
                  <a:srgbClr val="0070C0"/>
                </a:solidFill>
                <a:cs typeface="Times New Roman" panose="02020603050405020304" pitchFamily="18" charset="0"/>
              </a:rPr>
              <a:t>1</a:t>
            </a:r>
            <a:r>
              <a:rPr lang="zh-CN" altLang="en-US" dirty="0">
                <a:solidFill>
                  <a:srgbClr val="0070C0"/>
                </a:solidFill>
                <a:cs typeface="Times New Roman" panose="02020603050405020304" pitchFamily="18" charset="0"/>
              </a:rPr>
              <a:t>．</a:t>
            </a:r>
            <a:r>
              <a:rPr lang="zh-CN" altLang="en-US" b="1" dirty="0">
                <a:solidFill>
                  <a:srgbClr val="0070C0"/>
                </a:solidFill>
                <a:cs typeface="Times New Roman" panose="02020603050405020304" pitchFamily="18" charset="0"/>
              </a:rPr>
              <a:t>先建立</a:t>
            </a:r>
            <a:r>
              <a:rPr lang="en-US" altLang="zh-CN" b="1" dirty="0">
                <a:solidFill>
                  <a:srgbClr val="0070C0"/>
                </a:solidFill>
                <a:cs typeface="Times New Roman" panose="02020603050405020304" pitchFamily="18" charset="0"/>
              </a:rPr>
              <a:t>M</a:t>
            </a:r>
            <a:r>
              <a:rPr lang="zh-CN" altLang="en-US" b="1" dirty="0">
                <a:solidFill>
                  <a:srgbClr val="0070C0"/>
                </a:solidFill>
                <a:cs typeface="Times New Roman" panose="02020603050405020304" pitchFamily="18" charset="0"/>
              </a:rPr>
              <a:t>文件 </a:t>
            </a:r>
            <a:r>
              <a:rPr lang="en-US" altLang="zh-CN" b="1" dirty="0">
                <a:solidFill>
                  <a:srgbClr val="0070C0"/>
                </a:solidFill>
                <a:cs typeface="Times New Roman" panose="02020603050405020304" pitchFamily="18" charset="0"/>
              </a:rPr>
              <a:t>fun2.m</a:t>
            </a:r>
            <a:r>
              <a:rPr lang="zh-CN" altLang="en-US" b="1" dirty="0">
                <a:solidFill>
                  <a:srgbClr val="0070C0"/>
                </a:solidFill>
                <a:cs typeface="Times New Roman" panose="02020603050405020304" pitchFamily="18" charset="0"/>
              </a:rPr>
              <a:t>定义目标函数</a:t>
            </a:r>
            <a:r>
              <a:rPr lang="en-US" altLang="zh-CN" b="1" dirty="0">
                <a:solidFill>
                  <a:srgbClr val="0070C0"/>
                </a:solidFill>
                <a:cs typeface="Times New Roman" panose="02020603050405020304" pitchFamily="18" charset="0"/>
              </a:rPr>
              <a:t>:</a:t>
            </a:r>
            <a:endParaRPr lang="en-US" altLang="zh-CN" sz="2400" b="1" dirty="0">
              <a:solidFill>
                <a:srgbClr val="0070C0"/>
              </a:solidFill>
              <a:cs typeface="Times New Roman" panose="02020603050405020304" pitchFamily="18" charset="0"/>
            </a:endParaRPr>
          </a:p>
          <a:p>
            <a:pPr algn="just" eaLnBrk="1" hangingPunct="1"/>
            <a:r>
              <a:rPr lang="en-US" altLang="zh-CN" sz="2400" dirty="0">
                <a:solidFill>
                  <a:srgbClr val="0070C0"/>
                </a:solidFill>
                <a:cs typeface="Times New Roman" panose="02020603050405020304" pitchFamily="18" charset="0"/>
              </a:rPr>
              <a:t>      function f=fun2(x);   </a:t>
            </a:r>
          </a:p>
          <a:p>
            <a:pPr algn="just" eaLnBrk="1" hangingPunct="1"/>
            <a:r>
              <a:rPr lang="en-US" altLang="zh-CN" sz="2400" dirty="0">
                <a:solidFill>
                  <a:srgbClr val="0070C0"/>
                </a:solidFill>
                <a:cs typeface="Times New Roman" panose="02020603050405020304" pitchFamily="18" charset="0"/>
              </a:rPr>
              <a:t>      f=</a:t>
            </a:r>
            <a:r>
              <a:rPr lang="en-US" altLang="zh-CN" sz="2400" dirty="0" err="1">
                <a:solidFill>
                  <a:srgbClr val="0070C0"/>
                </a:solidFill>
                <a:cs typeface="Times New Roman" panose="02020603050405020304" pitchFamily="18" charset="0"/>
              </a:rPr>
              <a:t>exp</a:t>
            </a:r>
            <a:r>
              <a:rPr lang="en-US" altLang="zh-CN" sz="2400" dirty="0">
                <a:solidFill>
                  <a:srgbClr val="0070C0"/>
                </a:solidFill>
                <a:cs typeface="Times New Roman" panose="02020603050405020304" pitchFamily="18" charset="0"/>
              </a:rPr>
              <a:t>(x(1))</a:t>
            </a:r>
          </a:p>
          <a:p>
            <a:pPr algn="just" eaLnBrk="1" hangingPunct="1"/>
            <a:r>
              <a:rPr lang="en-US" altLang="zh-CN" sz="2400" dirty="0">
                <a:solidFill>
                  <a:srgbClr val="0070C0"/>
                </a:solidFill>
                <a:cs typeface="Times New Roman" panose="02020603050405020304" pitchFamily="18" charset="0"/>
              </a:rPr>
              <a:t>       *(4*x(1)^2+2*x(2)^2+4*x(1)*x(2)+2*x(2)+1);</a:t>
            </a:r>
            <a:endParaRPr lang="en-US" altLang="zh-CN" dirty="0">
              <a:solidFill>
                <a:srgbClr val="0070C0"/>
              </a:solidFill>
              <a:cs typeface="Times New Roman" panose="02020603050405020304" pitchFamily="18" charset="0"/>
            </a:endParaRPr>
          </a:p>
        </p:txBody>
      </p:sp>
      <p:sp>
        <p:nvSpPr>
          <p:cNvPr id="6" name="Text Box 11"/>
          <p:cNvSpPr txBox="1">
            <a:spLocks noChangeArrowheads="1"/>
          </p:cNvSpPr>
          <p:nvPr/>
        </p:nvSpPr>
        <p:spPr bwMode="auto">
          <a:xfrm>
            <a:off x="1264228" y="2255549"/>
            <a:ext cx="7339013"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2"/>
                </a:solidFill>
                <a:latin typeface="Times New Roman" pitchFamily="18" charset="0"/>
                <a:ea typeface="楷体_GB2312" pitchFamily="49" charset="-122"/>
              </a:defRPr>
            </a:lvl1pPr>
            <a:lvl2pPr marL="742950" indent="-285750" eaLnBrk="0" hangingPunct="0">
              <a:defRPr kumimoji="1" sz="2800">
                <a:solidFill>
                  <a:schemeClr val="tx2"/>
                </a:solidFill>
                <a:latin typeface="Times New Roman" pitchFamily="18" charset="0"/>
                <a:ea typeface="楷体_GB2312" pitchFamily="49" charset="-122"/>
              </a:defRPr>
            </a:lvl2pPr>
            <a:lvl3pPr marL="1143000" indent="-228600" eaLnBrk="0" hangingPunct="0">
              <a:defRPr kumimoji="1" sz="2800">
                <a:solidFill>
                  <a:schemeClr val="tx2"/>
                </a:solidFill>
                <a:latin typeface="Times New Roman" pitchFamily="18" charset="0"/>
                <a:ea typeface="楷体_GB2312" pitchFamily="49" charset="-122"/>
              </a:defRPr>
            </a:lvl3pPr>
            <a:lvl4pPr marL="1600200" indent="-228600" eaLnBrk="0" hangingPunct="0">
              <a:defRPr kumimoji="1" sz="2800">
                <a:solidFill>
                  <a:schemeClr val="tx2"/>
                </a:solidFill>
                <a:latin typeface="Times New Roman" pitchFamily="18" charset="0"/>
                <a:ea typeface="楷体_GB2312" pitchFamily="49" charset="-122"/>
              </a:defRPr>
            </a:lvl4pPr>
            <a:lvl5pPr marL="2057400" indent="-228600" eaLnBrk="0" hangingPunct="0">
              <a:defRPr kumimoji="1" sz="2800">
                <a:solidFill>
                  <a:schemeClr val="tx2"/>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chemeClr val="tx2"/>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chemeClr val="tx2"/>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chemeClr val="tx2"/>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chemeClr val="tx2"/>
                </a:solidFill>
                <a:latin typeface="Times New Roman" pitchFamily="18" charset="0"/>
                <a:ea typeface="楷体_GB2312" pitchFamily="49" charset="-122"/>
              </a:defRPr>
            </a:lvl9pPr>
          </a:lstStyle>
          <a:p>
            <a:pPr eaLnBrk="1" hangingPunct="1"/>
            <a:r>
              <a:rPr lang="en-US" altLang="zh-CN" b="1" dirty="0">
                <a:solidFill>
                  <a:srgbClr val="0070C0"/>
                </a:solidFill>
              </a:rPr>
              <a:t>2</a:t>
            </a:r>
            <a:r>
              <a:rPr lang="zh-CN" altLang="en-US" b="1" dirty="0">
                <a:solidFill>
                  <a:srgbClr val="0070C0"/>
                </a:solidFill>
              </a:rPr>
              <a:t>．再建立</a:t>
            </a:r>
            <a:r>
              <a:rPr lang="en-US" altLang="zh-CN" b="1" dirty="0">
                <a:solidFill>
                  <a:srgbClr val="0070C0"/>
                </a:solidFill>
              </a:rPr>
              <a:t>M</a:t>
            </a:r>
            <a:r>
              <a:rPr lang="zh-CN" altLang="en-US" b="1" dirty="0">
                <a:solidFill>
                  <a:srgbClr val="0070C0"/>
                </a:solidFill>
              </a:rPr>
              <a:t>文件</a:t>
            </a:r>
            <a:r>
              <a:rPr lang="en-US" altLang="zh-CN" b="1" dirty="0">
                <a:solidFill>
                  <a:srgbClr val="0070C0"/>
                </a:solidFill>
              </a:rPr>
              <a:t>mycon2.m</a:t>
            </a:r>
            <a:r>
              <a:rPr lang="zh-CN" altLang="en-US" b="1" dirty="0">
                <a:solidFill>
                  <a:srgbClr val="0070C0"/>
                </a:solidFill>
              </a:rPr>
              <a:t>定义非线性约束：</a:t>
            </a:r>
          </a:p>
          <a:p>
            <a:pPr eaLnBrk="1" hangingPunct="1"/>
            <a:r>
              <a:rPr lang="zh-CN" altLang="en-US" sz="2400" dirty="0">
                <a:solidFill>
                  <a:srgbClr val="0070C0"/>
                </a:solidFill>
              </a:rPr>
              <a:t>      </a:t>
            </a:r>
            <a:r>
              <a:rPr lang="en-US" altLang="zh-CN" sz="2400" dirty="0">
                <a:solidFill>
                  <a:srgbClr val="0070C0"/>
                </a:solidFill>
              </a:rPr>
              <a:t>function [</a:t>
            </a:r>
            <a:r>
              <a:rPr lang="en-US" altLang="zh-CN" sz="2400" dirty="0" err="1">
                <a:solidFill>
                  <a:srgbClr val="0070C0"/>
                </a:solidFill>
              </a:rPr>
              <a:t>g,ceq</a:t>
            </a:r>
            <a:r>
              <a:rPr lang="en-US" altLang="zh-CN" sz="2400" dirty="0">
                <a:solidFill>
                  <a:srgbClr val="0070C0"/>
                </a:solidFill>
              </a:rPr>
              <a:t>]=mycon2(x)</a:t>
            </a:r>
          </a:p>
          <a:p>
            <a:pPr eaLnBrk="1" hangingPunct="1"/>
            <a:r>
              <a:rPr lang="en-US" altLang="zh-CN" sz="2400" dirty="0">
                <a:solidFill>
                  <a:srgbClr val="0070C0"/>
                </a:solidFill>
              </a:rPr>
              <a:t>      g=[1.5+x(1)*x(2)-x(1)-x(2);-x(1)*x(2)-10];</a:t>
            </a:r>
          </a:p>
          <a:p>
            <a:pPr eaLnBrk="1" hangingPunct="1"/>
            <a:r>
              <a:rPr lang="en-US" altLang="zh-CN" sz="2400" dirty="0">
                <a:solidFill>
                  <a:srgbClr val="0070C0"/>
                </a:solidFill>
              </a:rPr>
              <a:t>      </a:t>
            </a:r>
            <a:r>
              <a:rPr lang="en-US" altLang="zh-CN" sz="2400" dirty="0" err="1">
                <a:solidFill>
                  <a:srgbClr val="0070C0"/>
                </a:solidFill>
              </a:rPr>
              <a:t>ceq</a:t>
            </a:r>
            <a:r>
              <a:rPr lang="en-US" altLang="zh-CN" sz="2400" dirty="0">
                <a:solidFill>
                  <a:srgbClr val="0070C0"/>
                </a:solidFill>
              </a:rPr>
              <a:t>=[];</a:t>
            </a:r>
          </a:p>
        </p:txBody>
      </p:sp>
    </p:spTree>
    <p:extLst>
      <p:ext uri="{BB962C8B-B14F-4D97-AF65-F5344CB8AC3E}">
        <p14:creationId xmlns:p14="http://schemas.microsoft.com/office/powerpoint/2010/main" val="326362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additive="base">
                                        <p:cTn id="16"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 calcmode="lin" valueType="num">
                                      <p:cBhvr additive="base">
                                        <p:cTn id="20"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 calcmode="lin" valueType="num">
                                      <p:cBhvr additive="base">
                                        <p:cTn id="24"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 calcmode="lin" valueType="num">
                                      <p:cBhvr additive="base">
                                        <p:cTn id="28"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 calcmode="lin" valueType="num">
                                      <p:cBhvr additive="base">
                                        <p:cTn id="32"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613064"/>
          </a:xfrm>
        </p:spPr>
        <p:txBody>
          <a:bodyPr>
            <a:normAutofit/>
          </a:bodyPr>
          <a:lstStyle/>
          <a:p>
            <a:r>
              <a:rPr lang="zh-CN" altLang="en-US" sz="3200" dirty="0" smtClean="0"/>
              <a:t>例</a:t>
            </a:r>
            <a:r>
              <a:rPr lang="en-US" altLang="zh-CN" sz="3200" dirty="0" smtClean="0"/>
              <a:t>4.2 </a:t>
            </a:r>
            <a:r>
              <a:rPr lang="zh-CN" altLang="en-US" sz="3200" dirty="0" smtClean="0"/>
              <a:t>用</a:t>
            </a:r>
            <a:r>
              <a:rPr lang="en-US" altLang="zh-CN" sz="3200" dirty="0" smtClean="0"/>
              <a:t>lingo</a:t>
            </a:r>
            <a:r>
              <a:rPr lang="zh-CN" altLang="en-US" sz="3200" dirty="0" smtClean="0"/>
              <a:t>求解如下模型</a:t>
            </a:r>
            <a:endParaRPr lang="zh-CN" altLang="en-US" sz="3200" dirty="0"/>
          </a:p>
        </p:txBody>
      </p:sp>
      <p:graphicFrame>
        <p:nvGraphicFramePr>
          <p:cNvPr id="4" name="对象 3"/>
          <p:cNvGraphicFramePr>
            <a:graphicFrameLocks noChangeAspect="1"/>
          </p:cNvGraphicFramePr>
          <p:nvPr>
            <p:extLst>
              <p:ext uri="{D42A27DB-BD31-4B8C-83A1-F6EECF244321}">
                <p14:modId xmlns:p14="http://schemas.microsoft.com/office/powerpoint/2010/main" val="627081447"/>
              </p:ext>
            </p:extLst>
          </p:nvPr>
        </p:nvGraphicFramePr>
        <p:xfrm>
          <a:off x="1393825" y="1436977"/>
          <a:ext cx="8893175" cy="4216400"/>
        </p:xfrm>
        <a:graphic>
          <a:graphicData uri="http://schemas.openxmlformats.org/presentationml/2006/ole">
            <mc:AlternateContent xmlns:mc="http://schemas.openxmlformats.org/markup-compatibility/2006">
              <mc:Choice xmlns:v="urn:schemas-microsoft-com:vml" Requires="v">
                <p:oleObj spid="_x0000_s22532" name="Equation" r:id="rId3" imgW="4279900" imgH="2032000" progId="Equation.DSMT4">
                  <p:embed/>
                </p:oleObj>
              </mc:Choice>
              <mc:Fallback>
                <p:oleObj name="Equation" r:id="rId3" imgW="4279900" imgH="20320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3825" y="1436977"/>
                        <a:ext cx="8893175"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35590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6C6B056-9FD9-46D1-ABD7-A5992DC1C2AA}"/>
              </a:ext>
            </a:extLst>
          </p:cNvPr>
          <p:cNvSpPr>
            <a:spLocks noGrp="1"/>
          </p:cNvSpPr>
          <p:nvPr>
            <p:ph type="title"/>
          </p:nvPr>
        </p:nvSpPr>
        <p:spPr/>
        <p:txBody>
          <a:bodyPr/>
          <a:lstStyle/>
          <a:p>
            <a:r>
              <a:rPr lang="zh-CN" altLang="en-US" b="1" dirty="0"/>
              <a:t>第一章 数据建模简介</a:t>
            </a:r>
          </a:p>
        </p:txBody>
      </p:sp>
      <p:sp>
        <p:nvSpPr>
          <p:cNvPr id="3" name="内容占位符 2">
            <a:extLst>
              <a:ext uri="{FF2B5EF4-FFF2-40B4-BE49-F238E27FC236}">
                <a16:creationId xmlns:a16="http://schemas.microsoft.com/office/drawing/2014/main" xmlns="" id="{5067AE29-77EE-4A71-BEB8-07555C9950B5}"/>
              </a:ext>
            </a:extLst>
          </p:cNvPr>
          <p:cNvSpPr>
            <a:spLocks noGrp="1"/>
          </p:cNvSpPr>
          <p:nvPr>
            <p:ph idx="1"/>
          </p:nvPr>
        </p:nvSpPr>
        <p:spPr>
          <a:xfrm>
            <a:off x="1371600" y="1821872"/>
            <a:ext cx="9601200" cy="3581400"/>
          </a:xfrm>
        </p:spPr>
        <p:txBody>
          <a:bodyPr>
            <a:normAutofit/>
          </a:bodyPr>
          <a:lstStyle/>
          <a:p>
            <a:r>
              <a:rPr lang="zh-CN" altLang="en-US" sz="2800" dirty="0" smtClean="0"/>
              <a:t>知道什么是数学建模及其</a:t>
            </a:r>
            <a:r>
              <a:rPr lang="zh-CN" altLang="en-US" sz="2800" dirty="0"/>
              <a:t>特点！</a:t>
            </a:r>
            <a:endParaRPr lang="en-US" altLang="zh-CN" sz="2800" dirty="0"/>
          </a:p>
          <a:p>
            <a:r>
              <a:rPr lang="zh-CN" altLang="en-US" sz="2800" dirty="0"/>
              <a:t>掌握人口预报问题中指数增长模型和阻滞增长模型的基本思想以及建模方式。</a:t>
            </a:r>
          </a:p>
        </p:txBody>
      </p:sp>
    </p:spTree>
    <p:extLst>
      <p:ext uri="{BB962C8B-B14F-4D97-AF65-F5344CB8AC3E}">
        <p14:creationId xmlns:p14="http://schemas.microsoft.com/office/powerpoint/2010/main" val="1966345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208213" y="700809"/>
            <a:ext cx="5943600"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2800">
                <a:solidFill>
                  <a:schemeClr val="tx2"/>
                </a:solidFill>
                <a:latin typeface="Times New Roman" pitchFamily="18" charset="0"/>
                <a:ea typeface="楷体_GB2312" pitchFamily="49" charset="-122"/>
              </a:defRPr>
            </a:lvl1pPr>
            <a:lvl2pPr marL="742950" indent="-285750" eaLnBrk="0" hangingPunct="0">
              <a:defRPr kumimoji="1" sz="2800">
                <a:solidFill>
                  <a:schemeClr val="tx2"/>
                </a:solidFill>
                <a:latin typeface="Times New Roman" pitchFamily="18" charset="0"/>
                <a:ea typeface="楷体_GB2312" pitchFamily="49" charset="-122"/>
              </a:defRPr>
            </a:lvl2pPr>
            <a:lvl3pPr eaLnBrk="0" hangingPunct="0">
              <a:defRPr kumimoji="1" sz="2800">
                <a:solidFill>
                  <a:schemeClr val="tx2"/>
                </a:solidFill>
                <a:latin typeface="Times New Roman" pitchFamily="18" charset="0"/>
                <a:ea typeface="楷体_GB2312" pitchFamily="49" charset="-122"/>
              </a:defRPr>
            </a:lvl3pPr>
            <a:lvl4pPr marL="1600200" indent="-228600" eaLnBrk="0" hangingPunct="0">
              <a:defRPr kumimoji="1" sz="2800">
                <a:solidFill>
                  <a:schemeClr val="tx2"/>
                </a:solidFill>
                <a:latin typeface="Times New Roman" pitchFamily="18" charset="0"/>
                <a:ea typeface="楷体_GB2312" pitchFamily="49" charset="-122"/>
              </a:defRPr>
            </a:lvl4pPr>
            <a:lvl5pPr marL="2057400" indent="-228600" eaLnBrk="0" hangingPunct="0">
              <a:defRPr kumimoji="1" sz="2800">
                <a:solidFill>
                  <a:schemeClr val="tx2"/>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chemeClr val="tx2"/>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chemeClr val="tx2"/>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chemeClr val="tx2"/>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chemeClr val="tx2"/>
                </a:solidFill>
                <a:latin typeface="Times New Roman" pitchFamily="18" charset="0"/>
                <a:ea typeface="楷体_GB2312" pitchFamily="49" charset="-122"/>
              </a:defRPr>
            </a:lvl9pPr>
          </a:lstStyle>
          <a:p>
            <a:pPr lvl="2" eaLnBrk="1" hangingPunct="1">
              <a:lnSpc>
                <a:spcPct val="115000"/>
              </a:lnSpc>
            </a:pPr>
            <a:r>
              <a:rPr lang="en-US" altLang="zh-CN" sz="2400" b="1" dirty="0">
                <a:solidFill>
                  <a:srgbClr val="0000FF"/>
                </a:solidFill>
                <a:ea typeface="宋体" pitchFamily="2" charset="-122"/>
              </a:rPr>
              <a:t>model</a:t>
            </a:r>
            <a:r>
              <a:rPr lang="en-US" altLang="zh-CN" sz="2400" b="1" dirty="0">
                <a:solidFill>
                  <a:srgbClr val="000000"/>
                </a:solidFill>
                <a:ea typeface="宋体" pitchFamily="2" charset="-122"/>
              </a:rPr>
              <a:t>:</a:t>
            </a:r>
          </a:p>
          <a:p>
            <a:pPr lvl="2" eaLnBrk="1" hangingPunct="1">
              <a:lnSpc>
                <a:spcPct val="115000"/>
              </a:lnSpc>
            </a:pPr>
            <a:r>
              <a:rPr lang="en-US" altLang="zh-CN" sz="2400" b="1" dirty="0">
                <a:solidFill>
                  <a:srgbClr val="0000FF"/>
                </a:solidFill>
                <a:ea typeface="宋体" pitchFamily="2" charset="-122"/>
              </a:rPr>
              <a:t>title</a:t>
            </a:r>
            <a:r>
              <a:rPr lang="en-US" altLang="zh-CN" sz="2400" b="1" dirty="0">
                <a:solidFill>
                  <a:srgbClr val="000000"/>
                </a:solidFill>
                <a:ea typeface="宋体" pitchFamily="2" charset="-122"/>
              </a:rPr>
              <a:t>  </a:t>
            </a:r>
            <a:r>
              <a:rPr lang="zh-CN" altLang="en-US" sz="2000" b="1" dirty="0">
                <a:solidFill>
                  <a:srgbClr val="000000"/>
                </a:solidFill>
                <a:latin typeface="楷体_GB2312" pitchFamily="49" charset="-122"/>
              </a:rPr>
              <a:t>非线性规划</a:t>
            </a:r>
            <a:r>
              <a:rPr lang="en-US" altLang="zh-CN" sz="2000" b="1" dirty="0">
                <a:solidFill>
                  <a:srgbClr val="000000"/>
                </a:solidFill>
                <a:latin typeface="楷体_GB2312" pitchFamily="49" charset="-122"/>
              </a:rPr>
              <a:t>--</a:t>
            </a:r>
            <a:r>
              <a:rPr lang="zh-CN" altLang="en-US" sz="2000" b="1" dirty="0">
                <a:solidFill>
                  <a:srgbClr val="000000"/>
                </a:solidFill>
                <a:latin typeface="楷体_GB2312" pitchFamily="49" charset="-122"/>
              </a:rPr>
              <a:t>生产安排</a:t>
            </a:r>
            <a:r>
              <a:rPr lang="en-US" altLang="zh-CN" sz="2400" b="1" dirty="0">
                <a:solidFill>
                  <a:srgbClr val="000000"/>
                </a:solidFill>
                <a:ea typeface="宋体" pitchFamily="2" charset="-122"/>
              </a:rPr>
              <a:t>;</a:t>
            </a:r>
          </a:p>
          <a:p>
            <a:pPr lvl="2" eaLnBrk="1" hangingPunct="1">
              <a:lnSpc>
                <a:spcPct val="115000"/>
              </a:lnSpc>
            </a:pPr>
            <a:r>
              <a:rPr lang="en-US" altLang="zh-CN" sz="2400" b="1" dirty="0">
                <a:solidFill>
                  <a:srgbClr val="0000FF"/>
                </a:solidFill>
                <a:ea typeface="宋体" pitchFamily="2" charset="-122"/>
              </a:rPr>
              <a:t>max</a:t>
            </a:r>
            <a:r>
              <a:rPr lang="en-US" altLang="zh-CN" sz="2400" b="1" dirty="0">
                <a:solidFill>
                  <a:srgbClr val="000000"/>
                </a:solidFill>
                <a:ea typeface="宋体" pitchFamily="2" charset="-122"/>
              </a:rPr>
              <a:t>=(9-6*x1-16*x2-15*x4)*y1+(15- </a:t>
            </a:r>
          </a:p>
          <a:p>
            <a:pPr lvl="2" eaLnBrk="1" hangingPunct="1">
              <a:lnSpc>
                <a:spcPct val="115000"/>
              </a:lnSpc>
            </a:pPr>
            <a:r>
              <a:rPr lang="en-US" altLang="zh-CN" sz="2400" b="1" dirty="0">
                <a:solidFill>
                  <a:srgbClr val="000000"/>
                </a:solidFill>
                <a:ea typeface="宋体" pitchFamily="2" charset="-122"/>
              </a:rPr>
              <a:t>        6*x1-16*x2-15*x4)*y2-z1+5*z2;</a:t>
            </a:r>
          </a:p>
          <a:p>
            <a:pPr lvl="2" eaLnBrk="1" hangingPunct="1">
              <a:lnSpc>
                <a:spcPct val="115000"/>
              </a:lnSpc>
            </a:pPr>
            <a:r>
              <a:rPr lang="en-US" altLang="zh-CN" sz="2400" b="1" dirty="0">
                <a:solidFill>
                  <a:srgbClr val="000000"/>
                </a:solidFill>
                <a:ea typeface="宋体" pitchFamily="2" charset="-122"/>
              </a:rPr>
              <a:t>    x4*(y1+y2)&lt;=100;</a:t>
            </a:r>
          </a:p>
          <a:p>
            <a:pPr lvl="2" eaLnBrk="1" hangingPunct="1">
              <a:lnSpc>
                <a:spcPct val="115000"/>
              </a:lnSpc>
            </a:pPr>
            <a:r>
              <a:rPr lang="en-US" altLang="zh-CN" sz="2400" b="1" dirty="0">
                <a:solidFill>
                  <a:srgbClr val="000000"/>
                </a:solidFill>
                <a:ea typeface="宋体" pitchFamily="2" charset="-122"/>
              </a:rPr>
              <a:t>    z1+z2&lt;=250;</a:t>
            </a:r>
          </a:p>
          <a:p>
            <a:pPr lvl="2" eaLnBrk="1" hangingPunct="1">
              <a:lnSpc>
                <a:spcPct val="115000"/>
              </a:lnSpc>
            </a:pPr>
            <a:r>
              <a:rPr lang="en-US" altLang="zh-CN" sz="2400" b="1" dirty="0">
                <a:solidFill>
                  <a:srgbClr val="000000"/>
                </a:solidFill>
                <a:ea typeface="宋体" pitchFamily="2" charset="-122"/>
              </a:rPr>
              <a:t>    y1+z1&lt;=300;</a:t>
            </a:r>
          </a:p>
          <a:p>
            <a:pPr lvl="2" eaLnBrk="1" hangingPunct="1">
              <a:lnSpc>
                <a:spcPct val="115000"/>
              </a:lnSpc>
            </a:pPr>
            <a:r>
              <a:rPr lang="en-US" altLang="zh-CN" sz="2400" b="1" dirty="0">
                <a:solidFill>
                  <a:srgbClr val="000000"/>
                </a:solidFill>
                <a:ea typeface="宋体" pitchFamily="2" charset="-122"/>
              </a:rPr>
              <a:t>    y2+z2&lt;=500;</a:t>
            </a:r>
          </a:p>
          <a:p>
            <a:pPr lvl="2" eaLnBrk="1" hangingPunct="1">
              <a:lnSpc>
                <a:spcPct val="115000"/>
              </a:lnSpc>
            </a:pPr>
            <a:r>
              <a:rPr lang="en-US" altLang="zh-CN" sz="2400" b="1" dirty="0">
                <a:solidFill>
                  <a:srgbClr val="000000"/>
                </a:solidFill>
                <a:ea typeface="宋体" pitchFamily="2" charset="-122"/>
              </a:rPr>
              <a:t>    (3*x1+x2+x4-2.5)*y1-0.5*z1&lt;=0;</a:t>
            </a:r>
          </a:p>
          <a:p>
            <a:pPr lvl="2" eaLnBrk="1" hangingPunct="1">
              <a:lnSpc>
                <a:spcPct val="115000"/>
              </a:lnSpc>
            </a:pPr>
            <a:r>
              <a:rPr lang="en-US" altLang="zh-CN" sz="2400" b="1" dirty="0">
                <a:solidFill>
                  <a:srgbClr val="000000"/>
                </a:solidFill>
                <a:ea typeface="宋体" pitchFamily="2" charset="-122"/>
              </a:rPr>
              <a:t>    (3*x1+x2+x4-1.5)*y2+0.5*z2&lt;=0;</a:t>
            </a:r>
          </a:p>
          <a:p>
            <a:pPr lvl="2" eaLnBrk="1" hangingPunct="1">
              <a:lnSpc>
                <a:spcPct val="115000"/>
              </a:lnSpc>
            </a:pPr>
            <a:r>
              <a:rPr lang="en-US" altLang="zh-CN" sz="2400" b="1" dirty="0">
                <a:solidFill>
                  <a:srgbClr val="000000"/>
                </a:solidFill>
                <a:ea typeface="宋体" pitchFamily="2" charset="-122"/>
              </a:rPr>
              <a:t>    x1+x2+x4=1;</a:t>
            </a:r>
          </a:p>
          <a:p>
            <a:pPr lvl="2" eaLnBrk="1" hangingPunct="1">
              <a:lnSpc>
                <a:spcPct val="115000"/>
              </a:lnSpc>
            </a:pPr>
            <a:r>
              <a:rPr lang="en-US" altLang="zh-CN" sz="2400" b="1" dirty="0">
                <a:solidFill>
                  <a:srgbClr val="0000FF"/>
                </a:solidFill>
                <a:ea typeface="宋体" pitchFamily="2" charset="-122"/>
              </a:rPr>
              <a:t>end</a:t>
            </a:r>
          </a:p>
        </p:txBody>
      </p:sp>
    </p:spTree>
    <p:extLst>
      <p:ext uri="{BB962C8B-B14F-4D97-AF65-F5344CB8AC3E}">
        <p14:creationId xmlns:p14="http://schemas.microsoft.com/office/powerpoint/2010/main" val="536545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2800" b="1" dirty="0" smtClean="0">
                <a:latin typeface="+mn-ea"/>
                <a:ea typeface="+mn-ea"/>
              </a:rPr>
              <a:t>例</a:t>
            </a:r>
            <a:r>
              <a:rPr lang="en-US" altLang="zh-CN" sz="2800" b="1" dirty="0" smtClean="0">
                <a:latin typeface="+mn-ea"/>
                <a:ea typeface="+mn-ea"/>
              </a:rPr>
              <a:t>4.3</a:t>
            </a:r>
            <a:r>
              <a:rPr lang="zh-CN" altLang="en-US" sz="2800" b="1" dirty="0" smtClean="0">
                <a:latin typeface="+mn-ea"/>
                <a:ea typeface="+mn-ea"/>
              </a:rPr>
              <a:t>：</a:t>
            </a:r>
            <a:r>
              <a:rPr lang="zh-CN" altLang="zh-CN" sz="2800" b="1" dirty="0" smtClean="0">
                <a:latin typeface="+mn-ea"/>
                <a:ea typeface="+mn-ea"/>
              </a:rPr>
              <a:t>某</a:t>
            </a:r>
            <a:r>
              <a:rPr lang="zh-CN" altLang="zh-CN" sz="2800" b="1" dirty="0">
                <a:latin typeface="+mn-ea"/>
                <a:ea typeface="+mn-ea"/>
              </a:rPr>
              <a:t>厂生产一种产品，现有库存</a:t>
            </a:r>
            <a:r>
              <a:rPr lang="en-US" altLang="zh-CN" sz="2800" b="1" dirty="0">
                <a:latin typeface="+mn-ea"/>
                <a:ea typeface="+mn-ea"/>
              </a:rPr>
              <a:t>5</a:t>
            </a:r>
            <a:r>
              <a:rPr lang="zh-CN" altLang="zh-CN" sz="2800" b="1" dirty="0">
                <a:latin typeface="+mn-ea"/>
                <a:ea typeface="+mn-ea"/>
              </a:rPr>
              <a:t>吨，该产品在未来</a:t>
            </a:r>
            <a:r>
              <a:rPr lang="en-US" altLang="zh-CN" sz="2800" b="1" dirty="0">
                <a:latin typeface="+mn-ea"/>
                <a:ea typeface="+mn-ea"/>
              </a:rPr>
              <a:t>3</a:t>
            </a:r>
            <a:r>
              <a:rPr lang="zh-CN" altLang="zh-CN" sz="2800" b="1" dirty="0">
                <a:latin typeface="+mn-ea"/>
                <a:ea typeface="+mn-ea"/>
              </a:rPr>
              <a:t>个月的合同订购量分别为</a:t>
            </a:r>
            <a:r>
              <a:rPr lang="en-US" altLang="zh-CN" sz="2800" b="1" dirty="0">
                <a:latin typeface="+mn-ea"/>
                <a:ea typeface="+mn-ea"/>
              </a:rPr>
              <a:t>40</a:t>
            </a:r>
            <a:r>
              <a:rPr lang="zh-CN" altLang="zh-CN" sz="2800" b="1" dirty="0">
                <a:latin typeface="+mn-ea"/>
                <a:ea typeface="+mn-ea"/>
              </a:rPr>
              <a:t>吨、</a:t>
            </a:r>
            <a:r>
              <a:rPr lang="en-US" altLang="zh-CN" sz="2800" b="1" dirty="0">
                <a:latin typeface="+mn-ea"/>
                <a:ea typeface="+mn-ea"/>
              </a:rPr>
              <a:t>60</a:t>
            </a:r>
            <a:r>
              <a:rPr lang="zh-CN" altLang="zh-CN" sz="2800" b="1" dirty="0">
                <a:latin typeface="+mn-ea"/>
                <a:ea typeface="+mn-ea"/>
              </a:rPr>
              <a:t>吨、</a:t>
            </a:r>
            <a:r>
              <a:rPr lang="en-US" altLang="zh-CN" sz="2800" b="1" dirty="0">
                <a:latin typeface="+mn-ea"/>
                <a:ea typeface="+mn-ea"/>
              </a:rPr>
              <a:t>35</a:t>
            </a:r>
            <a:r>
              <a:rPr lang="zh-CN" altLang="zh-CN" sz="2800" b="1" dirty="0">
                <a:latin typeface="+mn-ea"/>
                <a:ea typeface="+mn-ea"/>
              </a:rPr>
              <a:t>吨。三个月的生产费用及最大生产能力如下表所示。若当月末交货后有剩余，可用于下月交货，但需支付存储费，每吨每个月的库存费为</a:t>
            </a:r>
            <a:r>
              <a:rPr lang="en-US" altLang="zh-CN" sz="2800" b="1" dirty="0">
                <a:latin typeface="+mn-ea"/>
                <a:ea typeface="+mn-ea"/>
              </a:rPr>
              <a:t>2</a:t>
            </a:r>
            <a:r>
              <a:rPr lang="zh-CN" altLang="zh-CN" sz="2800" b="1" dirty="0">
                <a:latin typeface="+mn-ea"/>
                <a:ea typeface="+mn-ea"/>
              </a:rPr>
              <a:t>万元。且该厂希望在第三月末交货后还能有产品储备</a:t>
            </a:r>
            <a:r>
              <a:rPr lang="en-US" altLang="zh-CN" sz="2800" b="1" dirty="0">
                <a:latin typeface="+mn-ea"/>
                <a:ea typeface="+mn-ea"/>
              </a:rPr>
              <a:t>6</a:t>
            </a:r>
            <a:r>
              <a:rPr lang="zh-CN" altLang="zh-CN" sz="2800" b="1" dirty="0">
                <a:latin typeface="+mn-ea"/>
                <a:ea typeface="+mn-ea"/>
              </a:rPr>
              <a:t>吨。问工厂应如何安排这三个月的生产计划，才能既满足合同需求又使总费用最低</a:t>
            </a:r>
            <a:r>
              <a:rPr lang="en-US" altLang="zh-CN" sz="2800" b="1" dirty="0">
                <a:latin typeface="+mn-ea"/>
                <a:ea typeface="+mn-ea"/>
              </a:rPr>
              <a:t>? </a:t>
            </a:r>
            <a:r>
              <a:rPr lang="zh-CN" altLang="zh-CN" sz="2800" b="1" dirty="0">
                <a:latin typeface="+mn-ea"/>
                <a:ea typeface="+mn-ea"/>
              </a:rPr>
              <a:t>要求先给出其数学模型描述，然后写出求解该问题的</a:t>
            </a:r>
            <a:r>
              <a:rPr lang="en-US" altLang="zh-CN" sz="2800" b="1" dirty="0" err="1">
                <a:latin typeface="+mn-ea"/>
                <a:ea typeface="+mn-ea"/>
              </a:rPr>
              <a:t>matlab</a:t>
            </a:r>
            <a:r>
              <a:rPr lang="zh-CN" altLang="zh-CN" sz="2800" b="1" dirty="0">
                <a:latin typeface="+mn-ea"/>
                <a:ea typeface="+mn-ea"/>
              </a:rPr>
              <a:t>代码。</a:t>
            </a:r>
            <a:endParaRPr lang="zh-CN" altLang="en-US" sz="2800" b="1" dirty="0">
              <a:latin typeface="+mn-ea"/>
              <a:ea typeface="+mn-ea"/>
            </a:endParaRPr>
          </a:p>
        </p:txBody>
      </p:sp>
      <p:graphicFrame>
        <p:nvGraphicFramePr>
          <p:cNvPr id="4" name="表格 3"/>
          <p:cNvGraphicFramePr>
            <a:graphicFrameLocks noGrp="1"/>
          </p:cNvGraphicFramePr>
          <p:nvPr>
            <p:extLst>
              <p:ext uri="{D42A27DB-BD31-4B8C-83A1-F6EECF244321}">
                <p14:modId xmlns:p14="http://schemas.microsoft.com/office/powerpoint/2010/main" val="973836397"/>
              </p:ext>
            </p:extLst>
          </p:nvPr>
        </p:nvGraphicFramePr>
        <p:xfrm>
          <a:off x="3679881" y="4296988"/>
          <a:ext cx="5038092" cy="1310988"/>
        </p:xfrm>
        <a:graphic>
          <a:graphicData uri="http://schemas.openxmlformats.org/drawingml/2006/table">
            <a:tbl>
              <a:tblPr firstRow="1" firstCol="1" bandRow="1">
                <a:tableStyleId>{5C22544A-7EE6-4342-B048-85BDC9FD1C3A}</a:tableStyleId>
              </a:tblPr>
              <a:tblGrid>
                <a:gridCol w="640368"/>
                <a:gridCol w="1468051"/>
                <a:gridCol w="2929673"/>
              </a:tblGrid>
              <a:tr h="294756">
                <a:tc>
                  <a:txBody>
                    <a:bodyPr/>
                    <a:lstStyle/>
                    <a:p>
                      <a:pPr algn="ctr">
                        <a:spcAft>
                          <a:spcPts val="0"/>
                        </a:spcAft>
                      </a:pPr>
                      <a:r>
                        <a:rPr lang="zh-CN" sz="1400" kern="100" dirty="0">
                          <a:effectLst/>
                        </a:rPr>
                        <a:t>月份</a:t>
                      </a:r>
                      <a:endParaRPr lang="zh-CN" sz="1400" kern="100" dirty="0">
                        <a:effectLst/>
                        <a:latin typeface="Calibri"/>
                        <a:ea typeface="宋体"/>
                        <a:cs typeface="Times New Roman"/>
                      </a:endParaRPr>
                    </a:p>
                  </a:txBody>
                  <a:tcPr marL="68580" marR="68580" marT="0" marB="0"/>
                </a:tc>
                <a:tc>
                  <a:txBody>
                    <a:bodyPr/>
                    <a:lstStyle/>
                    <a:p>
                      <a:pPr algn="ctr">
                        <a:spcAft>
                          <a:spcPts val="0"/>
                        </a:spcAft>
                      </a:pPr>
                      <a:r>
                        <a:rPr lang="zh-CN" sz="1400" kern="100" dirty="0">
                          <a:effectLst/>
                        </a:rPr>
                        <a:t>最大生产能力（吨）</a:t>
                      </a:r>
                      <a:endParaRPr lang="zh-CN" sz="1400" kern="100" dirty="0">
                        <a:effectLst/>
                        <a:latin typeface="Calibri"/>
                        <a:ea typeface="宋体"/>
                        <a:cs typeface="Times New Roman"/>
                      </a:endParaRPr>
                    </a:p>
                  </a:txBody>
                  <a:tcPr marL="68580" marR="68580" marT="0" marB="0"/>
                </a:tc>
                <a:tc>
                  <a:txBody>
                    <a:bodyPr/>
                    <a:lstStyle/>
                    <a:p>
                      <a:pPr algn="ctr">
                        <a:spcAft>
                          <a:spcPts val="0"/>
                        </a:spcAft>
                      </a:pPr>
                      <a:r>
                        <a:rPr lang="zh-CN" sz="1400" kern="100">
                          <a:effectLst/>
                        </a:rPr>
                        <a:t>生产费用（万元，其中</a:t>
                      </a:r>
                      <a:r>
                        <a:rPr lang="en-US" sz="1400" kern="100">
                          <a:effectLst/>
                        </a:rPr>
                        <a:t>x</a:t>
                      </a:r>
                      <a:r>
                        <a:rPr lang="zh-CN" sz="1400" kern="100">
                          <a:effectLst/>
                        </a:rPr>
                        <a:t>为当月产量）</a:t>
                      </a:r>
                      <a:endParaRPr lang="zh-CN" sz="1400" kern="100">
                        <a:effectLst/>
                        <a:latin typeface="Calibri"/>
                        <a:ea typeface="宋体"/>
                        <a:cs typeface="Times New Roman"/>
                      </a:endParaRPr>
                    </a:p>
                  </a:txBody>
                  <a:tcPr marL="68580" marR="68580" marT="0" marB="0"/>
                </a:tc>
              </a:tr>
              <a:tr h="294756">
                <a:tc>
                  <a:txBody>
                    <a:bodyPr/>
                    <a:lstStyle/>
                    <a:p>
                      <a:pPr algn="ctr">
                        <a:spcAft>
                          <a:spcPts val="0"/>
                        </a:spcAft>
                      </a:pPr>
                      <a:r>
                        <a:rPr lang="en-US" sz="1400" kern="100">
                          <a:effectLst/>
                        </a:rPr>
                        <a:t>1</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400" kern="100" dirty="0">
                          <a:effectLst/>
                        </a:rPr>
                        <a:t>60</a:t>
                      </a:r>
                      <a:endParaRPr lang="zh-CN" sz="1400" kern="100" dirty="0">
                        <a:effectLst/>
                        <a:latin typeface="Calibri"/>
                        <a:ea typeface="宋体"/>
                        <a:cs typeface="Times New Roman"/>
                      </a:endParaRPr>
                    </a:p>
                  </a:txBody>
                  <a:tcPr marL="68580" marR="68580" marT="0" marB="0"/>
                </a:tc>
                <a:tc>
                  <a:txBody>
                    <a:bodyPr/>
                    <a:lstStyle/>
                    <a:p>
                      <a:pPr algn="ctr">
                        <a:spcAft>
                          <a:spcPts val="0"/>
                        </a:spcAft>
                      </a:pPr>
                      <a:r>
                        <a:rPr lang="en-US" sz="1400" kern="100">
                          <a:effectLst/>
                        </a:rPr>
                        <a:t>0.2x</a:t>
                      </a:r>
                      <a:r>
                        <a:rPr lang="en-US" sz="1400" kern="100" baseline="30000">
                          <a:effectLst/>
                        </a:rPr>
                        <a:t>2</a:t>
                      </a:r>
                      <a:r>
                        <a:rPr lang="en-US" sz="1400" kern="100">
                          <a:effectLst/>
                        </a:rPr>
                        <a:t>+10x+6</a:t>
                      </a:r>
                      <a:endParaRPr lang="zh-CN" sz="1400" kern="100">
                        <a:effectLst/>
                        <a:latin typeface="Calibri"/>
                        <a:ea typeface="宋体"/>
                        <a:cs typeface="Times New Roman"/>
                      </a:endParaRPr>
                    </a:p>
                  </a:txBody>
                  <a:tcPr marL="68580" marR="68580" marT="0" marB="0"/>
                </a:tc>
              </a:tr>
              <a:tr h="294756">
                <a:tc>
                  <a:txBody>
                    <a:bodyPr/>
                    <a:lstStyle/>
                    <a:p>
                      <a:pPr algn="ctr">
                        <a:spcAft>
                          <a:spcPts val="0"/>
                        </a:spcAft>
                      </a:pPr>
                      <a:r>
                        <a:rPr lang="en-US" sz="1400" kern="100">
                          <a:effectLst/>
                        </a:rPr>
                        <a:t>2</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400" kern="100" dirty="0">
                          <a:effectLst/>
                        </a:rPr>
                        <a:t>50</a:t>
                      </a:r>
                      <a:endParaRPr lang="zh-CN" sz="1400" kern="100" dirty="0">
                        <a:effectLst/>
                        <a:latin typeface="Calibri"/>
                        <a:ea typeface="宋体"/>
                        <a:cs typeface="Times New Roman"/>
                      </a:endParaRPr>
                    </a:p>
                  </a:txBody>
                  <a:tcPr marL="68580" marR="68580" marT="0" marB="0"/>
                </a:tc>
                <a:tc>
                  <a:txBody>
                    <a:bodyPr/>
                    <a:lstStyle/>
                    <a:p>
                      <a:pPr algn="ctr">
                        <a:spcAft>
                          <a:spcPts val="0"/>
                        </a:spcAft>
                      </a:pPr>
                      <a:r>
                        <a:rPr lang="en-US" sz="1400" kern="100" dirty="0">
                          <a:effectLst/>
                        </a:rPr>
                        <a:t>12x+3</a:t>
                      </a:r>
                      <a:endParaRPr lang="zh-CN" sz="1400" kern="100" dirty="0">
                        <a:effectLst/>
                        <a:latin typeface="Calibri"/>
                        <a:ea typeface="宋体"/>
                        <a:cs typeface="Times New Roman"/>
                      </a:endParaRPr>
                    </a:p>
                  </a:txBody>
                  <a:tcPr marL="68580" marR="68580" marT="0" marB="0"/>
                </a:tc>
              </a:tr>
              <a:tr h="294756">
                <a:tc>
                  <a:txBody>
                    <a:bodyPr/>
                    <a:lstStyle/>
                    <a:p>
                      <a:pPr algn="ctr">
                        <a:spcAft>
                          <a:spcPts val="0"/>
                        </a:spcAft>
                      </a:pPr>
                      <a:r>
                        <a:rPr lang="en-US" sz="1400" kern="100">
                          <a:effectLst/>
                        </a:rPr>
                        <a:t>3</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400" kern="100">
                          <a:effectLst/>
                        </a:rPr>
                        <a:t>40</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zh-CN" sz="1400" kern="100" dirty="0">
                          <a:effectLst/>
                        </a:rPr>
                        <a:t>（</a:t>
                      </a:r>
                      <a:r>
                        <a:rPr lang="en-US" sz="1400" kern="100" dirty="0">
                          <a:effectLst/>
                        </a:rPr>
                        <a:t>10000/x</a:t>
                      </a:r>
                      <a:r>
                        <a:rPr lang="zh-CN" sz="1400" kern="100" dirty="0">
                          <a:effectLst/>
                        </a:rPr>
                        <a:t>）</a:t>
                      </a:r>
                      <a:r>
                        <a:rPr lang="en-US" sz="1400" kern="100" dirty="0">
                          <a:effectLst/>
                        </a:rPr>
                        <a:t>+10</a:t>
                      </a:r>
                      <a:endParaRPr lang="zh-CN" sz="140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100941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71600" y="623455"/>
            <a:ext cx="9601200" cy="5766954"/>
          </a:xfrm>
        </p:spPr>
        <p:txBody>
          <a:bodyPr>
            <a:normAutofit fontScale="32500" lnSpcReduction="20000"/>
          </a:bodyPr>
          <a:lstStyle/>
          <a:p>
            <a:pPr marL="0" indent="0">
              <a:lnSpc>
                <a:spcPct val="120000"/>
              </a:lnSpc>
              <a:buNone/>
            </a:pPr>
            <a:r>
              <a:rPr lang="zh-CN" altLang="zh-CN" sz="5600" b="1" dirty="0">
                <a:solidFill>
                  <a:srgbClr val="0070C0"/>
                </a:solidFill>
                <a:latin typeface="Times New Roman" panose="02020603050405020304" pitchFamily="18" charset="0"/>
                <a:cs typeface="Times New Roman" panose="02020603050405020304" pitchFamily="18" charset="0"/>
              </a:rPr>
              <a:t>解：</a:t>
            </a:r>
            <a:r>
              <a:rPr lang="zh-CN" altLang="zh-CN" sz="5600" dirty="0">
                <a:solidFill>
                  <a:srgbClr val="0070C0"/>
                </a:solidFill>
                <a:latin typeface="Times New Roman" panose="02020603050405020304" pitchFamily="18" charset="0"/>
                <a:cs typeface="Times New Roman" panose="02020603050405020304" pitchFamily="18" charset="0"/>
              </a:rPr>
              <a:t>确定决策变量：设</a:t>
            </a:r>
            <a:r>
              <a:rPr lang="en-US" altLang="zh-CN" sz="5600" dirty="0">
                <a:solidFill>
                  <a:srgbClr val="0070C0"/>
                </a:solidFill>
                <a:latin typeface="Times New Roman" panose="02020603050405020304" pitchFamily="18" charset="0"/>
                <a:cs typeface="Times New Roman" panose="02020603050405020304" pitchFamily="18" charset="0"/>
              </a:rPr>
              <a:t>x1,x2,x3</a:t>
            </a:r>
            <a:r>
              <a:rPr lang="zh-CN" altLang="zh-CN" sz="5600" dirty="0">
                <a:solidFill>
                  <a:srgbClr val="0070C0"/>
                </a:solidFill>
                <a:latin typeface="Times New Roman" panose="02020603050405020304" pitchFamily="18" charset="0"/>
                <a:cs typeface="Times New Roman" panose="02020603050405020304" pitchFamily="18" charset="0"/>
              </a:rPr>
              <a:t>分别表示第</a:t>
            </a:r>
            <a:r>
              <a:rPr lang="en-US" altLang="zh-CN" sz="5600" dirty="0">
                <a:solidFill>
                  <a:srgbClr val="0070C0"/>
                </a:solidFill>
                <a:latin typeface="Times New Roman" panose="02020603050405020304" pitchFamily="18" charset="0"/>
                <a:cs typeface="Times New Roman" panose="02020603050405020304" pitchFamily="18" charset="0"/>
              </a:rPr>
              <a:t>1</a:t>
            </a:r>
            <a:r>
              <a:rPr lang="zh-CN" altLang="zh-CN" sz="5600" dirty="0">
                <a:solidFill>
                  <a:srgbClr val="0070C0"/>
                </a:solidFill>
                <a:latin typeface="Times New Roman" panose="02020603050405020304" pitchFamily="18" charset="0"/>
                <a:cs typeface="Times New Roman" panose="02020603050405020304" pitchFamily="18" charset="0"/>
              </a:rPr>
              <a:t>，</a:t>
            </a:r>
            <a:r>
              <a:rPr lang="en-US" altLang="zh-CN" sz="5600" dirty="0">
                <a:solidFill>
                  <a:srgbClr val="0070C0"/>
                </a:solidFill>
                <a:latin typeface="Times New Roman" panose="02020603050405020304" pitchFamily="18" charset="0"/>
                <a:cs typeface="Times New Roman" panose="02020603050405020304" pitchFamily="18" charset="0"/>
              </a:rPr>
              <a:t>2</a:t>
            </a:r>
            <a:r>
              <a:rPr lang="zh-CN" altLang="zh-CN" sz="5600" dirty="0">
                <a:solidFill>
                  <a:srgbClr val="0070C0"/>
                </a:solidFill>
                <a:latin typeface="Times New Roman" panose="02020603050405020304" pitchFamily="18" charset="0"/>
                <a:cs typeface="Times New Roman" panose="02020603050405020304" pitchFamily="18" charset="0"/>
              </a:rPr>
              <a:t>，</a:t>
            </a:r>
            <a:r>
              <a:rPr lang="en-US" altLang="zh-CN" sz="5600" dirty="0">
                <a:solidFill>
                  <a:srgbClr val="0070C0"/>
                </a:solidFill>
                <a:latin typeface="Times New Roman" panose="02020603050405020304" pitchFamily="18" charset="0"/>
                <a:cs typeface="Times New Roman" panose="02020603050405020304" pitchFamily="18" charset="0"/>
              </a:rPr>
              <a:t>3</a:t>
            </a:r>
            <a:r>
              <a:rPr lang="zh-CN" altLang="zh-CN" sz="5600" dirty="0">
                <a:solidFill>
                  <a:srgbClr val="0070C0"/>
                </a:solidFill>
                <a:latin typeface="Times New Roman" panose="02020603050405020304" pitchFamily="18" charset="0"/>
                <a:cs typeface="Times New Roman" panose="02020603050405020304" pitchFamily="18" charset="0"/>
              </a:rPr>
              <a:t>月份的</a:t>
            </a:r>
            <a:r>
              <a:rPr lang="zh-CN" altLang="zh-CN" sz="5600" dirty="0" smtClean="0">
                <a:solidFill>
                  <a:srgbClr val="0070C0"/>
                </a:solidFill>
                <a:latin typeface="Times New Roman" panose="02020603050405020304" pitchFamily="18" charset="0"/>
                <a:cs typeface="Times New Roman" panose="02020603050405020304" pitchFamily="18" charset="0"/>
              </a:rPr>
              <a:t>产量</a:t>
            </a:r>
            <a:endParaRPr lang="zh-CN" altLang="zh-CN" sz="5600" dirty="0">
              <a:solidFill>
                <a:srgbClr val="0070C0"/>
              </a:solidFill>
              <a:latin typeface="Times New Roman" panose="02020603050405020304" pitchFamily="18" charset="0"/>
              <a:cs typeface="Times New Roman" panose="02020603050405020304" pitchFamily="18" charset="0"/>
            </a:endParaRPr>
          </a:p>
          <a:p>
            <a:pPr marL="0" indent="0">
              <a:lnSpc>
                <a:spcPct val="120000"/>
              </a:lnSpc>
              <a:buNone/>
            </a:pPr>
            <a:r>
              <a:rPr lang="zh-CN" altLang="zh-CN" sz="5600" dirty="0">
                <a:solidFill>
                  <a:srgbClr val="0070C0"/>
                </a:solidFill>
                <a:latin typeface="Times New Roman" panose="02020603050405020304" pitchFamily="18" charset="0"/>
                <a:cs typeface="Times New Roman" panose="02020603050405020304" pitchFamily="18" charset="0"/>
              </a:rPr>
              <a:t>目标是总费用</a:t>
            </a:r>
            <a:r>
              <a:rPr lang="en-US" altLang="zh-CN" sz="5600" dirty="0">
                <a:solidFill>
                  <a:srgbClr val="0070C0"/>
                </a:solidFill>
                <a:latin typeface="Times New Roman" panose="02020603050405020304" pitchFamily="18" charset="0"/>
                <a:cs typeface="Times New Roman" panose="02020603050405020304" pitchFamily="18" charset="0"/>
              </a:rPr>
              <a:t>f</a:t>
            </a:r>
            <a:r>
              <a:rPr lang="zh-CN" altLang="zh-CN" sz="5600" dirty="0">
                <a:solidFill>
                  <a:srgbClr val="0070C0"/>
                </a:solidFill>
                <a:latin typeface="Times New Roman" panose="02020603050405020304" pitchFamily="18" charset="0"/>
                <a:cs typeface="Times New Roman" panose="02020603050405020304" pitchFamily="18" charset="0"/>
              </a:rPr>
              <a:t>最低，总费用包括生成费用和库存费用：</a:t>
            </a:r>
          </a:p>
          <a:p>
            <a:pPr marL="0" indent="0">
              <a:lnSpc>
                <a:spcPct val="120000"/>
              </a:lnSpc>
              <a:buNone/>
            </a:pPr>
            <a:r>
              <a:rPr lang="en-US" altLang="zh-CN" sz="5600" dirty="0">
                <a:solidFill>
                  <a:srgbClr val="0070C0"/>
                </a:solidFill>
                <a:latin typeface="Times New Roman" panose="02020603050405020304" pitchFamily="18" charset="0"/>
                <a:cs typeface="Times New Roman" panose="02020603050405020304" pitchFamily="18" charset="0"/>
              </a:rPr>
              <a:t>f=0.2*x1</a:t>
            </a:r>
            <a:r>
              <a:rPr lang="en-US" altLang="zh-CN" sz="5600" baseline="30000" dirty="0">
                <a:solidFill>
                  <a:srgbClr val="0070C0"/>
                </a:solidFill>
                <a:latin typeface="Times New Roman" panose="02020603050405020304" pitchFamily="18" charset="0"/>
                <a:cs typeface="Times New Roman" panose="02020603050405020304" pitchFamily="18" charset="0"/>
              </a:rPr>
              <a:t>2</a:t>
            </a:r>
            <a:r>
              <a:rPr lang="en-US" altLang="zh-CN" sz="5600" dirty="0">
                <a:solidFill>
                  <a:srgbClr val="0070C0"/>
                </a:solidFill>
                <a:latin typeface="Times New Roman" panose="02020603050405020304" pitchFamily="18" charset="0"/>
                <a:cs typeface="Times New Roman" panose="02020603050405020304" pitchFamily="18" charset="0"/>
              </a:rPr>
              <a:t>+10*x1+6+12*x2+3+(10000/x3)+10+2*5+2*(5+x1-40)+2*(5+x1+x2-100)             </a:t>
            </a:r>
            <a:endParaRPr lang="zh-CN" altLang="zh-CN" sz="5600" dirty="0">
              <a:solidFill>
                <a:srgbClr val="0070C0"/>
              </a:solidFill>
              <a:latin typeface="Times New Roman" panose="02020603050405020304" pitchFamily="18" charset="0"/>
              <a:cs typeface="Times New Roman" panose="02020603050405020304" pitchFamily="18" charset="0"/>
            </a:endParaRPr>
          </a:p>
          <a:p>
            <a:pPr marL="0" indent="0">
              <a:lnSpc>
                <a:spcPct val="120000"/>
              </a:lnSpc>
              <a:buNone/>
            </a:pPr>
            <a:r>
              <a:rPr lang="zh-CN" altLang="zh-CN" sz="5600" dirty="0" smtClean="0">
                <a:solidFill>
                  <a:srgbClr val="0070C0"/>
                </a:solidFill>
                <a:latin typeface="Times New Roman" panose="02020603050405020304" pitchFamily="18" charset="0"/>
                <a:cs typeface="Times New Roman" panose="02020603050405020304" pitchFamily="18" charset="0"/>
              </a:rPr>
              <a:t>约束条件</a:t>
            </a:r>
            <a:r>
              <a:rPr lang="zh-CN" altLang="zh-CN" sz="5600" dirty="0">
                <a:solidFill>
                  <a:srgbClr val="0070C0"/>
                </a:solidFill>
                <a:latin typeface="Times New Roman" panose="02020603050405020304" pitchFamily="18" charset="0"/>
                <a:cs typeface="Times New Roman" panose="02020603050405020304" pitchFamily="18" charset="0"/>
              </a:rPr>
              <a:t>：</a:t>
            </a:r>
          </a:p>
          <a:p>
            <a:pPr marL="0" indent="0">
              <a:lnSpc>
                <a:spcPct val="120000"/>
              </a:lnSpc>
              <a:buNone/>
            </a:pPr>
            <a:r>
              <a:rPr lang="zh-CN" altLang="zh-CN" sz="5600" dirty="0">
                <a:solidFill>
                  <a:srgbClr val="0070C0"/>
                </a:solidFill>
                <a:latin typeface="Times New Roman" panose="02020603050405020304" pitchFamily="18" charset="0"/>
                <a:cs typeface="Times New Roman" panose="02020603050405020304" pitchFamily="18" charset="0"/>
              </a:rPr>
              <a:t>所有决策变量非负：</a:t>
            </a:r>
            <a:r>
              <a:rPr lang="en-US" altLang="zh-CN" sz="5600" dirty="0">
                <a:solidFill>
                  <a:srgbClr val="0070C0"/>
                </a:solidFill>
                <a:latin typeface="Times New Roman" panose="02020603050405020304" pitchFamily="18" charset="0"/>
                <a:cs typeface="Times New Roman" panose="02020603050405020304" pitchFamily="18" charset="0"/>
              </a:rPr>
              <a:t> xi</a:t>
            </a:r>
            <a:r>
              <a:rPr lang="en-US" altLang="zh-CN" sz="5600" dirty="0">
                <a:solidFill>
                  <a:srgbClr val="0070C0"/>
                </a:solidFill>
                <a:latin typeface="Times New Roman" panose="02020603050405020304" pitchFamily="18" charset="0"/>
                <a:cs typeface="Times New Roman" panose="02020603050405020304" pitchFamily="18" charset="0"/>
                <a:sym typeface="Symbol"/>
              </a:rPr>
              <a:t></a:t>
            </a:r>
            <a:r>
              <a:rPr lang="en-US" altLang="zh-CN" sz="5600" dirty="0">
                <a:solidFill>
                  <a:srgbClr val="0070C0"/>
                </a:solidFill>
                <a:latin typeface="Times New Roman" panose="02020603050405020304" pitchFamily="18" charset="0"/>
                <a:cs typeface="Times New Roman" panose="02020603050405020304" pitchFamily="18" charset="0"/>
              </a:rPr>
              <a:t>0</a:t>
            </a:r>
            <a:r>
              <a:rPr lang="zh-CN" altLang="zh-CN" sz="5600" dirty="0" smtClean="0">
                <a:solidFill>
                  <a:srgbClr val="0070C0"/>
                </a:solidFill>
                <a:latin typeface="Times New Roman" panose="02020603050405020304" pitchFamily="18" charset="0"/>
                <a:cs typeface="Times New Roman" panose="02020603050405020304" pitchFamily="18" charset="0"/>
              </a:rPr>
              <a:t>；</a:t>
            </a:r>
            <a:endParaRPr lang="zh-CN" altLang="zh-CN" sz="5600" dirty="0">
              <a:solidFill>
                <a:srgbClr val="0070C0"/>
              </a:solidFill>
              <a:latin typeface="Times New Roman" panose="02020603050405020304" pitchFamily="18" charset="0"/>
              <a:cs typeface="Times New Roman" panose="02020603050405020304" pitchFamily="18" charset="0"/>
            </a:endParaRPr>
          </a:p>
          <a:p>
            <a:pPr marL="0" indent="0">
              <a:lnSpc>
                <a:spcPct val="120000"/>
              </a:lnSpc>
              <a:buNone/>
            </a:pPr>
            <a:r>
              <a:rPr lang="zh-CN" altLang="zh-CN" sz="5600" dirty="0">
                <a:solidFill>
                  <a:srgbClr val="0070C0"/>
                </a:solidFill>
                <a:latin typeface="Times New Roman" panose="02020603050405020304" pitchFamily="18" charset="0"/>
                <a:cs typeface="Times New Roman" panose="02020603050405020304" pitchFamily="18" charset="0"/>
              </a:rPr>
              <a:t>每月生成能力限制：  </a:t>
            </a:r>
            <a:r>
              <a:rPr lang="en-US" altLang="zh-CN" sz="5600" dirty="0">
                <a:solidFill>
                  <a:srgbClr val="0070C0"/>
                </a:solidFill>
                <a:latin typeface="Times New Roman" panose="02020603050405020304" pitchFamily="18" charset="0"/>
                <a:cs typeface="Times New Roman" panose="02020603050405020304" pitchFamily="18" charset="0"/>
              </a:rPr>
              <a:t>x1</a:t>
            </a:r>
            <a:r>
              <a:rPr lang="en-US" altLang="zh-CN" sz="5600" dirty="0">
                <a:solidFill>
                  <a:srgbClr val="0070C0"/>
                </a:solidFill>
                <a:latin typeface="Times New Roman" panose="02020603050405020304" pitchFamily="18" charset="0"/>
                <a:cs typeface="Times New Roman" panose="02020603050405020304" pitchFamily="18" charset="0"/>
                <a:sym typeface="Symbol"/>
              </a:rPr>
              <a:t></a:t>
            </a:r>
            <a:r>
              <a:rPr lang="en-US" altLang="zh-CN" sz="5600" dirty="0">
                <a:solidFill>
                  <a:srgbClr val="0070C0"/>
                </a:solidFill>
                <a:latin typeface="Times New Roman" panose="02020603050405020304" pitchFamily="18" charset="0"/>
                <a:cs typeface="Times New Roman" panose="02020603050405020304" pitchFamily="18" charset="0"/>
              </a:rPr>
              <a:t>60,   x2</a:t>
            </a:r>
            <a:r>
              <a:rPr lang="en-US" altLang="zh-CN" sz="5600" dirty="0">
                <a:solidFill>
                  <a:srgbClr val="0070C0"/>
                </a:solidFill>
                <a:latin typeface="Times New Roman" panose="02020603050405020304" pitchFamily="18" charset="0"/>
                <a:cs typeface="Times New Roman" panose="02020603050405020304" pitchFamily="18" charset="0"/>
                <a:sym typeface="Symbol"/>
              </a:rPr>
              <a:t></a:t>
            </a:r>
            <a:r>
              <a:rPr lang="en-US" altLang="zh-CN" sz="5600" dirty="0">
                <a:solidFill>
                  <a:srgbClr val="0070C0"/>
                </a:solidFill>
                <a:latin typeface="Times New Roman" panose="02020603050405020304" pitchFamily="18" charset="0"/>
                <a:cs typeface="Times New Roman" panose="02020603050405020304" pitchFamily="18" charset="0"/>
              </a:rPr>
              <a:t>50, x3</a:t>
            </a:r>
            <a:r>
              <a:rPr lang="en-US" altLang="zh-CN" sz="5600" dirty="0">
                <a:solidFill>
                  <a:srgbClr val="0070C0"/>
                </a:solidFill>
                <a:latin typeface="Times New Roman" panose="02020603050405020304" pitchFamily="18" charset="0"/>
                <a:cs typeface="Times New Roman" panose="02020603050405020304" pitchFamily="18" charset="0"/>
                <a:sym typeface="Symbol"/>
              </a:rPr>
              <a:t></a:t>
            </a:r>
            <a:r>
              <a:rPr lang="en-US" altLang="zh-CN" sz="5600" dirty="0">
                <a:solidFill>
                  <a:srgbClr val="0070C0"/>
                </a:solidFill>
                <a:latin typeface="Times New Roman" panose="02020603050405020304" pitchFamily="18" charset="0"/>
                <a:cs typeface="Times New Roman" panose="02020603050405020304" pitchFamily="18" charset="0"/>
              </a:rPr>
              <a:t>40,                         </a:t>
            </a:r>
            <a:endParaRPr lang="zh-CN" altLang="zh-CN" sz="5600" dirty="0">
              <a:solidFill>
                <a:srgbClr val="0070C0"/>
              </a:solidFill>
              <a:latin typeface="Times New Roman" panose="02020603050405020304" pitchFamily="18" charset="0"/>
              <a:cs typeface="Times New Roman" panose="02020603050405020304" pitchFamily="18" charset="0"/>
            </a:endParaRPr>
          </a:p>
          <a:p>
            <a:pPr marL="0" indent="0">
              <a:lnSpc>
                <a:spcPct val="120000"/>
              </a:lnSpc>
              <a:buNone/>
            </a:pPr>
            <a:r>
              <a:rPr lang="zh-CN" altLang="zh-CN" sz="5600" dirty="0">
                <a:solidFill>
                  <a:srgbClr val="0070C0"/>
                </a:solidFill>
                <a:latin typeface="Times New Roman" panose="02020603050405020304" pitchFamily="18" charset="0"/>
                <a:cs typeface="Times New Roman" panose="02020603050405020304" pitchFamily="18" charset="0"/>
              </a:rPr>
              <a:t>每月需完成合同订货量：</a:t>
            </a:r>
            <a:r>
              <a:rPr lang="en-US" altLang="zh-CN" sz="5600" dirty="0">
                <a:solidFill>
                  <a:srgbClr val="0070C0"/>
                </a:solidFill>
                <a:latin typeface="Times New Roman" panose="02020603050405020304" pitchFamily="18" charset="0"/>
                <a:cs typeface="Times New Roman" panose="02020603050405020304" pitchFamily="18" charset="0"/>
              </a:rPr>
              <a:t>5+x1</a:t>
            </a:r>
            <a:r>
              <a:rPr lang="en-US" altLang="zh-CN" sz="5600" dirty="0">
                <a:solidFill>
                  <a:srgbClr val="0070C0"/>
                </a:solidFill>
                <a:latin typeface="Times New Roman" panose="02020603050405020304" pitchFamily="18" charset="0"/>
                <a:cs typeface="Times New Roman" panose="02020603050405020304" pitchFamily="18" charset="0"/>
                <a:sym typeface="Symbol"/>
              </a:rPr>
              <a:t></a:t>
            </a:r>
            <a:r>
              <a:rPr lang="en-US" altLang="zh-CN" sz="5600" dirty="0">
                <a:solidFill>
                  <a:srgbClr val="0070C0"/>
                </a:solidFill>
                <a:latin typeface="Times New Roman" panose="02020603050405020304" pitchFamily="18" charset="0"/>
                <a:cs typeface="Times New Roman" panose="02020603050405020304" pitchFamily="18" charset="0"/>
              </a:rPr>
              <a:t>40,   5+x1+x2</a:t>
            </a:r>
            <a:r>
              <a:rPr lang="en-US" altLang="zh-CN" sz="5600" dirty="0">
                <a:solidFill>
                  <a:srgbClr val="0070C0"/>
                </a:solidFill>
                <a:latin typeface="Times New Roman" panose="02020603050405020304" pitchFamily="18" charset="0"/>
                <a:cs typeface="Times New Roman" panose="02020603050405020304" pitchFamily="18" charset="0"/>
                <a:sym typeface="Symbol"/>
              </a:rPr>
              <a:t></a:t>
            </a:r>
            <a:r>
              <a:rPr lang="en-US" altLang="zh-CN" sz="5600" dirty="0">
                <a:solidFill>
                  <a:srgbClr val="0070C0"/>
                </a:solidFill>
                <a:latin typeface="Times New Roman" panose="02020603050405020304" pitchFamily="18" charset="0"/>
                <a:cs typeface="Times New Roman" panose="02020603050405020304" pitchFamily="18" charset="0"/>
              </a:rPr>
              <a:t>100,  5+x1+x2+x3=135+6,   </a:t>
            </a:r>
            <a:endParaRPr lang="zh-CN" altLang="zh-CN" sz="5600" dirty="0">
              <a:solidFill>
                <a:srgbClr val="0070C0"/>
              </a:solidFill>
              <a:latin typeface="Times New Roman" panose="02020603050405020304" pitchFamily="18" charset="0"/>
              <a:cs typeface="Times New Roman" panose="02020603050405020304" pitchFamily="18" charset="0"/>
            </a:endParaRPr>
          </a:p>
          <a:p>
            <a:pPr marL="0" indent="0">
              <a:lnSpc>
                <a:spcPct val="120000"/>
              </a:lnSpc>
              <a:buNone/>
            </a:pPr>
            <a:r>
              <a:rPr lang="zh-CN" altLang="zh-CN" sz="5600" dirty="0">
                <a:solidFill>
                  <a:srgbClr val="0070C0"/>
                </a:solidFill>
                <a:latin typeface="Times New Roman" panose="02020603050405020304" pitchFamily="18" charset="0"/>
                <a:cs typeface="Times New Roman" panose="02020603050405020304" pitchFamily="18" charset="0"/>
              </a:rPr>
              <a:t>得非线性规划模型：</a:t>
            </a:r>
          </a:p>
          <a:p>
            <a:pPr marL="0" indent="0">
              <a:lnSpc>
                <a:spcPct val="120000"/>
              </a:lnSpc>
              <a:buNone/>
            </a:pPr>
            <a:r>
              <a:rPr lang="en-US" altLang="zh-CN" sz="5600" dirty="0">
                <a:solidFill>
                  <a:srgbClr val="0070C0"/>
                </a:solidFill>
                <a:latin typeface="Times New Roman" panose="02020603050405020304" pitchFamily="18" charset="0"/>
                <a:cs typeface="Times New Roman" panose="02020603050405020304" pitchFamily="18" charset="0"/>
              </a:rPr>
              <a:t>min f=0.2*x1</a:t>
            </a:r>
            <a:r>
              <a:rPr lang="en-US" altLang="zh-CN" sz="5600" baseline="30000" dirty="0">
                <a:solidFill>
                  <a:srgbClr val="0070C0"/>
                </a:solidFill>
                <a:latin typeface="Times New Roman" panose="02020603050405020304" pitchFamily="18" charset="0"/>
                <a:cs typeface="Times New Roman" panose="02020603050405020304" pitchFamily="18" charset="0"/>
              </a:rPr>
              <a:t>2</a:t>
            </a:r>
            <a:r>
              <a:rPr lang="en-US" altLang="zh-CN" sz="5600" dirty="0">
                <a:solidFill>
                  <a:srgbClr val="0070C0"/>
                </a:solidFill>
                <a:latin typeface="Times New Roman" panose="02020603050405020304" pitchFamily="18" charset="0"/>
                <a:cs typeface="Times New Roman" panose="02020603050405020304" pitchFamily="18" charset="0"/>
              </a:rPr>
              <a:t>+14*x1+14*x2+(10000/x3)-231</a:t>
            </a:r>
            <a:endParaRPr lang="zh-CN" altLang="zh-CN" sz="5600" dirty="0">
              <a:solidFill>
                <a:srgbClr val="0070C0"/>
              </a:solidFill>
              <a:latin typeface="Times New Roman" panose="02020603050405020304" pitchFamily="18" charset="0"/>
              <a:cs typeface="Times New Roman" panose="02020603050405020304" pitchFamily="18" charset="0"/>
            </a:endParaRPr>
          </a:p>
          <a:p>
            <a:pPr marL="0" indent="0">
              <a:lnSpc>
                <a:spcPct val="120000"/>
              </a:lnSpc>
              <a:buNone/>
            </a:pPr>
            <a:r>
              <a:rPr lang="en-US" altLang="zh-CN" sz="5600" dirty="0" err="1">
                <a:solidFill>
                  <a:srgbClr val="0070C0"/>
                </a:solidFill>
                <a:latin typeface="Times New Roman" panose="02020603050405020304" pitchFamily="18" charset="0"/>
                <a:cs typeface="Times New Roman" panose="02020603050405020304" pitchFamily="18" charset="0"/>
              </a:rPr>
              <a:t>s.t.</a:t>
            </a:r>
            <a:r>
              <a:rPr lang="en-US" altLang="zh-CN" sz="5600" dirty="0">
                <a:solidFill>
                  <a:srgbClr val="0070C0"/>
                </a:solidFill>
                <a:latin typeface="Times New Roman" panose="02020603050405020304" pitchFamily="18" charset="0"/>
                <a:cs typeface="Times New Roman" panose="02020603050405020304" pitchFamily="18" charset="0"/>
              </a:rPr>
              <a:t>   x1</a:t>
            </a:r>
            <a:r>
              <a:rPr lang="en-US" altLang="zh-CN" sz="5600" dirty="0">
                <a:solidFill>
                  <a:srgbClr val="0070C0"/>
                </a:solidFill>
                <a:latin typeface="Times New Roman" panose="02020603050405020304" pitchFamily="18" charset="0"/>
                <a:cs typeface="Times New Roman" panose="02020603050405020304" pitchFamily="18" charset="0"/>
                <a:sym typeface="Symbol"/>
              </a:rPr>
              <a:t></a:t>
            </a:r>
            <a:r>
              <a:rPr lang="en-US" altLang="zh-CN" sz="5600" dirty="0">
                <a:solidFill>
                  <a:srgbClr val="0070C0"/>
                </a:solidFill>
                <a:latin typeface="Times New Roman" panose="02020603050405020304" pitchFamily="18" charset="0"/>
                <a:cs typeface="Times New Roman" panose="02020603050405020304" pitchFamily="18" charset="0"/>
              </a:rPr>
              <a:t>60</a:t>
            </a:r>
            <a:r>
              <a:rPr lang="zh-CN" altLang="zh-CN" sz="5600" dirty="0">
                <a:solidFill>
                  <a:srgbClr val="0070C0"/>
                </a:solidFill>
                <a:latin typeface="Times New Roman" panose="02020603050405020304" pitchFamily="18" charset="0"/>
                <a:cs typeface="Times New Roman" panose="02020603050405020304" pitchFamily="18" charset="0"/>
              </a:rPr>
              <a:t>； </a:t>
            </a:r>
            <a:r>
              <a:rPr lang="en-US" altLang="zh-CN" sz="5600" dirty="0">
                <a:solidFill>
                  <a:srgbClr val="0070C0"/>
                </a:solidFill>
                <a:latin typeface="Times New Roman" panose="02020603050405020304" pitchFamily="18" charset="0"/>
                <a:cs typeface="Times New Roman" panose="02020603050405020304" pitchFamily="18" charset="0"/>
              </a:rPr>
              <a:t>  </a:t>
            </a:r>
            <a:r>
              <a:rPr lang="en-US" altLang="zh-CN" sz="5600" dirty="0" smtClean="0">
                <a:solidFill>
                  <a:srgbClr val="0070C0"/>
                </a:solidFill>
                <a:latin typeface="Times New Roman" panose="02020603050405020304" pitchFamily="18" charset="0"/>
                <a:cs typeface="Times New Roman" panose="02020603050405020304" pitchFamily="18" charset="0"/>
              </a:rPr>
              <a:t>x2</a:t>
            </a:r>
            <a:r>
              <a:rPr lang="en-US" altLang="zh-CN" sz="5600" dirty="0">
                <a:solidFill>
                  <a:srgbClr val="0070C0"/>
                </a:solidFill>
                <a:latin typeface="Times New Roman" panose="02020603050405020304" pitchFamily="18" charset="0"/>
                <a:cs typeface="Times New Roman" panose="02020603050405020304" pitchFamily="18" charset="0"/>
                <a:sym typeface="Symbol"/>
              </a:rPr>
              <a:t></a:t>
            </a:r>
            <a:r>
              <a:rPr lang="en-US" altLang="zh-CN" sz="5600" dirty="0">
                <a:solidFill>
                  <a:srgbClr val="0070C0"/>
                </a:solidFill>
                <a:latin typeface="Times New Roman" panose="02020603050405020304" pitchFamily="18" charset="0"/>
                <a:cs typeface="Times New Roman" panose="02020603050405020304" pitchFamily="18" charset="0"/>
              </a:rPr>
              <a:t>50</a:t>
            </a:r>
            <a:r>
              <a:rPr lang="zh-CN" altLang="zh-CN" sz="5600" dirty="0">
                <a:solidFill>
                  <a:srgbClr val="0070C0"/>
                </a:solidFill>
                <a:latin typeface="Times New Roman" panose="02020603050405020304" pitchFamily="18" charset="0"/>
                <a:cs typeface="Times New Roman" panose="02020603050405020304" pitchFamily="18" charset="0"/>
              </a:rPr>
              <a:t>； </a:t>
            </a:r>
            <a:r>
              <a:rPr lang="en-US" altLang="zh-CN" sz="5600" dirty="0" smtClean="0">
                <a:solidFill>
                  <a:srgbClr val="0070C0"/>
                </a:solidFill>
                <a:latin typeface="Times New Roman" panose="02020603050405020304" pitchFamily="18" charset="0"/>
                <a:cs typeface="Times New Roman" panose="02020603050405020304" pitchFamily="18" charset="0"/>
              </a:rPr>
              <a:t> x3</a:t>
            </a:r>
            <a:r>
              <a:rPr lang="en-US" altLang="zh-CN" sz="5600" dirty="0">
                <a:solidFill>
                  <a:srgbClr val="0070C0"/>
                </a:solidFill>
                <a:latin typeface="Times New Roman" panose="02020603050405020304" pitchFamily="18" charset="0"/>
                <a:cs typeface="Times New Roman" panose="02020603050405020304" pitchFamily="18" charset="0"/>
                <a:sym typeface="Symbol"/>
              </a:rPr>
              <a:t></a:t>
            </a:r>
            <a:r>
              <a:rPr lang="en-US" altLang="zh-CN" sz="5600" dirty="0">
                <a:solidFill>
                  <a:srgbClr val="0070C0"/>
                </a:solidFill>
                <a:latin typeface="Times New Roman" panose="02020603050405020304" pitchFamily="18" charset="0"/>
                <a:cs typeface="Times New Roman" panose="02020603050405020304" pitchFamily="18" charset="0"/>
              </a:rPr>
              <a:t>40</a:t>
            </a:r>
            <a:r>
              <a:rPr lang="zh-CN" altLang="zh-CN" sz="5600" dirty="0" smtClean="0">
                <a:solidFill>
                  <a:srgbClr val="0070C0"/>
                </a:solidFill>
                <a:latin typeface="Times New Roman" panose="02020603050405020304" pitchFamily="18" charset="0"/>
                <a:cs typeface="Times New Roman" panose="02020603050405020304" pitchFamily="18" charset="0"/>
              </a:rPr>
              <a:t>；</a:t>
            </a:r>
            <a:r>
              <a:rPr lang="en-US" altLang="zh-CN" sz="5600" dirty="0">
                <a:solidFill>
                  <a:srgbClr val="0070C0"/>
                </a:solidFill>
                <a:latin typeface="Times New Roman" panose="02020603050405020304" pitchFamily="18" charset="0"/>
                <a:cs typeface="Times New Roman" panose="02020603050405020304" pitchFamily="18" charset="0"/>
              </a:rPr>
              <a:t> </a:t>
            </a:r>
            <a:r>
              <a:rPr lang="en-US" altLang="zh-CN" sz="5600" dirty="0" smtClean="0">
                <a:solidFill>
                  <a:srgbClr val="0070C0"/>
                </a:solidFill>
                <a:latin typeface="Times New Roman" panose="02020603050405020304" pitchFamily="18" charset="0"/>
                <a:cs typeface="Times New Roman" panose="02020603050405020304" pitchFamily="18" charset="0"/>
              </a:rPr>
              <a:t>x1</a:t>
            </a:r>
            <a:r>
              <a:rPr lang="en-US" altLang="zh-CN" sz="5600" dirty="0">
                <a:solidFill>
                  <a:srgbClr val="0070C0"/>
                </a:solidFill>
                <a:latin typeface="Times New Roman" panose="02020603050405020304" pitchFamily="18" charset="0"/>
                <a:cs typeface="Times New Roman" panose="02020603050405020304" pitchFamily="18" charset="0"/>
                <a:sym typeface="Symbol"/>
              </a:rPr>
              <a:t></a:t>
            </a:r>
            <a:r>
              <a:rPr lang="en-US" altLang="zh-CN" sz="5600" dirty="0">
                <a:solidFill>
                  <a:srgbClr val="0070C0"/>
                </a:solidFill>
                <a:latin typeface="Times New Roman" panose="02020603050405020304" pitchFamily="18" charset="0"/>
                <a:cs typeface="Times New Roman" panose="02020603050405020304" pitchFamily="18" charset="0"/>
              </a:rPr>
              <a:t>35</a:t>
            </a:r>
            <a:r>
              <a:rPr lang="zh-CN" altLang="zh-CN" sz="5600" dirty="0">
                <a:solidFill>
                  <a:srgbClr val="0070C0"/>
                </a:solidFill>
                <a:latin typeface="Times New Roman" panose="02020603050405020304" pitchFamily="18" charset="0"/>
                <a:cs typeface="Times New Roman" panose="02020603050405020304" pitchFamily="18" charset="0"/>
              </a:rPr>
              <a:t>；</a:t>
            </a:r>
            <a:r>
              <a:rPr lang="en-US" altLang="zh-CN" sz="5600" dirty="0">
                <a:solidFill>
                  <a:srgbClr val="0070C0"/>
                </a:solidFill>
                <a:latin typeface="Times New Roman" panose="02020603050405020304" pitchFamily="18" charset="0"/>
                <a:cs typeface="Times New Roman" panose="02020603050405020304" pitchFamily="18" charset="0"/>
              </a:rPr>
              <a:t>  </a:t>
            </a:r>
            <a:endParaRPr lang="zh-CN" altLang="zh-CN" sz="5600" dirty="0">
              <a:solidFill>
                <a:srgbClr val="0070C0"/>
              </a:solidFill>
              <a:latin typeface="Times New Roman" panose="02020603050405020304" pitchFamily="18" charset="0"/>
              <a:cs typeface="Times New Roman" panose="02020603050405020304" pitchFamily="18" charset="0"/>
            </a:endParaRPr>
          </a:p>
          <a:p>
            <a:pPr marL="0" indent="0">
              <a:lnSpc>
                <a:spcPct val="120000"/>
              </a:lnSpc>
              <a:buNone/>
            </a:pPr>
            <a:r>
              <a:rPr lang="en-US" altLang="zh-CN" sz="5600" dirty="0" smtClean="0">
                <a:solidFill>
                  <a:srgbClr val="0070C0"/>
                </a:solidFill>
                <a:latin typeface="Times New Roman" panose="02020603050405020304" pitchFamily="18" charset="0"/>
                <a:cs typeface="Times New Roman" panose="02020603050405020304" pitchFamily="18" charset="0"/>
              </a:rPr>
              <a:t>        x1+x2</a:t>
            </a:r>
            <a:r>
              <a:rPr lang="en-US" altLang="zh-CN" sz="5600" dirty="0">
                <a:solidFill>
                  <a:srgbClr val="0070C0"/>
                </a:solidFill>
                <a:latin typeface="Times New Roman" panose="02020603050405020304" pitchFamily="18" charset="0"/>
                <a:cs typeface="Times New Roman" panose="02020603050405020304" pitchFamily="18" charset="0"/>
                <a:sym typeface="Symbol"/>
              </a:rPr>
              <a:t></a:t>
            </a:r>
            <a:r>
              <a:rPr lang="en-US" altLang="zh-CN" sz="5600" dirty="0">
                <a:solidFill>
                  <a:srgbClr val="0070C0"/>
                </a:solidFill>
                <a:latin typeface="Times New Roman" panose="02020603050405020304" pitchFamily="18" charset="0"/>
                <a:cs typeface="Times New Roman" panose="02020603050405020304" pitchFamily="18" charset="0"/>
              </a:rPr>
              <a:t>95</a:t>
            </a:r>
            <a:r>
              <a:rPr lang="zh-CN" altLang="zh-CN" sz="5600" dirty="0">
                <a:solidFill>
                  <a:srgbClr val="0070C0"/>
                </a:solidFill>
                <a:latin typeface="Times New Roman" panose="02020603050405020304" pitchFamily="18" charset="0"/>
                <a:cs typeface="Times New Roman" panose="02020603050405020304" pitchFamily="18" charset="0"/>
              </a:rPr>
              <a:t>；  </a:t>
            </a:r>
          </a:p>
          <a:p>
            <a:pPr marL="0" indent="0">
              <a:lnSpc>
                <a:spcPct val="120000"/>
              </a:lnSpc>
              <a:buNone/>
            </a:pPr>
            <a:r>
              <a:rPr lang="en-US" altLang="zh-CN" sz="5600" dirty="0" smtClean="0">
                <a:solidFill>
                  <a:srgbClr val="0070C0"/>
                </a:solidFill>
                <a:latin typeface="Times New Roman" panose="02020603050405020304" pitchFamily="18" charset="0"/>
                <a:cs typeface="Times New Roman" panose="02020603050405020304" pitchFamily="18" charset="0"/>
              </a:rPr>
              <a:t>        x1+x2+x3=136</a:t>
            </a:r>
            <a:r>
              <a:rPr lang="zh-CN" altLang="zh-CN" sz="5600" dirty="0">
                <a:solidFill>
                  <a:srgbClr val="0070C0"/>
                </a:solidFill>
                <a:latin typeface="Times New Roman" panose="02020603050405020304" pitchFamily="18" charset="0"/>
                <a:cs typeface="Times New Roman" panose="02020603050405020304" pitchFamily="18" charset="0"/>
              </a:rPr>
              <a:t>；</a:t>
            </a:r>
            <a:r>
              <a:rPr lang="en-US" altLang="zh-CN" sz="5600" dirty="0">
                <a:solidFill>
                  <a:srgbClr val="0070C0"/>
                </a:solidFill>
                <a:latin typeface="Times New Roman" panose="02020603050405020304" pitchFamily="18" charset="0"/>
                <a:cs typeface="Times New Roman" panose="02020603050405020304" pitchFamily="18" charset="0"/>
              </a:rPr>
              <a:t>       </a:t>
            </a:r>
            <a:endParaRPr lang="zh-CN" altLang="zh-CN" sz="5600" dirty="0">
              <a:solidFill>
                <a:srgbClr val="0070C0"/>
              </a:solidFill>
              <a:latin typeface="Times New Roman" panose="02020603050405020304" pitchFamily="18" charset="0"/>
              <a:cs typeface="Times New Roman" panose="02020603050405020304" pitchFamily="18" charset="0"/>
            </a:endParaRPr>
          </a:p>
          <a:p>
            <a:pPr marL="0" indent="0">
              <a:lnSpc>
                <a:spcPct val="120000"/>
              </a:lnSpc>
              <a:buNone/>
            </a:pPr>
            <a:r>
              <a:rPr lang="en-US" altLang="zh-CN" sz="5600" dirty="0" smtClean="0">
                <a:solidFill>
                  <a:srgbClr val="0070C0"/>
                </a:solidFill>
                <a:latin typeface="Times New Roman" panose="02020603050405020304" pitchFamily="18" charset="0"/>
                <a:cs typeface="Times New Roman" panose="02020603050405020304" pitchFamily="18" charset="0"/>
              </a:rPr>
              <a:t>        x1</a:t>
            </a:r>
            <a:r>
              <a:rPr lang="en-US" altLang="zh-CN" sz="5600" dirty="0">
                <a:solidFill>
                  <a:srgbClr val="0070C0"/>
                </a:solidFill>
                <a:latin typeface="Times New Roman" panose="02020603050405020304" pitchFamily="18" charset="0"/>
                <a:cs typeface="Times New Roman" panose="02020603050405020304" pitchFamily="18" charset="0"/>
                <a:sym typeface="Symbol"/>
              </a:rPr>
              <a:t></a:t>
            </a:r>
            <a:r>
              <a:rPr lang="en-US" altLang="zh-CN" sz="5600" dirty="0">
                <a:solidFill>
                  <a:srgbClr val="0070C0"/>
                </a:solidFill>
                <a:latin typeface="Times New Roman" panose="02020603050405020304" pitchFamily="18" charset="0"/>
                <a:cs typeface="Times New Roman" panose="02020603050405020304" pitchFamily="18" charset="0"/>
              </a:rPr>
              <a:t>0</a:t>
            </a:r>
            <a:r>
              <a:rPr lang="en-US" altLang="zh-CN" sz="5600" dirty="0" smtClean="0">
                <a:solidFill>
                  <a:srgbClr val="0070C0"/>
                </a:solidFill>
                <a:latin typeface="Times New Roman" panose="02020603050405020304" pitchFamily="18" charset="0"/>
                <a:cs typeface="Times New Roman" panose="02020603050405020304" pitchFamily="18" charset="0"/>
              </a:rPr>
              <a:t>, x2</a:t>
            </a:r>
            <a:r>
              <a:rPr lang="en-US" altLang="zh-CN" sz="5600" dirty="0" smtClean="0">
                <a:solidFill>
                  <a:srgbClr val="0070C0"/>
                </a:solidFill>
                <a:latin typeface="Times New Roman" panose="02020603050405020304" pitchFamily="18" charset="0"/>
                <a:cs typeface="Times New Roman" panose="02020603050405020304" pitchFamily="18" charset="0"/>
                <a:sym typeface="Symbol"/>
              </a:rPr>
              <a:t></a:t>
            </a:r>
            <a:r>
              <a:rPr lang="en-US" altLang="zh-CN" sz="5600" dirty="0">
                <a:solidFill>
                  <a:srgbClr val="0070C0"/>
                </a:solidFill>
                <a:latin typeface="Times New Roman" panose="02020603050405020304" pitchFamily="18" charset="0"/>
                <a:cs typeface="Times New Roman" panose="02020603050405020304" pitchFamily="18" charset="0"/>
              </a:rPr>
              <a:t>0,x3</a:t>
            </a:r>
            <a:r>
              <a:rPr lang="en-US" altLang="zh-CN" sz="5600" dirty="0">
                <a:solidFill>
                  <a:srgbClr val="0070C0"/>
                </a:solidFill>
                <a:latin typeface="Times New Roman" panose="02020603050405020304" pitchFamily="18" charset="0"/>
                <a:cs typeface="Times New Roman" panose="02020603050405020304" pitchFamily="18" charset="0"/>
                <a:sym typeface="Symbol"/>
              </a:rPr>
              <a:t></a:t>
            </a:r>
            <a:r>
              <a:rPr lang="en-US" altLang="zh-CN" sz="5600" dirty="0" smtClean="0">
                <a:solidFill>
                  <a:srgbClr val="0070C0"/>
                </a:solidFill>
                <a:latin typeface="Times New Roman" panose="02020603050405020304" pitchFamily="18" charset="0"/>
                <a:cs typeface="Times New Roman" panose="02020603050405020304" pitchFamily="18" charset="0"/>
              </a:rPr>
              <a:t>0</a:t>
            </a:r>
            <a:r>
              <a:rPr lang="zh-CN" altLang="zh-CN" sz="5600" dirty="0" smtClean="0">
                <a:solidFill>
                  <a:srgbClr val="0070C0"/>
                </a:solidFill>
                <a:latin typeface="Times New Roman" panose="02020603050405020304" pitchFamily="18" charset="0"/>
                <a:cs typeface="Times New Roman" panose="02020603050405020304" pitchFamily="18" charset="0"/>
              </a:rPr>
              <a:t> </a:t>
            </a:r>
            <a:endParaRPr lang="en-US" altLang="zh-CN" sz="5600" dirty="0" smtClean="0">
              <a:solidFill>
                <a:srgbClr val="0070C0"/>
              </a:solidFill>
              <a:latin typeface="Times New Roman" panose="02020603050405020304" pitchFamily="18" charset="0"/>
              <a:cs typeface="Times New Roman" panose="02020603050405020304" pitchFamily="18" charset="0"/>
            </a:endParaRPr>
          </a:p>
          <a:p>
            <a:pPr marL="0" indent="0">
              <a:buNone/>
            </a:pPr>
            <a:endParaRPr lang="zh-CN" altLang="zh-CN" dirty="0"/>
          </a:p>
        </p:txBody>
      </p:sp>
    </p:spTree>
    <p:extLst>
      <p:ext uri="{BB962C8B-B14F-4D97-AF65-F5344CB8AC3E}">
        <p14:creationId xmlns:p14="http://schemas.microsoft.com/office/powerpoint/2010/main" val="11529984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71600" y="602673"/>
            <a:ext cx="9601200" cy="5264727"/>
          </a:xfrm>
        </p:spPr>
        <p:txBody>
          <a:bodyPr>
            <a:normAutofit lnSpcReduction="10000"/>
          </a:bodyPr>
          <a:lstStyle/>
          <a:p>
            <a:pPr marL="0" indent="0">
              <a:buNone/>
            </a:pPr>
            <a:r>
              <a:rPr lang="en-US" altLang="zh-CN" dirty="0" err="1">
                <a:solidFill>
                  <a:srgbClr val="0070C0"/>
                </a:solidFill>
                <a:latin typeface="Times New Roman" panose="02020603050405020304" pitchFamily="18" charset="0"/>
                <a:cs typeface="Times New Roman" panose="02020603050405020304" pitchFamily="18" charset="0"/>
              </a:rPr>
              <a:t>matlab</a:t>
            </a:r>
            <a:r>
              <a:rPr lang="zh-CN" altLang="zh-CN" dirty="0">
                <a:solidFill>
                  <a:srgbClr val="0070C0"/>
                </a:solidFill>
                <a:latin typeface="Times New Roman" panose="02020603050405020304" pitchFamily="18" charset="0"/>
                <a:cs typeface="Times New Roman" panose="02020603050405020304" pitchFamily="18" charset="0"/>
              </a:rPr>
              <a:t>求解代码：</a:t>
            </a:r>
          </a:p>
          <a:p>
            <a:pPr marL="0" indent="0">
              <a:buNone/>
            </a:pPr>
            <a:r>
              <a:rPr lang="en-US" altLang="zh-CN" dirty="0">
                <a:solidFill>
                  <a:srgbClr val="0070C0"/>
                </a:solidFill>
                <a:latin typeface="Times New Roman" panose="02020603050405020304" pitchFamily="18" charset="0"/>
                <a:cs typeface="Times New Roman" panose="02020603050405020304" pitchFamily="18" charset="0"/>
              </a:rPr>
              <a:t>(1)</a:t>
            </a:r>
            <a:r>
              <a:rPr lang="zh-CN" altLang="zh-CN" dirty="0">
                <a:solidFill>
                  <a:srgbClr val="0070C0"/>
                </a:solidFill>
                <a:latin typeface="Times New Roman" panose="02020603050405020304" pitchFamily="18" charset="0"/>
                <a:cs typeface="Times New Roman" panose="02020603050405020304" pitchFamily="18" charset="0"/>
              </a:rPr>
              <a:t>先建立</a:t>
            </a:r>
            <a:r>
              <a:rPr lang="en-US" altLang="zh-CN" dirty="0">
                <a:solidFill>
                  <a:srgbClr val="0070C0"/>
                </a:solidFill>
                <a:latin typeface="Times New Roman" panose="02020603050405020304" pitchFamily="18" charset="0"/>
                <a:cs typeface="Times New Roman" panose="02020603050405020304" pitchFamily="18" charset="0"/>
              </a:rPr>
              <a:t>M</a:t>
            </a:r>
            <a:r>
              <a:rPr lang="zh-CN" altLang="zh-CN" dirty="0">
                <a:solidFill>
                  <a:srgbClr val="0070C0"/>
                </a:solidFill>
                <a:latin typeface="Times New Roman" panose="02020603050405020304" pitchFamily="18" charset="0"/>
                <a:cs typeface="Times New Roman" panose="02020603050405020304" pitchFamily="18" charset="0"/>
              </a:rPr>
              <a:t>文件</a:t>
            </a:r>
            <a:r>
              <a:rPr lang="en-US" altLang="zh-CN" dirty="0" err="1">
                <a:solidFill>
                  <a:srgbClr val="0070C0"/>
                </a:solidFill>
                <a:latin typeface="Times New Roman" panose="02020603050405020304" pitchFamily="18" charset="0"/>
                <a:cs typeface="Times New Roman" panose="02020603050405020304" pitchFamily="18" charset="0"/>
              </a:rPr>
              <a:t>fun.m</a:t>
            </a:r>
            <a:r>
              <a:rPr lang="zh-CN" altLang="zh-CN" dirty="0">
                <a:solidFill>
                  <a:srgbClr val="0070C0"/>
                </a:solidFill>
                <a:latin typeface="Times New Roman" panose="02020603050405020304" pitchFamily="18" charset="0"/>
                <a:cs typeface="Times New Roman" panose="02020603050405020304" pitchFamily="18" charset="0"/>
              </a:rPr>
              <a:t>定义目标函数：（这里</a:t>
            </a:r>
            <a:r>
              <a:rPr lang="en-US" altLang="zh-CN" dirty="0">
                <a:solidFill>
                  <a:srgbClr val="0070C0"/>
                </a:solidFill>
                <a:latin typeface="Times New Roman" panose="02020603050405020304" pitchFamily="18" charset="0"/>
                <a:cs typeface="Times New Roman" panose="02020603050405020304" pitchFamily="18" charset="0"/>
              </a:rPr>
              <a:t>x(1)</a:t>
            </a:r>
            <a:r>
              <a:rPr lang="zh-CN" altLang="zh-CN" dirty="0">
                <a:solidFill>
                  <a:srgbClr val="0070C0"/>
                </a:solidFill>
                <a:latin typeface="Times New Roman" panose="02020603050405020304" pitchFamily="18" charset="0"/>
                <a:cs typeface="Times New Roman" panose="02020603050405020304" pitchFamily="18" charset="0"/>
              </a:rPr>
              <a:t>至</a:t>
            </a:r>
            <a:r>
              <a:rPr lang="en-US" altLang="zh-CN" dirty="0">
                <a:solidFill>
                  <a:srgbClr val="0070C0"/>
                </a:solidFill>
                <a:latin typeface="Times New Roman" panose="02020603050405020304" pitchFamily="18" charset="0"/>
                <a:cs typeface="Times New Roman" panose="02020603050405020304" pitchFamily="18" charset="0"/>
              </a:rPr>
              <a:t>x(3)</a:t>
            </a:r>
            <a:r>
              <a:rPr lang="zh-CN" altLang="zh-CN" dirty="0">
                <a:solidFill>
                  <a:srgbClr val="0070C0"/>
                </a:solidFill>
                <a:latin typeface="Times New Roman" panose="02020603050405020304" pitchFamily="18" charset="0"/>
                <a:cs typeface="Times New Roman" panose="02020603050405020304" pitchFamily="18" charset="0"/>
              </a:rPr>
              <a:t>对应上面的</a:t>
            </a:r>
            <a:r>
              <a:rPr lang="en-US" altLang="zh-CN" dirty="0">
                <a:solidFill>
                  <a:srgbClr val="0070C0"/>
                </a:solidFill>
                <a:latin typeface="Times New Roman" panose="02020603050405020304" pitchFamily="18" charset="0"/>
                <a:cs typeface="Times New Roman" panose="02020603050405020304" pitchFamily="18" charset="0"/>
              </a:rPr>
              <a:t>x1</a:t>
            </a:r>
            <a:r>
              <a:rPr lang="zh-CN" altLang="zh-CN" dirty="0">
                <a:solidFill>
                  <a:srgbClr val="0070C0"/>
                </a:solidFill>
                <a:latin typeface="Times New Roman" panose="02020603050405020304" pitchFamily="18" charset="0"/>
                <a:cs typeface="Times New Roman" panose="02020603050405020304" pitchFamily="18" charset="0"/>
              </a:rPr>
              <a:t>至</a:t>
            </a:r>
            <a:r>
              <a:rPr lang="en-US" altLang="zh-CN" dirty="0">
                <a:solidFill>
                  <a:srgbClr val="0070C0"/>
                </a:solidFill>
                <a:latin typeface="Times New Roman" panose="02020603050405020304" pitchFamily="18" charset="0"/>
                <a:cs typeface="Times New Roman" panose="02020603050405020304" pitchFamily="18" charset="0"/>
              </a:rPr>
              <a:t>x3</a:t>
            </a:r>
            <a:r>
              <a:rPr lang="zh-CN" altLang="zh-CN" dirty="0">
                <a:solidFill>
                  <a:srgbClr val="0070C0"/>
                </a:solidFill>
                <a:latin typeface="Times New Roman" panose="02020603050405020304" pitchFamily="18" charset="0"/>
                <a:cs typeface="Times New Roman" panose="02020603050405020304" pitchFamily="18" charset="0"/>
              </a:rPr>
              <a:t>）</a:t>
            </a:r>
          </a:p>
          <a:p>
            <a:pPr marL="0" indent="0">
              <a:buNone/>
            </a:pPr>
            <a:r>
              <a:rPr lang="en-US" altLang="zh-CN" dirty="0">
                <a:solidFill>
                  <a:srgbClr val="0070C0"/>
                </a:solidFill>
                <a:latin typeface="Times New Roman" panose="02020603050405020304" pitchFamily="18" charset="0"/>
                <a:cs typeface="Times New Roman" panose="02020603050405020304" pitchFamily="18" charset="0"/>
              </a:rPr>
              <a:t>function f=fun(x)</a:t>
            </a:r>
            <a:endParaRPr lang="zh-CN" altLang="zh-CN" dirty="0">
              <a:solidFill>
                <a:srgbClr val="0070C0"/>
              </a:solidFill>
              <a:latin typeface="Times New Roman" panose="02020603050405020304" pitchFamily="18" charset="0"/>
              <a:cs typeface="Times New Roman" panose="02020603050405020304" pitchFamily="18" charset="0"/>
            </a:endParaRPr>
          </a:p>
          <a:p>
            <a:pPr marL="0" indent="0">
              <a:buNone/>
            </a:pPr>
            <a:r>
              <a:rPr lang="en-US" altLang="zh-CN" dirty="0">
                <a:solidFill>
                  <a:srgbClr val="0070C0"/>
                </a:solidFill>
                <a:latin typeface="Times New Roman" panose="02020603050405020304" pitchFamily="18" charset="0"/>
                <a:cs typeface="Times New Roman" panose="02020603050405020304" pitchFamily="18" charset="0"/>
              </a:rPr>
              <a:t>f=0.2*x(1)^2+14*x(1)+14*x(2)+(10000/x(3))-231;        </a:t>
            </a:r>
            <a:endParaRPr lang="zh-CN" altLang="zh-CN" dirty="0">
              <a:solidFill>
                <a:srgbClr val="0070C0"/>
              </a:solidFill>
              <a:latin typeface="Times New Roman" panose="02020603050405020304" pitchFamily="18" charset="0"/>
              <a:cs typeface="Times New Roman" panose="02020603050405020304" pitchFamily="18" charset="0"/>
            </a:endParaRPr>
          </a:p>
          <a:p>
            <a:pPr marL="0" indent="0">
              <a:buNone/>
            </a:pPr>
            <a:r>
              <a:rPr lang="en-US" altLang="zh-CN" dirty="0">
                <a:solidFill>
                  <a:srgbClr val="0070C0"/>
                </a:solidFill>
                <a:latin typeface="Times New Roman" panose="02020603050405020304" pitchFamily="18" charset="0"/>
                <a:cs typeface="Times New Roman" panose="02020603050405020304" pitchFamily="18" charset="0"/>
              </a:rPr>
              <a:t>(2)</a:t>
            </a:r>
            <a:r>
              <a:rPr lang="zh-CN" altLang="zh-CN" dirty="0">
                <a:solidFill>
                  <a:srgbClr val="0070C0"/>
                </a:solidFill>
                <a:latin typeface="Times New Roman" panose="02020603050405020304" pitchFamily="18" charset="0"/>
                <a:cs typeface="Times New Roman" panose="02020603050405020304" pitchFamily="18" charset="0"/>
              </a:rPr>
              <a:t>主程序</a:t>
            </a:r>
            <a:r>
              <a:rPr lang="en-US" altLang="zh-CN" dirty="0">
                <a:solidFill>
                  <a:srgbClr val="0070C0"/>
                </a:solidFill>
                <a:latin typeface="Times New Roman" panose="02020603050405020304" pitchFamily="18" charset="0"/>
                <a:cs typeface="Times New Roman" panose="02020603050405020304" pitchFamily="18" charset="0"/>
              </a:rPr>
              <a:t>:</a:t>
            </a:r>
            <a:endParaRPr lang="zh-CN" altLang="zh-CN" dirty="0">
              <a:solidFill>
                <a:srgbClr val="0070C0"/>
              </a:solidFill>
              <a:latin typeface="Times New Roman" panose="02020603050405020304" pitchFamily="18" charset="0"/>
              <a:cs typeface="Times New Roman" panose="02020603050405020304" pitchFamily="18" charset="0"/>
            </a:endParaRPr>
          </a:p>
          <a:p>
            <a:pPr marL="0" indent="0">
              <a:buNone/>
            </a:pPr>
            <a:r>
              <a:rPr lang="en-US" altLang="zh-CN" dirty="0">
                <a:solidFill>
                  <a:srgbClr val="0070C0"/>
                </a:solidFill>
                <a:latin typeface="Times New Roman" panose="02020603050405020304" pitchFamily="18" charset="0"/>
                <a:cs typeface="Times New Roman" panose="02020603050405020304" pitchFamily="18" charset="0"/>
              </a:rPr>
              <a:t>x0=[50,50,36];</a:t>
            </a:r>
            <a:endParaRPr lang="zh-CN" altLang="zh-CN" dirty="0">
              <a:solidFill>
                <a:srgbClr val="0070C0"/>
              </a:solidFill>
              <a:latin typeface="Times New Roman" panose="02020603050405020304" pitchFamily="18" charset="0"/>
              <a:cs typeface="Times New Roman" panose="02020603050405020304" pitchFamily="18" charset="0"/>
            </a:endParaRPr>
          </a:p>
          <a:p>
            <a:pPr marL="0" indent="0">
              <a:buNone/>
            </a:pPr>
            <a:r>
              <a:rPr lang="en-US" altLang="zh-CN" dirty="0">
                <a:solidFill>
                  <a:srgbClr val="0070C0"/>
                </a:solidFill>
                <a:latin typeface="Times New Roman" panose="02020603050405020304" pitchFamily="18" charset="0"/>
                <a:cs typeface="Times New Roman" panose="02020603050405020304" pitchFamily="18" charset="0"/>
              </a:rPr>
              <a:t>A=[-1,0,0;-1,-1,0];</a:t>
            </a:r>
            <a:endParaRPr lang="zh-CN" altLang="zh-CN" dirty="0">
              <a:solidFill>
                <a:srgbClr val="0070C0"/>
              </a:solidFill>
              <a:latin typeface="Times New Roman" panose="02020603050405020304" pitchFamily="18" charset="0"/>
              <a:cs typeface="Times New Roman" panose="02020603050405020304" pitchFamily="18" charset="0"/>
            </a:endParaRPr>
          </a:p>
          <a:p>
            <a:pPr marL="0" indent="0">
              <a:buNone/>
            </a:pPr>
            <a:r>
              <a:rPr lang="en-US" altLang="zh-CN" dirty="0">
                <a:solidFill>
                  <a:srgbClr val="0070C0"/>
                </a:solidFill>
                <a:latin typeface="Times New Roman" panose="02020603050405020304" pitchFamily="18" charset="0"/>
                <a:cs typeface="Times New Roman" panose="02020603050405020304" pitchFamily="18" charset="0"/>
              </a:rPr>
              <a:t>       b=[-35;-95];</a:t>
            </a:r>
            <a:endParaRPr lang="zh-CN" altLang="zh-CN" dirty="0">
              <a:solidFill>
                <a:srgbClr val="0070C0"/>
              </a:solidFill>
              <a:latin typeface="Times New Roman" panose="02020603050405020304" pitchFamily="18" charset="0"/>
              <a:cs typeface="Times New Roman" panose="02020603050405020304" pitchFamily="18" charset="0"/>
            </a:endParaRPr>
          </a:p>
          <a:p>
            <a:pPr marL="0" indent="0">
              <a:buNone/>
            </a:pPr>
            <a:r>
              <a:rPr lang="en-US" altLang="zh-CN" dirty="0">
                <a:solidFill>
                  <a:srgbClr val="0070C0"/>
                </a:solidFill>
                <a:latin typeface="Times New Roman" panose="02020603050405020304" pitchFamily="18" charset="0"/>
                <a:cs typeface="Times New Roman" panose="02020603050405020304" pitchFamily="18" charset="0"/>
              </a:rPr>
              <a:t>       </a:t>
            </a:r>
            <a:r>
              <a:rPr lang="en-US" altLang="zh-CN" dirty="0" err="1">
                <a:solidFill>
                  <a:srgbClr val="0070C0"/>
                </a:solidFill>
                <a:latin typeface="Times New Roman" panose="02020603050405020304" pitchFamily="18" charset="0"/>
                <a:cs typeface="Times New Roman" panose="02020603050405020304" pitchFamily="18" charset="0"/>
              </a:rPr>
              <a:t>aeq</a:t>
            </a:r>
            <a:r>
              <a:rPr lang="en-US" altLang="zh-CN" dirty="0">
                <a:solidFill>
                  <a:srgbClr val="0070C0"/>
                </a:solidFill>
                <a:latin typeface="Times New Roman" panose="02020603050405020304" pitchFamily="18" charset="0"/>
                <a:cs typeface="Times New Roman" panose="02020603050405020304" pitchFamily="18" charset="0"/>
              </a:rPr>
              <a:t>=[1 1 1];</a:t>
            </a:r>
            <a:endParaRPr lang="zh-CN" altLang="zh-CN" dirty="0">
              <a:solidFill>
                <a:srgbClr val="0070C0"/>
              </a:solidFill>
              <a:latin typeface="Times New Roman" panose="02020603050405020304" pitchFamily="18" charset="0"/>
              <a:cs typeface="Times New Roman" panose="02020603050405020304" pitchFamily="18" charset="0"/>
            </a:endParaRPr>
          </a:p>
          <a:p>
            <a:pPr marL="0" indent="0">
              <a:buNone/>
            </a:pPr>
            <a:r>
              <a:rPr lang="en-US" altLang="zh-CN" dirty="0">
                <a:solidFill>
                  <a:srgbClr val="0070C0"/>
                </a:solidFill>
                <a:latin typeface="Times New Roman" panose="02020603050405020304" pitchFamily="18" charset="0"/>
                <a:cs typeface="Times New Roman" panose="02020603050405020304" pitchFamily="18" charset="0"/>
              </a:rPr>
              <a:t>      </a:t>
            </a:r>
            <a:r>
              <a:rPr lang="en-US" altLang="zh-CN" dirty="0" err="1">
                <a:solidFill>
                  <a:srgbClr val="0070C0"/>
                </a:solidFill>
                <a:latin typeface="Times New Roman" panose="02020603050405020304" pitchFamily="18" charset="0"/>
                <a:cs typeface="Times New Roman" panose="02020603050405020304" pitchFamily="18" charset="0"/>
              </a:rPr>
              <a:t>beq</a:t>
            </a:r>
            <a:r>
              <a:rPr lang="en-US" altLang="zh-CN" dirty="0">
                <a:solidFill>
                  <a:srgbClr val="0070C0"/>
                </a:solidFill>
                <a:latin typeface="Times New Roman" panose="02020603050405020304" pitchFamily="18" charset="0"/>
                <a:cs typeface="Times New Roman" panose="02020603050405020304" pitchFamily="18" charset="0"/>
              </a:rPr>
              <a:t>=[136];</a:t>
            </a:r>
            <a:endParaRPr lang="zh-CN" altLang="zh-CN" dirty="0">
              <a:solidFill>
                <a:srgbClr val="0070C0"/>
              </a:solidFill>
              <a:latin typeface="Times New Roman" panose="02020603050405020304" pitchFamily="18" charset="0"/>
              <a:cs typeface="Times New Roman" panose="02020603050405020304" pitchFamily="18" charset="0"/>
            </a:endParaRPr>
          </a:p>
          <a:p>
            <a:pPr marL="0" indent="0">
              <a:buNone/>
            </a:pPr>
            <a:r>
              <a:rPr lang="en-US" altLang="zh-CN" dirty="0">
                <a:solidFill>
                  <a:srgbClr val="0070C0"/>
                </a:solidFill>
                <a:latin typeface="Times New Roman" panose="02020603050405020304" pitchFamily="18" charset="0"/>
                <a:cs typeface="Times New Roman" panose="02020603050405020304" pitchFamily="18" charset="0"/>
              </a:rPr>
              <a:t>      </a:t>
            </a:r>
            <a:r>
              <a:rPr lang="en-US" altLang="zh-CN" dirty="0" err="1">
                <a:solidFill>
                  <a:srgbClr val="0070C0"/>
                </a:solidFill>
                <a:latin typeface="Times New Roman" panose="02020603050405020304" pitchFamily="18" charset="0"/>
                <a:cs typeface="Times New Roman" panose="02020603050405020304" pitchFamily="18" charset="0"/>
              </a:rPr>
              <a:t>vlb</a:t>
            </a:r>
            <a:r>
              <a:rPr lang="en-US" altLang="zh-CN" dirty="0">
                <a:solidFill>
                  <a:srgbClr val="0070C0"/>
                </a:solidFill>
                <a:latin typeface="Times New Roman" panose="02020603050405020304" pitchFamily="18" charset="0"/>
                <a:cs typeface="Times New Roman" panose="02020603050405020304" pitchFamily="18" charset="0"/>
              </a:rPr>
              <a:t>=zeros(3,1);</a:t>
            </a:r>
            <a:endParaRPr lang="zh-CN" altLang="zh-CN" dirty="0">
              <a:solidFill>
                <a:srgbClr val="0070C0"/>
              </a:solidFill>
              <a:latin typeface="Times New Roman" panose="02020603050405020304" pitchFamily="18" charset="0"/>
              <a:cs typeface="Times New Roman" panose="02020603050405020304" pitchFamily="18" charset="0"/>
            </a:endParaRPr>
          </a:p>
          <a:p>
            <a:pPr marL="0" indent="0">
              <a:buNone/>
            </a:pPr>
            <a:r>
              <a:rPr lang="en-US" altLang="zh-CN" dirty="0">
                <a:solidFill>
                  <a:srgbClr val="0070C0"/>
                </a:solidFill>
                <a:latin typeface="Times New Roman" panose="02020603050405020304" pitchFamily="18" charset="0"/>
                <a:cs typeface="Times New Roman" panose="02020603050405020304" pitchFamily="18" charset="0"/>
              </a:rPr>
              <a:t>      </a:t>
            </a:r>
            <a:r>
              <a:rPr lang="en-US" altLang="zh-CN" dirty="0" err="1">
                <a:solidFill>
                  <a:srgbClr val="0070C0"/>
                </a:solidFill>
                <a:latin typeface="Times New Roman" panose="02020603050405020304" pitchFamily="18" charset="0"/>
                <a:cs typeface="Times New Roman" panose="02020603050405020304" pitchFamily="18" charset="0"/>
              </a:rPr>
              <a:t>vub</a:t>
            </a:r>
            <a:r>
              <a:rPr lang="en-US" altLang="zh-CN" dirty="0">
                <a:solidFill>
                  <a:srgbClr val="0070C0"/>
                </a:solidFill>
                <a:latin typeface="Times New Roman" panose="02020603050405020304" pitchFamily="18" charset="0"/>
                <a:cs typeface="Times New Roman" panose="02020603050405020304" pitchFamily="18" charset="0"/>
              </a:rPr>
              <a:t>=[ 60;50;40];                                    </a:t>
            </a:r>
            <a:endParaRPr lang="zh-CN" altLang="zh-CN" dirty="0">
              <a:solidFill>
                <a:srgbClr val="0070C0"/>
              </a:solidFill>
              <a:latin typeface="Times New Roman" panose="02020603050405020304" pitchFamily="18" charset="0"/>
              <a:cs typeface="Times New Roman" panose="02020603050405020304" pitchFamily="18" charset="0"/>
            </a:endParaRPr>
          </a:p>
          <a:p>
            <a:pPr marL="0" indent="0">
              <a:buNone/>
            </a:pPr>
            <a:r>
              <a:rPr lang="en-US" altLang="zh-CN" dirty="0">
                <a:solidFill>
                  <a:srgbClr val="0070C0"/>
                </a:solidFill>
                <a:latin typeface="Times New Roman" panose="02020603050405020304" pitchFamily="18" charset="0"/>
                <a:cs typeface="Times New Roman" panose="02020603050405020304" pitchFamily="18" charset="0"/>
              </a:rPr>
              <a:t>      [</a:t>
            </a:r>
            <a:r>
              <a:rPr lang="en-US" altLang="zh-CN" dirty="0" err="1">
                <a:solidFill>
                  <a:srgbClr val="0070C0"/>
                </a:solidFill>
                <a:latin typeface="Times New Roman" panose="02020603050405020304" pitchFamily="18" charset="0"/>
                <a:cs typeface="Times New Roman" panose="02020603050405020304" pitchFamily="18" charset="0"/>
              </a:rPr>
              <a:t>x,fval</a:t>
            </a:r>
            <a:r>
              <a:rPr lang="en-US" altLang="zh-CN" dirty="0">
                <a:solidFill>
                  <a:srgbClr val="0070C0"/>
                </a:solidFill>
                <a:latin typeface="Times New Roman" panose="02020603050405020304" pitchFamily="18" charset="0"/>
                <a:cs typeface="Times New Roman" panose="02020603050405020304" pitchFamily="18" charset="0"/>
              </a:rPr>
              <a:t>]=</a:t>
            </a:r>
            <a:r>
              <a:rPr lang="en-US" altLang="zh-CN" dirty="0" err="1">
                <a:solidFill>
                  <a:srgbClr val="0070C0"/>
                </a:solidFill>
                <a:latin typeface="Times New Roman" panose="02020603050405020304" pitchFamily="18" charset="0"/>
                <a:cs typeface="Times New Roman" panose="02020603050405020304" pitchFamily="18" charset="0"/>
              </a:rPr>
              <a:t>fmincon</a:t>
            </a:r>
            <a:r>
              <a:rPr lang="en-US" altLang="zh-CN" dirty="0">
                <a:solidFill>
                  <a:srgbClr val="0070C0"/>
                </a:solidFill>
                <a:latin typeface="Times New Roman" panose="02020603050405020304" pitchFamily="18" charset="0"/>
                <a:cs typeface="Times New Roman" panose="02020603050405020304" pitchFamily="18" charset="0"/>
              </a:rPr>
              <a:t>(‘fun’, x0, A, b, </a:t>
            </a:r>
            <a:r>
              <a:rPr lang="en-US" altLang="zh-CN" dirty="0" err="1">
                <a:solidFill>
                  <a:srgbClr val="0070C0"/>
                </a:solidFill>
                <a:latin typeface="Times New Roman" panose="02020603050405020304" pitchFamily="18" charset="0"/>
                <a:cs typeface="Times New Roman" panose="02020603050405020304" pitchFamily="18" charset="0"/>
              </a:rPr>
              <a:t>aeq</a:t>
            </a:r>
            <a:r>
              <a:rPr lang="en-US" altLang="zh-CN" dirty="0">
                <a:solidFill>
                  <a:srgbClr val="0070C0"/>
                </a:solidFill>
                <a:latin typeface="Times New Roman" panose="02020603050405020304" pitchFamily="18" charset="0"/>
                <a:cs typeface="Times New Roman" panose="02020603050405020304" pitchFamily="18" charset="0"/>
              </a:rPr>
              <a:t>, </a:t>
            </a:r>
            <a:r>
              <a:rPr lang="en-US" altLang="zh-CN" dirty="0" err="1">
                <a:solidFill>
                  <a:srgbClr val="0070C0"/>
                </a:solidFill>
                <a:latin typeface="Times New Roman" panose="02020603050405020304" pitchFamily="18" charset="0"/>
                <a:cs typeface="Times New Roman" panose="02020603050405020304" pitchFamily="18" charset="0"/>
              </a:rPr>
              <a:t>beq</a:t>
            </a:r>
            <a:r>
              <a:rPr lang="en-US" altLang="zh-CN" dirty="0">
                <a:solidFill>
                  <a:srgbClr val="0070C0"/>
                </a:solidFill>
                <a:latin typeface="Times New Roman" panose="02020603050405020304" pitchFamily="18" charset="0"/>
                <a:cs typeface="Times New Roman" panose="02020603050405020304" pitchFamily="18" charset="0"/>
              </a:rPr>
              <a:t>, </a:t>
            </a:r>
            <a:r>
              <a:rPr lang="en-US" altLang="zh-CN" dirty="0" err="1">
                <a:solidFill>
                  <a:srgbClr val="0070C0"/>
                </a:solidFill>
                <a:latin typeface="Times New Roman" panose="02020603050405020304" pitchFamily="18" charset="0"/>
                <a:cs typeface="Times New Roman" panose="02020603050405020304" pitchFamily="18" charset="0"/>
              </a:rPr>
              <a:t>vlb</a:t>
            </a:r>
            <a:r>
              <a:rPr lang="en-US" altLang="zh-CN" dirty="0">
                <a:solidFill>
                  <a:srgbClr val="0070C0"/>
                </a:solidFill>
                <a:latin typeface="Times New Roman" panose="02020603050405020304" pitchFamily="18" charset="0"/>
                <a:cs typeface="Times New Roman" panose="02020603050405020304" pitchFamily="18" charset="0"/>
              </a:rPr>
              <a:t>, </a:t>
            </a:r>
            <a:r>
              <a:rPr lang="en-US" altLang="zh-CN" dirty="0" err="1">
                <a:solidFill>
                  <a:srgbClr val="0070C0"/>
                </a:solidFill>
                <a:latin typeface="Times New Roman" panose="02020603050405020304" pitchFamily="18" charset="0"/>
                <a:cs typeface="Times New Roman" panose="02020603050405020304" pitchFamily="18" charset="0"/>
              </a:rPr>
              <a:t>vub</a:t>
            </a:r>
            <a:r>
              <a:rPr lang="en-US" altLang="zh-CN" dirty="0">
                <a:solidFill>
                  <a:srgbClr val="0070C0"/>
                </a:solidFill>
                <a:latin typeface="Times New Roman" panose="02020603050405020304" pitchFamily="18" charset="0"/>
                <a:cs typeface="Times New Roman" panose="02020603050405020304" pitchFamily="18" charset="0"/>
              </a:rPr>
              <a:t>)        </a:t>
            </a:r>
            <a:endParaRPr lang="zh-CN" alt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68274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第</a:t>
            </a:r>
            <a:r>
              <a:rPr lang="en-US" altLang="zh-CN" b="1" dirty="0" smtClean="0"/>
              <a:t>5</a:t>
            </a:r>
            <a:r>
              <a:rPr lang="zh-CN" altLang="en-US" b="1" dirty="0" smtClean="0"/>
              <a:t>章 网络优化</a:t>
            </a:r>
            <a:endParaRPr lang="zh-CN" altLang="en-US" b="1" dirty="0"/>
          </a:p>
        </p:txBody>
      </p:sp>
      <p:sp>
        <p:nvSpPr>
          <p:cNvPr id="3" name="内容占位符 2"/>
          <p:cNvSpPr>
            <a:spLocks noGrp="1"/>
          </p:cNvSpPr>
          <p:nvPr>
            <p:ph idx="1"/>
          </p:nvPr>
        </p:nvSpPr>
        <p:spPr/>
        <p:txBody>
          <a:bodyPr>
            <a:normAutofit/>
          </a:bodyPr>
          <a:lstStyle/>
          <a:p>
            <a:r>
              <a:rPr lang="zh-CN" altLang="en-US" sz="2400" dirty="0" smtClean="0"/>
              <a:t>掌握图的基本概念及其矩阵表示；</a:t>
            </a:r>
            <a:endParaRPr lang="en-US" altLang="zh-CN" sz="2400" dirty="0" smtClean="0"/>
          </a:p>
          <a:p>
            <a:r>
              <a:rPr lang="zh-CN" altLang="en-US" sz="2400" dirty="0" smtClean="0"/>
              <a:t>掌握</a:t>
            </a:r>
            <a:r>
              <a:rPr lang="en-US" altLang="zh-CN" sz="2400" dirty="0" smtClean="0"/>
              <a:t>Dijkstra</a:t>
            </a:r>
            <a:r>
              <a:rPr lang="zh-CN" altLang="en-US" sz="2400" dirty="0" smtClean="0"/>
              <a:t>算法以及</a:t>
            </a:r>
            <a:r>
              <a:rPr lang="en-US" altLang="zh-CN" sz="2400" dirty="0" smtClean="0"/>
              <a:t>Floyd</a:t>
            </a:r>
            <a:r>
              <a:rPr lang="zh-CN" altLang="en-US" sz="2400" dirty="0" smtClean="0"/>
              <a:t>算法，并能够根据实际问题选择正确的处理算法；</a:t>
            </a:r>
            <a:endParaRPr lang="en-US" altLang="zh-CN" sz="2400" dirty="0" smtClean="0"/>
          </a:p>
          <a:p>
            <a:r>
              <a:rPr lang="zh-CN" altLang="en-US" sz="2400" dirty="0" smtClean="0"/>
              <a:t>掌握</a:t>
            </a:r>
            <a:r>
              <a:rPr lang="en-US" altLang="zh-CN" sz="2400" dirty="0" err="1" smtClean="0"/>
              <a:t>Kruskal</a:t>
            </a:r>
            <a:r>
              <a:rPr lang="zh-CN" altLang="en-US" sz="2400" dirty="0" smtClean="0"/>
              <a:t>算法以及</a:t>
            </a:r>
            <a:r>
              <a:rPr lang="en-US" altLang="zh-CN" sz="2400" dirty="0" smtClean="0"/>
              <a:t>Prim</a:t>
            </a:r>
            <a:r>
              <a:rPr lang="zh-CN" altLang="en-US" sz="2400" dirty="0" smtClean="0"/>
              <a:t>算法，并能够正确辨析两者的区别；</a:t>
            </a:r>
            <a:endParaRPr lang="en-US" altLang="zh-CN" sz="2400" dirty="0" smtClean="0"/>
          </a:p>
          <a:p>
            <a:r>
              <a:rPr lang="zh-CN" altLang="en-US" sz="2400" dirty="0" smtClean="0"/>
              <a:t>掌握最大匹配与最小覆盖的基本概念。</a:t>
            </a:r>
            <a:endParaRPr lang="zh-CN" altLang="en-US" sz="2400" dirty="0"/>
          </a:p>
        </p:txBody>
      </p:sp>
    </p:spTree>
    <p:extLst>
      <p:ext uri="{BB962C8B-B14F-4D97-AF65-F5344CB8AC3E}">
        <p14:creationId xmlns:p14="http://schemas.microsoft.com/office/powerpoint/2010/main" val="2465463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latin typeface="+mn-ea"/>
                <a:ea typeface="+mn-ea"/>
              </a:rPr>
              <a:t>例</a:t>
            </a:r>
            <a:r>
              <a:rPr lang="en-US" altLang="zh-CN" sz="3600" b="1" dirty="0" smtClean="0">
                <a:latin typeface="+mn-ea"/>
                <a:ea typeface="+mn-ea"/>
              </a:rPr>
              <a:t>5.1</a:t>
            </a:r>
            <a:r>
              <a:rPr lang="zh-CN" altLang="en-US" sz="3600" b="1" dirty="0" smtClean="0">
                <a:latin typeface="+mn-ea"/>
                <a:ea typeface="+mn-ea"/>
              </a:rPr>
              <a:t>：</a:t>
            </a:r>
            <a:r>
              <a:rPr lang="en-US" altLang="zh-CN" sz="3600" b="1" dirty="0" smtClean="0">
                <a:latin typeface="+mn-ea"/>
                <a:ea typeface="+mn-ea"/>
              </a:rPr>
              <a:t> </a:t>
            </a:r>
            <a:r>
              <a:rPr lang="zh-CN" altLang="en-US" sz="3600" b="1" dirty="0" smtClean="0">
                <a:latin typeface="+mn-ea"/>
                <a:ea typeface="+mn-ea"/>
              </a:rPr>
              <a:t>求下图从顶点</a:t>
            </a:r>
            <a:r>
              <a:rPr lang="en-US" altLang="zh-CN" sz="3600" b="1" dirty="0" smtClean="0">
                <a:latin typeface="+mn-ea"/>
                <a:ea typeface="+mn-ea"/>
              </a:rPr>
              <a:t>u1</a:t>
            </a:r>
            <a:r>
              <a:rPr lang="zh-CN" altLang="en-US" sz="3600" b="1" dirty="0" smtClean="0">
                <a:latin typeface="+mn-ea"/>
                <a:ea typeface="+mn-ea"/>
              </a:rPr>
              <a:t>到其余顶点的最短路。</a:t>
            </a:r>
            <a:endParaRPr lang="zh-CN" altLang="en-US" sz="3600" b="1" dirty="0">
              <a:latin typeface="+mn-ea"/>
              <a:ea typeface="+mn-ea"/>
            </a:endParaRPr>
          </a:p>
        </p:txBody>
      </p:sp>
      <p:pic>
        <p:nvPicPr>
          <p:cNvPr id="5" name="图片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707242" y="1615142"/>
            <a:ext cx="5551058" cy="3620927"/>
          </a:xfrm>
          <a:prstGeom prst="rect">
            <a:avLst/>
          </a:prstGeom>
        </p:spPr>
      </p:pic>
    </p:spTree>
    <p:extLst>
      <p:ext uri="{BB962C8B-B14F-4D97-AF65-F5344CB8AC3E}">
        <p14:creationId xmlns:p14="http://schemas.microsoft.com/office/powerpoint/2010/main" val="9337902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3343276885"/>
              </p:ext>
            </p:extLst>
          </p:nvPr>
        </p:nvGraphicFramePr>
        <p:xfrm>
          <a:off x="955675" y="374650"/>
          <a:ext cx="8936038" cy="2357438"/>
        </p:xfrm>
        <a:graphic>
          <a:graphicData uri="http://schemas.openxmlformats.org/presentationml/2006/ole">
            <mc:AlternateContent xmlns:mc="http://schemas.openxmlformats.org/markup-compatibility/2006">
              <mc:Choice xmlns:v="urn:schemas-microsoft-com:vml" Requires="v">
                <p:oleObj spid="_x0000_s11466" name="Document" r:id="rId3" imgW="6770641" imgH="1794643" progId="Word.Document.8">
                  <p:embed/>
                </p:oleObj>
              </mc:Choice>
              <mc:Fallback>
                <p:oleObj name="Document" r:id="rId3" imgW="6770641" imgH="1794643" progId="Word.Document.8">
                  <p:embed/>
                  <p:pic>
                    <p:nvPicPr>
                      <p:cNvPr id="0" name="Object 1035"/>
                      <p:cNvPicPr>
                        <a:picLocks noChangeAspect="1" noChangeArrowheads="1"/>
                      </p:cNvPicPr>
                      <p:nvPr/>
                    </p:nvPicPr>
                    <p:blipFill>
                      <a:blip r:embed="rId4"/>
                      <a:srcRect/>
                      <a:stretch>
                        <a:fillRect/>
                      </a:stretch>
                    </p:blipFill>
                    <p:spPr bwMode="auto">
                      <a:xfrm>
                        <a:off x="955675" y="374650"/>
                        <a:ext cx="8936038" cy="2357438"/>
                      </a:xfrm>
                      <a:prstGeom prst="rect">
                        <a:avLst/>
                      </a:prstGeom>
                      <a:noFill/>
                      <a:ln>
                        <a:noFill/>
                      </a:ln>
                      <a:effec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237176031"/>
              </p:ext>
            </p:extLst>
          </p:nvPr>
        </p:nvGraphicFramePr>
        <p:xfrm>
          <a:off x="852488" y="2868613"/>
          <a:ext cx="8042275" cy="3698875"/>
        </p:xfrm>
        <a:graphic>
          <a:graphicData uri="http://schemas.openxmlformats.org/presentationml/2006/ole">
            <mc:AlternateContent xmlns:mc="http://schemas.openxmlformats.org/markup-compatibility/2006">
              <mc:Choice xmlns:v="urn:schemas-microsoft-com:vml" Requires="v">
                <p:oleObj spid="_x0000_s11467" name="Document" r:id="rId5" imgW="5627623" imgH="2590828" progId="Word.Document.8">
                  <p:embed/>
                </p:oleObj>
              </mc:Choice>
              <mc:Fallback>
                <p:oleObj name="Document" r:id="rId5" imgW="5627623" imgH="2590828" progId="Word.Document.8">
                  <p:embed/>
                  <p:pic>
                    <p:nvPicPr>
                      <p:cNvPr id="0" name="Object 5"/>
                      <p:cNvPicPr>
                        <a:picLocks noChangeAspect="1" noChangeArrowheads="1"/>
                      </p:cNvPicPr>
                      <p:nvPr/>
                    </p:nvPicPr>
                    <p:blipFill>
                      <a:blip r:embed="rId6"/>
                      <a:srcRect/>
                      <a:stretch>
                        <a:fillRect/>
                      </a:stretch>
                    </p:blipFill>
                    <p:spPr bwMode="auto">
                      <a:xfrm>
                        <a:off x="852488" y="2868613"/>
                        <a:ext cx="8042275" cy="369887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88113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799"/>
            <a:ext cx="9601200" cy="1631373"/>
          </a:xfrm>
        </p:spPr>
        <p:txBody>
          <a:bodyPr>
            <a:normAutofit/>
          </a:bodyPr>
          <a:lstStyle/>
          <a:p>
            <a:r>
              <a:rPr lang="zh-CN" altLang="en-US" sz="3600" b="1" dirty="0" smtClean="0">
                <a:latin typeface="+mn-ea"/>
                <a:ea typeface="+mn-ea"/>
              </a:rPr>
              <a:t>例 </a:t>
            </a:r>
            <a:r>
              <a:rPr lang="en-US" altLang="zh-CN" sz="3600" b="1" dirty="0" smtClean="0">
                <a:latin typeface="+mn-ea"/>
                <a:ea typeface="+mn-ea"/>
              </a:rPr>
              <a:t>5.2</a:t>
            </a:r>
            <a:r>
              <a:rPr lang="zh-CN" altLang="en-US" sz="3600" b="1" dirty="0" smtClean="0">
                <a:latin typeface="+mn-ea"/>
                <a:ea typeface="+mn-ea"/>
              </a:rPr>
              <a:t>：</a:t>
            </a:r>
            <a:r>
              <a:rPr lang="en-US" altLang="zh-CN" sz="3600" b="1" dirty="0" smtClean="0">
                <a:latin typeface="+mn-ea"/>
                <a:ea typeface="+mn-ea"/>
              </a:rPr>
              <a:t> </a:t>
            </a:r>
            <a:r>
              <a:rPr lang="zh-CN" altLang="en-US" sz="3600" b="1" dirty="0" smtClean="0">
                <a:latin typeface="+mn-ea"/>
                <a:ea typeface="+mn-ea"/>
              </a:rPr>
              <a:t>请画出对下图用</a:t>
            </a:r>
            <a:r>
              <a:rPr lang="en-US" altLang="zh-CN" sz="3600" b="1" dirty="0" smtClean="0">
                <a:latin typeface="+mn-ea"/>
                <a:ea typeface="+mn-ea"/>
              </a:rPr>
              <a:t>Prim</a:t>
            </a:r>
            <a:r>
              <a:rPr lang="zh-CN" altLang="en-US" sz="3600" b="1" dirty="0" smtClean="0">
                <a:latin typeface="+mn-ea"/>
                <a:ea typeface="+mn-ea"/>
              </a:rPr>
              <a:t>算法得到的最小生成树</a:t>
            </a:r>
            <a:endParaRPr lang="zh-CN" altLang="en-US" sz="3600" b="1" dirty="0">
              <a:latin typeface="+mn-ea"/>
              <a:ea typeface="+mn-ea"/>
            </a:endParaRPr>
          </a:p>
        </p:txBody>
      </p:sp>
      <p:pic>
        <p:nvPicPr>
          <p:cNvPr id="12290"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41331" y="1938771"/>
            <a:ext cx="3914775"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67129" y="2087275"/>
            <a:ext cx="4162425"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燕尾形箭头 3"/>
          <p:cNvSpPr/>
          <p:nvPr/>
        </p:nvSpPr>
        <p:spPr>
          <a:xfrm>
            <a:off x="6037118" y="3688773"/>
            <a:ext cx="727364" cy="436418"/>
          </a:xfrm>
          <a:prstGeom prst="notch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0712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latin typeface="+mn-ea"/>
                <a:ea typeface="+mn-ea"/>
              </a:rPr>
              <a:t>例 </a:t>
            </a:r>
            <a:r>
              <a:rPr lang="en-US" altLang="zh-CN" sz="4000" b="1" dirty="0" smtClean="0">
                <a:latin typeface="+mn-ea"/>
                <a:ea typeface="+mn-ea"/>
              </a:rPr>
              <a:t>5.3</a:t>
            </a:r>
            <a:r>
              <a:rPr lang="zh-CN" altLang="en-US" sz="4000" b="1" dirty="0" smtClean="0">
                <a:latin typeface="+mn-ea"/>
                <a:ea typeface="+mn-ea"/>
              </a:rPr>
              <a:t>：</a:t>
            </a:r>
            <a:r>
              <a:rPr lang="en-US" altLang="zh-CN" sz="4000" b="1" dirty="0" smtClean="0">
                <a:latin typeface="+mn-ea"/>
                <a:ea typeface="+mn-ea"/>
              </a:rPr>
              <a:t> </a:t>
            </a:r>
            <a:r>
              <a:rPr lang="zh-CN" altLang="zh-CN" sz="4000" b="1" dirty="0" smtClean="0">
                <a:latin typeface="+mn-ea"/>
                <a:ea typeface="+mn-ea"/>
              </a:rPr>
              <a:t>写出</a:t>
            </a:r>
            <a:r>
              <a:rPr lang="zh-CN" altLang="zh-CN" sz="4000" b="1" dirty="0">
                <a:latin typeface="+mn-ea"/>
                <a:ea typeface="+mn-ea"/>
              </a:rPr>
              <a:t>下图的一个最大匹配，一个最小覆盖。</a:t>
            </a:r>
            <a:endParaRPr lang="zh-CN" altLang="en-US" sz="4000" b="1" dirty="0">
              <a:latin typeface="+mn-ea"/>
              <a:ea typeface="+mn-ea"/>
            </a:endParaRPr>
          </a:p>
        </p:txBody>
      </p:sp>
      <p:sp>
        <p:nvSpPr>
          <p:cNvPr id="27" name="标题 1"/>
          <p:cNvSpPr txBox="1">
            <a:spLocks/>
          </p:cNvSpPr>
          <p:nvPr/>
        </p:nvSpPr>
        <p:spPr>
          <a:xfrm>
            <a:off x="1524000" y="4350327"/>
            <a:ext cx="9601200" cy="1485900"/>
          </a:xfrm>
          <a:prstGeom prst="rect">
            <a:avLst/>
          </a:prstGeom>
        </p:spPr>
        <p:txBody>
          <a:bodyPr vert="horz" lIns="91440" tIns="45720" rIns="91440" bIns="45720" rtlCol="0" anchor="t">
            <a:normAutofit fontScale="92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zh-CN" altLang="en-US" sz="3900" dirty="0" smtClean="0">
                <a:solidFill>
                  <a:srgbClr val="0070C0"/>
                </a:solidFill>
                <a:latin typeface="Times New Roman" panose="02020603050405020304" pitchFamily="18" charset="0"/>
                <a:cs typeface="Times New Roman" panose="02020603050405020304" pitchFamily="18" charset="0"/>
              </a:rPr>
              <a:t>答：</a:t>
            </a:r>
            <a:r>
              <a:rPr lang="zh-CN" altLang="zh-CN" sz="3900" dirty="0" smtClean="0">
                <a:solidFill>
                  <a:srgbClr val="0070C0"/>
                </a:solidFill>
                <a:latin typeface="Times New Roman" panose="02020603050405020304" pitchFamily="18" charset="0"/>
                <a:cs typeface="Times New Roman" panose="02020603050405020304" pitchFamily="18" charset="0"/>
              </a:rPr>
              <a:t>最大</a:t>
            </a:r>
            <a:r>
              <a:rPr lang="zh-CN" altLang="zh-CN" sz="3900" dirty="0">
                <a:solidFill>
                  <a:srgbClr val="0070C0"/>
                </a:solidFill>
                <a:latin typeface="Times New Roman" panose="02020603050405020304" pitchFamily="18" charset="0"/>
                <a:cs typeface="Times New Roman" panose="02020603050405020304" pitchFamily="18" charset="0"/>
              </a:rPr>
              <a:t>匹配有</a:t>
            </a:r>
            <a:r>
              <a:rPr lang="en-US" altLang="zh-CN" sz="3900" dirty="0">
                <a:solidFill>
                  <a:srgbClr val="0070C0"/>
                </a:solidFill>
                <a:latin typeface="Times New Roman" panose="02020603050405020304" pitchFamily="18" charset="0"/>
                <a:cs typeface="Times New Roman" panose="02020603050405020304" pitchFamily="18" charset="0"/>
              </a:rPr>
              <a:t>{(</a:t>
            </a:r>
            <a:r>
              <a:rPr lang="en-US" altLang="zh-CN" sz="3900" dirty="0" err="1">
                <a:solidFill>
                  <a:srgbClr val="0070C0"/>
                </a:solidFill>
                <a:latin typeface="Times New Roman" panose="02020603050405020304" pitchFamily="18" charset="0"/>
                <a:cs typeface="Times New Roman" panose="02020603050405020304" pitchFamily="18" charset="0"/>
              </a:rPr>
              <a:t>a,u</a:t>
            </a:r>
            <a:r>
              <a:rPr lang="en-US" altLang="zh-CN" sz="3900" dirty="0">
                <a:solidFill>
                  <a:srgbClr val="0070C0"/>
                </a:solidFill>
                <a:latin typeface="Times New Roman" panose="02020603050405020304" pitchFamily="18" charset="0"/>
                <a:cs typeface="Times New Roman" panose="02020603050405020304" pitchFamily="18" charset="0"/>
              </a:rPr>
              <a:t>),(</a:t>
            </a:r>
            <a:r>
              <a:rPr lang="en-US" altLang="zh-CN" sz="3900" dirty="0" err="1">
                <a:solidFill>
                  <a:srgbClr val="0070C0"/>
                </a:solidFill>
                <a:latin typeface="Times New Roman" panose="02020603050405020304" pitchFamily="18" charset="0"/>
                <a:cs typeface="Times New Roman" panose="02020603050405020304" pitchFamily="18" charset="0"/>
              </a:rPr>
              <a:t>c,v</a:t>
            </a:r>
            <a:r>
              <a:rPr lang="en-US" altLang="zh-CN" sz="3900" dirty="0">
                <a:solidFill>
                  <a:srgbClr val="0070C0"/>
                </a:solidFill>
                <a:latin typeface="Times New Roman" panose="02020603050405020304" pitchFamily="18" charset="0"/>
                <a:cs typeface="Times New Roman" panose="02020603050405020304" pitchFamily="18" charset="0"/>
              </a:rPr>
              <a:t>),(</a:t>
            </a:r>
            <a:r>
              <a:rPr lang="en-US" altLang="zh-CN" sz="3900" dirty="0" err="1">
                <a:solidFill>
                  <a:srgbClr val="0070C0"/>
                </a:solidFill>
                <a:latin typeface="Times New Roman" panose="02020603050405020304" pitchFamily="18" charset="0"/>
                <a:cs typeface="Times New Roman" panose="02020603050405020304" pitchFamily="18" charset="0"/>
              </a:rPr>
              <a:t>d,w</a:t>
            </a:r>
            <a:r>
              <a:rPr lang="en-US" altLang="zh-CN" sz="3900" dirty="0">
                <a:solidFill>
                  <a:srgbClr val="0070C0"/>
                </a:solidFill>
                <a:latin typeface="Times New Roman" panose="02020603050405020304" pitchFamily="18" charset="0"/>
                <a:cs typeface="Times New Roman" panose="02020603050405020304" pitchFamily="18" charset="0"/>
              </a:rPr>
              <a:t>)} </a:t>
            </a:r>
            <a:r>
              <a:rPr lang="zh-CN" altLang="en-US" sz="3900" dirty="0" smtClean="0">
                <a:solidFill>
                  <a:srgbClr val="0070C0"/>
                </a:solidFill>
                <a:latin typeface="Times New Roman" panose="02020603050405020304" pitchFamily="18" charset="0"/>
                <a:cs typeface="Times New Roman" panose="02020603050405020304" pitchFamily="18" charset="0"/>
              </a:rPr>
              <a:t>（不唯一）</a:t>
            </a:r>
            <a:r>
              <a:rPr lang="zh-CN" altLang="zh-CN" sz="3900" dirty="0" smtClean="0">
                <a:solidFill>
                  <a:srgbClr val="0070C0"/>
                </a:solidFill>
                <a:latin typeface="Times New Roman" panose="02020603050405020304" pitchFamily="18" charset="0"/>
                <a:cs typeface="Times New Roman" panose="02020603050405020304" pitchFamily="18" charset="0"/>
              </a:rPr>
              <a:t>。</a:t>
            </a:r>
            <a:endParaRPr lang="zh-CN" altLang="zh-CN" sz="3900" dirty="0">
              <a:solidFill>
                <a:srgbClr val="0070C0"/>
              </a:solidFill>
              <a:latin typeface="Times New Roman" panose="02020603050405020304" pitchFamily="18" charset="0"/>
              <a:cs typeface="Times New Roman" panose="02020603050405020304" pitchFamily="18" charset="0"/>
            </a:endParaRPr>
          </a:p>
          <a:p>
            <a:r>
              <a:rPr lang="en-US" altLang="zh-CN" sz="3900" dirty="0">
                <a:solidFill>
                  <a:srgbClr val="0070C0"/>
                </a:solidFill>
                <a:latin typeface="Times New Roman" panose="02020603050405020304" pitchFamily="18" charset="0"/>
                <a:cs typeface="Times New Roman" panose="02020603050405020304" pitchFamily="18" charset="0"/>
              </a:rPr>
              <a:t>        </a:t>
            </a:r>
            <a:r>
              <a:rPr lang="zh-CN" altLang="zh-CN" sz="3900" dirty="0">
                <a:solidFill>
                  <a:srgbClr val="0070C0"/>
                </a:solidFill>
                <a:latin typeface="Times New Roman" panose="02020603050405020304" pitchFamily="18" charset="0"/>
                <a:cs typeface="Times New Roman" panose="02020603050405020304" pitchFamily="18" charset="0"/>
              </a:rPr>
              <a:t>最小覆盖有</a:t>
            </a:r>
            <a:r>
              <a:rPr lang="en-US" altLang="zh-CN" sz="3900" dirty="0">
                <a:solidFill>
                  <a:srgbClr val="0070C0"/>
                </a:solidFill>
                <a:latin typeface="Times New Roman" panose="02020603050405020304" pitchFamily="18" charset="0"/>
                <a:cs typeface="Times New Roman" panose="02020603050405020304" pitchFamily="18" charset="0"/>
              </a:rPr>
              <a:t>{u, v, w}</a:t>
            </a:r>
            <a:r>
              <a:rPr lang="zh-CN" altLang="zh-CN" sz="3900" dirty="0" smtClean="0">
                <a:solidFill>
                  <a:srgbClr val="0070C0"/>
                </a:solidFill>
                <a:latin typeface="Times New Roman" panose="02020603050405020304" pitchFamily="18" charset="0"/>
                <a:cs typeface="Times New Roman" panose="02020603050405020304" pitchFamily="18" charset="0"/>
              </a:rPr>
              <a:t>。</a:t>
            </a:r>
            <a:endParaRPr lang="zh-CN" altLang="zh-CN" sz="3900" dirty="0">
              <a:solidFill>
                <a:srgbClr val="0070C0"/>
              </a:solidFill>
              <a:latin typeface="Times New Roman" panose="02020603050405020304" pitchFamily="18" charset="0"/>
              <a:cs typeface="Times New Roman" panose="02020603050405020304" pitchFamily="18" charset="0"/>
            </a:endParaRPr>
          </a:p>
          <a:p>
            <a:endParaRPr lang="zh-CN" altLang="en-US" dirty="0"/>
          </a:p>
        </p:txBody>
      </p:sp>
      <p:pic>
        <p:nvPicPr>
          <p:cNvPr id="13315"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59024" y="2181658"/>
            <a:ext cx="2809246" cy="1777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371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200" b="1" dirty="0" smtClean="0">
                <a:latin typeface="+mn-ea"/>
                <a:ea typeface="+mn-ea"/>
              </a:rPr>
              <a:t>例</a:t>
            </a:r>
            <a:r>
              <a:rPr lang="en-US" altLang="zh-CN" sz="3200" b="1" dirty="0" smtClean="0">
                <a:latin typeface="+mn-ea"/>
                <a:ea typeface="+mn-ea"/>
              </a:rPr>
              <a:t>5.4</a:t>
            </a:r>
            <a:r>
              <a:rPr lang="zh-CN" altLang="en-US" sz="3200" b="1" dirty="0" smtClean="0">
                <a:latin typeface="+mn-ea"/>
                <a:ea typeface="+mn-ea"/>
              </a:rPr>
              <a:t>：</a:t>
            </a:r>
            <a:r>
              <a:rPr lang="zh-CN" altLang="zh-CN" sz="3200" b="1" dirty="0" smtClean="0">
                <a:latin typeface="+mn-ea"/>
                <a:ea typeface="+mn-ea"/>
              </a:rPr>
              <a:t>有</a:t>
            </a:r>
            <a:r>
              <a:rPr lang="zh-CN" altLang="zh-CN" sz="3200" b="1" dirty="0">
                <a:latin typeface="+mn-ea"/>
                <a:ea typeface="+mn-ea"/>
              </a:rPr>
              <a:t>一份中文说明书，需译成英、日、德、俄四种文字，分别记为工作</a:t>
            </a:r>
            <a:r>
              <a:rPr lang="en-US" altLang="zh-CN" sz="3200" b="1" dirty="0">
                <a:latin typeface="+mn-ea"/>
                <a:ea typeface="+mn-ea"/>
              </a:rPr>
              <a:t>Y1,Y2,Y3,Y4</a:t>
            </a:r>
            <a:r>
              <a:rPr lang="zh-CN" altLang="zh-CN" sz="3200" b="1" dirty="0">
                <a:latin typeface="+mn-ea"/>
                <a:ea typeface="+mn-ea"/>
              </a:rPr>
              <a:t>。现有</a:t>
            </a:r>
            <a:r>
              <a:rPr lang="en-US" altLang="zh-CN" sz="3200" b="1" dirty="0">
                <a:latin typeface="+mn-ea"/>
                <a:ea typeface="+mn-ea"/>
              </a:rPr>
              <a:t>X1,X2,X3,X4</a:t>
            </a:r>
            <a:r>
              <a:rPr lang="zh-CN" altLang="zh-CN" sz="3200" b="1" dirty="0">
                <a:latin typeface="+mn-ea"/>
                <a:ea typeface="+mn-ea"/>
              </a:rPr>
              <a:t>四人，已知第</a:t>
            </a:r>
            <a:r>
              <a:rPr lang="en-US" altLang="zh-CN" sz="3200" b="1" dirty="0" err="1">
                <a:latin typeface="+mn-ea"/>
                <a:ea typeface="+mn-ea"/>
              </a:rPr>
              <a:t>i</a:t>
            </a:r>
            <a:r>
              <a:rPr lang="zh-CN" altLang="zh-CN" sz="3200" b="1" dirty="0">
                <a:latin typeface="+mn-ea"/>
                <a:ea typeface="+mn-ea"/>
              </a:rPr>
              <a:t>个人将此中文说明书翻译成第</a:t>
            </a:r>
            <a:r>
              <a:rPr lang="en-US" altLang="zh-CN" sz="3200" b="1" dirty="0">
                <a:latin typeface="+mn-ea"/>
                <a:ea typeface="+mn-ea"/>
              </a:rPr>
              <a:t>j</a:t>
            </a:r>
            <a:r>
              <a:rPr lang="zh-CN" altLang="zh-CN" sz="3200" b="1" dirty="0">
                <a:latin typeface="+mn-ea"/>
                <a:ea typeface="+mn-ea"/>
              </a:rPr>
              <a:t>种文字所需时间为</a:t>
            </a:r>
            <a:r>
              <a:rPr lang="en-US" altLang="zh-CN" sz="3200" b="1" dirty="0" err="1">
                <a:latin typeface="+mn-ea"/>
                <a:ea typeface="+mn-ea"/>
              </a:rPr>
              <a:t>Wij</a:t>
            </a:r>
            <a:r>
              <a:rPr lang="zh-CN" altLang="zh-CN" sz="3200" b="1" dirty="0">
                <a:latin typeface="+mn-ea"/>
                <a:ea typeface="+mn-ea"/>
              </a:rPr>
              <a:t>，如下表所示。问如何分配工作，使每人各完成一项任务，且所需总时间最少。要求用图论方法描述该问题并给出答案。</a:t>
            </a:r>
            <a:endParaRPr lang="zh-CN" altLang="en-US" sz="3200" b="1" dirty="0">
              <a:latin typeface="+mn-ea"/>
              <a:ea typeface="+mn-ea"/>
            </a:endParaRPr>
          </a:p>
        </p:txBody>
      </p:sp>
      <p:graphicFrame>
        <p:nvGraphicFramePr>
          <p:cNvPr id="4" name="表格 3"/>
          <p:cNvGraphicFramePr>
            <a:graphicFrameLocks noGrp="1"/>
          </p:cNvGraphicFramePr>
          <p:nvPr>
            <p:extLst>
              <p:ext uri="{D42A27DB-BD31-4B8C-83A1-F6EECF244321}">
                <p14:modId xmlns:p14="http://schemas.microsoft.com/office/powerpoint/2010/main" val="3481898707"/>
              </p:ext>
            </p:extLst>
          </p:nvPr>
        </p:nvGraphicFramePr>
        <p:xfrm>
          <a:off x="3813464" y="4227368"/>
          <a:ext cx="4748645" cy="1664275"/>
        </p:xfrm>
        <a:graphic>
          <a:graphicData uri="http://schemas.openxmlformats.org/drawingml/2006/table">
            <a:tbl>
              <a:tblPr firstRow="1" firstCol="1" bandRow="1">
                <a:tableStyleId>{5C22544A-7EE6-4342-B048-85BDC9FD1C3A}</a:tableStyleId>
              </a:tblPr>
              <a:tblGrid>
                <a:gridCol w="825484"/>
                <a:gridCol w="979830"/>
                <a:gridCol w="875397"/>
                <a:gridCol w="979830"/>
                <a:gridCol w="1088104"/>
              </a:tblGrid>
              <a:tr h="332855">
                <a:tc>
                  <a:txBody>
                    <a:bodyPr/>
                    <a:lstStyle/>
                    <a:p>
                      <a:pPr algn="ctr">
                        <a:spcAft>
                          <a:spcPts val="0"/>
                        </a:spcAft>
                        <a:tabLst>
                          <a:tab pos="3571875" algn="l"/>
                        </a:tabLst>
                      </a:pPr>
                      <a:r>
                        <a:rPr lang="en-US" sz="1800" kern="100" dirty="0" err="1">
                          <a:effectLst/>
                        </a:rPr>
                        <a:t>Wij</a:t>
                      </a:r>
                      <a:endParaRPr lang="zh-CN" sz="1800" kern="100" dirty="0">
                        <a:effectLst/>
                        <a:latin typeface="Calibri"/>
                        <a:ea typeface="宋体"/>
                        <a:cs typeface="Times New Roman"/>
                      </a:endParaRPr>
                    </a:p>
                  </a:txBody>
                  <a:tcPr marL="68580" marR="68580" marT="0" marB="0"/>
                </a:tc>
                <a:tc>
                  <a:txBody>
                    <a:bodyPr/>
                    <a:lstStyle/>
                    <a:p>
                      <a:pPr algn="ctr">
                        <a:spcAft>
                          <a:spcPts val="0"/>
                        </a:spcAft>
                        <a:tabLst>
                          <a:tab pos="3571875" algn="l"/>
                        </a:tabLst>
                      </a:pPr>
                      <a:r>
                        <a:rPr lang="en-US" sz="1800" kern="100">
                          <a:effectLst/>
                        </a:rPr>
                        <a:t>Y1</a:t>
                      </a:r>
                      <a:endParaRPr lang="zh-CN" sz="1800" kern="100">
                        <a:effectLst/>
                        <a:latin typeface="Calibri"/>
                        <a:ea typeface="宋体"/>
                        <a:cs typeface="Times New Roman"/>
                      </a:endParaRPr>
                    </a:p>
                  </a:txBody>
                  <a:tcPr marL="68580" marR="68580" marT="0" marB="0"/>
                </a:tc>
                <a:tc>
                  <a:txBody>
                    <a:bodyPr/>
                    <a:lstStyle/>
                    <a:p>
                      <a:pPr algn="ctr">
                        <a:spcAft>
                          <a:spcPts val="0"/>
                        </a:spcAft>
                        <a:tabLst>
                          <a:tab pos="3571875" algn="l"/>
                        </a:tabLst>
                      </a:pPr>
                      <a:r>
                        <a:rPr lang="en-US" sz="1800" kern="100">
                          <a:effectLst/>
                        </a:rPr>
                        <a:t>Y2</a:t>
                      </a:r>
                      <a:endParaRPr lang="zh-CN" sz="1800" kern="100">
                        <a:effectLst/>
                        <a:latin typeface="Calibri"/>
                        <a:ea typeface="宋体"/>
                        <a:cs typeface="Times New Roman"/>
                      </a:endParaRPr>
                    </a:p>
                  </a:txBody>
                  <a:tcPr marL="68580" marR="68580" marT="0" marB="0"/>
                </a:tc>
                <a:tc>
                  <a:txBody>
                    <a:bodyPr/>
                    <a:lstStyle/>
                    <a:p>
                      <a:pPr algn="ctr">
                        <a:spcAft>
                          <a:spcPts val="0"/>
                        </a:spcAft>
                        <a:tabLst>
                          <a:tab pos="3571875" algn="l"/>
                        </a:tabLst>
                      </a:pPr>
                      <a:r>
                        <a:rPr lang="en-US" sz="1800" kern="100">
                          <a:effectLst/>
                        </a:rPr>
                        <a:t>Y3</a:t>
                      </a:r>
                      <a:endParaRPr lang="zh-CN" sz="1800" kern="100">
                        <a:effectLst/>
                        <a:latin typeface="Calibri"/>
                        <a:ea typeface="宋体"/>
                        <a:cs typeface="Times New Roman"/>
                      </a:endParaRPr>
                    </a:p>
                  </a:txBody>
                  <a:tcPr marL="68580" marR="68580" marT="0" marB="0"/>
                </a:tc>
                <a:tc>
                  <a:txBody>
                    <a:bodyPr/>
                    <a:lstStyle/>
                    <a:p>
                      <a:pPr algn="ctr">
                        <a:spcAft>
                          <a:spcPts val="0"/>
                        </a:spcAft>
                        <a:tabLst>
                          <a:tab pos="3571875" algn="l"/>
                        </a:tabLst>
                      </a:pPr>
                      <a:r>
                        <a:rPr lang="en-US" sz="1800" kern="100">
                          <a:effectLst/>
                        </a:rPr>
                        <a:t>Y4</a:t>
                      </a:r>
                      <a:endParaRPr lang="zh-CN" sz="1800" kern="100">
                        <a:effectLst/>
                        <a:latin typeface="Calibri"/>
                        <a:ea typeface="宋体"/>
                        <a:cs typeface="Times New Roman"/>
                      </a:endParaRPr>
                    </a:p>
                  </a:txBody>
                  <a:tcPr marL="68580" marR="68580" marT="0" marB="0"/>
                </a:tc>
              </a:tr>
              <a:tr h="332855">
                <a:tc>
                  <a:txBody>
                    <a:bodyPr/>
                    <a:lstStyle/>
                    <a:p>
                      <a:pPr algn="ctr">
                        <a:spcAft>
                          <a:spcPts val="0"/>
                        </a:spcAft>
                        <a:tabLst>
                          <a:tab pos="3571875" algn="l"/>
                        </a:tabLst>
                      </a:pPr>
                      <a:r>
                        <a:rPr lang="en-US" sz="1800" kern="100">
                          <a:effectLst/>
                        </a:rPr>
                        <a:t>X1</a:t>
                      </a:r>
                      <a:endParaRPr lang="zh-CN" sz="1800" kern="100">
                        <a:effectLst/>
                        <a:latin typeface="Calibri"/>
                        <a:ea typeface="宋体"/>
                        <a:cs typeface="Times New Roman"/>
                      </a:endParaRPr>
                    </a:p>
                  </a:txBody>
                  <a:tcPr marL="68580" marR="68580" marT="0" marB="0"/>
                </a:tc>
                <a:tc>
                  <a:txBody>
                    <a:bodyPr/>
                    <a:lstStyle/>
                    <a:p>
                      <a:pPr algn="ctr">
                        <a:spcAft>
                          <a:spcPts val="0"/>
                        </a:spcAft>
                        <a:tabLst>
                          <a:tab pos="3571875" algn="l"/>
                        </a:tabLst>
                      </a:pPr>
                      <a:r>
                        <a:rPr lang="en-US" sz="1800" kern="100">
                          <a:effectLst/>
                        </a:rPr>
                        <a:t>3</a:t>
                      </a:r>
                      <a:endParaRPr lang="zh-CN" sz="1800" kern="100">
                        <a:effectLst/>
                        <a:latin typeface="Calibri"/>
                        <a:ea typeface="宋体"/>
                        <a:cs typeface="Times New Roman"/>
                      </a:endParaRPr>
                    </a:p>
                  </a:txBody>
                  <a:tcPr marL="68580" marR="68580" marT="0" marB="0"/>
                </a:tc>
                <a:tc>
                  <a:txBody>
                    <a:bodyPr/>
                    <a:lstStyle/>
                    <a:p>
                      <a:pPr algn="ctr">
                        <a:spcAft>
                          <a:spcPts val="0"/>
                        </a:spcAft>
                        <a:tabLst>
                          <a:tab pos="3571875" algn="l"/>
                        </a:tabLst>
                      </a:pPr>
                      <a:r>
                        <a:rPr lang="en-US" sz="1800" kern="100">
                          <a:effectLst/>
                        </a:rPr>
                        <a:t>12</a:t>
                      </a:r>
                      <a:endParaRPr lang="zh-CN" sz="1800" kern="100">
                        <a:effectLst/>
                        <a:latin typeface="Calibri"/>
                        <a:ea typeface="宋体"/>
                        <a:cs typeface="Times New Roman"/>
                      </a:endParaRPr>
                    </a:p>
                  </a:txBody>
                  <a:tcPr marL="68580" marR="68580" marT="0" marB="0"/>
                </a:tc>
                <a:tc>
                  <a:txBody>
                    <a:bodyPr/>
                    <a:lstStyle/>
                    <a:p>
                      <a:pPr algn="ctr">
                        <a:spcAft>
                          <a:spcPts val="0"/>
                        </a:spcAft>
                        <a:tabLst>
                          <a:tab pos="3571875" algn="l"/>
                        </a:tabLst>
                      </a:pPr>
                      <a:r>
                        <a:rPr lang="en-US" sz="1800" kern="100" dirty="0">
                          <a:effectLst/>
                        </a:rPr>
                        <a:t>30</a:t>
                      </a:r>
                      <a:endParaRPr lang="zh-CN" sz="1800" kern="100" dirty="0">
                        <a:effectLst/>
                        <a:latin typeface="Calibri"/>
                        <a:ea typeface="宋体"/>
                        <a:cs typeface="Times New Roman"/>
                      </a:endParaRPr>
                    </a:p>
                  </a:txBody>
                  <a:tcPr marL="68580" marR="68580" marT="0" marB="0"/>
                </a:tc>
                <a:tc>
                  <a:txBody>
                    <a:bodyPr/>
                    <a:lstStyle/>
                    <a:p>
                      <a:pPr algn="ctr">
                        <a:spcAft>
                          <a:spcPts val="0"/>
                        </a:spcAft>
                        <a:tabLst>
                          <a:tab pos="3571875" algn="l"/>
                        </a:tabLst>
                      </a:pPr>
                      <a:r>
                        <a:rPr lang="en-US" sz="1800" kern="100">
                          <a:effectLst/>
                        </a:rPr>
                        <a:t>24</a:t>
                      </a:r>
                      <a:endParaRPr lang="zh-CN" sz="1800" kern="100">
                        <a:effectLst/>
                        <a:latin typeface="Calibri"/>
                        <a:ea typeface="宋体"/>
                        <a:cs typeface="Times New Roman"/>
                      </a:endParaRPr>
                    </a:p>
                  </a:txBody>
                  <a:tcPr marL="68580" marR="68580" marT="0" marB="0"/>
                </a:tc>
              </a:tr>
              <a:tr h="332855">
                <a:tc>
                  <a:txBody>
                    <a:bodyPr/>
                    <a:lstStyle/>
                    <a:p>
                      <a:pPr algn="ctr">
                        <a:spcAft>
                          <a:spcPts val="0"/>
                        </a:spcAft>
                        <a:tabLst>
                          <a:tab pos="3571875" algn="l"/>
                        </a:tabLst>
                      </a:pPr>
                      <a:r>
                        <a:rPr lang="en-US" sz="1800" kern="100">
                          <a:effectLst/>
                        </a:rPr>
                        <a:t>X2</a:t>
                      </a:r>
                      <a:endParaRPr lang="zh-CN" sz="1800" kern="100">
                        <a:effectLst/>
                        <a:latin typeface="Calibri"/>
                        <a:ea typeface="宋体"/>
                        <a:cs typeface="Times New Roman"/>
                      </a:endParaRPr>
                    </a:p>
                  </a:txBody>
                  <a:tcPr marL="68580" marR="68580" marT="0" marB="0"/>
                </a:tc>
                <a:tc>
                  <a:txBody>
                    <a:bodyPr/>
                    <a:lstStyle/>
                    <a:p>
                      <a:pPr algn="ctr">
                        <a:spcAft>
                          <a:spcPts val="0"/>
                        </a:spcAft>
                        <a:tabLst>
                          <a:tab pos="3571875" algn="l"/>
                        </a:tabLst>
                      </a:pPr>
                      <a:r>
                        <a:rPr lang="en-US" sz="1800" kern="100">
                          <a:effectLst/>
                        </a:rPr>
                        <a:t>25</a:t>
                      </a:r>
                      <a:endParaRPr lang="zh-CN" sz="1800" kern="100">
                        <a:effectLst/>
                        <a:latin typeface="Calibri"/>
                        <a:ea typeface="宋体"/>
                        <a:cs typeface="Times New Roman"/>
                      </a:endParaRPr>
                    </a:p>
                  </a:txBody>
                  <a:tcPr marL="68580" marR="68580" marT="0" marB="0"/>
                </a:tc>
                <a:tc>
                  <a:txBody>
                    <a:bodyPr/>
                    <a:lstStyle/>
                    <a:p>
                      <a:pPr algn="ctr">
                        <a:spcAft>
                          <a:spcPts val="0"/>
                        </a:spcAft>
                        <a:tabLst>
                          <a:tab pos="3571875" algn="l"/>
                        </a:tabLst>
                      </a:pPr>
                      <a:r>
                        <a:rPr lang="en-US" sz="1800" kern="100">
                          <a:effectLst/>
                        </a:rPr>
                        <a:t>20</a:t>
                      </a:r>
                      <a:endParaRPr lang="zh-CN" sz="1800" kern="100">
                        <a:effectLst/>
                        <a:latin typeface="Calibri"/>
                        <a:ea typeface="宋体"/>
                        <a:cs typeface="Times New Roman"/>
                      </a:endParaRPr>
                    </a:p>
                  </a:txBody>
                  <a:tcPr marL="68580" marR="68580" marT="0" marB="0"/>
                </a:tc>
                <a:tc>
                  <a:txBody>
                    <a:bodyPr/>
                    <a:lstStyle/>
                    <a:p>
                      <a:pPr algn="ctr">
                        <a:spcAft>
                          <a:spcPts val="0"/>
                        </a:spcAft>
                        <a:tabLst>
                          <a:tab pos="3571875" algn="l"/>
                        </a:tabLst>
                      </a:pPr>
                      <a:r>
                        <a:rPr lang="en-US" sz="1800" kern="100">
                          <a:effectLst/>
                        </a:rPr>
                        <a:t>17</a:t>
                      </a:r>
                      <a:endParaRPr lang="zh-CN" sz="1800" kern="100">
                        <a:effectLst/>
                        <a:latin typeface="Calibri"/>
                        <a:ea typeface="宋体"/>
                        <a:cs typeface="Times New Roman"/>
                      </a:endParaRPr>
                    </a:p>
                  </a:txBody>
                  <a:tcPr marL="68580" marR="68580" marT="0" marB="0"/>
                </a:tc>
                <a:tc>
                  <a:txBody>
                    <a:bodyPr/>
                    <a:lstStyle/>
                    <a:p>
                      <a:pPr algn="ctr">
                        <a:spcAft>
                          <a:spcPts val="0"/>
                        </a:spcAft>
                        <a:tabLst>
                          <a:tab pos="3571875" algn="l"/>
                        </a:tabLst>
                      </a:pPr>
                      <a:r>
                        <a:rPr lang="en-US" sz="1800" kern="100">
                          <a:effectLst/>
                        </a:rPr>
                        <a:t>2</a:t>
                      </a:r>
                      <a:endParaRPr lang="zh-CN" sz="1800" kern="100">
                        <a:effectLst/>
                        <a:latin typeface="Calibri"/>
                        <a:ea typeface="宋体"/>
                        <a:cs typeface="Times New Roman"/>
                      </a:endParaRPr>
                    </a:p>
                  </a:txBody>
                  <a:tcPr marL="68580" marR="68580" marT="0" marB="0"/>
                </a:tc>
              </a:tr>
              <a:tr h="332855">
                <a:tc>
                  <a:txBody>
                    <a:bodyPr/>
                    <a:lstStyle/>
                    <a:p>
                      <a:pPr algn="ctr">
                        <a:spcAft>
                          <a:spcPts val="0"/>
                        </a:spcAft>
                        <a:tabLst>
                          <a:tab pos="3571875" algn="l"/>
                        </a:tabLst>
                      </a:pPr>
                      <a:r>
                        <a:rPr lang="en-US" sz="1800" kern="100">
                          <a:effectLst/>
                        </a:rPr>
                        <a:t>X3</a:t>
                      </a:r>
                      <a:endParaRPr lang="zh-CN" sz="1800" kern="100">
                        <a:effectLst/>
                        <a:latin typeface="Calibri"/>
                        <a:ea typeface="宋体"/>
                        <a:cs typeface="Times New Roman"/>
                      </a:endParaRPr>
                    </a:p>
                  </a:txBody>
                  <a:tcPr marL="68580" marR="68580" marT="0" marB="0"/>
                </a:tc>
                <a:tc>
                  <a:txBody>
                    <a:bodyPr/>
                    <a:lstStyle/>
                    <a:p>
                      <a:pPr algn="ctr">
                        <a:spcAft>
                          <a:spcPts val="0"/>
                        </a:spcAft>
                        <a:tabLst>
                          <a:tab pos="3571875" algn="l"/>
                        </a:tabLst>
                      </a:pPr>
                      <a:r>
                        <a:rPr lang="en-US" sz="1800" kern="100">
                          <a:effectLst/>
                        </a:rPr>
                        <a:t>50</a:t>
                      </a:r>
                      <a:endParaRPr lang="zh-CN" sz="1800" kern="100">
                        <a:effectLst/>
                        <a:latin typeface="Calibri"/>
                        <a:ea typeface="宋体"/>
                        <a:cs typeface="Times New Roman"/>
                      </a:endParaRPr>
                    </a:p>
                  </a:txBody>
                  <a:tcPr marL="68580" marR="68580" marT="0" marB="0"/>
                </a:tc>
                <a:tc>
                  <a:txBody>
                    <a:bodyPr/>
                    <a:lstStyle/>
                    <a:p>
                      <a:pPr algn="ctr">
                        <a:spcAft>
                          <a:spcPts val="0"/>
                        </a:spcAft>
                        <a:tabLst>
                          <a:tab pos="3571875" algn="l"/>
                        </a:tabLst>
                      </a:pPr>
                      <a:r>
                        <a:rPr lang="en-US" sz="1800" kern="100">
                          <a:effectLst/>
                        </a:rPr>
                        <a:t>32</a:t>
                      </a:r>
                      <a:endParaRPr lang="zh-CN" sz="1800" kern="100">
                        <a:effectLst/>
                        <a:latin typeface="Calibri"/>
                        <a:ea typeface="宋体"/>
                        <a:cs typeface="Times New Roman"/>
                      </a:endParaRPr>
                    </a:p>
                  </a:txBody>
                  <a:tcPr marL="68580" marR="68580" marT="0" marB="0"/>
                </a:tc>
                <a:tc>
                  <a:txBody>
                    <a:bodyPr/>
                    <a:lstStyle/>
                    <a:p>
                      <a:pPr algn="ctr">
                        <a:spcAft>
                          <a:spcPts val="0"/>
                        </a:spcAft>
                        <a:tabLst>
                          <a:tab pos="3571875" algn="l"/>
                        </a:tabLst>
                      </a:pPr>
                      <a:r>
                        <a:rPr lang="en-US" sz="1800" kern="100">
                          <a:effectLst/>
                        </a:rPr>
                        <a:t>4</a:t>
                      </a:r>
                      <a:endParaRPr lang="zh-CN" sz="1800" kern="100">
                        <a:effectLst/>
                        <a:latin typeface="Calibri"/>
                        <a:ea typeface="宋体"/>
                        <a:cs typeface="Times New Roman"/>
                      </a:endParaRPr>
                    </a:p>
                  </a:txBody>
                  <a:tcPr marL="68580" marR="68580" marT="0" marB="0"/>
                </a:tc>
                <a:tc>
                  <a:txBody>
                    <a:bodyPr/>
                    <a:lstStyle/>
                    <a:p>
                      <a:pPr algn="ctr">
                        <a:spcAft>
                          <a:spcPts val="0"/>
                        </a:spcAft>
                        <a:tabLst>
                          <a:tab pos="3571875" algn="l"/>
                        </a:tabLst>
                      </a:pPr>
                      <a:r>
                        <a:rPr lang="en-US" sz="1800" kern="100" dirty="0">
                          <a:effectLst/>
                        </a:rPr>
                        <a:t>30</a:t>
                      </a:r>
                      <a:endParaRPr lang="zh-CN" sz="1800" kern="100" dirty="0">
                        <a:effectLst/>
                        <a:latin typeface="Calibri"/>
                        <a:ea typeface="宋体"/>
                        <a:cs typeface="Times New Roman"/>
                      </a:endParaRPr>
                    </a:p>
                  </a:txBody>
                  <a:tcPr marL="68580" marR="68580" marT="0" marB="0"/>
                </a:tc>
              </a:tr>
              <a:tr h="332855">
                <a:tc>
                  <a:txBody>
                    <a:bodyPr/>
                    <a:lstStyle/>
                    <a:p>
                      <a:pPr algn="ctr">
                        <a:spcAft>
                          <a:spcPts val="0"/>
                        </a:spcAft>
                        <a:tabLst>
                          <a:tab pos="3571875" algn="l"/>
                        </a:tabLst>
                      </a:pPr>
                      <a:r>
                        <a:rPr lang="en-US" sz="1800" kern="100">
                          <a:effectLst/>
                        </a:rPr>
                        <a:t>X4</a:t>
                      </a:r>
                      <a:endParaRPr lang="zh-CN" sz="1800" kern="100">
                        <a:effectLst/>
                        <a:latin typeface="Calibri"/>
                        <a:ea typeface="宋体"/>
                        <a:cs typeface="Times New Roman"/>
                      </a:endParaRPr>
                    </a:p>
                  </a:txBody>
                  <a:tcPr marL="68580" marR="68580" marT="0" marB="0"/>
                </a:tc>
                <a:tc>
                  <a:txBody>
                    <a:bodyPr/>
                    <a:lstStyle/>
                    <a:p>
                      <a:pPr algn="ctr">
                        <a:spcAft>
                          <a:spcPts val="0"/>
                        </a:spcAft>
                        <a:tabLst>
                          <a:tab pos="3571875" algn="l"/>
                        </a:tabLst>
                      </a:pPr>
                      <a:r>
                        <a:rPr lang="en-US" sz="1800" kern="100">
                          <a:effectLst/>
                        </a:rPr>
                        <a:t>48</a:t>
                      </a:r>
                      <a:endParaRPr lang="zh-CN" sz="1800" kern="100">
                        <a:effectLst/>
                        <a:latin typeface="Calibri"/>
                        <a:ea typeface="宋体"/>
                        <a:cs typeface="Times New Roman"/>
                      </a:endParaRPr>
                    </a:p>
                  </a:txBody>
                  <a:tcPr marL="68580" marR="68580" marT="0" marB="0"/>
                </a:tc>
                <a:tc>
                  <a:txBody>
                    <a:bodyPr/>
                    <a:lstStyle/>
                    <a:p>
                      <a:pPr algn="ctr">
                        <a:spcAft>
                          <a:spcPts val="0"/>
                        </a:spcAft>
                        <a:tabLst>
                          <a:tab pos="3571875" algn="l"/>
                        </a:tabLst>
                      </a:pPr>
                      <a:r>
                        <a:rPr lang="en-US" sz="1800" kern="100">
                          <a:effectLst/>
                        </a:rPr>
                        <a:t>3</a:t>
                      </a:r>
                      <a:endParaRPr lang="zh-CN" sz="1800" kern="100">
                        <a:effectLst/>
                        <a:latin typeface="Calibri"/>
                        <a:ea typeface="宋体"/>
                        <a:cs typeface="Times New Roman"/>
                      </a:endParaRPr>
                    </a:p>
                  </a:txBody>
                  <a:tcPr marL="68580" marR="68580" marT="0" marB="0"/>
                </a:tc>
                <a:tc>
                  <a:txBody>
                    <a:bodyPr/>
                    <a:lstStyle/>
                    <a:p>
                      <a:pPr algn="ctr">
                        <a:spcAft>
                          <a:spcPts val="0"/>
                        </a:spcAft>
                        <a:tabLst>
                          <a:tab pos="3571875" algn="l"/>
                        </a:tabLst>
                      </a:pPr>
                      <a:r>
                        <a:rPr lang="en-US" sz="1800" kern="100" dirty="0">
                          <a:effectLst/>
                        </a:rPr>
                        <a:t>20</a:t>
                      </a:r>
                      <a:endParaRPr lang="zh-CN" sz="1800" kern="100" dirty="0">
                        <a:effectLst/>
                        <a:latin typeface="Calibri"/>
                        <a:ea typeface="宋体"/>
                        <a:cs typeface="Times New Roman"/>
                      </a:endParaRPr>
                    </a:p>
                  </a:txBody>
                  <a:tcPr marL="68580" marR="68580" marT="0" marB="0"/>
                </a:tc>
                <a:tc>
                  <a:txBody>
                    <a:bodyPr/>
                    <a:lstStyle/>
                    <a:p>
                      <a:pPr algn="ctr">
                        <a:spcAft>
                          <a:spcPts val="0"/>
                        </a:spcAft>
                        <a:tabLst>
                          <a:tab pos="3571875" algn="l"/>
                        </a:tabLst>
                      </a:pPr>
                      <a:r>
                        <a:rPr lang="en-US" sz="1800" kern="100" dirty="0">
                          <a:effectLst/>
                        </a:rPr>
                        <a:t>10</a:t>
                      </a:r>
                      <a:endParaRPr lang="zh-CN" sz="1800" kern="100" dirty="0">
                        <a:effectLst/>
                        <a:latin typeface="Calibri"/>
                        <a:ea typeface="宋体"/>
                        <a:cs typeface="Times New Roman"/>
                      </a:endParaRPr>
                    </a:p>
                  </a:txBody>
                  <a:tcPr marL="68580" marR="68580" marT="0" marB="0"/>
                </a:tc>
              </a:tr>
            </a:tbl>
          </a:graphicData>
        </a:graphic>
      </p:graphicFrame>
      <p:sp>
        <p:nvSpPr>
          <p:cNvPr id="5" name="Rectangle 1"/>
          <p:cNvSpPr>
            <a:spLocks noChangeArrowheads="1"/>
          </p:cNvSpPr>
          <p:nvPr/>
        </p:nvSpPr>
        <p:spPr bwMode="auto">
          <a:xfrm>
            <a:off x="4229246" y="3734636"/>
            <a:ext cx="34808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3571875" algn="l"/>
              </a:tabLst>
              <a:defRPr>
                <a:solidFill>
                  <a:schemeClr val="tx1"/>
                </a:solidFill>
                <a:latin typeface="Arial" pitchFamily="34" charset="0"/>
                <a:ea typeface="宋体" pitchFamily="2" charset="-122"/>
                <a:cs typeface="宋体" pitchFamily="2" charset="-122"/>
              </a:defRPr>
            </a:lvl1pPr>
            <a:lvl2pPr fontAlgn="base">
              <a:spcBef>
                <a:spcPct val="0"/>
              </a:spcBef>
              <a:spcAft>
                <a:spcPct val="0"/>
              </a:spcAft>
              <a:tabLst>
                <a:tab pos="3571875" algn="l"/>
              </a:tabLst>
              <a:defRPr>
                <a:solidFill>
                  <a:schemeClr val="tx1"/>
                </a:solidFill>
                <a:latin typeface="Arial" pitchFamily="34" charset="0"/>
                <a:ea typeface="宋体" pitchFamily="2" charset="-122"/>
                <a:cs typeface="宋体" pitchFamily="2" charset="-122"/>
              </a:defRPr>
            </a:lvl2pPr>
            <a:lvl3pPr fontAlgn="base">
              <a:spcBef>
                <a:spcPct val="0"/>
              </a:spcBef>
              <a:spcAft>
                <a:spcPct val="0"/>
              </a:spcAft>
              <a:tabLst>
                <a:tab pos="3571875" algn="l"/>
              </a:tabLst>
              <a:defRPr>
                <a:solidFill>
                  <a:schemeClr val="tx1"/>
                </a:solidFill>
                <a:latin typeface="Arial" pitchFamily="34" charset="0"/>
                <a:ea typeface="宋体" pitchFamily="2" charset="-122"/>
                <a:cs typeface="宋体" pitchFamily="2" charset="-122"/>
              </a:defRPr>
            </a:lvl3pPr>
            <a:lvl4pPr fontAlgn="base">
              <a:spcBef>
                <a:spcPct val="0"/>
              </a:spcBef>
              <a:spcAft>
                <a:spcPct val="0"/>
              </a:spcAft>
              <a:tabLst>
                <a:tab pos="3571875" algn="l"/>
              </a:tabLst>
              <a:defRPr>
                <a:solidFill>
                  <a:schemeClr val="tx1"/>
                </a:solidFill>
                <a:latin typeface="Arial" pitchFamily="34" charset="0"/>
                <a:ea typeface="宋体" pitchFamily="2" charset="-122"/>
                <a:cs typeface="宋体" pitchFamily="2" charset="-122"/>
              </a:defRPr>
            </a:lvl4pPr>
            <a:lvl5pPr fontAlgn="base">
              <a:spcBef>
                <a:spcPct val="0"/>
              </a:spcBef>
              <a:spcAft>
                <a:spcPct val="0"/>
              </a:spcAft>
              <a:tabLst>
                <a:tab pos="3571875" algn="l"/>
              </a:tabLst>
              <a:defRPr>
                <a:solidFill>
                  <a:schemeClr val="tx1"/>
                </a:solidFill>
                <a:latin typeface="Arial" pitchFamily="34" charset="0"/>
                <a:ea typeface="宋体" pitchFamily="2" charset="-122"/>
                <a:cs typeface="宋体" pitchFamily="2" charset="-122"/>
              </a:defRPr>
            </a:lvl5pPr>
            <a:lvl6pPr fontAlgn="base">
              <a:spcBef>
                <a:spcPct val="0"/>
              </a:spcBef>
              <a:spcAft>
                <a:spcPct val="0"/>
              </a:spcAft>
              <a:tabLst>
                <a:tab pos="3571875" algn="l"/>
              </a:tabLst>
              <a:defRPr>
                <a:solidFill>
                  <a:schemeClr val="tx1"/>
                </a:solidFill>
                <a:latin typeface="Arial" pitchFamily="34" charset="0"/>
                <a:ea typeface="宋体" pitchFamily="2" charset="-122"/>
                <a:cs typeface="宋体" pitchFamily="2" charset="-122"/>
              </a:defRPr>
            </a:lvl6pPr>
            <a:lvl7pPr fontAlgn="base">
              <a:spcBef>
                <a:spcPct val="0"/>
              </a:spcBef>
              <a:spcAft>
                <a:spcPct val="0"/>
              </a:spcAft>
              <a:tabLst>
                <a:tab pos="3571875" algn="l"/>
              </a:tabLst>
              <a:defRPr>
                <a:solidFill>
                  <a:schemeClr val="tx1"/>
                </a:solidFill>
                <a:latin typeface="Arial" pitchFamily="34" charset="0"/>
                <a:ea typeface="宋体" pitchFamily="2" charset="-122"/>
                <a:cs typeface="宋体" pitchFamily="2" charset="-122"/>
              </a:defRPr>
            </a:lvl7pPr>
            <a:lvl8pPr fontAlgn="base">
              <a:spcBef>
                <a:spcPct val="0"/>
              </a:spcBef>
              <a:spcAft>
                <a:spcPct val="0"/>
              </a:spcAft>
              <a:tabLst>
                <a:tab pos="3571875" algn="l"/>
              </a:tabLst>
              <a:defRPr>
                <a:solidFill>
                  <a:schemeClr val="tx1"/>
                </a:solidFill>
                <a:latin typeface="Arial" pitchFamily="34" charset="0"/>
                <a:ea typeface="宋体" pitchFamily="2" charset="-122"/>
                <a:cs typeface="宋体" pitchFamily="2" charset="-122"/>
              </a:defRPr>
            </a:lvl8pPr>
            <a:lvl9pPr fontAlgn="base">
              <a:spcBef>
                <a:spcPct val="0"/>
              </a:spcBef>
              <a:spcAft>
                <a:spcPct val="0"/>
              </a:spcAft>
              <a:tabLst>
                <a:tab pos="3571875" algn="l"/>
              </a:tabLst>
              <a:defRPr>
                <a:solidFill>
                  <a:schemeClr val="tx1"/>
                </a:solidFill>
                <a:latin typeface="Arial" pitchFamily="34" charset="0"/>
                <a:ea typeface="宋体" pitchFamily="2" charset="-122"/>
                <a:cs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3571875" algn="l"/>
              </a:tabLst>
            </a:pPr>
            <a:r>
              <a:rPr kumimoji="0" lang="zh-CN"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000" b="0" i="0" u="none" strike="noStrike" cap="none" normalizeH="0" baseline="0" dirty="0" smtClean="0">
                <a:ln>
                  <a:noFill/>
                </a:ln>
                <a:solidFill>
                  <a:schemeClr val="tx1"/>
                </a:solidFill>
                <a:effectLst/>
                <a:latin typeface="Times New Roman" pitchFamily="18" charset="0"/>
                <a:ea typeface="宋体" pitchFamily="2" charset="-122"/>
                <a:cs typeface="Calibri" pitchFamily="34" charset="0"/>
              </a:rPr>
              <a:t>表：每人完成工作所需时间</a:t>
            </a:r>
            <a:endParaRPr kumimoji="0" lang="zh-CN" altLang="zh-CN" sz="2000" b="0" i="0" u="none" strike="noStrike" cap="none" normalizeH="0" baseline="0" dirty="0" smtClean="0">
              <a:ln>
                <a:noFill/>
              </a:ln>
              <a:solidFill>
                <a:schemeClr val="tx1"/>
              </a:solidFill>
              <a:effectLst/>
              <a:ea typeface="宋体" pitchFamily="2" charset="-122"/>
            </a:endParaRPr>
          </a:p>
        </p:txBody>
      </p:sp>
    </p:spTree>
    <p:extLst>
      <p:ext uri="{BB962C8B-B14F-4D97-AF65-F5344CB8AC3E}">
        <p14:creationId xmlns:p14="http://schemas.microsoft.com/office/powerpoint/2010/main" val="36601514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01DE7B5-A3FA-486E-81B6-F6555053B1A3}"/>
              </a:ext>
            </a:extLst>
          </p:cNvPr>
          <p:cNvSpPr>
            <a:spLocks noGrp="1"/>
          </p:cNvSpPr>
          <p:nvPr>
            <p:ph type="title"/>
          </p:nvPr>
        </p:nvSpPr>
        <p:spPr/>
        <p:txBody>
          <a:bodyPr>
            <a:normAutofit/>
          </a:bodyPr>
          <a:lstStyle/>
          <a:p>
            <a:r>
              <a:rPr lang="zh-CN" altLang="en-US" sz="3600" b="1" dirty="0"/>
              <a:t>例</a:t>
            </a:r>
            <a:r>
              <a:rPr lang="en-US" altLang="zh-CN" sz="3600" b="1" dirty="0"/>
              <a:t>1.1</a:t>
            </a:r>
            <a:r>
              <a:rPr lang="zh-CN" altLang="en-US" sz="3600" b="1" dirty="0"/>
              <a:t>：什么是数学建模，其特点包括哪些？</a:t>
            </a:r>
          </a:p>
        </p:txBody>
      </p:sp>
      <p:sp>
        <p:nvSpPr>
          <p:cNvPr id="3" name="内容占位符 2">
            <a:extLst>
              <a:ext uri="{FF2B5EF4-FFF2-40B4-BE49-F238E27FC236}">
                <a16:creationId xmlns:a16="http://schemas.microsoft.com/office/drawing/2014/main" xmlns="" id="{99175D5F-34A3-421D-9331-62457F1007AC}"/>
              </a:ext>
            </a:extLst>
          </p:cNvPr>
          <p:cNvSpPr>
            <a:spLocks noGrp="1"/>
          </p:cNvSpPr>
          <p:nvPr>
            <p:ph idx="1"/>
          </p:nvPr>
        </p:nvSpPr>
        <p:spPr/>
        <p:txBody>
          <a:bodyPr>
            <a:normAutofit/>
          </a:bodyPr>
          <a:lstStyle/>
          <a:p>
            <a:r>
              <a:rPr lang="zh-CN" altLang="en-US" sz="2400" dirty="0">
                <a:solidFill>
                  <a:srgbClr val="0070C0"/>
                </a:solidFill>
              </a:rPr>
              <a:t>答：</a:t>
            </a:r>
            <a:endParaRPr lang="en-US" altLang="zh-CN" sz="2400" dirty="0">
              <a:solidFill>
                <a:srgbClr val="0070C0"/>
              </a:solidFill>
            </a:endParaRPr>
          </a:p>
          <a:p>
            <a:pPr marL="0" indent="0">
              <a:buNone/>
            </a:pPr>
            <a:r>
              <a:rPr lang="zh-CN" altLang="en-US" sz="2400" dirty="0">
                <a:solidFill>
                  <a:srgbClr val="0070C0"/>
                </a:solidFill>
              </a:rPr>
              <a:t>      数学建模的概念参考课本第</a:t>
            </a:r>
            <a:r>
              <a:rPr lang="en-US" altLang="zh-CN" sz="2400" dirty="0">
                <a:solidFill>
                  <a:srgbClr val="0070C0"/>
                </a:solidFill>
              </a:rPr>
              <a:t>1</a:t>
            </a:r>
            <a:r>
              <a:rPr lang="zh-CN" altLang="en-US" sz="2400" dirty="0">
                <a:solidFill>
                  <a:srgbClr val="0070C0"/>
                </a:solidFill>
              </a:rPr>
              <a:t>页中</a:t>
            </a:r>
            <a:r>
              <a:rPr lang="en-US" altLang="zh-CN" sz="2400" dirty="0">
                <a:solidFill>
                  <a:srgbClr val="0070C0"/>
                </a:solidFill>
              </a:rPr>
              <a:t>1.1</a:t>
            </a:r>
            <a:r>
              <a:rPr lang="zh-CN" altLang="en-US" sz="2400" dirty="0">
                <a:solidFill>
                  <a:srgbClr val="0070C0"/>
                </a:solidFill>
              </a:rPr>
              <a:t>的第</a:t>
            </a:r>
            <a:r>
              <a:rPr lang="en-US" altLang="zh-CN" sz="2400" dirty="0">
                <a:solidFill>
                  <a:srgbClr val="0070C0"/>
                </a:solidFill>
              </a:rPr>
              <a:t>2</a:t>
            </a:r>
            <a:r>
              <a:rPr lang="zh-CN" altLang="en-US" sz="2400" dirty="0">
                <a:solidFill>
                  <a:srgbClr val="0070C0"/>
                </a:solidFill>
              </a:rPr>
              <a:t>段；</a:t>
            </a:r>
            <a:endParaRPr lang="en-US" altLang="zh-CN" sz="2400" dirty="0">
              <a:solidFill>
                <a:srgbClr val="0070C0"/>
              </a:solidFill>
            </a:endParaRPr>
          </a:p>
          <a:p>
            <a:pPr marL="0" indent="0">
              <a:buNone/>
            </a:pPr>
            <a:r>
              <a:rPr lang="en-US" altLang="zh-CN" sz="2400" dirty="0">
                <a:solidFill>
                  <a:srgbClr val="0070C0"/>
                </a:solidFill>
              </a:rPr>
              <a:t>      </a:t>
            </a:r>
            <a:r>
              <a:rPr lang="zh-CN" altLang="en-US" sz="2400" dirty="0">
                <a:solidFill>
                  <a:srgbClr val="0070C0"/>
                </a:solidFill>
              </a:rPr>
              <a:t>数学建模的特点参考课本第</a:t>
            </a:r>
            <a:r>
              <a:rPr lang="en-US" altLang="zh-CN" sz="2400" dirty="0">
                <a:solidFill>
                  <a:srgbClr val="0070C0"/>
                </a:solidFill>
              </a:rPr>
              <a:t>1-2</a:t>
            </a:r>
            <a:r>
              <a:rPr lang="zh-CN" altLang="en-US" sz="2400" dirty="0">
                <a:solidFill>
                  <a:srgbClr val="0070C0"/>
                </a:solidFill>
              </a:rPr>
              <a:t>页中</a:t>
            </a:r>
            <a:r>
              <a:rPr lang="en-US" altLang="zh-CN" sz="2400" dirty="0">
                <a:solidFill>
                  <a:srgbClr val="0070C0"/>
                </a:solidFill>
              </a:rPr>
              <a:t>1.1</a:t>
            </a:r>
            <a:r>
              <a:rPr lang="zh-CN" altLang="en-US" sz="2400" dirty="0">
                <a:solidFill>
                  <a:srgbClr val="0070C0"/>
                </a:solidFill>
              </a:rPr>
              <a:t>的相关内容。</a:t>
            </a:r>
            <a:endParaRPr lang="en-US" altLang="zh-CN" sz="2400" dirty="0">
              <a:solidFill>
                <a:srgbClr val="0070C0"/>
              </a:solidFill>
            </a:endParaRPr>
          </a:p>
        </p:txBody>
      </p:sp>
    </p:spTree>
    <p:extLst>
      <p:ext uri="{BB962C8B-B14F-4D97-AF65-F5344CB8AC3E}">
        <p14:creationId xmlns:p14="http://schemas.microsoft.com/office/powerpoint/2010/main" val="320389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71600" y="602674"/>
            <a:ext cx="9601200" cy="2566554"/>
          </a:xfrm>
        </p:spPr>
        <p:txBody>
          <a:bodyPr/>
          <a:lstStyle/>
          <a:p>
            <a:r>
              <a:rPr lang="zh-CN" altLang="en-US" dirty="0" smtClean="0">
                <a:solidFill>
                  <a:srgbClr val="0070C0"/>
                </a:solidFill>
                <a:latin typeface="Times New Roman" panose="02020603050405020304" pitchFamily="18" charset="0"/>
                <a:cs typeface="Times New Roman" panose="02020603050405020304" pitchFamily="18" charset="0"/>
              </a:rPr>
              <a:t>答：</a:t>
            </a:r>
            <a:endParaRPr lang="en-US" altLang="zh-CN" dirty="0" smtClean="0">
              <a:solidFill>
                <a:srgbClr val="0070C0"/>
              </a:solidFill>
              <a:latin typeface="Times New Roman" panose="02020603050405020304" pitchFamily="18" charset="0"/>
              <a:cs typeface="Times New Roman" panose="02020603050405020304" pitchFamily="18" charset="0"/>
            </a:endParaRPr>
          </a:p>
          <a:p>
            <a:pPr marL="0" indent="0">
              <a:buNone/>
            </a:pPr>
            <a:r>
              <a:rPr lang="en-US" altLang="zh-CN" dirty="0" smtClean="0">
                <a:solidFill>
                  <a:srgbClr val="0070C0"/>
                </a:solidFill>
                <a:latin typeface="Times New Roman" panose="02020603050405020304" pitchFamily="18" charset="0"/>
                <a:cs typeface="Times New Roman" panose="02020603050405020304" pitchFamily="18" charset="0"/>
              </a:rPr>
              <a:t>        </a:t>
            </a:r>
            <a:r>
              <a:rPr lang="zh-CN" altLang="zh-CN" dirty="0" smtClean="0">
                <a:solidFill>
                  <a:srgbClr val="0070C0"/>
                </a:solidFill>
                <a:latin typeface="Times New Roman" panose="02020603050405020304" pitchFamily="18" charset="0"/>
                <a:cs typeface="Times New Roman" panose="02020603050405020304" pitchFamily="18" charset="0"/>
              </a:rPr>
              <a:t>构建</a:t>
            </a:r>
            <a:r>
              <a:rPr lang="zh-CN" altLang="zh-CN" dirty="0">
                <a:solidFill>
                  <a:srgbClr val="0070C0"/>
                </a:solidFill>
                <a:latin typeface="Times New Roman" panose="02020603050405020304" pitchFamily="18" charset="0"/>
                <a:cs typeface="Times New Roman" panose="02020603050405020304" pitchFamily="18" charset="0"/>
              </a:rPr>
              <a:t>图模型</a:t>
            </a:r>
            <a:r>
              <a:rPr lang="en-US" altLang="zh-CN" dirty="0">
                <a:solidFill>
                  <a:srgbClr val="0070C0"/>
                </a:solidFill>
                <a:latin typeface="Times New Roman" panose="02020603050405020304" pitchFamily="18" charset="0"/>
                <a:cs typeface="Times New Roman" panose="02020603050405020304" pitchFamily="18" charset="0"/>
              </a:rPr>
              <a:t>G</a:t>
            </a:r>
            <a:r>
              <a:rPr lang="zh-CN" altLang="zh-CN" dirty="0">
                <a:solidFill>
                  <a:srgbClr val="0070C0"/>
                </a:solidFill>
                <a:latin typeface="Times New Roman" panose="02020603050405020304" pitchFamily="18" charset="0"/>
                <a:cs typeface="Times New Roman" panose="02020603050405020304" pitchFamily="18" charset="0"/>
              </a:rPr>
              <a:t>如下，其中</a:t>
            </a:r>
            <a:r>
              <a:rPr lang="en-US" altLang="zh-CN" dirty="0">
                <a:solidFill>
                  <a:srgbClr val="0070C0"/>
                </a:solidFill>
                <a:latin typeface="Times New Roman" panose="02020603050405020304" pitchFamily="18" charset="0"/>
                <a:cs typeface="Times New Roman" panose="02020603050405020304" pitchFamily="18" charset="0"/>
              </a:rPr>
              <a:t>V={ X1,X2,X3,X4, Y1,Y2,Y3,Y4}</a:t>
            </a:r>
            <a:r>
              <a:rPr lang="zh-CN" altLang="zh-CN" dirty="0">
                <a:solidFill>
                  <a:srgbClr val="0070C0"/>
                </a:solidFill>
                <a:latin typeface="Times New Roman" panose="02020603050405020304" pitchFamily="18" charset="0"/>
                <a:cs typeface="Times New Roman" panose="02020603050405020304" pitchFamily="18" charset="0"/>
              </a:rPr>
              <a:t>，人和工作都用结点表示，边</a:t>
            </a:r>
            <a:r>
              <a:rPr lang="en-US" altLang="zh-CN" dirty="0">
                <a:solidFill>
                  <a:srgbClr val="0070C0"/>
                </a:solidFill>
                <a:latin typeface="Times New Roman" panose="02020603050405020304" pitchFamily="18" charset="0"/>
                <a:cs typeface="Times New Roman" panose="02020603050405020304" pitchFamily="18" charset="0"/>
              </a:rPr>
              <a:t>(</a:t>
            </a:r>
            <a:r>
              <a:rPr lang="en-US" altLang="zh-CN" dirty="0" err="1">
                <a:solidFill>
                  <a:srgbClr val="0070C0"/>
                </a:solidFill>
                <a:latin typeface="Times New Roman" panose="02020603050405020304" pitchFamily="18" charset="0"/>
                <a:cs typeface="Times New Roman" panose="02020603050405020304" pitchFamily="18" charset="0"/>
              </a:rPr>
              <a:t>Xi,Yj</a:t>
            </a:r>
            <a:r>
              <a:rPr lang="en-US" altLang="zh-CN" dirty="0">
                <a:solidFill>
                  <a:srgbClr val="0070C0"/>
                </a:solidFill>
                <a:latin typeface="Times New Roman" panose="02020603050405020304" pitchFamily="18" charset="0"/>
                <a:cs typeface="Times New Roman" panose="02020603050405020304" pitchFamily="18" charset="0"/>
              </a:rPr>
              <a:t>)</a:t>
            </a:r>
            <a:r>
              <a:rPr lang="zh-CN" altLang="zh-CN" dirty="0">
                <a:solidFill>
                  <a:srgbClr val="0070C0"/>
                </a:solidFill>
                <a:latin typeface="Times New Roman" panose="02020603050405020304" pitchFamily="18" charset="0"/>
                <a:cs typeface="Times New Roman" panose="02020603050405020304" pitchFamily="18" charset="0"/>
              </a:rPr>
              <a:t>上的权值表示表示第</a:t>
            </a:r>
            <a:r>
              <a:rPr lang="en-US" altLang="zh-CN" dirty="0" err="1">
                <a:solidFill>
                  <a:srgbClr val="0070C0"/>
                </a:solidFill>
                <a:latin typeface="Times New Roman" panose="02020603050405020304" pitchFamily="18" charset="0"/>
                <a:cs typeface="Times New Roman" panose="02020603050405020304" pitchFamily="18" charset="0"/>
              </a:rPr>
              <a:t>i</a:t>
            </a:r>
            <a:r>
              <a:rPr lang="zh-CN" altLang="zh-CN" dirty="0">
                <a:solidFill>
                  <a:srgbClr val="0070C0"/>
                </a:solidFill>
                <a:latin typeface="Times New Roman" panose="02020603050405020304" pitchFamily="18" charset="0"/>
                <a:cs typeface="Times New Roman" panose="02020603050405020304" pitchFamily="18" charset="0"/>
              </a:rPr>
              <a:t>个人做</a:t>
            </a:r>
            <a:r>
              <a:rPr lang="en-US" altLang="zh-CN" dirty="0">
                <a:solidFill>
                  <a:srgbClr val="0070C0"/>
                </a:solidFill>
                <a:latin typeface="Times New Roman" panose="02020603050405020304" pitchFamily="18" charset="0"/>
                <a:cs typeface="Times New Roman" panose="02020603050405020304" pitchFamily="18" charset="0"/>
              </a:rPr>
              <a:t>j</a:t>
            </a:r>
            <a:r>
              <a:rPr lang="zh-CN" altLang="zh-CN" dirty="0">
                <a:solidFill>
                  <a:srgbClr val="0070C0"/>
                </a:solidFill>
                <a:latin typeface="Times New Roman" panose="02020603050405020304" pitchFamily="18" charset="0"/>
                <a:cs typeface="Times New Roman" panose="02020603050405020304" pitchFamily="18" charset="0"/>
              </a:rPr>
              <a:t>项工作所需时间</a:t>
            </a:r>
            <a:r>
              <a:rPr lang="en-US" altLang="zh-CN" dirty="0" err="1">
                <a:solidFill>
                  <a:srgbClr val="0070C0"/>
                </a:solidFill>
                <a:latin typeface="Times New Roman" panose="02020603050405020304" pitchFamily="18" charset="0"/>
                <a:cs typeface="Times New Roman" panose="02020603050405020304" pitchFamily="18" charset="0"/>
              </a:rPr>
              <a:t>Wij</a:t>
            </a:r>
            <a:r>
              <a:rPr lang="en-US" altLang="zh-CN" dirty="0">
                <a:solidFill>
                  <a:srgbClr val="0070C0"/>
                </a:solidFill>
                <a:latin typeface="Times New Roman" panose="02020603050405020304" pitchFamily="18" charset="0"/>
                <a:cs typeface="Times New Roman" panose="02020603050405020304" pitchFamily="18" charset="0"/>
              </a:rPr>
              <a:t> </a:t>
            </a:r>
            <a:r>
              <a:rPr lang="zh-CN" altLang="zh-CN" dirty="0" smtClean="0">
                <a:solidFill>
                  <a:srgbClr val="0070C0"/>
                </a:solidFill>
                <a:latin typeface="Times New Roman" panose="02020603050405020304" pitchFamily="18" charset="0"/>
                <a:cs typeface="Times New Roman" panose="02020603050405020304" pitchFamily="18" charset="0"/>
              </a:rPr>
              <a:t>。</a:t>
            </a:r>
            <a:endParaRPr lang="zh-CN" altLang="zh-CN" dirty="0">
              <a:solidFill>
                <a:srgbClr val="0070C0"/>
              </a:solidFill>
              <a:latin typeface="Times New Roman" panose="02020603050405020304" pitchFamily="18" charset="0"/>
              <a:cs typeface="Times New Roman" panose="02020603050405020304" pitchFamily="18" charset="0"/>
            </a:endParaRPr>
          </a:p>
          <a:p>
            <a:pPr marL="0" indent="0">
              <a:buNone/>
            </a:pPr>
            <a:r>
              <a:rPr lang="en-US" altLang="zh-CN" dirty="0" smtClean="0">
                <a:solidFill>
                  <a:srgbClr val="0070C0"/>
                </a:solidFill>
                <a:latin typeface="Times New Roman" panose="02020603050405020304" pitchFamily="18" charset="0"/>
                <a:cs typeface="Times New Roman" panose="02020603050405020304" pitchFamily="18" charset="0"/>
              </a:rPr>
              <a:t>        </a:t>
            </a:r>
            <a:r>
              <a:rPr lang="zh-CN" altLang="zh-CN" dirty="0" smtClean="0">
                <a:solidFill>
                  <a:srgbClr val="0070C0"/>
                </a:solidFill>
                <a:latin typeface="Times New Roman" panose="02020603050405020304" pitchFamily="18" charset="0"/>
                <a:cs typeface="Times New Roman" panose="02020603050405020304" pitchFamily="18" charset="0"/>
              </a:rPr>
              <a:t>原</a:t>
            </a:r>
            <a:r>
              <a:rPr lang="zh-CN" altLang="zh-CN" dirty="0">
                <a:solidFill>
                  <a:srgbClr val="0070C0"/>
                </a:solidFill>
                <a:latin typeface="Times New Roman" panose="02020603050405020304" pitchFamily="18" charset="0"/>
                <a:cs typeface="Times New Roman" panose="02020603050405020304" pitchFamily="18" charset="0"/>
              </a:rPr>
              <a:t>问题转化为求图中的最小权和的</a:t>
            </a:r>
            <a:r>
              <a:rPr lang="zh-CN" altLang="zh-CN" dirty="0" smtClean="0">
                <a:solidFill>
                  <a:srgbClr val="0070C0"/>
                </a:solidFill>
                <a:latin typeface="Times New Roman" panose="02020603050405020304" pitchFamily="18" charset="0"/>
                <a:cs typeface="Times New Roman" panose="02020603050405020304" pitchFamily="18" charset="0"/>
              </a:rPr>
              <a:t>匹配</a:t>
            </a:r>
            <a:endParaRPr lang="zh-CN" altLang="zh-CN" dirty="0">
              <a:solidFill>
                <a:srgbClr val="0070C0"/>
              </a:solidFill>
              <a:latin typeface="Times New Roman" panose="02020603050405020304" pitchFamily="18" charset="0"/>
              <a:cs typeface="Times New Roman" panose="02020603050405020304" pitchFamily="18" charset="0"/>
            </a:endParaRPr>
          </a:p>
          <a:p>
            <a:pPr marL="0" indent="0">
              <a:buNone/>
            </a:pPr>
            <a:r>
              <a:rPr lang="en-US" altLang="zh-CN" dirty="0" smtClean="0">
                <a:solidFill>
                  <a:srgbClr val="0070C0"/>
                </a:solidFill>
                <a:latin typeface="Times New Roman" panose="02020603050405020304" pitchFamily="18" charset="0"/>
                <a:cs typeface="Times New Roman" panose="02020603050405020304" pitchFamily="18" charset="0"/>
              </a:rPr>
              <a:t>        </a:t>
            </a:r>
            <a:r>
              <a:rPr lang="zh-CN" altLang="zh-CN" dirty="0" smtClean="0">
                <a:solidFill>
                  <a:srgbClr val="0070C0"/>
                </a:solidFill>
                <a:latin typeface="Times New Roman" panose="02020603050405020304" pitchFamily="18" charset="0"/>
                <a:cs typeface="Times New Roman" panose="02020603050405020304" pitchFamily="18" charset="0"/>
              </a:rPr>
              <a:t>从</a:t>
            </a:r>
            <a:r>
              <a:rPr lang="zh-CN" altLang="zh-CN" dirty="0">
                <a:solidFill>
                  <a:srgbClr val="0070C0"/>
                </a:solidFill>
                <a:latin typeface="Times New Roman" panose="02020603050405020304" pitchFamily="18" charset="0"/>
                <a:cs typeface="Times New Roman" panose="02020603050405020304" pitchFamily="18" charset="0"/>
              </a:rPr>
              <a:t>图中可找到最佳匹配</a:t>
            </a:r>
            <a:r>
              <a:rPr lang="en-US" altLang="zh-CN" dirty="0">
                <a:solidFill>
                  <a:srgbClr val="0070C0"/>
                </a:solidFill>
                <a:latin typeface="Times New Roman" panose="02020603050405020304" pitchFamily="18" charset="0"/>
                <a:cs typeface="Times New Roman" panose="02020603050405020304" pitchFamily="18" charset="0"/>
              </a:rPr>
              <a:t>{(X1,Y1), (X2,Y4), (X3,Y3), (X4,Y2)}</a:t>
            </a:r>
            <a:r>
              <a:rPr lang="zh-CN" altLang="zh-CN" dirty="0">
                <a:solidFill>
                  <a:srgbClr val="0070C0"/>
                </a:solidFill>
                <a:latin typeface="Times New Roman" panose="02020603050405020304" pitchFamily="18" charset="0"/>
                <a:cs typeface="Times New Roman" panose="02020603050405020304" pitchFamily="18" charset="0"/>
              </a:rPr>
              <a:t>，按此匹配分配工作，则所需时间最少，共</a:t>
            </a:r>
            <a:r>
              <a:rPr lang="en-US" altLang="zh-CN" dirty="0">
                <a:solidFill>
                  <a:srgbClr val="0070C0"/>
                </a:solidFill>
                <a:latin typeface="Times New Roman" panose="02020603050405020304" pitchFamily="18" charset="0"/>
                <a:cs typeface="Times New Roman" panose="02020603050405020304" pitchFamily="18" charset="0"/>
              </a:rPr>
              <a:t>12</a:t>
            </a:r>
            <a:r>
              <a:rPr lang="zh-CN" altLang="zh-CN" dirty="0" smtClean="0">
                <a:solidFill>
                  <a:srgbClr val="0070C0"/>
                </a:solidFill>
                <a:latin typeface="Times New Roman" panose="02020603050405020304" pitchFamily="18" charset="0"/>
                <a:cs typeface="Times New Roman" panose="02020603050405020304" pitchFamily="18" charset="0"/>
              </a:rPr>
              <a:t>。</a:t>
            </a:r>
            <a:endParaRPr lang="zh-CN" altLang="en-US" dirty="0">
              <a:solidFill>
                <a:srgbClr val="0070C0"/>
              </a:solidFill>
              <a:latin typeface="Times New Roman" panose="02020603050405020304" pitchFamily="18" charset="0"/>
              <a:cs typeface="Times New Roman" panose="02020603050405020304" pitchFamily="18" charset="0"/>
            </a:endParaRPr>
          </a:p>
        </p:txBody>
      </p:sp>
      <p:pic>
        <p:nvPicPr>
          <p:cNvPr id="15362"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71480" y="3545032"/>
            <a:ext cx="4781550"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60653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第</a:t>
            </a:r>
            <a:r>
              <a:rPr lang="en-US" altLang="zh-CN" b="1" dirty="0" smtClean="0"/>
              <a:t>6</a:t>
            </a:r>
            <a:r>
              <a:rPr lang="zh-CN" altLang="en-US" b="1" dirty="0" smtClean="0"/>
              <a:t>章 微分方程与差分方程</a:t>
            </a:r>
            <a:endParaRPr lang="zh-CN" altLang="en-US" b="1" dirty="0"/>
          </a:p>
        </p:txBody>
      </p:sp>
      <p:sp>
        <p:nvSpPr>
          <p:cNvPr id="3" name="内容占位符 2"/>
          <p:cNvSpPr>
            <a:spLocks noGrp="1"/>
          </p:cNvSpPr>
          <p:nvPr>
            <p:ph idx="1"/>
          </p:nvPr>
        </p:nvSpPr>
        <p:spPr/>
        <p:txBody>
          <a:bodyPr/>
          <a:lstStyle/>
          <a:p>
            <a:r>
              <a:rPr lang="zh-CN" altLang="en-US" sz="2400" dirty="0" smtClean="0"/>
              <a:t>会用</a:t>
            </a:r>
            <a:r>
              <a:rPr lang="en-US" altLang="zh-CN" sz="2400" dirty="0" smtClean="0"/>
              <a:t>MATLAB</a:t>
            </a:r>
            <a:r>
              <a:rPr lang="zh-CN" altLang="en-US" sz="2400" dirty="0" smtClean="0"/>
              <a:t>解微分方程（组）</a:t>
            </a:r>
            <a:endParaRPr lang="en-US" altLang="zh-CN" sz="2400" dirty="0" smtClean="0"/>
          </a:p>
          <a:p>
            <a:r>
              <a:rPr lang="zh-CN" altLang="en-US" sz="2400" dirty="0" smtClean="0"/>
              <a:t>会求解差分方程</a:t>
            </a:r>
            <a:endParaRPr lang="en-US" altLang="zh-CN" sz="2400" dirty="0" smtClean="0"/>
          </a:p>
          <a:p>
            <a:endParaRPr lang="zh-CN" altLang="en-US" dirty="0"/>
          </a:p>
        </p:txBody>
      </p:sp>
    </p:spTree>
    <p:extLst>
      <p:ext uri="{BB962C8B-B14F-4D97-AF65-F5344CB8AC3E}">
        <p14:creationId xmlns:p14="http://schemas.microsoft.com/office/powerpoint/2010/main" val="331509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482441007"/>
              </p:ext>
            </p:extLst>
          </p:nvPr>
        </p:nvGraphicFramePr>
        <p:xfrm>
          <a:off x="644525" y="249238"/>
          <a:ext cx="11345863" cy="2139950"/>
        </p:xfrm>
        <a:graphic>
          <a:graphicData uri="http://schemas.openxmlformats.org/presentationml/2006/ole">
            <mc:AlternateContent xmlns:mc="http://schemas.openxmlformats.org/markup-compatibility/2006">
              <mc:Choice xmlns:v="urn:schemas-microsoft-com:vml" Requires="v">
                <p:oleObj spid="_x0000_s16467" name="Document" r:id="rId3" imgW="5474688" imgH="1036763" progId="Word.Document.8">
                  <p:embed/>
                </p:oleObj>
              </mc:Choice>
              <mc:Fallback>
                <p:oleObj name="Document" r:id="rId3" imgW="5474688" imgH="1036763" progId="Word.Document.8">
                  <p:embed/>
                  <p:pic>
                    <p:nvPicPr>
                      <p:cNvPr id="0" name="Object 0"/>
                      <p:cNvPicPr>
                        <a:picLocks noChangeAspect="1" noChangeArrowheads="1"/>
                      </p:cNvPicPr>
                      <p:nvPr/>
                    </p:nvPicPr>
                    <p:blipFill>
                      <a:blip r:embed="rId4"/>
                      <a:srcRect/>
                      <a:stretch>
                        <a:fillRect/>
                      </a:stretch>
                    </p:blipFill>
                    <p:spPr bwMode="auto">
                      <a:xfrm>
                        <a:off x="644525" y="249238"/>
                        <a:ext cx="11345863" cy="213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3"/>
          <p:cNvSpPr txBox="1">
            <a:spLocks noChangeArrowheads="1"/>
          </p:cNvSpPr>
          <p:nvPr/>
        </p:nvSpPr>
        <p:spPr bwMode="auto">
          <a:xfrm>
            <a:off x="1863437" y="2390920"/>
            <a:ext cx="619990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400" b="1" dirty="0">
                <a:solidFill>
                  <a:srgbClr val="0070C0"/>
                </a:solidFill>
                <a:cs typeface="Times New Roman" panose="02020603050405020304" pitchFamily="18" charset="0"/>
              </a:rPr>
              <a:t>解</a:t>
            </a:r>
            <a:r>
              <a:rPr lang="zh-CN" altLang="en-US" sz="2400" dirty="0">
                <a:solidFill>
                  <a:srgbClr val="0070C0"/>
                </a:solidFill>
                <a:cs typeface="Times New Roman" panose="02020603050405020304" pitchFamily="18" charset="0"/>
              </a:rPr>
              <a:t>  </a:t>
            </a:r>
            <a:r>
              <a:rPr lang="en-US" altLang="zh-CN" sz="2000" dirty="0">
                <a:solidFill>
                  <a:srgbClr val="0070C0"/>
                </a:solidFill>
                <a:cs typeface="Times New Roman" panose="02020603050405020304" pitchFamily="18" charset="0"/>
              </a:rPr>
              <a:t>1</a:t>
            </a:r>
            <a:r>
              <a:rPr lang="zh-CN" altLang="en-US" sz="2000" dirty="0">
                <a:solidFill>
                  <a:srgbClr val="0070C0"/>
                </a:solidFill>
                <a:cs typeface="Times New Roman" panose="02020603050405020304" pitchFamily="18" charset="0"/>
              </a:rPr>
              <a:t>、建立</a:t>
            </a:r>
            <a:r>
              <a:rPr lang="en-US" altLang="zh-CN" sz="2000" dirty="0">
                <a:solidFill>
                  <a:srgbClr val="0070C0"/>
                </a:solidFill>
                <a:cs typeface="Times New Roman" panose="02020603050405020304" pitchFamily="18" charset="0"/>
              </a:rPr>
              <a:t>m-</a:t>
            </a:r>
            <a:r>
              <a:rPr lang="zh-CN" altLang="en-US" sz="2000" dirty="0">
                <a:solidFill>
                  <a:srgbClr val="0070C0"/>
                </a:solidFill>
                <a:cs typeface="Times New Roman" panose="02020603050405020304" pitchFamily="18" charset="0"/>
              </a:rPr>
              <a:t>文件</a:t>
            </a:r>
            <a:r>
              <a:rPr lang="en-US" altLang="zh-CN" sz="2000" dirty="0" err="1">
                <a:solidFill>
                  <a:srgbClr val="0070C0"/>
                </a:solidFill>
                <a:cs typeface="Times New Roman" panose="02020603050405020304" pitchFamily="18" charset="0"/>
              </a:rPr>
              <a:t>rigid.m</a:t>
            </a:r>
            <a:r>
              <a:rPr lang="zh-CN" altLang="en-US" sz="2000" dirty="0">
                <a:solidFill>
                  <a:srgbClr val="0070C0"/>
                </a:solidFill>
                <a:cs typeface="Times New Roman" panose="02020603050405020304" pitchFamily="18" charset="0"/>
              </a:rPr>
              <a:t>如下：</a:t>
            </a:r>
          </a:p>
          <a:p>
            <a:pPr eaLnBrk="1" hangingPunct="1">
              <a:spcBef>
                <a:spcPct val="0"/>
              </a:spcBef>
              <a:buFontTx/>
              <a:buNone/>
            </a:pPr>
            <a:r>
              <a:rPr lang="zh-CN" altLang="en-US" sz="2000" dirty="0">
                <a:solidFill>
                  <a:srgbClr val="0070C0"/>
                </a:solidFill>
                <a:cs typeface="Times New Roman" panose="02020603050405020304" pitchFamily="18" charset="0"/>
              </a:rPr>
              <a:t>       </a:t>
            </a:r>
            <a:r>
              <a:rPr lang="en-US" altLang="zh-CN" sz="2000" dirty="0">
                <a:solidFill>
                  <a:srgbClr val="0070C0"/>
                </a:solidFill>
                <a:cs typeface="Times New Roman" panose="02020603050405020304" pitchFamily="18" charset="0"/>
              </a:rPr>
              <a:t>function </a:t>
            </a:r>
            <a:r>
              <a:rPr lang="en-US" altLang="zh-CN" sz="2000" dirty="0" err="1">
                <a:solidFill>
                  <a:srgbClr val="0070C0"/>
                </a:solidFill>
                <a:cs typeface="Times New Roman" panose="02020603050405020304" pitchFamily="18" charset="0"/>
              </a:rPr>
              <a:t>dy</a:t>
            </a:r>
            <a:r>
              <a:rPr lang="en-US" altLang="zh-CN" sz="2000" dirty="0">
                <a:solidFill>
                  <a:srgbClr val="0070C0"/>
                </a:solidFill>
                <a:cs typeface="Times New Roman" panose="02020603050405020304" pitchFamily="18" charset="0"/>
              </a:rPr>
              <a:t>=rigid(</a:t>
            </a:r>
            <a:r>
              <a:rPr lang="en-US" altLang="zh-CN" sz="2000" dirty="0" err="1">
                <a:solidFill>
                  <a:srgbClr val="0070C0"/>
                </a:solidFill>
                <a:cs typeface="Times New Roman" panose="02020603050405020304" pitchFamily="18" charset="0"/>
              </a:rPr>
              <a:t>t,y</a:t>
            </a:r>
            <a:r>
              <a:rPr lang="en-US" altLang="zh-CN" sz="2000" dirty="0">
                <a:solidFill>
                  <a:srgbClr val="0070C0"/>
                </a:solidFill>
                <a:cs typeface="Times New Roman" panose="02020603050405020304" pitchFamily="18" charset="0"/>
              </a:rPr>
              <a:t>)</a:t>
            </a:r>
          </a:p>
          <a:p>
            <a:pPr eaLnBrk="1" hangingPunct="1">
              <a:spcBef>
                <a:spcPct val="0"/>
              </a:spcBef>
              <a:buFontTx/>
              <a:buNone/>
            </a:pPr>
            <a:r>
              <a:rPr lang="en-US" altLang="zh-CN" sz="2000" dirty="0">
                <a:solidFill>
                  <a:srgbClr val="0070C0"/>
                </a:solidFill>
                <a:cs typeface="Times New Roman" panose="02020603050405020304" pitchFamily="18" charset="0"/>
              </a:rPr>
              <a:t>       </a:t>
            </a:r>
            <a:r>
              <a:rPr lang="en-US" altLang="zh-CN" sz="2000" dirty="0" err="1">
                <a:solidFill>
                  <a:srgbClr val="0070C0"/>
                </a:solidFill>
                <a:cs typeface="Times New Roman" panose="02020603050405020304" pitchFamily="18" charset="0"/>
              </a:rPr>
              <a:t>dy</a:t>
            </a:r>
            <a:r>
              <a:rPr lang="en-US" altLang="zh-CN" sz="2000" dirty="0">
                <a:solidFill>
                  <a:srgbClr val="0070C0"/>
                </a:solidFill>
                <a:cs typeface="Times New Roman" panose="02020603050405020304" pitchFamily="18" charset="0"/>
              </a:rPr>
              <a:t>=zeros(3,1);</a:t>
            </a:r>
          </a:p>
          <a:p>
            <a:pPr eaLnBrk="1" hangingPunct="1">
              <a:spcBef>
                <a:spcPct val="0"/>
              </a:spcBef>
              <a:buFontTx/>
              <a:buNone/>
            </a:pPr>
            <a:r>
              <a:rPr lang="en-US" altLang="zh-CN" sz="2000" dirty="0">
                <a:solidFill>
                  <a:srgbClr val="0070C0"/>
                </a:solidFill>
                <a:cs typeface="Times New Roman" panose="02020603050405020304" pitchFamily="18" charset="0"/>
              </a:rPr>
              <a:t>       </a:t>
            </a:r>
            <a:r>
              <a:rPr lang="en-US" altLang="zh-CN" sz="2000" dirty="0" err="1">
                <a:solidFill>
                  <a:srgbClr val="0070C0"/>
                </a:solidFill>
                <a:cs typeface="Times New Roman" panose="02020603050405020304" pitchFamily="18" charset="0"/>
              </a:rPr>
              <a:t>dy</a:t>
            </a:r>
            <a:r>
              <a:rPr lang="en-US" altLang="zh-CN" sz="2000" dirty="0">
                <a:solidFill>
                  <a:srgbClr val="0070C0"/>
                </a:solidFill>
                <a:cs typeface="Times New Roman" panose="02020603050405020304" pitchFamily="18" charset="0"/>
              </a:rPr>
              <a:t>(1)=y(2)*y(3);</a:t>
            </a:r>
          </a:p>
          <a:p>
            <a:pPr eaLnBrk="1" hangingPunct="1">
              <a:spcBef>
                <a:spcPct val="0"/>
              </a:spcBef>
              <a:buFontTx/>
              <a:buNone/>
            </a:pPr>
            <a:r>
              <a:rPr lang="en-US" altLang="zh-CN" sz="2000" dirty="0">
                <a:solidFill>
                  <a:srgbClr val="0070C0"/>
                </a:solidFill>
                <a:cs typeface="Times New Roman" panose="02020603050405020304" pitchFamily="18" charset="0"/>
              </a:rPr>
              <a:t>       </a:t>
            </a:r>
            <a:r>
              <a:rPr lang="en-US" altLang="zh-CN" sz="2000" dirty="0" err="1">
                <a:solidFill>
                  <a:srgbClr val="0070C0"/>
                </a:solidFill>
                <a:cs typeface="Times New Roman" panose="02020603050405020304" pitchFamily="18" charset="0"/>
              </a:rPr>
              <a:t>dy</a:t>
            </a:r>
            <a:r>
              <a:rPr lang="en-US" altLang="zh-CN" sz="2000" dirty="0">
                <a:solidFill>
                  <a:srgbClr val="0070C0"/>
                </a:solidFill>
                <a:cs typeface="Times New Roman" panose="02020603050405020304" pitchFamily="18" charset="0"/>
              </a:rPr>
              <a:t>(2)=-y(1)*y(3);</a:t>
            </a:r>
          </a:p>
          <a:p>
            <a:pPr eaLnBrk="1" hangingPunct="1">
              <a:spcBef>
                <a:spcPct val="0"/>
              </a:spcBef>
              <a:buFontTx/>
              <a:buNone/>
            </a:pPr>
            <a:r>
              <a:rPr lang="en-US" altLang="zh-CN" sz="2000" dirty="0">
                <a:solidFill>
                  <a:srgbClr val="0070C0"/>
                </a:solidFill>
                <a:cs typeface="Times New Roman" panose="02020603050405020304" pitchFamily="18" charset="0"/>
              </a:rPr>
              <a:t>       </a:t>
            </a:r>
            <a:r>
              <a:rPr lang="en-US" altLang="zh-CN" sz="2000" dirty="0" err="1">
                <a:solidFill>
                  <a:srgbClr val="0070C0"/>
                </a:solidFill>
                <a:cs typeface="Times New Roman" panose="02020603050405020304" pitchFamily="18" charset="0"/>
              </a:rPr>
              <a:t>dy</a:t>
            </a:r>
            <a:r>
              <a:rPr lang="en-US" altLang="zh-CN" sz="2000" dirty="0">
                <a:solidFill>
                  <a:srgbClr val="0070C0"/>
                </a:solidFill>
                <a:cs typeface="Times New Roman" panose="02020603050405020304" pitchFamily="18" charset="0"/>
              </a:rPr>
              <a:t>(3)=-0.51*y(1)*y(2);</a:t>
            </a:r>
            <a:endParaRPr lang="en-US" altLang="zh-CN" sz="2400" dirty="0">
              <a:solidFill>
                <a:srgbClr val="0070C0"/>
              </a:solidFill>
              <a:cs typeface="Times New Roman" panose="02020603050405020304" pitchFamily="18" charset="0"/>
            </a:endParaRPr>
          </a:p>
        </p:txBody>
      </p:sp>
      <p:sp>
        <p:nvSpPr>
          <p:cNvPr id="6" name="Text Box 4"/>
          <p:cNvSpPr txBox="1">
            <a:spLocks noChangeArrowheads="1"/>
          </p:cNvSpPr>
          <p:nvPr/>
        </p:nvSpPr>
        <p:spPr bwMode="auto">
          <a:xfrm>
            <a:off x="2386011" y="4464772"/>
            <a:ext cx="401603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dirty="0">
                <a:solidFill>
                  <a:srgbClr val="0070C0"/>
                </a:solidFill>
                <a:cs typeface="Times New Roman" panose="02020603050405020304" pitchFamily="18" charset="0"/>
              </a:rPr>
              <a:t>2</a:t>
            </a:r>
            <a:r>
              <a:rPr lang="zh-CN" altLang="en-US" sz="2000" dirty="0">
                <a:solidFill>
                  <a:srgbClr val="0070C0"/>
                </a:solidFill>
                <a:cs typeface="Times New Roman" panose="02020603050405020304" pitchFamily="18" charset="0"/>
              </a:rPr>
              <a:t>、取</a:t>
            </a:r>
            <a:r>
              <a:rPr lang="en-US" altLang="zh-CN" sz="2000" dirty="0">
                <a:solidFill>
                  <a:srgbClr val="0070C0"/>
                </a:solidFill>
                <a:cs typeface="Times New Roman" panose="02020603050405020304" pitchFamily="18" charset="0"/>
              </a:rPr>
              <a:t>t</a:t>
            </a:r>
            <a:r>
              <a:rPr lang="en-US" altLang="zh-CN" sz="2000" baseline="-25000" dirty="0">
                <a:solidFill>
                  <a:srgbClr val="0070C0"/>
                </a:solidFill>
                <a:cs typeface="Times New Roman" panose="02020603050405020304" pitchFamily="18" charset="0"/>
              </a:rPr>
              <a:t>0</a:t>
            </a:r>
            <a:r>
              <a:rPr lang="en-US" altLang="zh-CN" sz="2000" dirty="0">
                <a:solidFill>
                  <a:srgbClr val="0070C0"/>
                </a:solidFill>
                <a:cs typeface="Times New Roman" panose="02020603050405020304" pitchFamily="18" charset="0"/>
              </a:rPr>
              <a:t>=0</a:t>
            </a:r>
            <a:r>
              <a:rPr lang="zh-CN" altLang="en-US" sz="2000" dirty="0">
                <a:solidFill>
                  <a:srgbClr val="0070C0"/>
                </a:solidFill>
                <a:cs typeface="Times New Roman" panose="02020603050405020304" pitchFamily="18" charset="0"/>
              </a:rPr>
              <a:t>，</a:t>
            </a:r>
            <a:r>
              <a:rPr lang="en-US" altLang="zh-CN" sz="2000" dirty="0" err="1">
                <a:solidFill>
                  <a:srgbClr val="0070C0"/>
                </a:solidFill>
                <a:cs typeface="Times New Roman" panose="02020603050405020304" pitchFamily="18" charset="0"/>
              </a:rPr>
              <a:t>t</a:t>
            </a:r>
            <a:r>
              <a:rPr lang="en-US" altLang="zh-CN" sz="2000" baseline="-25000" dirty="0" err="1">
                <a:solidFill>
                  <a:srgbClr val="0070C0"/>
                </a:solidFill>
                <a:cs typeface="Times New Roman" panose="02020603050405020304" pitchFamily="18" charset="0"/>
              </a:rPr>
              <a:t>f</a:t>
            </a:r>
            <a:r>
              <a:rPr lang="en-US" altLang="zh-CN" sz="2000" dirty="0">
                <a:solidFill>
                  <a:srgbClr val="0070C0"/>
                </a:solidFill>
                <a:cs typeface="Times New Roman" panose="02020603050405020304" pitchFamily="18" charset="0"/>
              </a:rPr>
              <a:t>=12</a:t>
            </a:r>
            <a:r>
              <a:rPr lang="zh-CN" altLang="en-US" sz="2000" dirty="0">
                <a:solidFill>
                  <a:srgbClr val="0070C0"/>
                </a:solidFill>
                <a:cs typeface="Times New Roman" panose="02020603050405020304" pitchFamily="18" charset="0"/>
              </a:rPr>
              <a:t>，输入命令：</a:t>
            </a:r>
          </a:p>
          <a:p>
            <a:pPr eaLnBrk="1" hangingPunct="1">
              <a:spcBef>
                <a:spcPct val="0"/>
              </a:spcBef>
              <a:buFontTx/>
              <a:buNone/>
            </a:pPr>
            <a:r>
              <a:rPr lang="zh-CN" altLang="en-US" sz="2000" dirty="0">
                <a:solidFill>
                  <a:srgbClr val="0070C0"/>
                </a:solidFill>
                <a:cs typeface="Times New Roman" panose="02020603050405020304" pitchFamily="18" charset="0"/>
              </a:rPr>
              <a:t>    </a:t>
            </a:r>
            <a:r>
              <a:rPr lang="en-US" altLang="zh-CN" sz="2000" dirty="0">
                <a:solidFill>
                  <a:srgbClr val="0070C0"/>
                </a:solidFill>
                <a:cs typeface="Times New Roman" panose="02020603050405020304" pitchFamily="18" charset="0"/>
              </a:rPr>
              <a:t>[T,Y]=ode45('rigid',[0 12],[0 1 1]);</a:t>
            </a:r>
          </a:p>
          <a:p>
            <a:pPr eaLnBrk="1" hangingPunct="1">
              <a:spcBef>
                <a:spcPct val="0"/>
              </a:spcBef>
              <a:buFontTx/>
              <a:buNone/>
            </a:pPr>
            <a:r>
              <a:rPr lang="en-US" altLang="zh-CN" sz="2000" dirty="0">
                <a:latin typeface="Courier New" pitchFamily="49" charset="0"/>
              </a:rPr>
              <a:t>     </a:t>
            </a:r>
            <a:endParaRPr lang="en-US" altLang="zh-CN" sz="2400" dirty="0">
              <a:latin typeface="Courier New" pitchFamily="49" charset="0"/>
            </a:endParaRPr>
          </a:p>
        </p:txBody>
      </p:sp>
    </p:spTree>
    <p:extLst>
      <p:ext uri="{BB962C8B-B14F-4D97-AF65-F5344CB8AC3E}">
        <p14:creationId xmlns:p14="http://schemas.microsoft.com/office/powerpoint/2010/main" val="300782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2/3*#ppt_w"/>
                                          </p:val>
                                        </p:tav>
                                        <p:tav tm="100000">
                                          <p:val>
                                            <p:strVal val="#ppt_w"/>
                                          </p:val>
                                        </p:tav>
                                      </p:tavLst>
                                    </p:anim>
                                    <p:anim calcmode="lin" valueType="num">
                                      <p:cBhvr>
                                        <p:cTn id="8" dur="500" fill="hold"/>
                                        <p:tgtEl>
                                          <p:spTgt spid="5"/>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noAutofit/>
              </a:bodyPr>
              <a:lstStyle/>
              <a:p>
                <a:pPr/>
                <a:r>
                  <a:rPr lang="zh-CN" altLang="en-US" sz="2000" b="1" dirty="0" smtClean="0">
                    <a:latin typeface="+mn-ea"/>
                    <a:ea typeface="+mn-ea"/>
                  </a:rPr>
                  <a:t>例</a:t>
                </a:r>
                <a:r>
                  <a:rPr lang="en-US" altLang="zh-CN" sz="2000" b="1" dirty="0" smtClean="0">
                    <a:latin typeface="+mn-ea"/>
                    <a:ea typeface="+mn-ea"/>
                  </a:rPr>
                  <a:t>6.2</a:t>
                </a:r>
                <a:r>
                  <a:rPr lang="zh-CN" altLang="en-US" sz="2000" b="1" dirty="0" smtClean="0">
                    <a:latin typeface="+mn-ea"/>
                    <a:ea typeface="+mn-ea"/>
                  </a:rPr>
                  <a:t>：</a:t>
                </a:r>
                <a:r>
                  <a:rPr lang="zh-CN" altLang="zh-CN" sz="2000" b="1" dirty="0" smtClean="0">
                    <a:latin typeface="+mn-ea"/>
                    <a:ea typeface="+mn-ea"/>
                  </a:rPr>
                  <a:t>求</a:t>
                </a:r>
                <a:r>
                  <a:rPr lang="zh-CN" altLang="zh-CN" sz="2000" b="1" dirty="0">
                    <a:latin typeface="+mn-ea"/>
                    <a:ea typeface="+mn-ea"/>
                  </a:rPr>
                  <a:t>以下微分方程组的通解。</a:t>
                </a:r>
                <a:br>
                  <a:rPr lang="zh-CN" altLang="zh-CN" sz="2000" b="1" dirty="0">
                    <a:latin typeface="+mn-ea"/>
                    <a:ea typeface="+mn-ea"/>
                  </a:rPr>
                </a:br>
                <a14:m>
                  <m:oMathPara xmlns:m="http://schemas.openxmlformats.org/officeDocument/2006/math">
                    <m:oMathParaPr>
                      <m:jc m:val="centerGroup"/>
                    </m:oMathParaPr>
                    <m:oMath xmlns:m="http://schemas.openxmlformats.org/officeDocument/2006/math">
                      <m:d>
                        <m:dPr>
                          <m:begChr m:val="{"/>
                          <m:endChr m:val=""/>
                          <m:ctrlPr>
                            <a:rPr lang="zh-CN" altLang="zh-CN" sz="2000" b="1" i="1">
                              <a:latin typeface="Cambria Math"/>
                              <a:ea typeface="+mn-ea"/>
                            </a:rPr>
                          </m:ctrlPr>
                        </m:dPr>
                        <m:e>
                          <m:eqArr>
                            <m:eqArrPr>
                              <m:ctrlPr>
                                <a:rPr lang="zh-CN" altLang="zh-CN" sz="2000" b="1" i="1">
                                  <a:latin typeface="Cambria Math"/>
                                  <a:ea typeface="+mn-ea"/>
                                </a:rPr>
                              </m:ctrlPr>
                            </m:eqArrPr>
                            <m:e>
                              <m:f>
                                <m:fPr>
                                  <m:ctrlPr>
                                    <a:rPr lang="zh-CN" altLang="zh-CN" sz="2000" b="1" i="1">
                                      <a:latin typeface="Cambria Math"/>
                                      <a:ea typeface="+mn-ea"/>
                                    </a:rPr>
                                  </m:ctrlPr>
                                </m:fPr>
                                <m:num>
                                  <m:r>
                                    <a:rPr lang="en-US" altLang="zh-CN" sz="2000" b="1" i="1">
                                      <a:latin typeface="Cambria Math"/>
                                      <a:ea typeface="+mn-ea"/>
                                    </a:rPr>
                                    <m:t>𝒅𝒙</m:t>
                                  </m:r>
                                </m:num>
                                <m:den>
                                  <m:r>
                                    <a:rPr lang="en-US" altLang="zh-CN" sz="2000" b="1" i="1">
                                      <a:latin typeface="Cambria Math"/>
                                      <a:ea typeface="+mn-ea"/>
                                    </a:rPr>
                                    <m:t>𝒅𝒕</m:t>
                                  </m:r>
                                </m:den>
                              </m:f>
                              <m:r>
                                <a:rPr lang="en-US" altLang="zh-CN" sz="2000" b="1">
                                  <a:latin typeface="Cambria Math"/>
                                  <a:ea typeface="+mn-ea"/>
                                </a:rPr>
                                <m:t>=</m:t>
                              </m:r>
                              <m:r>
                                <a:rPr lang="en-US" altLang="zh-CN" sz="2000" b="1" i="1">
                                  <a:latin typeface="Cambria Math"/>
                                  <a:ea typeface="+mn-ea"/>
                                </a:rPr>
                                <m:t>𝟒</m:t>
                              </m:r>
                              <m:r>
                                <a:rPr lang="en-US" altLang="zh-CN" sz="2000" b="1" i="1">
                                  <a:latin typeface="Cambria Math"/>
                                  <a:ea typeface="+mn-ea"/>
                                </a:rPr>
                                <m:t>𝒙</m:t>
                              </m:r>
                              <m:r>
                                <a:rPr lang="en-US" altLang="zh-CN" sz="2000" b="1" i="1">
                                  <a:latin typeface="Cambria Math"/>
                                  <a:ea typeface="+mn-ea"/>
                                </a:rPr>
                                <m:t>−</m:t>
                              </m:r>
                              <m:r>
                                <a:rPr lang="en-US" altLang="zh-CN" sz="2000" b="1" i="1">
                                  <a:latin typeface="Cambria Math"/>
                                  <a:ea typeface="+mn-ea"/>
                                </a:rPr>
                                <m:t>𝟑𝐲</m:t>
                              </m:r>
                              <m:r>
                                <a:rPr lang="en-US" altLang="zh-CN" sz="2000" b="1">
                                  <a:latin typeface="Cambria Math"/>
                                  <a:ea typeface="+mn-ea"/>
                                </a:rPr>
                                <m:t>+</m:t>
                              </m:r>
                              <m:r>
                                <a:rPr lang="en-US" altLang="zh-CN" sz="2000" b="1" i="1">
                                  <a:latin typeface="Cambria Math"/>
                                  <a:ea typeface="+mn-ea"/>
                                </a:rPr>
                                <m:t>𝟔</m:t>
                              </m:r>
                              <m:r>
                                <a:rPr lang="en-US" altLang="zh-CN" sz="2000" b="1" i="1">
                                  <a:latin typeface="Cambria Math"/>
                                  <a:ea typeface="+mn-ea"/>
                                </a:rPr>
                                <m:t>𝒛</m:t>
                              </m:r>
                            </m:e>
                            <m:e>
                              <m:f>
                                <m:fPr>
                                  <m:ctrlPr>
                                    <a:rPr lang="zh-CN" altLang="zh-CN" sz="2000" b="1" i="1">
                                      <a:latin typeface="Cambria Math"/>
                                      <a:ea typeface="+mn-ea"/>
                                    </a:rPr>
                                  </m:ctrlPr>
                                </m:fPr>
                                <m:num>
                                  <m:r>
                                    <a:rPr lang="en-US" altLang="zh-CN" sz="2000" b="1" i="1">
                                      <a:latin typeface="Cambria Math"/>
                                      <a:ea typeface="+mn-ea"/>
                                    </a:rPr>
                                    <m:t>𝒅𝒚</m:t>
                                  </m:r>
                                </m:num>
                                <m:den>
                                  <m:r>
                                    <a:rPr lang="en-US" altLang="zh-CN" sz="2000" b="1" i="1">
                                      <a:latin typeface="Cambria Math"/>
                                      <a:ea typeface="+mn-ea"/>
                                    </a:rPr>
                                    <m:t>𝒅𝒕</m:t>
                                  </m:r>
                                </m:den>
                              </m:f>
                              <m:r>
                                <a:rPr lang="en-US" altLang="zh-CN" sz="2000" b="1">
                                  <a:latin typeface="Cambria Math"/>
                                  <a:ea typeface="+mn-ea"/>
                                </a:rPr>
                                <m:t>=</m:t>
                              </m:r>
                              <m:r>
                                <a:rPr lang="en-US" altLang="zh-CN" sz="2000" b="1" i="1">
                                  <a:latin typeface="Cambria Math"/>
                                  <a:ea typeface="+mn-ea"/>
                                </a:rPr>
                                <m:t>𝟓</m:t>
                              </m:r>
                              <m:r>
                                <a:rPr lang="en-US" altLang="zh-CN" sz="2000" b="1" i="1">
                                  <a:latin typeface="Cambria Math"/>
                                  <a:ea typeface="+mn-ea"/>
                                </a:rPr>
                                <m:t>𝒙</m:t>
                              </m:r>
                              <m:r>
                                <a:rPr lang="en-US" altLang="zh-CN" sz="2000" b="1" i="1">
                                  <a:latin typeface="Cambria Math"/>
                                  <a:ea typeface="+mn-ea"/>
                                </a:rPr>
                                <m:t>−</m:t>
                              </m:r>
                              <m:r>
                                <a:rPr lang="en-US" altLang="zh-CN" sz="2000" b="1" i="1">
                                  <a:latin typeface="Cambria Math"/>
                                  <a:ea typeface="+mn-ea"/>
                                </a:rPr>
                                <m:t>𝟕𝐲</m:t>
                              </m:r>
                              <m:r>
                                <a:rPr lang="en-US" altLang="zh-CN" sz="2000" b="1">
                                  <a:latin typeface="Cambria Math"/>
                                  <a:ea typeface="+mn-ea"/>
                                </a:rPr>
                                <m:t>+</m:t>
                              </m:r>
                              <m:r>
                                <a:rPr lang="en-US" altLang="zh-CN" sz="2000" b="1" i="1">
                                  <a:latin typeface="Cambria Math"/>
                                  <a:ea typeface="+mn-ea"/>
                                </a:rPr>
                                <m:t>𝟔</m:t>
                              </m:r>
                              <m:r>
                                <a:rPr lang="en-US" altLang="zh-CN" sz="2000" b="1" i="1">
                                  <a:latin typeface="Cambria Math"/>
                                  <a:ea typeface="+mn-ea"/>
                                </a:rPr>
                                <m:t>𝒛</m:t>
                              </m:r>
                            </m:e>
                            <m:e>
                              <m:f>
                                <m:fPr>
                                  <m:ctrlPr>
                                    <a:rPr lang="zh-CN" altLang="zh-CN" sz="2000" b="1" i="1">
                                      <a:latin typeface="Cambria Math"/>
                                      <a:ea typeface="+mn-ea"/>
                                    </a:rPr>
                                  </m:ctrlPr>
                                </m:fPr>
                                <m:num>
                                  <m:r>
                                    <a:rPr lang="en-US" altLang="zh-CN" sz="2000" b="1" i="1">
                                      <a:latin typeface="Cambria Math"/>
                                      <a:ea typeface="+mn-ea"/>
                                    </a:rPr>
                                    <m:t>𝒅𝒛</m:t>
                                  </m:r>
                                </m:num>
                                <m:den>
                                  <m:r>
                                    <a:rPr lang="en-US" altLang="zh-CN" sz="2000" b="1" i="1">
                                      <a:latin typeface="Cambria Math"/>
                                      <a:ea typeface="+mn-ea"/>
                                    </a:rPr>
                                    <m:t>𝒅𝒕</m:t>
                                  </m:r>
                                </m:den>
                              </m:f>
                              <m:r>
                                <a:rPr lang="en-US" altLang="zh-CN" sz="2000" b="1">
                                  <a:latin typeface="Cambria Math"/>
                                  <a:ea typeface="+mn-ea"/>
                                </a:rPr>
                                <m:t>=</m:t>
                              </m:r>
                              <m:r>
                                <a:rPr lang="en-US" altLang="zh-CN" sz="2000" b="1" i="1">
                                  <a:latin typeface="Cambria Math"/>
                                  <a:ea typeface="+mn-ea"/>
                                </a:rPr>
                                <m:t>𝟑</m:t>
                              </m:r>
                              <m:r>
                                <a:rPr lang="en-US" altLang="zh-CN" sz="2000" b="1" i="1">
                                  <a:latin typeface="Cambria Math"/>
                                  <a:ea typeface="+mn-ea"/>
                                </a:rPr>
                                <m:t>𝒙</m:t>
                              </m:r>
                              <m:r>
                                <a:rPr lang="en-US" altLang="zh-CN" sz="2000" b="1" i="1">
                                  <a:latin typeface="Cambria Math"/>
                                  <a:ea typeface="+mn-ea"/>
                                </a:rPr>
                                <m:t>−</m:t>
                              </m:r>
                              <m:r>
                                <a:rPr lang="en-US" altLang="zh-CN" sz="2000" b="1" i="1">
                                  <a:latin typeface="Cambria Math"/>
                                  <a:ea typeface="+mn-ea"/>
                                </a:rPr>
                                <m:t>𝟒𝐲</m:t>
                              </m:r>
                              <m:r>
                                <a:rPr lang="en-US" altLang="zh-CN" sz="2000" b="1">
                                  <a:latin typeface="Cambria Math"/>
                                  <a:ea typeface="+mn-ea"/>
                                </a:rPr>
                                <m:t>+</m:t>
                              </m:r>
                              <m:r>
                                <a:rPr lang="en-US" altLang="zh-CN" sz="2000" b="1" i="1">
                                  <a:latin typeface="Cambria Math"/>
                                  <a:ea typeface="+mn-ea"/>
                                </a:rPr>
                                <m:t>𝟓</m:t>
                              </m:r>
                              <m:r>
                                <a:rPr lang="en-US" altLang="zh-CN" sz="2000" b="1" i="1">
                                  <a:latin typeface="Cambria Math"/>
                                  <a:ea typeface="+mn-ea"/>
                                </a:rPr>
                                <m:t>𝒛</m:t>
                              </m:r>
                            </m:e>
                          </m:eqArr>
                        </m:e>
                      </m:d>
                    </m:oMath>
                  </m:oMathPara>
                </a14:m>
                <a:r>
                  <a:rPr lang="zh-CN" altLang="zh-CN" sz="2000" dirty="0"/>
                  <a:t/>
                </a:r>
                <a:br>
                  <a:rPr lang="zh-CN" altLang="zh-CN" sz="2000" dirty="0"/>
                </a:br>
                <a:endParaRPr lang="zh-CN" altLang="en-US" sz="2000"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rotWithShape="1">
                <a:blip r:embed="rId2"/>
                <a:stretch>
                  <a:fillRect l="-635" t="-4115" b="-34156"/>
                </a:stretch>
              </a:blipFill>
            </p:spPr>
            <p:txBody>
              <a:bodyPr/>
              <a:lstStyle/>
              <a:p>
                <a:r>
                  <a:rPr lang="zh-CN" altLang="en-US">
                    <a:noFill/>
                  </a:rPr>
                  <a:t> </a:t>
                </a:r>
              </a:p>
            </p:txBody>
          </p:sp>
        </mc:Fallback>
      </mc:AlternateContent>
      <p:sp>
        <p:nvSpPr>
          <p:cNvPr id="3" name="内容占位符 2"/>
          <p:cNvSpPr>
            <a:spLocks noGrp="1"/>
          </p:cNvSpPr>
          <p:nvPr>
            <p:ph idx="1"/>
          </p:nvPr>
        </p:nvSpPr>
        <p:spPr>
          <a:xfrm>
            <a:off x="1371600" y="2805544"/>
            <a:ext cx="9601200" cy="3061855"/>
          </a:xfrm>
        </p:spPr>
        <p:txBody>
          <a:bodyPr/>
          <a:lstStyle/>
          <a:p>
            <a:r>
              <a:rPr lang="zh-CN" altLang="zh-CN" dirty="0">
                <a:solidFill>
                  <a:srgbClr val="0070C0"/>
                </a:solidFill>
                <a:latin typeface="Times New Roman" panose="02020603050405020304" pitchFamily="18" charset="0"/>
                <a:cs typeface="Times New Roman" panose="02020603050405020304" pitchFamily="18" charset="0"/>
              </a:rPr>
              <a:t>解：输入代码</a:t>
            </a:r>
          </a:p>
          <a:p>
            <a:pPr marL="0" indent="0">
              <a:buNone/>
            </a:pPr>
            <a:r>
              <a:rPr lang="en-US" altLang="zh-CN" dirty="0">
                <a:solidFill>
                  <a:srgbClr val="0070C0"/>
                </a:solidFill>
                <a:latin typeface="Times New Roman" panose="02020603050405020304" pitchFamily="18" charset="0"/>
                <a:cs typeface="Times New Roman" panose="02020603050405020304" pitchFamily="18" charset="0"/>
              </a:rPr>
              <a:t>[</a:t>
            </a:r>
            <a:r>
              <a:rPr lang="en-US" altLang="zh-CN" dirty="0" err="1">
                <a:solidFill>
                  <a:srgbClr val="0070C0"/>
                </a:solidFill>
                <a:latin typeface="Times New Roman" panose="02020603050405020304" pitchFamily="18" charset="0"/>
                <a:cs typeface="Times New Roman" panose="02020603050405020304" pitchFamily="18" charset="0"/>
              </a:rPr>
              <a:t>x,y,z</a:t>
            </a:r>
            <a:r>
              <a:rPr lang="en-US" altLang="zh-CN" dirty="0">
                <a:solidFill>
                  <a:srgbClr val="0070C0"/>
                </a:solidFill>
                <a:latin typeface="Times New Roman" panose="02020603050405020304" pitchFamily="18" charset="0"/>
                <a:cs typeface="Times New Roman" panose="02020603050405020304" pitchFamily="18" charset="0"/>
              </a:rPr>
              <a:t>]=</a:t>
            </a:r>
            <a:r>
              <a:rPr lang="en-US" altLang="zh-CN" dirty="0" err="1">
                <a:solidFill>
                  <a:srgbClr val="0070C0"/>
                </a:solidFill>
                <a:latin typeface="Times New Roman" panose="02020603050405020304" pitchFamily="18" charset="0"/>
                <a:cs typeface="Times New Roman" panose="02020603050405020304" pitchFamily="18" charset="0"/>
              </a:rPr>
              <a:t>dsolve</a:t>
            </a:r>
            <a:r>
              <a:rPr lang="en-US" altLang="zh-CN" dirty="0">
                <a:solidFill>
                  <a:srgbClr val="0070C0"/>
                </a:solidFill>
                <a:latin typeface="Times New Roman" panose="02020603050405020304" pitchFamily="18" charset="0"/>
                <a:cs typeface="Times New Roman" panose="02020603050405020304" pitchFamily="18" charset="0"/>
              </a:rPr>
              <a:t>(‘</a:t>
            </a:r>
            <a:r>
              <a:rPr lang="en-US" altLang="zh-CN" dirty="0" err="1">
                <a:solidFill>
                  <a:srgbClr val="0070C0"/>
                </a:solidFill>
                <a:latin typeface="Times New Roman" panose="02020603050405020304" pitchFamily="18" charset="0"/>
                <a:cs typeface="Times New Roman" panose="02020603050405020304" pitchFamily="18" charset="0"/>
              </a:rPr>
              <a:t>Dx</a:t>
            </a:r>
            <a:r>
              <a:rPr lang="en-US" altLang="zh-CN" dirty="0">
                <a:solidFill>
                  <a:srgbClr val="0070C0"/>
                </a:solidFill>
                <a:latin typeface="Times New Roman" panose="02020603050405020304" pitchFamily="18" charset="0"/>
                <a:cs typeface="Times New Roman" panose="02020603050405020304" pitchFamily="18" charset="0"/>
              </a:rPr>
              <a:t>=4*x-3*y+6*z’,’</a:t>
            </a:r>
            <a:r>
              <a:rPr lang="en-US" altLang="zh-CN" dirty="0" err="1">
                <a:solidFill>
                  <a:srgbClr val="0070C0"/>
                </a:solidFill>
                <a:latin typeface="Times New Roman" panose="02020603050405020304" pitchFamily="18" charset="0"/>
                <a:cs typeface="Times New Roman" panose="02020603050405020304" pitchFamily="18" charset="0"/>
              </a:rPr>
              <a:t>Dy</a:t>
            </a:r>
            <a:r>
              <a:rPr lang="en-US" altLang="zh-CN" dirty="0">
                <a:solidFill>
                  <a:srgbClr val="0070C0"/>
                </a:solidFill>
                <a:latin typeface="Times New Roman" panose="02020603050405020304" pitchFamily="18" charset="0"/>
                <a:cs typeface="Times New Roman" panose="02020603050405020304" pitchFamily="18" charset="0"/>
              </a:rPr>
              <a:t>=5*x-7*y+6*z’,’</a:t>
            </a:r>
            <a:r>
              <a:rPr lang="en-US" altLang="zh-CN" dirty="0" err="1">
                <a:solidFill>
                  <a:srgbClr val="0070C0"/>
                </a:solidFill>
                <a:latin typeface="Times New Roman" panose="02020603050405020304" pitchFamily="18" charset="0"/>
                <a:cs typeface="Times New Roman" panose="02020603050405020304" pitchFamily="18" charset="0"/>
              </a:rPr>
              <a:t>Dz</a:t>
            </a:r>
            <a:r>
              <a:rPr lang="en-US" altLang="zh-CN" dirty="0">
                <a:solidFill>
                  <a:srgbClr val="0070C0"/>
                </a:solidFill>
                <a:latin typeface="Times New Roman" panose="02020603050405020304" pitchFamily="18" charset="0"/>
                <a:cs typeface="Times New Roman" panose="02020603050405020304" pitchFamily="18" charset="0"/>
              </a:rPr>
              <a:t>=3*x-4*y+5*</a:t>
            </a:r>
            <a:r>
              <a:rPr lang="en-US" altLang="zh-CN" dirty="0" err="1">
                <a:solidFill>
                  <a:srgbClr val="0070C0"/>
                </a:solidFill>
                <a:latin typeface="Times New Roman" panose="02020603050405020304" pitchFamily="18" charset="0"/>
                <a:cs typeface="Times New Roman" panose="02020603050405020304" pitchFamily="18" charset="0"/>
              </a:rPr>
              <a:t>z’,’t</a:t>
            </a:r>
            <a:r>
              <a:rPr lang="en-US" altLang="zh-CN" dirty="0">
                <a:solidFill>
                  <a:srgbClr val="0070C0"/>
                </a:solidFill>
                <a:latin typeface="Times New Roman" panose="02020603050405020304" pitchFamily="18" charset="0"/>
                <a:cs typeface="Times New Roman" panose="02020603050405020304" pitchFamily="18" charset="0"/>
              </a:rPr>
              <a:t>’) </a:t>
            </a:r>
            <a:endParaRPr lang="zh-CN" alt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8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latin typeface="+mn-ea"/>
                <a:ea typeface="+mn-ea"/>
              </a:rPr>
              <a:t>例</a:t>
            </a:r>
            <a:r>
              <a:rPr lang="en-US" altLang="zh-CN" sz="3600" b="1" dirty="0" smtClean="0">
                <a:latin typeface="+mn-ea"/>
                <a:ea typeface="+mn-ea"/>
              </a:rPr>
              <a:t>6.3</a:t>
            </a:r>
            <a:r>
              <a:rPr lang="zh-CN" altLang="en-US" sz="3600" b="1" dirty="0" smtClean="0">
                <a:latin typeface="+mn-ea"/>
                <a:ea typeface="+mn-ea"/>
              </a:rPr>
              <a:t>：</a:t>
            </a:r>
            <a:r>
              <a:rPr lang="zh-CN" altLang="zh-CN" sz="3600" b="1" dirty="0" smtClean="0">
                <a:latin typeface="+mn-ea"/>
                <a:ea typeface="+mn-ea"/>
              </a:rPr>
              <a:t>写出</a:t>
            </a:r>
            <a:r>
              <a:rPr lang="zh-CN" altLang="zh-CN" sz="3600" b="1" dirty="0">
                <a:latin typeface="+mn-ea"/>
                <a:ea typeface="+mn-ea"/>
              </a:rPr>
              <a:t>差分方程</a:t>
            </a:r>
            <a:r>
              <a:rPr lang="en-US" altLang="zh-CN" sz="3600" b="1" dirty="0">
                <a:latin typeface="+mn-ea"/>
                <a:ea typeface="+mn-ea"/>
              </a:rPr>
              <a:t>a</a:t>
            </a:r>
            <a:r>
              <a:rPr lang="en-US" altLang="zh-CN" sz="3600" b="1" baseline="-25000" dirty="0">
                <a:latin typeface="+mn-ea"/>
                <a:ea typeface="+mn-ea"/>
              </a:rPr>
              <a:t>n</a:t>
            </a:r>
            <a:r>
              <a:rPr lang="en-US" altLang="zh-CN" sz="3600" b="1" dirty="0">
                <a:latin typeface="+mn-ea"/>
                <a:ea typeface="+mn-ea"/>
              </a:rPr>
              <a:t>=a</a:t>
            </a:r>
            <a:r>
              <a:rPr lang="en-US" altLang="zh-CN" sz="3600" b="1" baseline="-25000" dirty="0">
                <a:latin typeface="+mn-ea"/>
                <a:ea typeface="+mn-ea"/>
              </a:rPr>
              <a:t>n-1</a:t>
            </a:r>
            <a:r>
              <a:rPr lang="en-US" altLang="zh-CN" sz="3600" b="1" dirty="0">
                <a:latin typeface="+mn-ea"/>
                <a:ea typeface="+mn-ea"/>
              </a:rPr>
              <a:t>+2a</a:t>
            </a:r>
            <a:r>
              <a:rPr lang="en-US" altLang="zh-CN" sz="3600" b="1" baseline="-25000" dirty="0">
                <a:latin typeface="+mn-ea"/>
                <a:ea typeface="+mn-ea"/>
              </a:rPr>
              <a:t>n-2</a:t>
            </a:r>
            <a:r>
              <a:rPr lang="zh-CN" altLang="zh-CN" sz="3600" b="1" dirty="0">
                <a:latin typeface="+mn-ea"/>
                <a:ea typeface="+mn-ea"/>
              </a:rPr>
              <a:t>的通解</a:t>
            </a:r>
            <a:endParaRPr lang="zh-CN" altLang="en-US" sz="3600" b="1" dirty="0">
              <a:latin typeface="+mn-ea"/>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zh-CN" sz="2400" dirty="0" smtClean="0">
                    <a:solidFill>
                      <a:srgbClr val="0070C0"/>
                    </a:solidFill>
                  </a:rPr>
                  <a:t>解：</a:t>
                </a:r>
              </a:p>
              <a:p>
                <a:pPr marL="0" indent="0">
                  <a:buNone/>
                </a:pPr>
                <a:r>
                  <a:rPr lang="zh-CN" altLang="zh-CN" sz="2400" dirty="0">
                    <a:solidFill>
                      <a:srgbClr val="0070C0"/>
                    </a:solidFill>
                  </a:rPr>
                  <a:t>该差分方程的特征方程为：</a:t>
                </a:r>
              </a:p>
              <a:p>
                <a:pPr marL="0" indent="0">
                  <a:buNone/>
                </a:pPr>
                <a:r>
                  <a:rPr lang="en-US" altLang="zh-CN" sz="2400" dirty="0" smtClean="0">
                    <a:solidFill>
                      <a:srgbClr val="0070C0"/>
                    </a:solidFill>
                  </a:rPr>
                  <a:t>     x</a:t>
                </a:r>
                <a:r>
                  <a:rPr lang="en-US" altLang="zh-CN" sz="2400" baseline="30000" dirty="0" smtClean="0">
                    <a:solidFill>
                      <a:srgbClr val="0070C0"/>
                    </a:solidFill>
                  </a:rPr>
                  <a:t>2</a:t>
                </a:r>
                <a:r>
                  <a:rPr lang="en-US" altLang="zh-CN" sz="2400" dirty="0" smtClean="0">
                    <a:solidFill>
                      <a:srgbClr val="0070C0"/>
                    </a:solidFill>
                  </a:rPr>
                  <a:t>-x-2=0     </a:t>
                </a:r>
                <a:endParaRPr lang="en-US" altLang="zh-CN" sz="2400" dirty="0">
                  <a:solidFill>
                    <a:srgbClr val="0070C0"/>
                  </a:solidFill>
                </a:endParaRPr>
              </a:p>
              <a:p>
                <a:pPr marL="0" indent="0">
                  <a:buNone/>
                </a:pPr>
                <a:r>
                  <a:rPr lang="zh-CN" altLang="zh-CN" sz="2400" dirty="0" smtClean="0">
                    <a:solidFill>
                      <a:srgbClr val="0070C0"/>
                    </a:solidFill>
                  </a:rPr>
                  <a:t>特征</a:t>
                </a:r>
                <a:r>
                  <a:rPr lang="zh-CN" altLang="zh-CN" sz="2400" dirty="0">
                    <a:solidFill>
                      <a:srgbClr val="0070C0"/>
                    </a:solidFill>
                  </a:rPr>
                  <a:t>根为：</a:t>
                </a:r>
                <a:r>
                  <a:rPr lang="en-US" altLang="zh-CN" sz="2400" dirty="0">
                    <a:solidFill>
                      <a:srgbClr val="0070C0"/>
                    </a:solidFill>
                  </a:rPr>
                  <a:t>x</a:t>
                </a:r>
                <a:r>
                  <a:rPr lang="en-US" altLang="zh-CN" sz="2400" baseline="-25000" dirty="0">
                    <a:solidFill>
                      <a:srgbClr val="0070C0"/>
                    </a:solidFill>
                  </a:rPr>
                  <a:t>1</a:t>
                </a:r>
                <a:r>
                  <a:rPr lang="en-US" altLang="zh-CN" sz="2400" dirty="0">
                    <a:solidFill>
                      <a:srgbClr val="0070C0"/>
                    </a:solidFill>
                  </a:rPr>
                  <a:t>=2, x</a:t>
                </a:r>
                <a:r>
                  <a:rPr lang="en-US" altLang="zh-CN" sz="2400" baseline="-25000" dirty="0">
                    <a:solidFill>
                      <a:srgbClr val="0070C0"/>
                    </a:solidFill>
                  </a:rPr>
                  <a:t>2</a:t>
                </a:r>
                <a:r>
                  <a:rPr lang="en-US" altLang="zh-CN" sz="2400" dirty="0">
                    <a:solidFill>
                      <a:srgbClr val="0070C0"/>
                    </a:solidFill>
                  </a:rPr>
                  <a:t>=-1,</a:t>
                </a:r>
                <a:r>
                  <a:rPr lang="zh-CN" altLang="zh-CN" sz="2400" dirty="0">
                    <a:solidFill>
                      <a:srgbClr val="0070C0"/>
                    </a:solidFill>
                  </a:rPr>
                  <a:t>为互异根，所以通解为</a:t>
                </a:r>
                <a:r>
                  <a:rPr lang="zh-CN" altLang="zh-CN" sz="2400" dirty="0" smtClean="0">
                    <a:solidFill>
                      <a:srgbClr val="0070C0"/>
                    </a:solidFill>
                  </a:rPr>
                  <a:t>：</a:t>
                </a:r>
                <a:endParaRPr lang="en-US" altLang="zh-CN" sz="2400" dirty="0">
                  <a:solidFill>
                    <a:srgbClr val="0070C0"/>
                  </a:solidFill>
                </a:endParaRPr>
              </a:p>
              <a:p>
                <a:pPr marL="0" indent="0">
                  <a:buNone/>
                </a:pPr>
                <a14:m>
                  <m:oMath xmlns:m="http://schemas.openxmlformats.org/officeDocument/2006/math">
                    <m:sSub>
                      <m:sSubPr>
                        <m:ctrlPr>
                          <a:rPr lang="zh-CN" altLang="zh-CN" sz="2400" i="1">
                            <a:solidFill>
                              <a:srgbClr val="0070C0"/>
                            </a:solidFill>
                            <a:latin typeface="Cambria Math"/>
                          </a:rPr>
                        </m:ctrlPr>
                      </m:sSubPr>
                      <m:e>
                        <m:r>
                          <a:rPr lang="en-US" altLang="zh-CN" sz="2400" b="0" i="1" smtClean="0">
                            <a:solidFill>
                              <a:srgbClr val="0070C0"/>
                            </a:solidFill>
                            <a:latin typeface="Cambria Math"/>
                          </a:rPr>
                          <m:t>      </m:t>
                        </m:r>
                        <m:r>
                          <a:rPr lang="en-US" altLang="zh-CN" sz="2400" i="1">
                            <a:solidFill>
                              <a:srgbClr val="0070C0"/>
                            </a:solidFill>
                            <a:latin typeface="Cambria Math"/>
                          </a:rPr>
                          <m:t>𝑎</m:t>
                        </m:r>
                      </m:e>
                      <m:sub>
                        <m:r>
                          <a:rPr lang="en-US" altLang="zh-CN" sz="2400" i="1">
                            <a:solidFill>
                              <a:srgbClr val="0070C0"/>
                            </a:solidFill>
                            <a:latin typeface="Cambria Math"/>
                          </a:rPr>
                          <m:t>𝑛</m:t>
                        </m:r>
                      </m:sub>
                    </m:sSub>
                    <m:r>
                      <a:rPr lang="en-US" altLang="zh-CN" sz="2400" i="1">
                        <a:solidFill>
                          <a:srgbClr val="0070C0"/>
                        </a:solidFill>
                        <a:latin typeface="Cambria Math"/>
                      </a:rPr>
                      <m:t>=</m:t>
                    </m:r>
                    <m:sSub>
                      <m:sSubPr>
                        <m:ctrlPr>
                          <a:rPr lang="zh-CN" altLang="zh-CN" sz="2400" i="1">
                            <a:solidFill>
                              <a:srgbClr val="0070C0"/>
                            </a:solidFill>
                            <a:latin typeface="Cambria Math"/>
                          </a:rPr>
                        </m:ctrlPr>
                      </m:sSubPr>
                      <m:e>
                        <m:r>
                          <a:rPr lang="en-US" altLang="zh-CN" sz="2400" i="1">
                            <a:solidFill>
                              <a:srgbClr val="0070C0"/>
                            </a:solidFill>
                            <a:latin typeface="Cambria Math"/>
                          </a:rPr>
                          <m:t>𝐶</m:t>
                        </m:r>
                      </m:e>
                      <m:sub>
                        <m:r>
                          <a:rPr lang="en-US" altLang="zh-CN" sz="2400" i="1">
                            <a:solidFill>
                              <a:srgbClr val="0070C0"/>
                            </a:solidFill>
                            <a:latin typeface="Cambria Math"/>
                          </a:rPr>
                          <m:t>1</m:t>
                        </m:r>
                      </m:sub>
                    </m:sSub>
                    <m:sSup>
                      <m:sSupPr>
                        <m:ctrlPr>
                          <a:rPr lang="zh-CN" altLang="zh-CN" sz="2400" i="1">
                            <a:solidFill>
                              <a:srgbClr val="0070C0"/>
                            </a:solidFill>
                            <a:latin typeface="Cambria Math"/>
                          </a:rPr>
                        </m:ctrlPr>
                      </m:sSupPr>
                      <m:e>
                        <m:r>
                          <a:rPr lang="en-US" altLang="zh-CN" sz="2400" i="1">
                            <a:solidFill>
                              <a:srgbClr val="0070C0"/>
                            </a:solidFill>
                            <a:latin typeface="Cambria Math"/>
                          </a:rPr>
                          <m:t>2</m:t>
                        </m:r>
                      </m:e>
                      <m:sup>
                        <m:r>
                          <a:rPr lang="en-US" altLang="zh-CN" sz="2400" i="1">
                            <a:solidFill>
                              <a:srgbClr val="0070C0"/>
                            </a:solidFill>
                            <a:latin typeface="Cambria Math"/>
                          </a:rPr>
                          <m:t>𝑛</m:t>
                        </m:r>
                      </m:sup>
                    </m:sSup>
                    <m:r>
                      <a:rPr lang="en-US" altLang="zh-CN" sz="2400" i="1">
                        <a:solidFill>
                          <a:srgbClr val="0070C0"/>
                        </a:solidFill>
                        <a:latin typeface="Cambria Math"/>
                      </a:rPr>
                      <m:t>+</m:t>
                    </m:r>
                    <m:sSub>
                      <m:sSubPr>
                        <m:ctrlPr>
                          <a:rPr lang="zh-CN" altLang="zh-CN" sz="2400" i="1">
                            <a:solidFill>
                              <a:srgbClr val="0070C0"/>
                            </a:solidFill>
                            <a:latin typeface="Cambria Math"/>
                          </a:rPr>
                        </m:ctrlPr>
                      </m:sSubPr>
                      <m:e>
                        <m:r>
                          <a:rPr lang="en-US" altLang="zh-CN" sz="2400" i="1">
                            <a:solidFill>
                              <a:srgbClr val="0070C0"/>
                            </a:solidFill>
                            <a:latin typeface="Cambria Math"/>
                          </a:rPr>
                          <m:t>𝐶</m:t>
                        </m:r>
                      </m:e>
                      <m:sub>
                        <m:r>
                          <a:rPr lang="en-US" altLang="zh-CN" sz="2400" i="1">
                            <a:solidFill>
                              <a:srgbClr val="0070C0"/>
                            </a:solidFill>
                            <a:latin typeface="Cambria Math"/>
                          </a:rPr>
                          <m:t>2</m:t>
                        </m:r>
                      </m:sub>
                    </m:sSub>
                    <m:r>
                      <a:rPr lang="en-US" altLang="zh-CN" sz="2400" i="1">
                        <a:solidFill>
                          <a:srgbClr val="0070C0"/>
                        </a:solidFill>
                        <a:latin typeface="Cambria Math"/>
                      </a:rPr>
                      <m:t>(−1</m:t>
                    </m:r>
                    <m:sSup>
                      <m:sSupPr>
                        <m:ctrlPr>
                          <a:rPr lang="zh-CN" altLang="zh-CN" sz="2400" i="1">
                            <a:solidFill>
                              <a:srgbClr val="0070C0"/>
                            </a:solidFill>
                            <a:latin typeface="Cambria Math"/>
                          </a:rPr>
                        </m:ctrlPr>
                      </m:sSupPr>
                      <m:e>
                        <m:r>
                          <a:rPr lang="en-US" altLang="zh-CN" sz="2400" i="1">
                            <a:solidFill>
                              <a:srgbClr val="0070C0"/>
                            </a:solidFill>
                            <a:latin typeface="Cambria Math"/>
                          </a:rPr>
                          <m:t>)</m:t>
                        </m:r>
                      </m:e>
                      <m:sup>
                        <m:r>
                          <a:rPr lang="en-US" altLang="zh-CN" sz="2400" i="1">
                            <a:solidFill>
                              <a:srgbClr val="0070C0"/>
                            </a:solidFill>
                            <a:latin typeface="Cambria Math"/>
                          </a:rPr>
                          <m:t>𝑛</m:t>
                        </m:r>
                      </m:sup>
                    </m:sSup>
                  </m:oMath>
                </a14:m>
                <a:r>
                  <a:rPr lang="en-US" altLang="zh-CN" sz="2400" dirty="0">
                    <a:solidFill>
                      <a:srgbClr val="0070C0"/>
                    </a:solidFill>
                  </a:rPr>
                  <a:t>  </a:t>
                </a:r>
                <a:endParaRPr lang="zh-CN" altLang="zh-CN" sz="2400" dirty="0">
                  <a:solidFill>
                    <a:srgbClr val="0070C0"/>
                  </a:solidFill>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952" t="-18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56204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1742141809"/>
              </p:ext>
            </p:extLst>
          </p:nvPr>
        </p:nvGraphicFramePr>
        <p:xfrm>
          <a:off x="874568" y="804285"/>
          <a:ext cx="13028613" cy="933450"/>
        </p:xfrm>
        <a:graphic>
          <a:graphicData uri="http://schemas.openxmlformats.org/presentationml/2006/ole">
            <mc:AlternateContent xmlns:mc="http://schemas.openxmlformats.org/markup-compatibility/2006">
              <mc:Choice xmlns:v="urn:schemas-microsoft-com:vml" Requires="v">
                <p:oleObj spid="_x0000_s17564" name="Document" r:id="rId3" imgW="5182494" imgH="396346" progId="Word.Document.8">
                  <p:embed/>
                </p:oleObj>
              </mc:Choice>
              <mc:Fallback>
                <p:oleObj name="Document" r:id="rId3" imgW="5182494" imgH="396346" progId="Word.Document.8">
                  <p:embed/>
                  <p:pic>
                    <p:nvPicPr>
                      <p:cNvPr id="0" name="Object 4"/>
                      <p:cNvPicPr>
                        <a:picLocks noChangeAspect="1" noChangeArrowheads="1"/>
                      </p:cNvPicPr>
                      <p:nvPr/>
                    </p:nvPicPr>
                    <p:blipFill>
                      <a:blip r:embed="rId4"/>
                      <a:srcRect/>
                      <a:stretch>
                        <a:fillRect/>
                      </a:stretch>
                    </p:blipFill>
                    <p:spPr bwMode="auto">
                      <a:xfrm>
                        <a:off x="874568" y="804285"/>
                        <a:ext cx="13028613"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257445069"/>
              </p:ext>
            </p:extLst>
          </p:nvPr>
        </p:nvGraphicFramePr>
        <p:xfrm>
          <a:off x="570057" y="1946708"/>
          <a:ext cx="11917363" cy="2305050"/>
        </p:xfrm>
        <a:graphic>
          <a:graphicData uri="http://schemas.openxmlformats.org/presentationml/2006/ole">
            <mc:AlternateContent xmlns:mc="http://schemas.openxmlformats.org/markup-compatibility/2006">
              <mc:Choice xmlns:v="urn:schemas-microsoft-com:vml" Requires="v">
                <p:oleObj spid="_x0000_s17565" name="Document" r:id="rId5" imgW="5182494" imgH="990685" progId="Word.Document.8">
                  <p:embed/>
                </p:oleObj>
              </mc:Choice>
              <mc:Fallback>
                <p:oleObj name="Document" r:id="rId5" imgW="5182494" imgH="990685" progId="Word.Document.8">
                  <p:embed/>
                  <p:pic>
                    <p:nvPicPr>
                      <p:cNvPr id="0" name="Object 5"/>
                      <p:cNvPicPr>
                        <a:picLocks noChangeAspect="1" noChangeArrowheads="1"/>
                      </p:cNvPicPr>
                      <p:nvPr/>
                    </p:nvPicPr>
                    <p:blipFill>
                      <a:blip r:embed="rId6"/>
                      <a:srcRect/>
                      <a:stretch>
                        <a:fillRect/>
                      </a:stretch>
                    </p:blipFill>
                    <p:spPr bwMode="auto">
                      <a:xfrm>
                        <a:off x="570057" y="1946708"/>
                        <a:ext cx="11917363"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2159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3544803609"/>
              </p:ext>
            </p:extLst>
          </p:nvPr>
        </p:nvGraphicFramePr>
        <p:xfrm>
          <a:off x="1131887" y="441181"/>
          <a:ext cx="10188576" cy="950912"/>
        </p:xfrm>
        <a:graphic>
          <a:graphicData uri="http://schemas.openxmlformats.org/presentationml/2006/ole">
            <mc:AlternateContent xmlns:mc="http://schemas.openxmlformats.org/markup-compatibility/2006">
              <mc:Choice xmlns:v="urn:schemas-microsoft-com:vml" Requires="v">
                <p:oleObj spid="_x0000_s18738" name="Document" r:id="rId3" imgW="5182494" imgH="396346" progId="Word.Document.8">
                  <p:embed/>
                </p:oleObj>
              </mc:Choice>
              <mc:Fallback>
                <p:oleObj name="Document" r:id="rId3" imgW="5182494" imgH="396346" progId="Word.Document.8">
                  <p:embed/>
                  <p:pic>
                    <p:nvPicPr>
                      <p:cNvPr id="0" name="Object 10"/>
                      <p:cNvPicPr>
                        <a:picLocks noChangeAspect="1" noChangeArrowheads="1"/>
                      </p:cNvPicPr>
                      <p:nvPr/>
                    </p:nvPicPr>
                    <p:blipFill>
                      <a:blip r:embed="rId4"/>
                      <a:srcRect/>
                      <a:stretch>
                        <a:fillRect/>
                      </a:stretch>
                    </p:blipFill>
                    <p:spPr bwMode="auto">
                      <a:xfrm>
                        <a:off x="1131887" y="441181"/>
                        <a:ext cx="10188576" cy="95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639365956"/>
              </p:ext>
            </p:extLst>
          </p:nvPr>
        </p:nvGraphicFramePr>
        <p:xfrm>
          <a:off x="1030432" y="1393104"/>
          <a:ext cx="9864725" cy="2636837"/>
        </p:xfrm>
        <a:graphic>
          <a:graphicData uri="http://schemas.openxmlformats.org/presentationml/2006/ole">
            <mc:AlternateContent xmlns:mc="http://schemas.openxmlformats.org/markup-compatibility/2006">
              <mc:Choice xmlns:v="urn:schemas-microsoft-com:vml" Requires="v">
                <p:oleObj spid="_x0000_s18739" name="Document" r:id="rId5" imgW="5182494" imgH="1386671" progId="Word.Document.8">
                  <p:embed/>
                </p:oleObj>
              </mc:Choice>
              <mc:Fallback>
                <p:oleObj name="Document" r:id="rId5" imgW="5182494" imgH="1386671" progId="Word.Document.8">
                  <p:embed/>
                  <p:pic>
                    <p:nvPicPr>
                      <p:cNvPr id="0" name="Object 11"/>
                      <p:cNvPicPr>
                        <a:picLocks noChangeAspect="1" noChangeArrowheads="1"/>
                      </p:cNvPicPr>
                      <p:nvPr/>
                    </p:nvPicPr>
                    <p:blipFill>
                      <a:blip r:embed="rId6"/>
                      <a:srcRect/>
                      <a:stretch>
                        <a:fillRect/>
                      </a:stretch>
                    </p:blipFill>
                    <p:spPr bwMode="auto">
                      <a:xfrm>
                        <a:off x="1030432" y="1393104"/>
                        <a:ext cx="9864725" cy="263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373199945"/>
              </p:ext>
            </p:extLst>
          </p:nvPr>
        </p:nvGraphicFramePr>
        <p:xfrm>
          <a:off x="1016434" y="3998047"/>
          <a:ext cx="10656887" cy="1220787"/>
        </p:xfrm>
        <a:graphic>
          <a:graphicData uri="http://schemas.openxmlformats.org/presentationml/2006/ole">
            <mc:AlternateContent xmlns:mc="http://schemas.openxmlformats.org/markup-compatibility/2006">
              <mc:Choice xmlns:v="urn:schemas-microsoft-com:vml" Requires="v">
                <p:oleObj spid="_x0000_s18740" name="Document" r:id="rId7" imgW="5182494" imgH="594339" progId="Word.Document.8">
                  <p:embed/>
                </p:oleObj>
              </mc:Choice>
              <mc:Fallback>
                <p:oleObj name="Document" r:id="rId7" imgW="5182494" imgH="594339" progId="Word.Document.8">
                  <p:embed/>
                  <p:pic>
                    <p:nvPicPr>
                      <p:cNvPr id="0" name="Object 12"/>
                      <p:cNvPicPr>
                        <a:picLocks noChangeAspect="1" noChangeArrowheads="1"/>
                      </p:cNvPicPr>
                      <p:nvPr/>
                    </p:nvPicPr>
                    <p:blipFill>
                      <a:blip r:embed="rId8"/>
                      <a:srcRect/>
                      <a:stretch>
                        <a:fillRect/>
                      </a:stretch>
                    </p:blipFill>
                    <p:spPr bwMode="auto">
                      <a:xfrm>
                        <a:off x="1016434" y="3998047"/>
                        <a:ext cx="10656887" cy="1220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163578248"/>
              </p:ext>
            </p:extLst>
          </p:nvPr>
        </p:nvGraphicFramePr>
        <p:xfrm>
          <a:off x="1008352" y="5085051"/>
          <a:ext cx="9721850" cy="1485900"/>
        </p:xfrm>
        <a:graphic>
          <a:graphicData uri="http://schemas.openxmlformats.org/presentationml/2006/ole">
            <mc:AlternateContent xmlns:mc="http://schemas.openxmlformats.org/markup-compatibility/2006">
              <mc:Choice xmlns:v="urn:schemas-microsoft-com:vml" Requires="v">
                <p:oleObj spid="_x0000_s18741" name="Document" r:id="rId9" imgW="5182494" imgH="792332" progId="Word.Document.8">
                  <p:embed/>
                </p:oleObj>
              </mc:Choice>
              <mc:Fallback>
                <p:oleObj name="Document" r:id="rId9" imgW="5182494" imgH="792332" progId="Word.Document.8">
                  <p:embed/>
                  <p:pic>
                    <p:nvPicPr>
                      <p:cNvPr id="0" name="Object 13"/>
                      <p:cNvPicPr>
                        <a:picLocks noChangeAspect="1" noChangeArrowheads="1"/>
                      </p:cNvPicPr>
                      <p:nvPr/>
                    </p:nvPicPr>
                    <p:blipFill>
                      <a:blip r:embed="rId10"/>
                      <a:srcRect/>
                      <a:stretch>
                        <a:fillRect/>
                      </a:stretch>
                    </p:blipFill>
                    <p:spPr bwMode="auto">
                      <a:xfrm>
                        <a:off x="1008352" y="5085051"/>
                        <a:ext cx="972185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2068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第</a:t>
            </a:r>
            <a:r>
              <a:rPr lang="en-US" altLang="zh-CN" b="1" dirty="0" smtClean="0"/>
              <a:t>7</a:t>
            </a:r>
            <a:r>
              <a:rPr lang="zh-CN" altLang="en-US" b="1" dirty="0" smtClean="0"/>
              <a:t>章 插值与拟合</a:t>
            </a:r>
            <a:endParaRPr lang="zh-CN" altLang="en-US" b="1" dirty="0"/>
          </a:p>
        </p:txBody>
      </p:sp>
      <p:sp>
        <p:nvSpPr>
          <p:cNvPr id="3" name="内容占位符 2"/>
          <p:cNvSpPr>
            <a:spLocks noGrp="1"/>
          </p:cNvSpPr>
          <p:nvPr>
            <p:ph idx="1"/>
          </p:nvPr>
        </p:nvSpPr>
        <p:spPr/>
        <p:txBody>
          <a:bodyPr>
            <a:normAutofit/>
          </a:bodyPr>
          <a:lstStyle/>
          <a:p>
            <a:r>
              <a:rPr lang="zh-CN" altLang="en-US" sz="2400" dirty="0" smtClean="0"/>
              <a:t>能够正确辨析插值与拟合的异同</a:t>
            </a:r>
            <a:endParaRPr lang="en-US" altLang="zh-CN" sz="2400" dirty="0" smtClean="0"/>
          </a:p>
          <a:p>
            <a:r>
              <a:rPr lang="zh-CN" altLang="en-US" sz="2400" dirty="0" smtClean="0"/>
              <a:t>会利用线性插值和抛物线插值法解决插值问题</a:t>
            </a:r>
            <a:endParaRPr lang="en-US" altLang="zh-CN" sz="2400" dirty="0" smtClean="0"/>
          </a:p>
          <a:p>
            <a:r>
              <a:rPr lang="zh-CN" altLang="en-US" sz="2400" dirty="0"/>
              <a:t>会</a:t>
            </a:r>
            <a:r>
              <a:rPr lang="zh-CN" altLang="en-US" sz="2400" dirty="0" smtClean="0"/>
              <a:t>用</a:t>
            </a:r>
            <a:r>
              <a:rPr lang="en-US" altLang="zh-CN" sz="2400" dirty="0" smtClean="0"/>
              <a:t>MATLAB</a:t>
            </a:r>
            <a:r>
              <a:rPr lang="zh-CN" altLang="en-US" sz="2400" dirty="0" smtClean="0"/>
              <a:t>解决一维插值问题</a:t>
            </a:r>
            <a:endParaRPr lang="en-US" altLang="zh-CN" sz="2400" dirty="0" smtClean="0"/>
          </a:p>
          <a:p>
            <a:r>
              <a:rPr lang="zh-CN" altLang="en-US" sz="2400" dirty="0"/>
              <a:t>会</a:t>
            </a:r>
            <a:r>
              <a:rPr lang="zh-CN" altLang="en-US" sz="2400" dirty="0" smtClean="0"/>
              <a:t>用</a:t>
            </a:r>
            <a:r>
              <a:rPr lang="en-US" altLang="zh-CN" sz="2400" dirty="0" smtClean="0"/>
              <a:t>MATLAB</a:t>
            </a:r>
            <a:r>
              <a:rPr lang="zh-CN" altLang="en-US" sz="2400" dirty="0" smtClean="0"/>
              <a:t>解决曲线拟合问题</a:t>
            </a:r>
            <a:endParaRPr lang="zh-CN" altLang="en-US" sz="2400" dirty="0"/>
          </a:p>
        </p:txBody>
      </p:sp>
    </p:spTree>
    <p:extLst>
      <p:ext uri="{BB962C8B-B14F-4D97-AF65-F5344CB8AC3E}">
        <p14:creationId xmlns:p14="http://schemas.microsoft.com/office/powerpoint/2010/main" val="277795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388919" y="685800"/>
            <a:ext cx="9594272"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楷体_GB2312" pitchFamily="49" charset="-122"/>
              </a:defRPr>
            </a:lvl9pPr>
          </a:lstStyle>
          <a:p>
            <a:pPr eaLnBrk="1" hangingPunct="1">
              <a:lnSpc>
                <a:spcPct val="120000"/>
              </a:lnSpc>
            </a:pPr>
            <a:r>
              <a:rPr lang="zh-CN" altLang="en-US" dirty="0" smtClean="0">
                <a:latin typeface="+mn-ea"/>
                <a:ea typeface="+mn-ea"/>
              </a:rPr>
              <a:t>例</a:t>
            </a:r>
            <a:r>
              <a:rPr lang="en-US" altLang="zh-CN" dirty="0" smtClean="0">
                <a:latin typeface="+mn-ea"/>
                <a:ea typeface="+mn-ea"/>
              </a:rPr>
              <a:t>7.1</a:t>
            </a:r>
            <a:r>
              <a:rPr lang="zh-CN" altLang="en-US" dirty="0" smtClean="0">
                <a:latin typeface="+mn-ea"/>
                <a:ea typeface="+mn-ea"/>
              </a:rPr>
              <a:t>：</a:t>
            </a:r>
            <a:r>
              <a:rPr lang="zh-CN" altLang="en-US" dirty="0">
                <a:latin typeface="+mn-ea"/>
                <a:ea typeface="+mn-ea"/>
              </a:rPr>
              <a:t>在</a:t>
            </a:r>
            <a:r>
              <a:rPr lang="en-US" altLang="zh-CN" dirty="0">
                <a:latin typeface="+mn-ea"/>
                <a:ea typeface="+mn-ea"/>
              </a:rPr>
              <a:t>1-12</a:t>
            </a:r>
            <a:r>
              <a:rPr lang="zh-CN" altLang="en-US" dirty="0">
                <a:latin typeface="+mn-ea"/>
                <a:ea typeface="+mn-ea"/>
              </a:rPr>
              <a:t>的</a:t>
            </a:r>
            <a:r>
              <a:rPr lang="en-US" altLang="zh-CN" dirty="0">
                <a:latin typeface="+mn-ea"/>
                <a:ea typeface="+mn-ea"/>
              </a:rPr>
              <a:t>12</a:t>
            </a:r>
            <a:r>
              <a:rPr lang="zh-CN" altLang="en-US" dirty="0">
                <a:latin typeface="+mn-ea"/>
                <a:ea typeface="+mn-ea"/>
              </a:rPr>
              <a:t>小时内，每隔</a:t>
            </a:r>
            <a:r>
              <a:rPr lang="en-US" altLang="zh-CN" dirty="0">
                <a:latin typeface="+mn-ea"/>
                <a:ea typeface="+mn-ea"/>
              </a:rPr>
              <a:t>1</a:t>
            </a:r>
            <a:r>
              <a:rPr lang="zh-CN" altLang="en-US" dirty="0">
                <a:latin typeface="+mn-ea"/>
                <a:ea typeface="+mn-ea"/>
              </a:rPr>
              <a:t>小时测量一次温度，测得的温度依次为：</a:t>
            </a:r>
            <a:r>
              <a:rPr lang="en-US" altLang="zh-CN" dirty="0">
                <a:latin typeface="+mn-ea"/>
                <a:ea typeface="+mn-ea"/>
              </a:rPr>
              <a:t>5</a:t>
            </a:r>
            <a:r>
              <a:rPr lang="zh-CN" altLang="en-US" dirty="0">
                <a:latin typeface="+mn-ea"/>
                <a:ea typeface="+mn-ea"/>
              </a:rPr>
              <a:t>，</a:t>
            </a:r>
            <a:r>
              <a:rPr lang="en-US" altLang="zh-CN" dirty="0">
                <a:latin typeface="+mn-ea"/>
                <a:ea typeface="+mn-ea"/>
              </a:rPr>
              <a:t>8</a:t>
            </a:r>
            <a:r>
              <a:rPr lang="zh-CN" altLang="en-US" dirty="0">
                <a:latin typeface="+mn-ea"/>
                <a:ea typeface="+mn-ea"/>
              </a:rPr>
              <a:t>，</a:t>
            </a:r>
            <a:r>
              <a:rPr lang="en-US" altLang="zh-CN" dirty="0">
                <a:latin typeface="+mn-ea"/>
                <a:ea typeface="+mn-ea"/>
              </a:rPr>
              <a:t>9</a:t>
            </a:r>
            <a:r>
              <a:rPr lang="zh-CN" altLang="en-US" dirty="0">
                <a:latin typeface="+mn-ea"/>
                <a:ea typeface="+mn-ea"/>
              </a:rPr>
              <a:t>，</a:t>
            </a:r>
            <a:r>
              <a:rPr lang="en-US" altLang="zh-CN" dirty="0">
                <a:latin typeface="+mn-ea"/>
                <a:ea typeface="+mn-ea"/>
              </a:rPr>
              <a:t>15</a:t>
            </a:r>
            <a:r>
              <a:rPr lang="zh-CN" altLang="en-US" dirty="0">
                <a:latin typeface="+mn-ea"/>
                <a:ea typeface="+mn-ea"/>
              </a:rPr>
              <a:t>，</a:t>
            </a:r>
            <a:r>
              <a:rPr lang="en-US" altLang="zh-CN" dirty="0">
                <a:latin typeface="+mn-ea"/>
                <a:ea typeface="+mn-ea"/>
              </a:rPr>
              <a:t>25</a:t>
            </a:r>
            <a:r>
              <a:rPr lang="zh-CN" altLang="en-US" dirty="0">
                <a:latin typeface="+mn-ea"/>
                <a:ea typeface="+mn-ea"/>
              </a:rPr>
              <a:t>，</a:t>
            </a:r>
            <a:r>
              <a:rPr lang="en-US" altLang="zh-CN" dirty="0">
                <a:latin typeface="+mn-ea"/>
                <a:ea typeface="+mn-ea"/>
              </a:rPr>
              <a:t>29</a:t>
            </a:r>
            <a:r>
              <a:rPr lang="zh-CN" altLang="en-US" dirty="0">
                <a:latin typeface="+mn-ea"/>
                <a:ea typeface="+mn-ea"/>
              </a:rPr>
              <a:t>，</a:t>
            </a:r>
            <a:r>
              <a:rPr lang="en-US" altLang="zh-CN" dirty="0">
                <a:latin typeface="+mn-ea"/>
                <a:ea typeface="+mn-ea"/>
              </a:rPr>
              <a:t>31</a:t>
            </a:r>
            <a:r>
              <a:rPr lang="zh-CN" altLang="en-US" dirty="0">
                <a:latin typeface="+mn-ea"/>
                <a:ea typeface="+mn-ea"/>
              </a:rPr>
              <a:t>，</a:t>
            </a:r>
            <a:r>
              <a:rPr lang="en-US" altLang="zh-CN" dirty="0">
                <a:latin typeface="+mn-ea"/>
                <a:ea typeface="+mn-ea"/>
              </a:rPr>
              <a:t>30</a:t>
            </a:r>
            <a:r>
              <a:rPr lang="zh-CN" altLang="en-US" dirty="0">
                <a:latin typeface="+mn-ea"/>
                <a:ea typeface="+mn-ea"/>
              </a:rPr>
              <a:t>，</a:t>
            </a:r>
            <a:r>
              <a:rPr lang="en-US" altLang="zh-CN" dirty="0">
                <a:latin typeface="+mn-ea"/>
                <a:ea typeface="+mn-ea"/>
              </a:rPr>
              <a:t>22</a:t>
            </a:r>
            <a:r>
              <a:rPr lang="zh-CN" altLang="en-US" dirty="0">
                <a:latin typeface="+mn-ea"/>
                <a:ea typeface="+mn-ea"/>
              </a:rPr>
              <a:t>，</a:t>
            </a:r>
            <a:r>
              <a:rPr lang="en-US" altLang="zh-CN" dirty="0">
                <a:latin typeface="+mn-ea"/>
                <a:ea typeface="+mn-ea"/>
              </a:rPr>
              <a:t>25</a:t>
            </a:r>
            <a:r>
              <a:rPr lang="zh-CN" altLang="en-US" dirty="0">
                <a:latin typeface="+mn-ea"/>
                <a:ea typeface="+mn-ea"/>
              </a:rPr>
              <a:t>，</a:t>
            </a:r>
            <a:r>
              <a:rPr lang="en-US" altLang="zh-CN" dirty="0">
                <a:latin typeface="+mn-ea"/>
                <a:ea typeface="+mn-ea"/>
              </a:rPr>
              <a:t>27</a:t>
            </a:r>
            <a:r>
              <a:rPr lang="zh-CN" altLang="en-US" dirty="0">
                <a:latin typeface="+mn-ea"/>
                <a:ea typeface="+mn-ea"/>
              </a:rPr>
              <a:t>，</a:t>
            </a:r>
            <a:r>
              <a:rPr lang="en-US" altLang="zh-CN" dirty="0">
                <a:latin typeface="+mn-ea"/>
                <a:ea typeface="+mn-ea"/>
              </a:rPr>
              <a:t>24</a:t>
            </a:r>
            <a:r>
              <a:rPr lang="zh-CN" altLang="en-US" dirty="0">
                <a:latin typeface="+mn-ea"/>
                <a:ea typeface="+mn-ea"/>
              </a:rPr>
              <a:t>。</a:t>
            </a:r>
            <a:r>
              <a:rPr lang="zh-CN" altLang="en-US" dirty="0" smtClean="0">
                <a:latin typeface="+mn-ea"/>
                <a:ea typeface="+mn-ea"/>
              </a:rPr>
              <a:t>试用</a:t>
            </a:r>
            <a:r>
              <a:rPr lang="en-US" altLang="zh-CN" dirty="0" smtClean="0">
                <a:latin typeface="+mn-ea"/>
                <a:ea typeface="+mn-ea"/>
              </a:rPr>
              <a:t>MATLAB</a:t>
            </a:r>
            <a:r>
              <a:rPr lang="zh-CN" altLang="en-US" dirty="0" smtClean="0">
                <a:latin typeface="+mn-ea"/>
                <a:ea typeface="+mn-ea"/>
              </a:rPr>
              <a:t>编写程序进行插值，估计每</a:t>
            </a:r>
            <a:r>
              <a:rPr lang="zh-CN" altLang="en-US" dirty="0">
                <a:latin typeface="+mn-ea"/>
                <a:ea typeface="+mn-ea"/>
              </a:rPr>
              <a:t>隔</a:t>
            </a:r>
            <a:r>
              <a:rPr lang="en-US" altLang="zh-CN" dirty="0">
                <a:latin typeface="+mn-ea"/>
                <a:ea typeface="+mn-ea"/>
              </a:rPr>
              <a:t>1/10</a:t>
            </a:r>
            <a:r>
              <a:rPr lang="zh-CN" altLang="en-US" dirty="0">
                <a:latin typeface="+mn-ea"/>
                <a:ea typeface="+mn-ea"/>
              </a:rPr>
              <a:t>小时的温度</a:t>
            </a:r>
            <a:r>
              <a:rPr lang="zh-CN" altLang="en-US" dirty="0" smtClean="0">
                <a:latin typeface="+mn-ea"/>
                <a:ea typeface="+mn-ea"/>
              </a:rPr>
              <a:t>值，并画出该曲线。</a:t>
            </a:r>
            <a:endParaRPr lang="zh-CN" altLang="en-US" dirty="0">
              <a:latin typeface="+mn-ea"/>
              <a:ea typeface="+mn-ea"/>
            </a:endParaRPr>
          </a:p>
        </p:txBody>
      </p:sp>
      <p:sp>
        <p:nvSpPr>
          <p:cNvPr id="6" name="矩形 5"/>
          <p:cNvSpPr/>
          <p:nvPr/>
        </p:nvSpPr>
        <p:spPr>
          <a:xfrm>
            <a:off x="1541319" y="2892168"/>
            <a:ext cx="8641772" cy="2677656"/>
          </a:xfrm>
          <a:prstGeom prst="rect">
            <a:avLst/>
          </a:prstGeom>
        </p:spPr>
        <p:txBody>
          <a:bodyPr wrap="square">
            <a:spAutoFit/>
          </a:bodyPr>
          <a:lstStyle/>
          <a:p>
            <a:pPr>
              <a:lnSpc>
                <a:spcPct val="120000"/>
              </a:lnSpc>
              <a:spcBef>
                <a:spcPct val="0"/>
              </a:spcBef>
            </a:pPr>
            <a:r>
              <a:rPr lang="zh-CN" altLang="en-US" sz="2000" dirty="0" smtClean="0">
                <a:solidFill>
                  <a:srgbClr val="0070C0"/>
                </a:solidFill>
                <a:latin typeface="Times New Roman" panose="02020603050405020304" pitchFamily="18" charset="0"/>
                <a:ea typeface="宋体" pitchFamily="2" charset="-122"/>
                <a:cs typeface="Times New Roman" panose="02020603050405020304" pitchFamily="18" charset="0"/>
              </a:rPr>
              <a:t>解：</a:t>
            </a:r>
            <a:endParaRPr lang="en-US" altLang="zh-CN" sz="2000" dirty="0" smtClean="0">
              <a:solidFill>
                <a:srgbClr val="0070C0"/>
              </a:solidFill>
              <a:latin typeface="Times New Roman" panose="02020603050405020304" pitchFamily="18" charset="0"/>
              <a:ea typeface="宋体" pitchFamily="2" charset="-122"/>
              <a:cs typeface="Times New Roman" panose="02020603050405020304" pitchFamily="18" charset="0"/>
            </a:endParaRPr>
          </a:p>
          <a:p>
            <a:pPr>
              <a:lnSpc>
                <a:spcPct val="120000"/>
              </a:lnSpc>
              <a:spcBef>
                <a:spcPct val="0"/>
              </a:spcBef>
            </a:pPr>
            <a:r>
              <a:rPr lang="en-US" altLang="zh-CN" sz="2000" dirty="0" smtClean="0">
                <a:solidFill>
                  <a:srgbClr val="0070C0"/>
                </a:solidFill>
                <a:latin typeface="Times New Roman" panose="02020603050405020304" pitchFamily="18" charset="0"/>
                <a:ea typeface="宋体" pitchFamily="2" charset="-122"/>
                <a:cs typeface="Times New Roman" panose="02020603050405020304" pitchFamily="18" charset="0"/>
              </a:rPr>
              <a:t>hours=1:12</a:t>
            </a:r>
            <a:r>
              <a:rPr lang="en-US" altLang="zh-CN" sz="2000" dirty="0">
                <a:solidFill>
                  <a:srgbClr val="0070C0"/>
                </a:solidFill>
                <a:latin typeface="Times New Roman" panose="02020603050405020304" pitchFamily="18" charset="0"/>
                <a:ea typeface="宋体" pitchFamily="2" charset="-122"/>
                <a:cs typeface="Times New Roman" panose="02020603050405020304" pitchFamily="18" charset="0"/>
              </a:rPr>
              <a:t>;</a:t>
            </a:r>
          </a:p>
          <a:p>
            <a:pPr>
              <a:lnSpc>
                <a:spcPct val="120000"/>
              </a:lnSpc>
              <a:spcBef>
                <a:spcPct val="0"/>
              </a:spcBef>
            </a:pPr>
            <a:r>
              <a:rPr lang="en-US" altLang="zh-CN" sz="2000" dirty="0">
                <a:solidFill>
                  <a:srgbClr val="0070C0"/>
                </a:solidFill>
                <a:latin typeface="Times New Roman" panose="02020603050405020304" pitchFamily="18" charset="0"/>
                <a:ea typeface="宋体" pitchFamily="2" charset="-122"/>
                <a:cs typeface="Times New Roman" panose="02020603050405020304" pitchFamily="18" charset="0"/>
              </a:rPr>
              <a:t>temps=[5 8 9 15 25 29 31 30 22 25 27 24];</a:t>
            </a:r>
          </a:p>
          <a:p>
            <a:pPr>
              <a:lnSpc>
                <a:spcPct val="120000"/>
              </a:lnSpc>
              <a:spcBef>
                <a:spcPct val="0"/>
              </a:spcBef>
            </a:pPr>
            <a:r>
              <a:rPr lang="en-US" altLang="zh-CN" sz="2000" dirty="0">
                <a:solidFill>
                  <a:srgbClr val="0070C0"/>
                </a:solidFill>
                <a:latin typeface="Times New Roman" panose="02020603050405020304" pitchFamily="18" charset="0"/>
                <a:ea typeface="宋体" pitchFamily="2" charset="-122"/>
                <a:cs typeface="Times New Roman" panose="02020603050405020304" pitchFamily="18" charset="0"/>
              </a:rPr>
              <a:t>h=1:0.1:12;</a:t>
            </a:r>
          </a:p>
          <a:p>
            <a:pPr>
              <a:lnSpc>
                <a:spcPct val="120000"/>
              </a:lnSpc>
              <a:spcBef>
                <a:spcPct val="0"/>
              </a:spcBef>
            </a:pPr>
            <a:r>
              <a:rPr lang="en-US" altLang="zh-CN" sz="2000" dirty="0">
                <a:solidFill>
                  <a:srgbClr val="0070C0"/>
                </a:solidFill>
                <a:latin typeface="Times New Roman" panose="02020603050405020304" pitchFamily="18" charset="0"/>
                <a:ea typeface="宋体" pitchFamily="2" charset="-122"/>
                <a:cs typeface="Times New Roman" panose="02020603050405020304" pitchFamily="18" charset="0"/>
              </a:rPr>
              <a:t>t=interp1(</a:t>
            </a:r>
            <a:r>
              <a:rPr lang="en-US" altLang="zh-CN" sz="2000" dirty="0" err="1">
                <a:solidFill>
                  <a:srgbClr val="0070C0"/>
                </a:solidFill>
                <a:latin typeface="Times New Roman" panose="02020603050405020304" pitchFamily="18" charset="0"/>
                <a:ea typeface="宋体" pitchFamily="2" charset="-122"/>
                <a:cs typeface="Times New Roman" panose="02020603050405020304" pitchFamily="18" charset="0"/>
              </a:rPr>
              <a:t>hours,temps,h,'spline</a:t>
            </a:r>
            <a:r>
              <a:rPr lang="en-US" altLang="zh-CN" sz="2000" dirty="0">
                <a:solidFill>
                  <a:srgbClr val="0070C0"/>
                </a:solidFill>
                <a:latin typeface="Times New Roman" panose="02020603050405020304" pitchFamily="18" charset="0"/>
                <a:ea typeface="宋体" pitchFamily="2" charset="-122"/>
                <a:cs typeface="Times New Roman" panose="02020603050405020304" pitchFamily="18" charset="0"/>
              </a:rPr>
              <a:t>');  %</a:t>
            </a:r>
            <a:r>
              <a:rPr lang="en-US" altLang="zh-CN" sz="2000" dirty="0">
                <a:solidFill>
                  <a:srgbClr val="0070C0"/>
                </a:solidFill>
                <a:latin typeface="Times New Roman" panose="02020603050405020304" pitchFamily="18" charset="0"/>
                <a:cs typeface="Times New Roman" panose="02020603050405020304" pitchFamily="18" charset="0"/>
              </a:rPr>
              <a:t>(</a:t>
            </a:r>
            <a:r>
              <a:rPr lang="zh-CN" altLang="en-US" sz="2000" dirty="0">
                <a:solidFill>
                  <a:srgbClr val="0070C0"/>
                </a:solidFill>
                <a:latin typeface="Times New Roman" panose="02020603050405020304" pitchFamily="18" charset="0"/>
                <a:cs typeface="Times New Roman" panose="02020603050405020304" pitchFamily="18" charset="0"/>
              </a:rPr>
              <a:t>直接输出数据将是很多的</a:t>
            </a:r>
            <a:r>
              <a:rPr lang="en-US" altLang="zh-CN" sz="2000" dirty="0">
                <a:solidFill>
                  <a:srgbClr val="0070C0"/>
                </a:solidFill>
                <a:latin typeface="Times New Roman" panose="02020603050405020304" pitchFamily="18" charset="0"/>
                <a:cs typeface="Times New Roman" panose="02020603050405020304" pitchFamily="18" charset="0"/>
              </a:rPr>
              <a:t>)</a:t>
            </a:r>
          </a:p>
          <a:p>
            <a:pPr>
              <a:lnSpc>
                <a:spcPct val="120000"/>
              </a:lnSpc>
              <a:spcBef>
                <a:spcPct val="0"/>
              </a:spcBef>
            </a:pPr>
            <a:r>
              <a:rPr lang="en-US" altLang="zh-CN" sz="2000" dirty="0">
                <a:solidFill>
                  <a:srgbClr val="0070C0"/>
                </a:solidFill>
                <a:latin typeface="Times New Roman" panose="02020603050405020304" pitchFamily="18" charset="0"/>
                <a:ea typeface="宋体" pitchFamily="2" charset="-122"/>
                <a:cs typeface="Times New Roman" panose="02020603050405020304" pitchFamily="18" charset="0"/>
              </a:rPr>
              <a:t>plot(</a:t>
            </a:r>
            <a:r>
              <a:rPr lang="en-US" altLang="zh-CN" sz="2000" dirty="0" err="1">
                <a:solidFill>
                  <a:srgbClr val="0070C0"/>
                </a:solidFill>
                <a:latin typeface="Times New Roman" panose="02020603050405020304" pitchFamily="18" charset="0"/>
                <a:ea typeface="宋体" pitchFamily="2" charset="-122"/>
                <a:cs typeface="Times New Roman" panose="02020603050405020304" pitchFamily="18" charset="0"/>
              </a:rPr>
              <a:t>hours,temps,'+',h,t,hours,temps,'r</a:t>
            </a:r>
            <a:r>
              <a:rPr lang="en-US" altLang="zh-CN" sz="2000" dirty="0">
                <a:solidFill>
                  <a:srgbClr val="0070C0"/>
                </a:solidFill>
                <a:latin typeface="Times New Roman" panose="02020603050405020304" pitchFamily="18" charset="0"/>
                <a:ea typeface="宋体" pitchFamily="2" charset="-122"/>
                <a:cs typeface="Times New Roman" panose="02020603050405020304" pitchFamily="18" charset="0"/>
              </a:rPr>
              <a:t>:')     %</a:t>
            </a:r>
            <a:r>
              <a:rPr lang="zh-CN" altLang="en-US" sz="2000" dirty="0">
                <a:solidFill>
                  <a:srgbClr val="0070C0"/>
                </a:solidFill>
                <a:latin typeface="Times New Roman" panose="02020603050405020304" pitchFamily="18" charset="0"/>
                <a:cs typeface="Times New Roman" panose="02020603050405020304" pitchFamily="18" charset="0"/>
              </a:rPr>
              <a:t>作图</a:t>
            </a:r>
          </a:p>
          <a:p>
            <a:pPr>
              <a:lnSpc>
                <a:spcPct val="120000"/>
              </a:lnSpc>
              <a:spcBef>
                <a:spcPct val="0"/>
              </a:spcBef>
            </a:pPr>
            <a:r>
              <a:rPr lang="en-US" altLang="zh-CN" sz="2000" dirty="0" err="1">
                <a:solidFill>
                  <a:srgbClr val="0070C0"/>
                </a:solidFill>
                <a:latin typeface="Times New Roman" panose="02020603050405020304" pitchFamily="18" charset="0"/>
                <a:ea typeface="宋体" pitchFamily="2" charset="-122"/>
                <a:cs typeface="Times New Roman" panose="02020603050405020304" pitchFamily="18" charset="0"/>
              </a:rPr>
              <a:t>xlabel</a:t>
            </a:r>
            <a:r>
              <a:rPr lang="en-US" altLang="zh-CN" sz="2000" dirty="0">
                <a:solidFill>
                  <a:srgbClr val="0070C0"/>
                </a:solidFill>
                <a:latin typeface="Times New Roman" panose="02020603050405020304" pitchFamily="18" charset="0"/>
                <a:ea typeface="宋体" pitchFamily="2" charset="-122"/>
                <a:cs typeface="Times New Roman" panose="02020603050405020304" pitchFamily="18" charset="0"/>
              </a:rPr>
              <a:t>(‘Hour’),</a:t>
            </a:r>
            <a:r>
              <a:rPr lang="en-US" altLang="zh-CN" sz="2000" dirty="0" err="1">
                <a:solidFill>
                  <a:srgbClr val="0070C0"/>
                </a:solidFill>
                <a:latin typeface="Times New Roman" panose="02020603050405020304" pitchFamily="18" charset="0"/>
                <a:ea typeface="宋体" pitchFamily="2" charset="-122"/>
                <a:cs typeface="Times New Roman" panose="02020603050405020304" pitchFamily="18" charset="0"/>
              </a:rPr>
              <a:t>ylabel</a:t>
            </a:r>
            <a:r>
              <a:rPr lang="en-US" altLang="zh-CN" sz="2000" dirty="0">
                <a:solidFill>
                  <a:srgbClr val="0070C0"/>
                </a:solidFill>
                <a:latin typeface="Times New Roman" panose="02020603050405020304" pitchFamily="18" charset="0"/>
                <a:ea typeface="宋体" pitchFamily="2" charset="-122"/>
                <a:cs typeface="Times New Roman" panose="02020603050405020304" pitchFamily="18" charset="0"/>
              </a:rPr>
              <a:t>(‘Degrees Celsius’)</a:t>
            </a:r>
          </a:p>
        </p:txBody>
      </p:sp>
    </p:spTree>
    <p:extLst>
      <p:ext uri="{BB962C8B-B14F-4D97-AF65-F5344CB8AC3E}">
        <p14:creationId xmlns:p14="http://schemas.microsoft.com/office/powerpoint/2010/main" val="327526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 calcmode="lin" valueType="num">
                                      <p:cBhvr additive="base">
                                        <p:cTn id="2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 calcmode="lin" valueType="num">
                                      <p:cBhvr additive="base">
                                        <p:cTn id="2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calcmode="lin" valueType="num">
                                      <p:cBhvr additive="base">
                                        <p:cTn id="3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600" b="1" dirty="0" smtClean="0">
                <a:latin typeface="+mn-ea"/>
                <a:ea typeface="+mn-ea"/>
              </a:rPr>
              <a:t>例</a:t>
            </a:r>
            <a:r>
              <a:rPr lang="en-US" altLang="zh-CN" sz="3600" b="1" dirty="0" smtClean="0">
                <a:latin typeface="+mn-ea"/>
                <a:ea typeface="+mn-ea"/>
              </a:rPr>
              <a:t>7.2</a:t>
            </a:r>
            <a:r>
              <a:rPr lang="zh-CN" altLang="en-US" sz="3600" b="1" dirty="0" smtClean="0">
                <a:latin typeface="+mn-ea"/>
                <a:ea typeface="+mn-ea"/>
              </a:rPr>
              <a:t>：</a:t>
            </a:r>
            <a:r>
              <a:rPr lang="zh-CN" altLang="zh-CN" sz="3600" b="1" dirty="0" smtClean="0">
                <a:latin typeface="+mn-ea"/>
                <a:ea typeface="+mn-ea"/>
              </a:rPr>
              <a:t>现有</a:t>
            </a:r>
            <a:r>
              <a:rPr lang="zh-CN" altLang="zh-CN" sz="3600" b="1" dirty="0">
                <a:latin typeface="+mn-ea"/>
                <a:ea typeface="+mn-ea"/>
              </a:rPr>
              <a:t>如下关于函数</a:t>
            </a:r>
            <a:r>
              <a:rPr lang="en-US" altLang="zh-CN" sz="3600" b="1" dirty="0">
                <a:latin typeface="+mn-ea"/>
                <a:ea typeface="+mn-ea"/>
              </a:rPr>
              <a:t>y=f(x)</a:t>
            </a:r>
            <a:r>
              <a:rPr lang="zh-CN" altLang="zh-CN" sz="3600" b="1" dirty="0">
                <a:latin typeface="+mn-ea"/>
                <a:ea typeface="+mn-ea"/>
              </a:rPr>
              <a:t>的</a:t>
            </a:r>
            <a:r>
              <a:rPr lang="en-US" altLang="zh-CN" sz="3600" b="1" dirty="0">
                <a:latin typeface="+mn-ea"/>
                <a:ea typeface="+mn-ea"/>
              </a:rPr>
              <a:t>7</a:t>
            </a:r>
            <a:r>
              <a:rPr lang="zh-CN" altLang="zh-CN" sz="3600" b="1" dirty="0">
                <a:latin typeface="+mn-ea"/>
                <a:ea typeface="+mn-ea"/>
              </a:rPr>
              <a:t>个观测点数据。</a:t>
            </a:r>
            <a:br>
              <a:rPr lang="zh-CN" altLang="zh-CN" sz="3600" b="1" dirty="0">
                <a:latin typeface="+mn-ea"/>
                <a:ea typeface="+mn-ea"/>
              </a:rPr>
            </a:br>
            <a:r>
              <a:rPr lang="zh-CN" altLang="zh-CN" sz="3600" b="1" dirty="0">
                <a:latin typeface="+mn-ea"/>
                <a:ea typeface="+mn-ea"/>
              </a:rPr>
              <a:t>（</a:t>
            </a:r>
            <a:r>
              <a:rPr lang="en-US" altLang="zh-CN" sz="3600" b="1" dirty="0">
                <a:latin typeface="+mn-ea"/>
                <a:ea typeface="+mn-ea"/>
              </a:rPr>
              <a:t>1</a:t>
            </a:r>
            <a:r>
              <a:rPr lang="zh-CN" altLang="zh-CN" sz="3600" b="1" dirty="0">
                <a:latin typeface="+mn-ea"/>
                <a:ea typeface="+mn-ea"/>
              </a:rPr>
              <a:t>）用抛物线插值公式计算</a:t>
            </a:r>
            <a:r>
              <a:rPr lang="en-US" altLang="zh-CN" sz="3600" b="1" dirty="0">
                <a:latin typeface="+mn-ea"/>
                <a:ea typeface="+mn-ea"/>
              </a:rPr>
              <a:t>f(6)</a:t>
            </a:r>
            <a:r>
              <a:rPr lang="zh-CN" altLang="zh-CN" sz="3600" b="1" dirty="0">
                <a:latin typeface="+mn-ea"/>
                <a:ea typeface="+mn-ea"/>
              </a:rPr>
              <a:t>的近似值。</a:t>
            </a:r>
            <a:br>
              <a:rPr lang="zh-CN" altLang="zh-CN" sz="3600" b="1" dirty="0">
                <a:latin typeface="+mn-ea"/>
                <a:ea typeface="+mn-ea"/>
              </a:rPr>
            </a:br>
            <a:r>
              <a:rPr lang="zh-CN" altLang="zh-CN" sz="3600" b="1" dirty="0">
                <a:latin typeface="+mn-ea"/>
                <a:ea typeface="+mn-ea"/>
              </a:rPr>
              <a:t>（</a:t>
            </a:r>
            <a:r>
              <a:rPr lang="en-US" altLang="zh-CN" sz="3600" b="1" dirty="0">
                <a:latin typeface="+mn-ea"/>
                <a:ea typeface="+mn-ea"/>
              </a:rPr>
              <a:t>2</a:t>
            </a:r>
            <a:r>
              <a:rPr lang="zh-CN" altLang="zh-CN" sz="3600" b="1" dirty="0">
                <a:latin typeface="+mn-ea"/>
                <a:ea typeface="+mn-ea"/>
              </a:rPr>
              <a:t>）若已知</a:t>
            </a:r>
            <a:r>
              <a:rPr lang="en-US" altLang="zh-CN" sz="3600" b="1" dirty="0">
                <a:latin typeface="+mn-ea"/>
                <a:ea typeface="+mn-ea"/>
              </a:rPr>
              <a:t>y=ln(a*x</a:t>
            </a:r>
            <a:r>
              <a:rPr lang="en-US" altLang="zh-CN" sz="3600" b="1" baseline="30000" dirty="0">
                <a:latin typeface="+mn-ea"/>
                <a:ea typeface="+mn-ea"/>
              </a:rPr>
              <a:t>2</a:t>
            </a:r>
            <a:r>
              <a:rPr lang="en-US" altLang="zh-CN" sz="3600" b="1" dirty="0">
                <a:latin typeface="+mn-ea"/>
                <a:ea typeface="+mn-ea"/>
              </a:rPr>
              <a:t>+b*</a:t>
            </a:r>
            <a:r>
              <a:rPr lang="en-US" altLang="zh-CN" sz="3600" b="1" dirty="0" err="1">
                <a:latin typeface="+mn-ea"/>
                <a:ea typeface="+mn-ea"/>
              </a:rPr>
              <a:t>x+c</a:t>
            </a:r>
            <a:r>
              <a:rPr lang="en-US" altLang="zh-CN" sz="3600" b="1" dirty="0">
                <a:latin typeface="+mn-ea"/>
                <a:ea typeface="+mn-ea"/>
              </a:rPr>
              <a:t>)</a:t>
            </a:r>
            <a:r>
              <a:rPr lang="zh-CN" altLang="zh-CN" sz="3600" b="1" dirty="0">
                <a:latin typeface="+mn-ea"/>
                <a:ea typeface="+mn-ea"/>
              </a:rPr>
              <a:t>，请用</a:t>
            </a:r>
            <a:r>
              <a:rPr lang="en-US" altLang="zh-CN" sz="3600" b="1" dirty="0" err="1">
                <a:latin typeface="+mn-ea"/>
                <a:ea typeface="+mn-ea"/>
              </a:rPr>
              <a:t>lsqnonlin</a:t>
            </a:r>
            <a:r>
              <a:rPr lang="zh-CN" altLang="zh-CN" sz="3600" b="1" dirty="0">
                <a:latin typeface="+mn-ea"/>
                <a:ea typeface="+mn-ea"/>
              </a:rPr>
              <a:t>指令进行数据拟合（要求给出相应的</a:t>
            </a:r>
            <a:r>
              <a:rPr lang="en-US" altLang="zh-CN" sz="3600" b="1" dirty="0" err="1">
                <a:latin typeface="+mn-ea"/>
                <a:ea typeface="+mn-ea"/>
              </a:rPr>
              <a:t>matlab</a:t>
            </a:r>
            <a:r>
              <a:rPr lang="zh-CN" altLang="zh-CN" sz="3600" b="1" dirty="0">
                <a:latin typeface="+mn-ea"/>
                <a:ea typeface="+mn-ea"/>
              </a:rPr>
              <a:t>代码）以确定系数</a:t>
            </a:r>
            <a:r>
              <a:rPr lang="en-US" altLang="zh-CN" sz="3600" b="1" dirty="0">
                <a:latin typeface="+mn-ea"/>
                <a:ea typeface="+mn-ea"/>
              </a:rPr>
              <a:t>a</a:t>
            </a:r>
            <a:r>
              <a:rPr lang="zh-CN" altLang="zh-CN" sz="3600" b="1" dirty="0">
                <a:latin typeface="+mn-ea"/>
                <a:ea typeface="+mn-ea"/>
              </a:rPr>
              <a:t>、</a:t>
            </a:r>
            <a:r>
              <a:rPr lang="en-US" altLang="zh-CN" sz="3600" b="1" dirty="0">
                <a:latin typeface="+mn-ea"/>
                <a:ea typeface="+mn-ea"/>
              </a:rPr>
              <a:t>b</a:t>
            </a:r>
            <a:r>
              <a:rPr lang="zh-CN" altLang="zh-CN" sz="3600" b="1" dirty="0">
                <a:latin typeface="+mn-ea"/>
                <a:ea typeface="+mn-ea"/>
              </a:rPr>
              <a:t>和</a:t>
            </a:r>
            <a:r>
              <a:rPr lang="en-US" altLang="zh-CN" sz="3600" b="1" dirty="0">
                <a:latin typeface="+mn-ea"/>
                <a:ea typeface="+mn-ea"/>
              </a:rPr>
              <a:t>c</a:t>
            </a:r>
            <a:r>
              <a:rPr lang="zh-CN" altLang="zh-CN" sz="3600" b="1" dirty="0">
                <a:latin typeface="+mn-ea"/>
                <a:ea typeface="+mn-ea"/>
              </a:rPr>
              <a:t>的最佳取值。</a:t>
            </a:r>
            <a:endParaRPr lang="zh-CN" altLang="en-US" sz="3600" b="1" dirty="0">
              <a:latin typeface="+mn-ea"/>
              <a:ea typeface="+mn-ea"/>
            </a:endParaRPr>
          </a:p>
        </p:txBody>
      </p:sp>
      <p:graphicFrame>
        <p:nvGraphicFramePr>
          <p:cNvPr id="4" name="表格 3"/>
          <p:cNvGraphicFramePr>
            <a:graphicFrameLocks noGrp="1"/>
          </p:cNvGraphicFramePr>
          <p:nvPr>
            <p:extLst>
              <p:ext uri="{D42A27DB-BD31-4B8C-83A1-F6EECF244321}">
                <p14:modId xmlns:p14="http://schemas.microsoft.com/office/powerpoint/2010/main" val="1365760498"/>
              </p:ext>
            </p:extLst>
          </p:nvPr>
        </p:nvGraphicFramePr>
        <p:xfrm>
          <a:off x="2171700" y="3855026"/>
          <a:ext cx="7637318" cy="1298864"/>
        </p:xfrm>
        <a:graphic>
          <a:graphicData uri="http://schemas.openxmlformats.org/drawingml/2006/table">
            <a:tbl>
              <a:tblPr firstRow="1" firstCol="1" bandRow="1">
                <a:tableStyleId>{5C22544A-7EE6-4342-B048-85BDC9FD1C3A}</a:tableStyleId>
              </a:tblPr>
              <a:tblGrid>
                <a:gridCol w="675958"/>
                <a:gridCol w="827291"/>
                <a:gridCol w="877737"/>
                <a:gridCol w="786937"/>
                <a:gridCol w="928182"/>
                <a:gridCol w="958448"/>
                <a:gridCol w="1029071"/>
                <a:gridCol w="1553694"/>
              </a:tblGrid>
              <a:tr h="649432">
                <a:tc>
                  <a:txBody>
                    <a:bodyPr/>
                    <a:lstStyle/>
                    <a:p>
                      <a:pPr indent="266700" algn="ctr">
                        <a:lnSpc>
                          <a:spcPts val="1100"/>
                        </a:lnSpc>
                        <a:spcAft>
                          <a:spcPts val="0"/>
                        </a:spcAft>
                      </a:pPr>
                      <a:endParaRPr lang="en-US" sz="2000" kern="100" dirty="0" smtClean="0">
                        <a:effectLst/>
                      </a:endParaRPr>
                    </a:p>
                    <a:p>
                      <a:pPr indent="266700" algn="ctr">
                        <a:lnSpc>
                          <a:spcPts val="1100"/>
                        </a:lnSpc>
                        <a:spcAft>
                          <a:spcPts val="0"/>
                        </a:spcAft>
                      </a:pPr>
                      <a:r>
                        <a:rPr lang="en-US" sz="2000" kern="100" dirty="0" smtClean="0">
                          <a:effectLst/>
                        </a:rPr>
                        <a:t>x</a:t>
                      </a:r>
                      <a:endParaRPr lang="zh-CN" sz="2000" kern="100" dirty="0">
                        <a:effectLst/>
                        <a:latin typeface="Calibri"/>
                        <a:ea typeface="宋体"/>
                        <a:cs typeface="Times New Roman"/>
                      </a:endParaRPr>
                    </a:p>
                  </a:txBody>
                  <a:tcPr marL="68580" marR="68580" marT="0" marB="0"/>
                </a:tc>
                <a:tc>
                  <a:txBody>
                    <a:bodyPr/>
                    <a:lstStyle/>
                    <a:p>
                      <a:pPr indent="266700" algn="ctr">
                        <a:lnSpc>
                          <a:spcPts val="1100"/>
                        </a:lnSpc>
                        <a:spcAft>
                          <a:spcPts val="0"/>
                        </a:spcAft>
                      </a:pPr>
                      <a:endParaRPr lang="en-US" sz="2000" kern="100" dirty="0" smtClean="0">
                        <a:effectLst/>
                      </a:endParaRPr>
                    </a:p>
                    <a:p>
                      <a:pPr indent="266700" algn="ctr">
                        <a:lnSpc>
                          <a:spcPts val="1100"/>
                        </a:lnSpc>
                        <a:spcAft>
                          <a:spcPts val="0"/>
                        </a:spcAft>
                      </a:pPr>
                      <a:r>
                        <a:rPr lang="en-US" sz="2000" kern="100" dirty="0" smtClean="0">
                          <a:effectLst/>
                        </a:rPr>
                        <a:t>1</a:t>
                      </a:r>
                      <a:endParaRPr lang="zh-CN" sz="2000" kern="100" dirty="0">
                        <a:effectLst/>
                        <a:latin typeface="Calibri"/>
                        <a:ea typeface="宋体"/>
                        <a:cs typeface="Times New Roman"/>
                      </a:endParaRPr>
                    </a:p>
                  </a:txBody>
                  <a:tcPr marL="68580" marR="68580" marT="0" marB="0"/>
                </a:tc>
                <a:tc>
                  <a:txBody>
                    <a:bodyPr/>
                    <a:lstStyle/>
                    <a:p>
                      <a:pPr indent="266700" algn="ctr">
                        <a:lnSpc>
                          <a:spcPts val="1100"/>
                        </a:lnSpc>
                        <a:spcAft>
                          <a:spcPts val="0"/>
                        </a:spcAft>
                      </a:pPr>
                      <a:endParaRPr lang="en-US" sz="2000" kern="100" dirty="0" smtClean="0">
                        <a:effectLst/>
                      </a:endParaRPr>
                    </a:p>
                    <a:p>
                      <a:pPr indent="266700" algn="ctr">
                        <a:lnSpc>
                          <a:spcPts val="1100"/>
                        </a:lnSpc>
                        <a:spcAft>
                          <a:spcPts val="0"/>
                        </a:spcAft>
                      </a:pPr>
                      <a:r>
                        <a:rPr lang="en-US" sz="2000" kern="100" dirty="0" smtClean="0">
                          <a:effectLst/>
                        </a:rPr>
                        <a:t>2</a:t>
                      </a:r>
                      <a:endParaRPr lang="zh-CN" sz="2000" kern="100" dirty="0">
                        <a:effectLst/>
                        <a:latin typeface="Calibri"/>
                        <a:ea typeface="宋体"/>
                        <a:cs typeface="Times New Roman"/>
                      </a:endParaRPr>
                    </a:p>
                  </a:txBody>
                  <a:tcPr marL="68580" marR="68580" marT="0" marB="0"/>
                </a:tc>
                <a:tc>
                  <a:txBody>
                    <a:bodyPr/>
                    <a:lstStyle/>
                    <a:p>
                      <a:pPr indent="266700" algn="ctr">
                        <a:lnSpc>
                          <a:spcPts val="1100"/>
                        </a:lnSpc>
                        <a:spcAft>
                          <a:spcPts val="0"/>
                        </a:spcAft>
                      </a:pPr>
                      <a:endParaRPr lang="en-US" sz="2000" kern="100" dirty="0" smtClean="0">
                        <a:effectLst/>
                      </a:endParaRPr>
                    </a:p>
                    <a:p>
                      <a:pPr indent="266700" algn="ctr">
                        <a:lnSpc>
                          <a:spcPts val="1100"/>
                        </a:lnSpc>
                        <a:spcAft>
                          <a:spcPts val="0"/>
                        </a:spcAft>
                      </a:pPr>
                      <a:r>
                        <a:rPr lang="en-US" sz="2000" kern="100" dirty="0" smtClean="0">
                          <a:effectLst/>
                        </a:rPr>
                        <a:t>4</a:t>
                      </a:r>
                      <a:endParaRPr lang="zh-CN" sz="2000" kern="100" dirty="0">
                        <a:effectLst/>
                        <a:latin typeface="Calibri"/>
                        <a:ea typeface="宋体"/>
                        <a:cs typeface="Times New Roman"/>
                      </a:endParaRPr>
                    </a:p>
                  </a:txBody>
                  <a:tcPr marL="68580" marR="68580" marT="0" marB="0"/>
                </a:tc>
                <a:tc>
                  <a:txBody>
                    <a:bodyPr/>
                    <a:lstStyle/>
                    <a:p>
                      <a:pPr indent="266700" algn="ctr">
                        <a:lnSpc>
                          <a:spcPts val="1100"/>
                        </a:lnSpc>
                        <a:spcAft>
                          <a:spcPts val="0"/>
                        </a:spcAft>
                      </a:pPr>
                      <a:endParaRPr lang="en-US" sz="2000" kern="100" dirty="0" smtClean="0">
                        <a:effectLst/>
                      </a:endParaRPr>
                    </a:p>
                    <a:p>
                      <a:pPr indent="266700" algn="ctr">
                        <a:lnSpc>
                          <a:spcPts val="1100"/>
                        </a:lnSpc>
                        <a:spcAft>
                          <a:spcPts val="0"/>
                        </a:spcAft>
                      </a:pPr>
                      <a:r>
                        <a:rPr lang="en-US" sz="2000" kern="100" dirty="0" smtClean="0">
                          <a:effectLst/>
                        </a:rPr>
                        <a:t>5</a:t>
                      </a:r>
                      <a:endParaRPr lang="zh-CN" sz="2000" kern="100" dirty="0">
                        <a:effectLst/>
                        <a:latin typeface="Calibri"/>
                        <a:ea typeface="宋体"/>
                        <a:cs typeface="Times New Roman"/>
                      </a:endParaRPr>
                    </a:p>
                  </a:txBody>
                  <a:tcPr marL="68580" marR="68580" marT="0" marB="0"/>
                </a:tc>
                <a:tc>
                  <a:txBody>
                    <a:bodyPr/>
                    <a:lstStyle/>
                    <a:p>
                      <a:pPr indent="266700" algn="ctr">
                        <a:lnSpc>
                          <a:spcPts val="1100"/>
                        </a:lnSpc>
                        <a:spcAft>
                          <a:spcPts val="0"/>
                        </a:spcAft>
                      </a:pPr>
                      <a:endParaRPr lang="en-US" sz="2000" kern="100" dirty="0" smtClean="0">
                        <a:effectLst/>
                      </a:endParaRPr>
                    </a:p>
                    <a:p>
                      <a:pPr indent="266700" algn="ctr">
                        <a:lnSpc>
                          <a:spcPts val="1100"/>
                        </a:lnSpc>
                        <a:spcAft>
                          <a:spcPts val="0"/>
                        </a:spcAft>
                      </a:pPr>
                      <a:r>
                        <a:rPr lang="en-US" sz="2000" kern="100" dirty="0" smtClean="0">
                          <a:effectLst/>
                        </a:rPr>
                        <a:t>7</a:t>
                      </a:r>
                      <a:endParaRPr lang="zh-CN" sz="2000" kern="100" dirty="0">
                        <a:effectLst/>
                        <a:latin typeface="Calibri"/>
                        <a:ea typeface="宋体"/>
                        <a:cs typeface="Times New Roman"/>
                      </a:endParaRPr>
                    </a:p>
                  </a:txBody>
                  <a:tcPr marL="68580" marR="68580" marT="0" marB="0"/>
                </a:tc>
                <a:tc>
                  <a:txBody>
                    <a:bodyPr/>
                    <a:lstStyle/>
                    <a:p>
                      <a:pPr indent="266700" algn="ctr">
                        <a:lnSpc>
                          <a:spcPts val="1100"/>
                        </a:lnSpc>
                        <a:spcAft>
                          <a:spcPts val="0"/>
                        </a:spcAft>
                      </a:pPr>
                      <a:endParaRPr lang="en-US" sz="2000" kern="100" dirty="0" smtClean="0">
                        <a:effectLst/>
                      </a:endParaRPr>
                    </a:p>
                    <a:p>
                      <a:pPr indent="266700" algn="ctr">
                        <a:lnSpc>
                          <a:spcPts val="1100"/>
                        </a:lnSpc>
                        <a:spcAft>
                          <a:spcPts val="0"/>
                        </a:spcAft>
                      </a:pPr>
                      <a:r>
                        <a:rPr lang="en-US" sz="2000" kern="100" dirty="0" smtClean="0">
                          <a:effectLst/>
                        </a:rPr>
                        <a:t>9</a:t>
                      </a:r>
                      <a:endParaRPr lang="zh-CN" sz="2000" kern="100" dirty="0">
                        <a:effectLst/>
                        <a:latin typeface="Calibri"/>
                        <a:ea typeface="宋体"/>
                        <a:cs typeface="Times New Roman"/>
                      </a:endParaRPr>
                    </a:p>
                  </a:txBody>
                  <a:tcPr marL="68580" marR="68580" marT="0" marB="0"/>
                </a:tc>
                <a:tc>
                  <a:txBody>
                    <a:bodyPr/>
                    <a:lstStyle/>
                    <a:p>
                      <a:pPr indent="266700" algn="ctr">
                        <a:lnSpc>
                          <a:spcPts val="1100"/>
                        </a:lnSpc>
                        <a:spcAft>
                          <a:spcPts val="0"/>
                        </a:spcAft>
                      </a:pPr>
                      <a:endParaRPr lang="en-US" sz="2000" kern="100" dirty="0" smtClean="0">
                        <a:effectLst/>
                      </a:endParaRPr>
                    </a:p>
                    <a:p>
                      <a:pPr indent="266700" algn="ctr">
                        <a:lnSpc>
                          <a:spcPts val="1100"/>
                        </a:lnSpc>
                        <a:spcAft>
                          <a:spcPts val="0"/>
                        </a:spcAft>
                      </a:pPr>
                      <a:r>
                        <a:rPr lang="en-US" sz="2000" kern="100" dirty="0" smtClean="0">
                          <a:effectLst/>
                        </a:rPr>
                        <a:t>10</a:t>
                      </a:r>
                      <a:endParaRPr lang="zh-CN" sz="2000" kern="100" dirty="0">
                        <a:effectLst/>
                        <a:latin typeface="Calibri"/>
                        <a:ea typeface="宋体"/>
                        <a:cs typeface="Times New Roman"/>
                      </a:endParaRPr>
                    </a:p>
                  </a:txBody>
                  <a:tcPr marL="68580" marR="68580" marT="0" marB="0"/>
                </a:tc>
              </a:tr>
              <a:tr h="649432">
                <a:tc>
                  <a:txBody>
                    <a:bodyPr/>
                    <a:lstStyle/>
                    <a:p>
                      <a:pPr indent="266700" algn="ctr">
                        <a:lnSpc>
                          <a:spcPts val="1100"/>
                        </a:lnSpc>
                        <a:spcAft>
                          <a:spcPts val="0"/>
                        </a:spcAft>
                      </a:pPr>
                      <a:r>
                        <a:rPr lang="en-US" sz="2000" kern="100">
                          <a:effectLst/>
                        </a:rPr>
                        <a:t>y</a:t>
                      </a:r>
                      <a:endParaRPr lang="zh-CN" sz="2000" kern="100">
                        <a:effectLst/>
                        <a:latin typeface="Calibri"/>
                        <a:ea typeface="宋体"/>
                        <a:cs typeface="Times New Roman"/>
                      </a:endParaRPr>
                    </a:p>
                  </a:txBody>
                  <a:tcPr marL="68580" marR="68580" marT="0" marB="0"/>
                </a:tc>
                <a:tc>
                  <a:txBody>
                    <a:bodyPr/>
                    <a:lstStyle/>
                    <a:p>
                      <a:pPr indent="266700" algn="ctr">
                        <a:lnSpc>
                          <a:spcPts val="1100"/>
                        </a:lnSpc>
                        <a:spcAft>
                          <a:spcPts val="0"/>
                        </a:spcAft>
                      </a:pPr>
                      <a:endParaRPr lang="en-US" sz="2000" kern="100" dirty="0" smtClean="0">
                        <a:effectLst/>
                      </a:endParaRPr>
                    </a:p>
                    <a:p>
                      <a:pPr indent="266700" algn="ctr">
                        <a:lnSpc>
                          <a:spcPts val="1100"/>
                        </a:lnSpc>
                        <a:spcAft>
                          <a:spcPts val="0"/>
                        </a:spcAft>
                      </a:pPr>
                      <a:r>
                        <a:rPr lang="en-US" sz="2000" kern="100" dirty="0" smtClean="0">
                          <a:effectLst/>
                        </a:rPr>
                        <a:t>1.8</a:t>
                      </a:r>
                      <a:endParaRPr lang="zh-CN" sz="2000" kern="100" dirty="0">
                        <a:effectLst/>
                        <a:latin typeface="Calibri"/>
                        <a:ea typeface="宋体"/>
                        <a:cs typeface="Times New Roman"/>
                      </a:endParaRPr>
                    </a:p>
                  </a:txBody>
                  <a:tcPr marL="68580" marR="68580" marT="0" marB="0"/>
                </a:tc>
                <a:tc>
                  <a:txBody>
                    <a:bodyPr/>
                    <a:lstStyle/>
                    <a:p>
                      <a:pPr indent="266700" algn="ctr">
                        <a:lnSpc>
                          <a:spcPts val="1100"/>
                        </a:lnSpc>
                        <a:spcAft>
                          <a:spcPts val="0"/>
                        </a:spcAft>
                      </a:pPr>
                      <a:endParaRPr lang="en-US" sz="2000" kern="100" dirty="0" smtClean="0">
                        <a:effectLst/>
                      </a:endParaRPr>
                    </a:p>
                    <a:p>
                      <a:pPr indent="266700" algn="ctr">
                        <a:lnSpc>
                          <a:spcPts val="1100"/>
                        </a:lnSpc>
                        <a:spcAft>
                          <a:spcPts val="0"/>
                        </a:spcAft>
                      </a:pPr>
                      <a:r>
                        <a:rPr lang="en-US" sz="2000" kern="100" dirty="0" smtClean="0">
                          <a:effectLst/>
                        </a:rPr>
                        <a:t>2.4</a:t>
                      </a:r>
                      <a:endParaRPr lang="zh-CN" sz="2000" kern="100" dirty="0">
                        <a:effectLst/>
                        <a:latin typeface="Calibri"/>
                        <a:ea typeface="宋体"/>
                        <a:cs typeface="Times New Roman"/>
                      </a:endParaRPr>
                    </a:p>
                  </a:txBody>
                  <a:tcPr marL="68580" marR="68580" marT="0" marB="0"/>
                </a:tc>
                <a:tc>
                  <a:txBody>
                    <a:bodyPr/>
                    <a:lstStyle/>
                    <a:p>
                      <a:pPr indent="266700" algn="ctr">
                        <a:lnSpc>
                          <a:spcPts val="1100"/>
                        </a:lnSpc>
                        <a:spcAft>
                          <a:spcPts val="0"/>
                        </a:spcAft>
                      </a:pPr>
                      <a:endParaRPr lang="en-US" sz="2000" kern="100" dirty="0" smtClean="0">
                        <a:effectLst/>
                      </a:endParaRPr>
                    </a:p>
                    <a:p>
                      <a:pPr indent="266700" algn="ctr">
                        <a:lnSpc>
                          <a:spcPts val="1100"/>
                        </a:lnSpc>
                        <a:spcAft>
                          <a:spcPts val="0"/>
                        </a:spcAft>
                      </a:pPr>
                      <a:r>
                        <a:rPr lang="en-US" sz="2000" kern="100" dirty="0" smtClean="0">
                          <a:effectLst/>
                        </a:rPr>
                        <a:t>2.9</a:t>
                      </a:r>
                      <a:endParaRPr lang="zh-CN" sz="2000" kern="100" dirty="0">
                        <a:effectLst/>
                        <a:latin typeface="Calibri"/>
                        <a:ea typeface="宋体"/>
                        <a:cs typeface="Times New Roman"/>
                      </a:endParaRPr>
                    </a:p>
                  </a:txBody>
                  <a:tcPr marL="68580" marR="68580" marT="0" marB="0"/>
                </a:tc>
                <a:tc>
                  <a:txBody>
                    <a:bodyPr/>
                    <a:lstStyle/>
                    <a:p>
                      <a:pPr indent="266700" algn="ctr">
                        <a:lnSpc>
                          <a:spcPts val="1100"/>
                        </a:lnSpc>
                        <a:spcAft>
                          <a:spcPts val="0"/>
                        </a:spcAft>
                      </a:pPr>
                      <a:endParaRPr lang="en-US" sz="2000" kern="100" dirty="0" smtClean="0">
                        <a:effectLst/>
                      </a:endParaRPr>
                    </a:p>
                    <a:p>
                      <a:pPr indent="266700" algn="ctr">
                        <a:lnSpc>
                          <a:spcPts val="1100"/>
                        </a:lnSpc>
                        <a:spcAft>
                          <a:spcPts val="0"/>
                        </a:spcAft>
                      </a:pPr>
                      <a:r>
                        <a:rPr lang="en-US" sz="2000" kern="100" dirty="0" smtClean="0">
                          <a:effectLst/>
                        </a:rPr>
                        <a:t>3.3</a:t>
                      </a:r>
                      <a:endParaRPr lang="zh-CN" sz="2000" kern="100" dirty="0">
                        <a:effectLst/>
                        <a:latin typeface="Calibri"/>
                        <a:ea typeface="宋体"/>
                        <a:cs typeface="Times New Roman"/>
                      </a:endParaRPr>
                    </a:p>
                  </a:txBody>
                  <a:tcPr marL="68580" marR="68580" marT="0" marB="0"/>
                </a:tc>
                <a:tc>
                  <a:txBody>
                    <a:bodyPr/>
                    <a:lstStyle/>
                    <a:p>
                      <a:pPr indent="266700" algn="ctr">
                        <a:lnSpc>
                          <a:spcPts val="1100"/>
                        </a:lnSpc>
                        <a:spcAft>
                          <a:spcPts val="0"/>
                        </a:spcAft>
                      </a:pPr>
                      <a:endParaRPr lang="en-US" sz="2000" kern="100" dirty="0" smtClean="0">
                        <a:effectLst/>
                      </a:endParaRPr>
                    </a:p>
                    <a:p>
                      <a:pPr indent="266700" algn="ctr">
                        <a:lnSpc>
                          <a:spcPts val="1100"/>
                        </a:lnSpc>
                        <a:spcAft>
                          <a:spcPts val="0"/>
                        </a:spcAft>
                      </a:pPr>
                      <a:r>
                        <a:rPr lang="en-US" sz="2000" kern="100" dirty="0" smtClean="0">
                          <a:effectLst/>
                        </a:rPr>
                        <a:t>3.6</a:t>
                      </a:r>
                      <a:endParaRPr lang="zh-CN" sz="2000" kern="100" dirty="0">
                        <a:effectLst/>
                        <a:latin typeface="Calibri"/>
                        <a:ea typeface="宋体"/>
                        <a:cs typeface="Times New Roman"/>
                      </a:endParaRPr>
                    </a:p>
                  </a:txBody>
                  <a:tcPr marL="68580" marR="68580" marT="0" marB="0"/>
                </a:tc>
                <a:tc>
                  <a:txBody>
                    <a:bodyPr/>
                    <a:lstStyle/>
                    <a:p>
                      <a:pPr indent="266700" algn="ctr">
                        <a:lnSpc>
                          <a:spcPts val="1100"/>
                        </a:lnSpc>
                        <a:spcAft>
                          <a:spcPts val="0"/>
                        </a:spcAft>
                      </a:pPr>
                      <a:endParaRPr lang="en-US" sz="2000" kern="100" dirty="0" smtClean="0">
                        <a:effectLst/>
                      </a:endParaRPr>
                    </a:p>
                    <a:p>
                      <a:pPr indent="266700" algn="ctr">
                        <a:lnSpc>
                          <a:spcPts val="1100"/>
                        </a:lnSpc>
                        <a:spcAft>
                          <a:spcPts val="0"/>
                        </a:spcAft>
                      </a:pPr>
                      <a:r>
                        <a:rPr lang="en-US" sz="2000" kern="100" dirty="0" smtClean="0">
                          <a:effectLst/>
                        </a:rPr>
                        <a:t>3.9</a:t>
                      </a:r>
                      <a:endParaRPr lang="zh-CN" sz="2000" kern="100" dirty="0">
                        <a:effectLst/>
                        <a:latin typeface="Calibri"/>
                        <a:ea typeface="宋体"/>
                        <a:cs typeface="Times New Roman"/>
                      </a:endParaRPr>
                    </a:p>
                  </a:txBody>
                  <a:tcPr marL="68580" marR="68580" marT="0" marB="0"/>
                </a:tc>
                <a:tc>
                  <a:txBody>
                    <a:bodyPr/>
                    <a:lstStyle/>
                    <a:p>
                      <a:pPr indent="266700" algn="ctr">
                        <a:lnSpc>
                          <a:spcPts val="1100"/>
                        </a:lnSpc>
                        <a:spcAft>
                          <a:spcPts val="0"/>
                        </a:spcAft>
                      </a:pPr>
                      <a:endParaRPr lang="en-US" sz="2000" kern="100" dirty="0" smtClean="0">
                        <a:effectLst/>
                      </a:endParaRPr>
                    </a:p>
                    <a:p>
                      <a:pPr indent="266700" algn="ctr">
                        <a:lnSpc>
                          <a:spcPts val="1100"/>
                        </a:lnSpc>
                        <a:spcAft>
                          <a:spcPts val="0"/>
                        </a:spcAft>
                      </a:pPr>
                      <a:r>
                        <a:rPr lang="en-US" sz="2000" kern="100" dirty="0" smtClean="0">
                          <a:effectLst/>
                        </a:rPr>
                        <a:t>4.2</a:t>
                      </a:r>
                      <a:endParaRPr lang="zh-CN" sz="200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679606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B082188-07F0-49E5-92BA-786F5B448AEF}"/>
              </a:ext>
            </a:extLst>
          </p:cNvPr>
          <p:cNvSpPr>
            <a:spLocks noGrp="1"/>
          </p:cNvSpPr>
          <p:nvPr>
            <p:ph type="title"/>
          </p:nvPr>
        </p:nvSpPr>
        <p:spPr/>
        <p:txBody>
          <a:bodyPr>
            <a:noAutofit/>
          </a:bodyPr>
          <a:lstStyle/>
          <a:p>
            <a:r>
              <a:rPr lang="zh-CN" altLang="en-US" sz="2400" b="1" dirty="0">
                <a:latin typeface="+mn-ea"/>
                <a:ea typeface="+mn-ea"/>
              </a:rPr>
              <a:t>例</a:t>
            </a:r>
            <a:r>
              <a:rPr lang="en-US" altLang="zh-CN" sz="2400" b="1" dirty="0" smtClean="0">
                <a:latin typeface="+mn-ea"/>
                <a:ea typeface="+mn-ea"/>
              </a:rPr>
              <a:t>1.2</a:t>
            </a:r>
            <a:r>
              <a:rPr lang="zh-CN" altLang="en-US" sz="2400" b="1" dirty="0" smtClean="0">
                <a:latin typeface="+mn-ea"/>
                <a:ea typeface="+mn-ea"/>
              </a:rPr>
              <a:t>：</a:t>
            </a:r>
            <a:r>
              <a:rPr lang="en-US" altLang="zh-CN" sz="2400" b="1" dirty="0" smtClean="0">
                <a:latin typeface="+mn-ea"/>
                <a:ea typeface="+mn-ea"/>
              </a:rPr>
              <a:t> </a:t>
            </a:r>
            <a:r>
              <a:rPr kumimoji="0" lang="zh-CN" altLang="zh-CN" sz="2400" b="1" i="0" u="none" strike="noStrike" cap="none" normalizeH="0" baseline="0" dirty="0">
                <a:ln>
                  <a:noFill/>
                </a:ln>
                <a:solidFill>
                  <a:schemeClr val="tx1"/>
                </a:solidFill>
                <a:effectLst/>
                <a:latin typeface="+mn-ea"/>
                <a:ea typeface="+mn-ea"/>
                <a:cs typeface="Times New Roman" panose="02020603050405020304" pitchFamily="18" charset="0"/>
              </a:rPr>
              <a:t>设</a:t>
            </a:r>
            <a:r>
              <a:rPr kumimoji="0" lang="en-US" altLang="zh-CN" sz="2400" b="1" i="0" u="none" strike="noStrike" cap="none" normalizeH="0" baseline="0" dirty="0">
                <a:ln>
                  <a:noFill/>
                </a:ln>
                <a:solidFill>
                  <a:schemeClr val="tx1"/>
                </a:solidFill>
                <a:effectLst/>
                <a:latin typeface="+mn-ea"/>
                <a:ea typeface="+mn-ea"/>
                <a:cs typeface="Times New Roman" panose="02020603050405020304" pitchFamily="18" charset="0"/>
              </a:rPr>
              <a:t>x(t)</a:t>
            </a:r>
            <a:r>
              <a:rPr kumimoji="0" lang="zh-CN" altLang="en-US" sz="2400" b="1" i="0" u="none" strike="noStrike" cap="none" normalizeH="0" baseline="0" dirty="0">
                <a:ln>
                  <a:noFill/>
                </a:ln>
                <a:solidFill>
                  <a:schemeClr val="tx1"/>
                </a:solidFill>
                <a:effectLst/>
                <a:latin typeface="+mn-ea"/>
                <a:ea typeface="+mn-ea"/>
                <a:cs typeface="Times New Roman" panose="02020603050405020304" pitchFamily="18" charset="0"/>
              </a:rPr>
              <a:t>表示时刻</a:t>
            </a:r>
            <a:r>
              <a:rPr kumimoji="0" lang="en-US" altLang="zh-CN" sz="2400" b="1" i="0" u="none" strike="noStrike" cap="none" normalizeH="0" baseline="0" dirty="0">
                <a:ln>
                  <a:noFill/>
                </a:ln>
                <a:solidFill>
                  <a:schemeClr val="tx1"/>
                </a:solidFill>
                <a:effectLst/>
                <a:latin typeface="+mn-ea"/>
                <a:ea typeface="+mn-ea"/>
                <a:cs typeface="Times New Roman" panose="02020603050405020304" pitchFamily="18" charset="0"/>
              </a:rPr>
              <a:t>t</a:t>
            </a:r>
            <a:r>
              <a:rPr kumimoji="0" lang="zh-CN" altLang="en-US" sz="2400" b="1" i="0" u="none" strike="noStrike" cap="none" normalizeH="0" baseline="0" dirty="0">
                <a:ln>
                  <a:noFill/>
                </a:ln>
                <a:solidFill>
                  <a:schemeClr val="tx1"/>
                </a:solidFill>
                <a:effectLst/>
                <a:latin typeface="+mn-ea"/>
                <a:ea typeface="+mn-ea"/>
                <a:cs typeface="Times New Roman" panose="02020603050405020304" pitchFamily="18" charset="0"/>
              </a:rPr>
              <a:t>的人口，试解释阻滞增长</a:t>
            </a:r>
            <a:r>
              <a:rPr kumimoji="0" lang="en-US" altLang="zh-CN" sz="2400" b="1" i="0" u="none" strike="noStrike" cap="none" normalizeH="0" baseline="0" dirty="0">
                <a:ln>
                  <a:noFill/>
                </a:ln>
                <a:solidFill>
                  <a:schemeClr val="tx1"/>
                </a:solidFill>
                <a:effectLst/>
                <a:latin typeface="+mn-ea"/>
                <a:ea typeface="+mn-ea"/>
                <a:cs typeface="Times New Roman" panose="02020603050405020304" pitchFamily="18" charset="0"/>
              </a:rPr>
              <a:t>(Logistic)</a:t>
            </a:r>
            <a:r>
              <a:rPr kumimoji="0" lang="zh-CN" altLang="en-US" sz="2400" b="1" i="0" u="none" strike="noStrike" cap="none" normalizeH="0" baseline="0" dirty="0">
                <a:ln>
                  <a:noFill/>
                </a:ln>
                <a:solidFill>
                  <a:schemeClr val="tx1"/>
                </a:solidFill>
                <a:effectLst/>
                <a:latin typeface="+mn-ea"/>
                <a:ea typeface="+mn-ea"/>
                <a:cs typeface="Times New Roman" panose="02020603050405020304" pitchFamily="18" charset="0"/>
              </a:rPr>
              <a:t>模型中涉及的所有变量、参数，并用尽可能简洁的语言表述该模型的建模思想。</a:t>
            </a:r>
            <a:r>
              <a:rPr kumimoji="0" lang="zh-CN" altLang="en-US" sz="2800" b="0" i="0" u="none" strike="noStrike" cap="none" normalizeH="0" baseline="0" dirty="0">
                <a:ln>
                  <a:noFill/>
                </a:ln>
                <a:solidFill>
                  <a:schemeClr val="tx1"/>
                </a:solidFill>
                <a:effectLst/>
                <a:latin typeface="+mn-ea"/>
                <a:ea typeface="+mn-ea"/>
              </a:rPr>
              <a:t/>
            </a:r>
            <a:br>
              <a:rPr kumimoji="0" lang="zh-CN" altLang="en-US" sz="2800" b="0" i="0" u="none" strike="noStrike" cap="none" normalizeH="0" baseline="0" dirty="0">
                <a:ln>
                  <a:noFill/>
                </a:ln>
                <a:solidFill>
                  <a:schemeClr val="tx1"/>
                </a:solidFill>
                <a:effectLst/>
                <a:latin typeface="+mn-ea"/>
                <a:ea typeface="+mn-ea"/>
              </a:rPr>
            </a:br>
            <a:endParaRPr lang="zh-CN" altLang="en-US" sz="2800" dirty="0">
              <a:latin typeface="+mn-ea"/>
              <a:ea typeface="+mn-ea"/>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0BBBD967-98D0-47F3-A2D3-CFC2BDF5928A}"/>
                  </a:ext>
                </a:extLst>
              </p:cNvPr>
              <p:cNvSpPr>
                <a:spLocks noGrp="1"/>
              </p:cNvSpPr>
              <p:nvPr>
                <p:ph idx="1"/>
              </p:nvPr>
            </p:nvSpPr>
            <p:spPr>
              <a:xfrm>
                <a:off x="1517072" y="3283526"/>
                <a:ext cx="9455727" cy="3228110"/>
              </a:xfrm>
            </p:spPr>
            <p:txBody>
              <a:bodyPr>
                <a:normAutofit fontScale="25000" lnSpcReduction="20000"/>
              </a:bodyPr>
              <a:lstStyle/>
              <a:p>
                <a:pPr marL="0" indent="0">
                  <a:buNone/>
                </a:pPr>
                <a:r>
                  <a:rPr lang="zh-CN" altLang="en-US" sz="8000" dirty="0" smtClean="0">
                    <a:solidFill>
                      <a:srgbClr val="0070C0"/>
                    </a:solidFill>
                    <a:latin typeface="Times New Roman" panose="02020603050405020304" pitchFamily="18" charset="0"/>
                    <a:cs typeface="Times New Roman" panose="02020603050405020304" pitchFamily="18" charset="0"/>
                  </a:rPr>
                  <a:t>解：</a:t>
                </a:r>
                <a:endParaRPr lang="en-US" altLang="zh-CN" sz="8000" dirty="0">
                  <a:solidFill>
                    <a:srgbClr val="0070C0"/>
                  </a:solidFill>
                  <a:latin typeface="Times New Roman" panose="02020603050405020304" pitchFamily="18" charset="0"/>
                  <a:cs typeface="Times New Roman" panose="02020603050405020304" pitchFamily="18" charset="0"/>
                </a:endParaRPr>
              </a:p>
              <a:p>
                <a:pPr marL="0" indent="0">
                  <a:buNone/>
                </a:pPr>
                <a:r>
                  <a:rPr lang="en-US" altLang="zh-CN" sz="8000" dirty="0">
                    <a:solidFill>
                      <a:srgbClr val="0070C0"/>
                    </a:solidFill>
                    <a:latin typeface="Times New Roman" panose="02020603050405020304" pitchFamily="18" charset="0"/>
                    <a:cs typeface="Times New Roman" panose="02020603050405020304" pitchFamily="18" charset="0"/>
                  </a:rPr>
                  <a:t>    r</a:t>
                </a:r>
                <a:r>
                  <a:rPr lang="zh-CN" altLang="en-US" sz="8000" dirty="0">
                    <a:solidFill>
                      <a:srgbClr val="0070C0"/>
                    </a:solidFill>
                    <a:latin typeface="Times New Roman" panose="02020603050405020304" pitchFamily="18" charset="0"/>
                    <a:cs typeface="Times New Roman" panose="02020603050405020304" pitchFamily="18" charset="0"/>
                  </a:rPr>
                  <a:t>：表示人口固有增长率                       </a:t>
                </a:r>
              </a:p>
              <a:p>
                <a:pPr marL="0" indent="0">
                  <a:buNone/>
                </a:pPr>
                <a:r>
                  <a:rPr lang="zh-CN" altLang="en-US" sz="8000" dirty="0">
                    <a:solidFill>
                      <a:srgbClr val="0070C0"/>
                    </a:solidFill>
                    <a:latin typeface="Times New Roman" panose="02020603050405020304" pitchFamily="18" charset="0"/>
                    <a:cs typeface="Times New Roman" panose="02020603050405020304" pitchFamily="18" charset="0"/>
                  </a:rPr>
                  <a:t>    </a:t>
                </a:r>
                <a:r>
                  <a:rPr lang="en-US" altLang="zh-CN" sz="8000" dirty="0" err="1">
                    <a:solidFill>
                      <a:srgbClr val="0070C0"/>
                    </a:solidFill>
                    <a:latin typeface="Times New Roman" panose="02020603050405020304" pitchFamily="18" charset="0"/>
                    <a:cs typeface="Times New Roman" panose="02020603050405020304" pitchFamily="18" charset="0"/>
                  </a:rPr>
                  <a:t>x</a:t>
                </a:r>
                <a:r>
                  <a:rPr lang="en-US" altLang="zh-CN" sz="8000" baseline="-25000" dirty="0" err="1">
                    <a:solidFill>
                      <a:srgbClr val="0070C0"/>
                    </a:solidFill>
                    <a:latin typeface="Times New Roman" panose="02020603050405020304" pitchFamily="18" charset="0"/>
                    <a:cs typeface="Times New Roman" panose="02020603050405020304" pitchFamily="18" charset="0"/>
                  </a:rPr>
                  <a:t>m</a:t>
                </a:r>
                <a:r>
                  <a:rPr lang="zh-CN" altLang="en-US" sz="8000" dirty="0">
                    <a:solidFill>
                      <a:srgbClr val="0070C0"/>
                    </a:solidFill>
                    <a:latin typeface="Times New Roman" panose="02020603050405020304" pitchFamily="18" charset="0"/>
                    <a:cs typeface="Times New Roman" panose="02020603050405020304" pitchFamily="18" charset="0"/>
                  </a:rPr>
                  <a:t>：表示最大人口容量                        </a:t>
                </a:r>
              </a:p>
              <a:p>
                <a:pPr marL="0" indent="0">
                  <a:buNone/>
                </a:pPr>
                <a:r>
                  <a:rPr lang="zh-CN" altLang="en-US" sz="8000" dirty="0">
                    <a:solidFill>
                      <a:srgbClr val="0070C0"/>
                    </a:solidFill>
                    <a:latin typeface="Times New Roman" panose="02020603050405020304" pitchFamily="18" charset="0"/>
                    <a:cs typeface="Times New Roman" panose="02020603050405020304" pitchFamily="18" charset="0"/>
                  </a:rPr>
                  <a:t>    </a:t>
                </a:r>
                <a:r>
                  <a:rPr lang="en-US" altLang="zh-CN" sz="8000" dirty="0">
                    <a:solidFill>
                      <a:srgbClr val="0070C0"/>
                    </a:solidFill>
                    <a:latin typeface="Times New Roman" panose="02020603050405020304" pitchFamily="18" charset="0"/>
                    <a:cs typeface="Times New Roman" panose="02020603050405020304" pitchFamily="18" charset="0"/>
                  </a:rPr>
                  <a:t>x0</a:t>
                </a:r>
                <a:r>
                  <a:rPr lang="zh-CN" altLang="en-US" sz="8000" dirty="0">
                    <a:solidFill>
                      <a:srgbClr val="0070C0"/>
                    </a:solidFill>
                    <a:latin typeface="Times New Roman" panose="02020603050405020304" pitchFamily="18" charset="0"/>
                    <a:cs typeface="Times New Roman" panose="02020603050405020304" pitchFamily="18" charset="0"/>
                  </a:rPr>
                  <a:t>：表示初始时刻人口数                     </a:t>
                </a:r>
              </a:p>
              <a:p>
                <a:pPr marL="0" indent="0">
                  <a:buNone/>
                </a:pPr>
                <a:r>
                  <a:rPr lang="zh-CN" altLang="en-US" sz="8000" dirty="0">
                    <a:solidFill>
                      <a:srgbClr val="0070C0"/>
                    </a:solidFill>
                    <a:latin typeface="Times New Roman" panose="02020603050405020304" pitchFamily="18" charset="0"/>
                    <a:cs typeface="Times New Roman" panose="02020603050405020304" pitchFamily="18" charset="0"/>
                  </a:rPr>
                  <a:t>   模型假设：（</a:t>
                </a:r>
                <a:r>
                  <a:rPr lang="en-US" altLang="zh-CN" sz="8000" dirty="0">
                    <a:solidFill>
                      <a:srgbClr val="0070C0"/>
                    </a:solidFill>
                    <a:latin typeface="Times New Roman" panose="02020603050405020304" pitchFamily="18" charset="0"/>
                    <a:cs typeface="Times New Roman" panose="02020603050405020304" pitchFamily="18" charset="0"/>
                  </a:rPr>
                  <a:t>a</a:t>
                </a:r>
                <a:r>
                  <a:rPr lang="zh-CN" altLang="en-US" sz="8000" dirty="0">
                    <a:solidFill>
                      <a:srgbClr val="0070C0"/>
                    </a:solidFill>
                    <a:latin typeface="Times New Roman" panose="02020603050405020304" pitchFamily="18" charset="0"/>
                    <a:cs typeface="Times New Roman" panose="02020603050405020304" pitchFamily="18" charset="0"/>
                  </a:rPr>
                  <a:t>）人口增长率</a:t>
                </a:r>
                <a:r>
                  <a:rPr lang="en-US" altLang="zh-CN" sz="8000" dirty="0">
                    <a:solidFill>
                      <a:srgbClr val="0070C0"/>
                    </a:solidFill>
                    <a:latin typeface="Times New Roman" panose="02020603050405020304" pitchFamily="18" charset="0"/>
                    <a:cs typeface="Times New Roman" panose="02020603050405020304" pitchFamily="18" charset="0"/>
                  </a:rPr>
                  <a:t>r</a:t>
                </a:r>
                <a:r>
                  <a:rPr lang="zh-CN" altLang="en-US" sz="8000" dirty="0">
                    <a:solidFill>
                      <a:srgbClr val="0070C0"/>
                    </a:solidFill>
                    <a:latin typeface="Times New Roman" panose="02020603050405020304" pitchFamily="18" charset="0"/>
                    <a:cs typeface="Times New Roman" panose="02020603050405020304" pitchFamily="18" charset="0"/>
                  </a:rPr>
                  <a:t>为人口</a:t>
                </a:r>
                <a:r>
                  <a:rPr lang="en-US" altLang="zh-CN" sz="8000" dirty="0">
                    <a:solidFill>
                      <a:srgbClr val="0070C0"/>
                    </a:solidFill>
                    <a:latin typeface="Times New Roman" panose="02020603050405020304" pitchFamily="18" charset="0"/>
                    <a:cs typeface="Times New Roman" panose="02020603050405020304" pitchFamily="18" charset="0"/>
                  </a:rPr>
                  <a:t>x</a:t>
                </a:r>
                <a:r>
                  <a:rPr lang="zh-CN" altLang="en-US" sz="8000" dirty="0">
                    <a:solidFill>
                      <a:srgbClr val="0070C0"/>
                    </a:solidFill>
                    <a:latin typeface="Times New Roman" panose="02020603050405020304" pitchFamily="18" charset="0"/>
                    <a:cs typeface="Times New Roman" panose="02020603050405020304" pitchFamily="18" charset="0"/>
                  </a:rPr>
                  <a:t>（</a:t>
                </a:r>
                <a:r>
                  <a:rPr lang="en-US" altLang="zh-CN" sz="8000" dirty="0">
                    <a:solidFill>
                      <a:srgbClr val="0070C0"/>
                    </a:solidFill>
                    <a:latin typeface="Times New Roman" panose="02020603050405020304" pitchFamily="18" charset="0"/>
                    <a:cs typeface="Times New Roman" panose="02020603050405020304" pitchFamily="18" charset="0"/>
                  </a:rPr>
                  <a:t>t</a:t>
                </a:r>
                <a:r>
                  <a:rPr lang="zh-CN" altLang="en-US" sz="8000" dirty="0">
                    <a:solidFill>
                      <a:srgbClr val="0070C0"/>
                    </a:solidFill>
                    <a:latin typeface="Times New Roman" panose="02020603050405020304" pitchFamily="18" charset="0"/>
                    <a:cs typeface="Times New Roman" panose="02020603050405020304" pitchFamily="18" charset="0"/>
                  </a:rPr>
                  <a:t>）的减函数，假定</a:t>
                </a:r>
                <a:r>
                  <a:rPr lang="en-US" altLang="zh-CN" sz="8000" dirty="0">
                    <a:solidFill>
                      <a:srgbClr val="0070C0"/>
                    </a:solidFill>
                    <a:latin typeface="Times New Roman" panose="02020603050405020304" pitchFamily="18" charset="0"/>
                    <a:cs typeface="Times New Roman" panose="02020603050405020304" pitchFamily="18" charset="0"/>
                  </a:rPr>
                  <a:t>r(x)=r-</a:t>
                </a:r>
                <a:r>
                  <a:rPr lang="en-US" altLang="zh-CN" sz="8000" dirty="0" err="1">
                    <a:solidFill>
                      <a:srgbClr val="0070C0"/>
                    </a:solidFill>
                    <a:latin typeface="Times New Roman" panose="02020603050405020304" pitchFamily="18" charset="0"/>
                    <a:cs typeface="Times New Roman" panose="02020603050405020304" pitchFamily="18" charset="0"/>
                  </a:rPr>
                  <a:t>sx</a:t>
                </a:r>
                <a:r>
                  <a:rPr lang="en-US" altLang="zh-CN" sz="8000" dirty="0">
                    <a:solidFill>
                      <a:srgbClr val="0070C0"/>
                    </a:solidFill>
                    <a:latin typeface="Times New Roman" panose="02020603050405020304" pitchFamily="18" charset="0"/>
                    <a:cs typeface="Times New Roman" panose="02020603050405020304" pitchFamily="18" charset="0"/>
                  </a:rPr>
                  <a:t>  </a:t>
                </a:r>
              </a:p>
              <a:p>
                <a:pPr marL="0" indent="0">
                  <a:buNone/>
                </a:pPr>
                <a:r>
                  <a:rPr lang="en-US" altLang="zh-CN" sz="8000" dirty="0">
                    <a:solidFill>
                      <a:srgbClr val="0070C0"/>
                    </a:solidFill>
                    <a:latin typeface="Times New Roman" panose="02020603050405020304" pitchFamily="18" charset="0"/>
                    <a:cs typeface="Times New Roman" panose="02020603050405020304" pitchFamily="18" charset="0"/>
                  </a:rPr>
                  <a:t>                       </a:t>
                </a:r>
                <a:r>
                  <a:rPr lang="zh-CN" altLang="en-US" sz="8000" dirty="0">
                    <a:solidFill>
                      <a:srgbClr val="0070C0"/>
                    </a:solidFill>
                    <a:latin typeface="Times New Roman" panose="02020603050405020304" pitchFamily="18" charset="0"/>
                    <a:cs typeface="Times New Roman" panose="02020603050405020304" pitchFamily="18" charset="0"/>
                  </a:rPr>
                  <a:t>（</a:t>
                </a:r>
                <a:r>
                  <a:rPr lang="en-US" altLang="zh-CN" sz="8000" dirty="0">
                    <a:solidFill>
                      <a:srgbClr val="0070C0"/>
                    </a:solidFill>
                    <a:latin typeface="Times New Roman" panose="02020603050405020304" pitchFamily="18" charset="0"/>
                    <a:cs typeface="Times New Roman" panose="02020603050405020304" pitchFamily="18" charset="0"/>
                  </a:rPr>
                  <a:t>b</a:t>
                </a:r>
                <a:r>
                  <a:rPr lang="zh-CN" altLang="en-US" sz="8000" dirty="0">
                    <a:solidFill>
                      <a:srgbClr val="0070C0"/>
                    </a:solidFill>
                    <a:latin typeface="Times New Roman" panose="02020603050405020304" pitchFamily="18" charset="0"/>
                    <a:cs typeface="Times New Roman" panose="02020603050405020304" pitchFamily="18" charset="0"/>
                  </a:rPr>
                  <a:t>）自然资源和环境条件能容纳的最大人口容量为</a:t>
                </a:r>
                <a:r>
                  <a:rPr lang="en-US" altLang="zh-CN" sz="8000" dirty="0" err="1">
                    <a:solidFill>
                      <a:srgbClr val="0070C0"/>
                    </a:solidFill>
                    <a:latin typeface="Times New Roman" panose="02020603050405020304" pitchFamily="18" charset="0"/>
                    <a:cs typeface="Times New Roman" panose="02020603050405020304" pitchFamily="18" charset="0"/>
                  </a:rPr>
                  <a:t>x</a:t>
                </a:r>
                <a:r>
                  <a:rPr lang="en-US" altLang="zh-CN" sz="8000" baseline="-25000" dirty="0" err="1">
                    <a:solidFill>
                      <a:srgbClr val="0070C0"/>
                    </a:solidFill>
                    <a:latin typeface="Times New Roman" panose="02020603050405020304" pitchFamily="18" charset="0"/>
                    <a:cs typeface="Times New Roman" panose="02020603050405020304" pitchFamily="18" charset="0"/>
                  </a:rPr>
                  <a:t>m</a:t>
                </a:r>
                <a:endParaRPr lang="en-US" altLang="zh-CN" sz="8000" baseline="-25000" dirty="0">
                  <a:solidFill>
                    <a:srgbClr val="0070C0"/>
                  </a:solidFill>
                  <a:latin typeface="Times New Roman" panose="02020603050405020304" pitchFamily="18" charset="0"/>
                  <a:cs typeface="Times New Roman" panose="02020603050405020304" pitchFamily="18" charset="0"/>
                </a:endParaRPr>
              </a:p>
              <a:p>
                <a:pPr marL="0" indent="0">
                  <a:buNone/>
                </a:pPr>
                <a:r>
                  <a:rPr lang="zh-CN" altLang="en-US" sz="8000" dirty="0">
                    <a:solidFill>
                      <a:srgbClr val="0070C0"/>
                    </a:solidFill>
                    <a:latin typeface="Times New Roman" panose="02020603050405020304" pitchFamily="18" charset="0"/>
                    <a:cs typeface="Times New Roman" panose="02020603050405020304" pitchFamily="18" charset="0"/>
                  </a:rPr>
                  <a:t>   建模：</a:t>
                </a:r>
                <a:r>
                  <a:rPr lang="en-US" altLang="zh-CN" sz="8000" dirty="0">
                    <a:solidFill>
                      <a:srgbClr val="0070C0"/>
                    </a:solidFill>
                    <a:latin typeface="Times New Roman" panose="02020603050405020304" pitchFamily="18" charset="0"/>
                    <a:cs typeface="Times New Roman" panose="02020603050405020304" pitchFamily="18" charset="0"/>
                  </a:rPr>
                  <a:t>x=</a:t>
                </a:r>
                <a:r>
                  <a:rPr lang="en-US" altLang="zh-CN" sz="8000" dirty="0" err="1">
                    <a:solidFill>
                      <a:srgbClr val="0070C0"/>
                    </a:solidFill>
                    <a:latin typeface="Times New Roman" panose="02020603050405020304" pitchFamily="18" charset="0"/>
                    <a:cs typeface="Times New Roman" panose="02020603050405020304" pitchFamily="18" charset="0"/>
                  </a:rPr>
                  <a:t>x</a:t>
                </a:r>
                <a:r>
                  <a:rPr lang="en-US" altLang="zh-CN" sz="8000" baseline="-25000" dirty="0" err="1">
                    <a:solidFill>
                      <a:srgbClr val="0070C0"/>
                    </a:solidFill>
                    <a:latin typeface="Times New Roman" panose="02020603050405020304" pitchFamily="18" charset="0"/>
                    <a:cs typeface="Times New Roman" panose="02020603050405020304" pitchFamily="18" charset="0"/>
                  </a:rPr>
                  <a:t>m</a:t>
                </a:r>
                <a:r>
                  <a:rPr lang="zh-CN" altLang="en-US" sz="8000" dirty="0">
                    <a:solidFill>
                      <a:srgbClr val="0070C0"/>
                    </a:solidFill>
                    <a:latin typeface="Times New Roman" panose="02020603050405020304" pitchFamily="18" charset="0"/>
                    <a:cs typeface="Times New Roman" panose="02020603050405020304" pitchFamily="18" charset="0"/>
                  </a:rPr>
                  <a:t>时，</a:t>
                </a:r>
                <a:r>
                  <a:rPr lang="en-US" altLang="zh-CN" sz="8000" dirty="0">
                    <a:solidFill>
                      <a:srgbClr val="0070C0"/>
                    </a:solidFill>
                    <a:latin typeface="Times New Roman" panose="02020603050405020304" pitchFamily="18" charset="0"/>
                    <a:cs typeface="Times New Roman" panose="02020603050405020304" pitchFamily="18" charset="0"/>
                  </a:rPr>
                  <a:t>r(</a:t>
                </a:r>
                <a:r>
                  <a:rPr lang="en-US" altLang="zh-CN" sz="8000" dirty="0" err="1">
                    <a:solidFill>
                      <a:srgbClr val="0070C0"/>
                    </a:solidFill>
                    <a:latin typeface="Times New Roman" panose="02020603050405020304" pitchFamily="18" charset="0"/>
                    <a:cs typeface="Times New Roman" panose="02020603050405020304" pitchFamily="18" charset="0"/>
                  </a:rPr>
                  <a:t>x</a:t>
                </a:r>
                <a:r>
                  <a:rPr lang="en-US" altLang="zh-CN" sz="8000" baseline="-25000" dirty="0" err="1">
                    <a:solidFill>
                      <a:srgbClr val="0070C0"/>
                    </a:solidFill>
                    <a:latin typeface="Times New Roman" panose="02020603050405020304" pitchFamily="18" charset="0"/>
                    <a:cs typeface="Times New Roman" panose="02020603050405020304" pitchFamily="18" charset="0"/>
                  </a:rPr>
                  <a:t>m</a:t>
                </a:r>
                <a:r>
                  <a:rPr lang="en-US" altLang="zh-CN" sz="8000" dirty="0">
                    <a:solidFill>
                      <a:srgbClr val="0070C0"/>
                    </a:solidFill>
                    <a:latin typeface="Times New Roman" panose="02020603050405020304" pitchFamily="18" charset="0"/>
                    <a:cs typeface="Times New Roman" panose="02020603050405020304" pitchFamily="18" charset="0"/>
                  </a:rPr>
                  <a:t>)=0</a:t>
                </a:r>
                <a:r>
                  <a:rPr lang="zh-CN" altLang="en-US" sz="8000" dirty="0">
                    <a:solidFill>
                      <a:srgbClr val="0070C0"/>
                    </a:solidFill>
                    <a:latin typeface="Times New Roman" panose="02020603050405020304" pitchFamily="18" charset="0"/>
                    <a:cs typeface="Times New Roman" panose="02020603050405020304" pitchFamily="18" charset="0"/>
                  </a:rPr>
                  <a:t>，得 </a:t>
                </a:r>
                <a:r>
                  <a:rPr lang="en-US" altLang="zh-CN" sz="8000" dirty="0">
                    <a:solidFill>
                      <a:srgbClr val="0070C0"/>
                    </a:solidFill>
                    <a:latin typeface="Times New Roman" panose="02020603050405020304" pitchFamily="18" charset="0"/>
                    <a:cs typeface="Times New Roman" panose="02020603050405020304" pitchFamily="18" charset="0"/>
                  </a:rPr>
                  <a:t>r-</a:t>
                </a:r>
                <a:r>
                  <a:rPr lang="en-US" altLang="zh-CN" sz="8000" dirty="0" err="1">
                    <a:solidFill>
                      <a:srgbClr val="0070C0"/>
                    </a:solidFill>
                    <a:latin typeface="Times New Roman" panose="02020603050405020304" pitchFamily="18" charset="0"/>
                    <a:cs typeface="Times New Roman" panose="02020603050405020304" pitchFamily="18" charset="0"/>
                  </a:rPr>
                  <a:t>sx</a:t>
                </a:r>
                <a:r>
                  <a:rPr lang="en-US" altLang="zh-CN" sz="8000" baseline="-25000" dirty="0" err="1">
                    <a:solidFill>
                      <a:srgbClr val="0070C0"/>
                    </a:solidFill>
                    <a:latin typeface="Times New Roman" panose="02020603050405020304" pitchFamily="18" charset="0"/>
                    <a:cs typeface="Times New Roman" panose="02020603050405020304" pitchFamily="18" charset="0"/>
                  </a:rPr>
                  <a:t>m</a:t>
                </a:r>
                <a:r>
                  <a:rPr lang="en-US" altLang="zh-CN" sz="8000" dirty="0">
                    <a:solidFill>
                      <a:srgbClr val="0070C0"/>
                    </a:solidFill>
                    <a:latin typeface="Times New Roman" panose="02020603050405020304" pitchFamily="18" charset="0"/>
                    <a:cs typeface="Times New Roman" panose="02020603050405020304" pitchFamily="18" charset="0"/>
                  </a:rPr>
                  <a:t>=0</a:t>
                </a:r>
                <a:r>
                  <a:rPr lang="zh-CN" altLang="en-US" sz="8000" dirty="0">
                    <a:solidFill>
                      <a:srgbClr val="0070C0"/>
                    </a:solidFill>
                    <a:latin typeface="Times New Roman" panose="02020603050405020304" pitchFamily="18" charset="0"/>
                    <a:cs typeface="Times New Roman" panose="02020603050405020304" pitchFamily="18" charset="0"/>
                  </a:rPr>
                  <a:t>，所以</a:t>
                </a:r>
                <a:r>
                  <a:rPr lang="en-US" altLang="zh-CN" sz="8000" dirty="0">
                    <a:solidFill>
                      <a:srgbClr val="0070C0"/>
                    </a:solidFill>
                    <a:latin typeface="Times New Roman" panose="02020603050405020304" pitchFamily="18" charset="0"/>
                    <a:cs typeface="Times New Roman" panose="02020603050405020304" pitchFamily="18" charset="0"/>
                  </a:rPr>
                  <a:t>s=r/</a:t>
                </a:r>
                <a:r>
                  <a:rPr lang="en-US" altLang="zh-CN" sz="8000" dirty="0" err="1">
                    <a:solidFill>
                      <a:srgbClr val="0070C0"/>
                    </a:solidFill>
                    <a:latin typeface="Times New Roman" panose="02020603050405020304" pitchFamily="18" charset="0"/>
                    <a:cs typeface="Times New Roman" panose="02020603050405020304" pitchFamily="18" charset="0"/>
                  </a:rPr>
                  <a:t>x</a:t>
                </a:r>
                <a:r>
                  <a:rPr lang="en-US" altLang="zh-CN" sz="8000" baseline="-25000" dirty="0" err="1">
                    <a:solidFill>
                      <a:srgbClr val="0070C0"/>
                    </a:solidFill>
                    <a:latin typeface="Times New Roman" panose="02020603050405020304" pitchFamily="18" charset="0"/>
                    <a:cs typeface="Times New Roman" panose="02020603050405020304" pitchFamily="18" charset="0"/>
                  </a:rPr>
                  <a:t>m</a:t>
                </a:r>
                <a:r>
                  <a:rPr lang="zh-CN" altLang="en-US" sz="8000" dirty="0">
                    <a:solidFill>
                      <a:srgbClr val="0070C0"/>
                    </a:solidFill>
                    <a:latin typeface="Times New Roman" panose="02020603050405020304" pitchFamily="18" charset="0"/>
                    <a:cs typeface="Times New Roman" panose="02020603050405020304" pitchFamily="18" charset="0"/>
                  </a:rPr>
                  <a:t>，则</a:t>
                </a:r>
                <a:r>
                  <a:rPr lang="en-US" altLang="zh-CN" sz="8000" dirty="0">
                    <a:solidFill>
                      <a:srgbClr val="0070C0"/>
                    </a:solidFill>
                    <a:latin typeface="Times New Roman" panose="02020603050405020304" pitchFamily="18" charset="0"/>
                    <a:cs typeface="Times New Roman" panose="02020603050405020304" pitchFamily="18" charset="0"/>
                  </a:rPr>
                  <a:t>r(x)=r(1-x/</a:t>
                </a:r>
                <a:r>
                  <a:rPr lang="en-US" altLang="zh-CN" sz="8000" dirty="0" err="1">
                    <a:solidFill>
                      <a:srgbClr val="0070C0"/>
                    </a:solidFill>
                    <a:latin typeface="Times New Roman" panose="02020603050405020304" pitchFamily="18" charset="0"/>
                    <a:cs typeface="Times New Roman" panose="02020603050405020304" pitchFamily="18" charset="0"/>
                  </a:rPr>
                  <a:t>x</a:t>
                </a:r>
                <a:r>
                  <a:rPr lang="en-US" altLang="zh-CN" sz="8000" baseline="-25000" dirty="0" err="1">
                    <a:solidFill>
                      <a:srgbClr val="0070C0"/>
                    </a:solidFill>
                    <a:latin typeface="Times New Roman" panose="02020603050405020304" pitchFamily="18" charset="0"/>
                    <a:cs typeface="Times New Roman" panose="02020603050405020304" pitchFamily="18" charset="0"/>
                  </a:rPr>
                  <a:t>m</a:t>
                </a:r>
                <a:r>
                  <a:rPr lang="en-US" altLang="zh-CN" sz="8000" dirty="0">
                    <a:solidFill>
                      <a:srgbClr val="0070C0"/>
                    </a:solidFill>
                    <a:latin typeface="Times New Roman" panose="02020603050405020304" pitchFamily="18" charset="0"/>
                    <a:cs typeface="Times New Roman" panose="02020603050405020304" pitchFamily="18" charset="0"/>
                  </a:rPr>
                  <a:t>) </a:t>
                </a:r>
              </a:p>
              <a:p>
                <a:pPr marL="0" indent="0">
                  <a:buNone/>
                </a:pPr>
                <a:r>
                  <a:rPr lang="en-US" altLang="zh-CN" sz="8000" dirty="0">
                    <a:solidFill>
                      <a:srgbClr val="0070C0"/>
                    </a:solidFill>
                    <a:latin typeface="Times New Roman" panose="02020603050405020304" pitchFamily="18" charset="0"/>
                    <a:cs typeface="Times New Roman" panose="02020603050405020304" pitchFamily="18" charset="0"/>
                  </a:rPr>
                  <a:t>  </a:t>
                </a:r>
                <a:r>
                  <a:rPr lang="zh-CN" altLang="en-US" sz="8000" dirty="0">
                    <a:solidFill>
                      <a:srgbClr val="0070C0"/>
                    </a:solidFill>
                    <a:latin typeface="Times New Roman" panose="02020603050405020304" pitchFamily="18" charset="0"/>
                    <a:cs typeface="Times New Roman" panose="02020603050405020304" pitchFamily="18" charset="0"/>
                  </a:rPr>
                  <a:t>又据马尔萨斯模型，假定</a:t>
                </a:r>
                <a:r>
                  <a:rPr lang="en-US" altLang="zh-CN" sz="8000" dirty="0">
                    <a:solidFill>
                      <a:srgbClr val="0070C0"/>
                    </a:solidFill>
                    <a:latin typeface="Times New Roman" panose="02020603050405020304" pitchFamily="18" charset="0"/>
                    <a:cs typeface="Times New Roman" panose="02020603050405020304" pitchFamily="18" charset="0"/>
                  </a:rPr>
                  <a:t>r</a:t>
                </a:r>
                <a:r>
                  <a:rPr lang="zh-CN" altLang="en-US" sz="8000" dirty="0">
                    <a:solidFill>
                      <a:srgbClr val="0070C0"/>
                    </a:solidFill>
                    <a:latin typeface="Times New Roman" panose="02020603050405020304" pitchFamily="18" charset="0"/>
                    <a:cs typeface="Times New Roman" panose="02020603050405020304" pitchFamily="18" charset="0"/>
                  </a:rPr>
                  <a:t>与当时的人口成正比，所以</a:t>
                </a:r>
                <a14:m>
                  <m:oMath xmlns:m="http://schemas.openxmlformats.org/officeDocument/2006/math">
                    <m:f>
                      <m:fPr>
                        <m:ctrlPr>
                          <a:rPr lang="zh-CN" altLang="zh-CN" sz="8000" i="1" kern="100" smtClean="0">
                            <a:solidFill>
                              <a:srgbClr val="0070C0"/>
                            </a:solidFill>
                            <a:effectLst/>
                            <a:latin typeface="Cambria Math"/>
                            <a:ea typeface="Cambria Math" panose="02040503050406030204" pitchFamily="18" charset="0"/>
                          </a:rPr>
                        </m:ctrlPr>
                      </m:fPr>
                      <m:num>
                        <m:r>
                          <a:rPr lang="en-US" altLang="zh-CN" sz="8000" i="1" kern="100">
                            <a:solidFill>
                              <a:srgbClr val="0070C0"/>
                            </a:solidFill>
                            <a:effectLst/>
                            <a:latin typeface="Cambria Math" panose="02040503050406030204" pitchFamily="18" charset="0"/>
                            <a:ea typeface="宋体" panose="02010600030101010101" pitchFamily="2" charset="-122"/>
                          </a:rPr>
                          <m:t>𝑑𝑥</m:t>
                        </m:r>
                      </m:num>
                      <m:den>
                        <m:r>
                          <a:rPr lang="en-US" altLang="zh-CN" sz="8000" i="1" kern="100">
                            <a:solidFill>
                              <a:srgbClr val="0070C0"/>
                            </a:solidFill>
                            <a:effectLst/>
                            <a:latin typeface="Cambria Math" panose="02040503050406030204" pitchFamily="18" charset="0"/>
                            <a:ea typeface="宋体" panose="02010600030101010101" pitchFamily="2" charset="-122"/>
                          </a:rPr>
                          <m:t>𝑑𝑡</m:t>
                        </m:r>
                      </m:den>
                    </m:f>
                    <m:r>
                      <a:rPr lang="en-US" altLang="zh-CN" sz="8000" i="1" kern="100">
                        <a:solidFill>
                          <a:srgbClr val="0070C0"/>
                        </a:solidFill>
                        <a:effectLst/>
                        <a:latin typeface="Cambria Math" panose="02040503050406030204" pitchFamily="18" charset="0"/>
                        <a:ea typeface="宋体" panose="02010600030101010101" pitchFamily="2" charset="-122"/>
                      </a:rPr>
                      <m:t>=</m:t>
                    </m:r>
                    <m:r>
                      <a:rPr lang="en-US" altLang="zh-CN" sz="8000" i="1" kern="100">
                        <a:solidFill>
                          <a:srgbClr val="0070C0"/>
                        </a:solidFill>
                        <a:effectLst/>
                        <a:latin typeface="Cambria Math" panose="02040503050406030204" pitchFamily="18" charset="0"/>
                        <a:ea typeface="宋体" panose="02010600030101010101" pitchFamily="2" charset="-122"/>
                      </a:rPr>
                      <m:t>𝑟</m:t>
                    </m:r>
                    <m:r>
                      <a:rPr lang="en-US" altLang="zh-CN" sz="8000" i="1" kern="100">
                        <a:solidFill>
                          <a:srgbClr val="0070C0"/>
                        </a:solidFill>
                        <a:effectLst/>
                        <a:latin typeface="Cambria Math" panose="02040503050406030204" pitchFamily="18" charset="0"/>
                        <a:ea typeface="宋体" panose="02010600030101010101" pitchFamily="2" charset="-122"/>
                      </a:rPr>
                      <m:t>(</m:t>
                    </m:r>
                    <m:r>
                      <a:rPr lang="en-US" altLang="zh-CN" sz="8000" i="1" kern="100">
                        <a:solidFill>
                          <a:srgbClr val="0070C0"/>
                        </a:solidFill>
                        <a:effectLst/>
                        <a:latin typeface="Cambria Math" panose="02040503050406030204" pitchFamily="18" charset="0"/>
                        <a:ea typeface="宋体" panose="02010600030101010101" pitchFamily="2" charset="-122"/>
                      </a:rPr>
                      <m:t>𝑥</m:t>
                    </m:r>
                    <m:r>
                      <a:rPr lang="en-US" altLang="zh-CN" sz="8000" i="1" kern="100">
                        <a:solidFill>
                          <a:srgbClr val="0070C0"/>
                        </a:solidFill>
                        <a:effectLst/>
                        <a:latin typeface="Cambria Math" panose="02040503050406030204" pitchFamily="18" charset="0"/>
                        <a:ea typeface="宋体" panose="02010600030101010101" pitchFamily="2" charset="-122"/>
                      </a:rPr>
                      <m:t>)</m:t>
                    </m:r>
                    <m:r>
                      <a:rPr lang="en-US" altLang="zh-CN" sz="8000" i="1" kern="100">
                        <a:solidFill>
                          <a:srgbClr val="0070C0"/>
                        </a:solidFill>
                        <a:effectLst/>
                        <a:latin typeface="Cambria Math" panose="02040503050406030204" pitchFamily="18" charset="0"/>
                        <a:ea typeface="宋体" panose="02010600030101010101" pitchFamily="2" charset="-122"/>
                      </a:rPr>
                      <m:t>𝑥</m:t>
                    </m:r>
                    <m:r>
                      <a:rPr lang="en-US" altLang="zh-CN" sz="8000" i="1" kern="100">
                        <a:solidFill>
                          <a:srgbClr val="0070C0"/>
                        </a:solidFill>
                        <a:effectLst/>
                        <a:latin typeface="Cambria Math" panose="02040503050406030204" pitchFamily="18" charset="0"/>
                        <a:ea typeface="宋体" panose="02010600030101010101" pitchFamily="2" charset="-122"/>
                      </a:rPr>
                      <m:t>(</m:t>
                    </m:r>
                    <m:r>
                      <a:rPr lang="en-US" altLang="zh-CN" sz="8000" i="1" kern="100">
                        <a:solidFill>
                          <a:srgbClr val="0070C0"/>
                        </a:solidFill>
                        <a:effectLst/>
                        <a:latin typeface="Cambria Math" panose="02040503050406030204" pitchFamily="18" charset="0"/>
                        <a:ea typeface="宋体" panose="02010600030101010101" pitchFamily="2" charset="-122"/>
                      </a:rPr>
                      <m:t>𝑡</m:t>
                    </m:r>
                    <m:r>
                      <a:rPr lang="en-US" altLang="zh-CN" sz="8000" i="1" kern="100">
                        <a:solidFill>
                          <a:srgbClr val="0070C0"/>
                        </a:solidFill>
                        <a:effectLst/>
                        <a:latin typeface="Cambria Math" panose="02040503050406030204" pitchFamily="18" charset="0"/>
                        <a:ea typeface="宋体" panose="02010600030101010101" pitchFamily="2" charset="-122"/>
                      </a:rPr>
                      <m:t>)=</m:t>
                    </m:r>
                    <m:r>
                      <a:rPr lang="en-US" altLang="zh-CN" sz="8000" i="1" kern="100">
                        <a:solidFill>
                          <a:srgbClr val="0070C0"/>
                        </a:solidFill>
                        <a:effectLst/>
                        <a:latin typeface="Cambria Math" panose="02040503050406030204" pitchFamily="18" charset="0"/>
                        <a:ea typeface="宋体" panose="02010600030101010101" pitchFamily="2" charset="-122"/>
                      </a:rPr>
                      <m:t>𝑟</m:t>
                    </m:r>
                    <m:r>
                      <a:rPr lang="en-US" altLang="zh-CN" sz="8000" i="1" kern="100">
                        <a:solidFill>
                          <a:srgbClr val="0070C0"/>
                        </a:solidFill>
                        <a:effectLst/>
                        <a:latin typeface="Cambria Math" panose="02040503050406030204" pitchFamily="18" charset="0"/>
                        <a:ea typeface="宋体" panose="02010600030101010101" pitchFamily="2" charset="-122"/>
                      </a:rPr>
                      <m:t>(1−</m:t>
                    </m:r>
                    <m:f>
                      <m:fPr>
                        <m:ctrlPr>
                          <a:rPr lang="zh-CN" altLang="zh-CN" sz="8000" i="1" kern="100">
                            <a:solidFill>
                              <a:srgbClr val="0070C0"/>
                            </a:solidFill>
                            <a:effectLst/>
                            <a:latin typeface="Cambria Math"/>
                            <a:ea typeface="Cambria Math" panose="02040503050406030204" pitchFamily="18" charset="0"/>
                          </a:rPr>
                        </m:ctrlPr>
                      </m:fPr>
                      <m:num>
                        <m:r>
                          <a:rPr lang="en-US" altLang="zh-CN" sz="8000" i="1" kern="100">
                            <a:solidFill>
                              <a:srgbClr val="0070C0"/>
                            </a:solidFill>
                            <a:effectLst/>
                            <a:latin typeface="Cambria Math" panose="02040503050406030204" pitchFamily="18" charset="0"/>
                            <a:ea typeface="宋体" panose="02010600030101010101" pitchFamily="2" charset="-122"/>
                          </a:rPr>
                          <m:t>𝑥</m:t>
                        </m:r>
                      </m:num>
                      <m:den>
                        <m:sSub>
                          <m:sSubPr>
                            <m:ctrlPr>
                              <a:rPr lang="zh-CN" altLang="zh-CN" sz="8000" i="1" kern="100">
                                <a:solidFill>
                                  <a:srgbClr val="0070C0"/>
                                </a:solidFill>
                                <a:effectLst/>
                                <a:latin typeface="Cambria Math"/>
                                <a:ea typeface="Cambria Math" panose="02040503050406030204" pitchFamily="18" charset="0"/>
                              </a:rPr>
                            </m:ctrlPr>
                          </m:sSubPr>
                          <m:e>
                            <m:r>
                              <a:rPr lang="en-US" altLang="zh-CN" sz="8000" i="1" kern="100">
                                <a:solidFill>
                                  <a:srgbClr val="0070C0"/>
                                </a:solidFill>
                                <a:effectLst/>
                                <a:latin typeface="Cambria Math" panose="02040503050406030204" pitchFamily="18" charset="0"/>
                                <a:ea typeface="宋体" panose="02010600030101010101" pitchFamily="2" charset="-122"/>
                              </a:rPr>
                              <m:t>𝑥</m:t>
                            </m:r>
                          </m:e>
                          <m:sub>
                            <m:r>
                              <a:rPr lang="en-US" altLang="zh-CN" sz="8000" i="1" kern="100">
                                <a:solidFill>
                                  <a:srgbClr val="0070C0"/>
                                </a:solidFill>
                                <a:effectLst/>
                                <a:latin typeface="Cambria Math" panose="02040503050406030204" pitchFamily="18" charset="0"/>
                                <a:ea typeface="宋体" panose="02010600030101010101" pitchFamily="2" charset="-122"/>
                              </a:rPr>
                              <m:t>𝑚</m:t>
                            </m:r>
                          </m:sub>
                        </m:sSub>
                      </m:den>
                    </m:f>
                    <m:r>
                      <a:rPr lang="en-US" altLang="zh-CN" sz="8000" i="1" kern="100">
                        <a:solidFill>
                          <a:srgbClr val="0070C0"/>
                        </a:solidFill>
                        <a:effectLst/>
                        <a:latin typeface="Cambria Math" panose="02040503050406030204" pitchFamily="18" charset="0"/>
                        <a:ea typeface="宋体" panose="02010600030101010101" pitchFamily="2" charset="-122"/>
                      </a:rPr>
                      <m:t>)</m:t>
                    </m:r>
                    <m:r>
                      <a:rPr lang="en-US" altLang="zh-CN" sz="8000" i="1" kern="100">
                        <a:solidFill>
                          <a:srgbClr val="0070C0"/>
                        </a:solidFill>
                        <a:effectLst/>
                        <a:latin typeface="Cambria Math" panose="02040503050406030204" pitchFamily="18" charset="0"/>
                        <a:ea typeface="宋体" panose="02010600030101010101" pitchFamily="2" charset="-122"/>
                      </a:rPr>
                      <m:t>𝑥</m:t>
                    </m:r>
                  </m:oMath>
                </a14:m>
                <a:endParaRPr lang="zh-CN" altLang="zh-CN" sz="8000" kern="100" dirty="0">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altLang="en-US" sz="8000" dirty="0">
                    <a:solidFill>
                      <a:srgbClr val="0070C0"/>
                    </a:solidFill>
                    <a:latin typeface="Times New Roman" panose="02020603050405020304" pitchFamily="18" charset="0"/>
                    <a:cs typeface="Times New Roman" panose="02020603050405020304" pitchFamily="18" charset="0"/>
                  </a:rPr>
                  <a:t>   </a:t>
                </a:r>
                <a:r>
                  <a:rPr lang="en-US" altLang="zh-CN" sz="8000" dirty="0">
                    <a:solidFill>
                      <a:srgbClr val="0070C0"/>
                    </a:solidFill>
                    <a:latin typeface="Times New Roman" panose="02020603050405020304" pitchFamily="18" charset="0"/>
                    <a:cs typeface="Times New Roman" panose="02020603050405020304" pitchFamily="18" charset="0"/>
                  </a:rPr>
                  <a:t>x(0)=x0</a:t>
                </a:r>
                <a:r>
                  <a:rPr lang="zh-CN" altLang="en-US" sz="8000" dirty="0">
                    <a:solidFill>
                      <a:srgbClr val="0070C0"/>
                    </a:solidFill>
                    <a:latin typeface="Times New Roman" panose="02020603050405020304" pitchFamily="18" charset="0"/>
                    <a:cs typeface="Times New Roman" panose="02020603050405020304" pitchFamily="18" charset="0"/>
                  </a:rPr>
                  <a:t>，是初始时刻的人口数。</a:t>
                </a:r>
              </a:p>
              <a:p>
                <a:endParaRPr lang="zh-CN" altLang="en-US" dirty="0"/>
              </a:p>
            </p:txBody>
          </p:sp>
        </mc:Choice>
        <mc:Fallback xmlns="">
          <p:sp>
            <p:nvSpPr>
              <p:cNvPr id="3" name="内容占位符 2">
                <a:extLst>
                  <a:ext uri="{FF2B5EF4-FFF2-40B4-BE49-F238E27FC236}">
                    <a16:creationId xmlns="" xmlns:a16="http://schemas.microsoft.com/office/drawing/2014/main" xmlns:a14="http://schemas.microsoft.com/office/drawing/2010/main" id="{0BBBD967-98D0-47F3-A2D3-CFC2BDF5928A}"/>
                  </a:ext>
                </a:extLst>
              </p:cNvPr>
              <p:cNvSpPr>
                <a:spLocks noGrp="1" noRot="1" noChangeAspect="1" noMove="1" noResize="1" noEditPoints="1" noAdjustHandles="1" noChangeArrowheads="1" noChangeShapeType="1" noTextEdit="1"/>
              </p:cNvSpPr>
              <p:nvPr>
                <p:ph idx="1"/>
              </p:nvPr>
            </p:nvSpPr>
            <p:spPr>
              <a:xfrm>
                <a:off x="1517072" y="3283526"/>
                <a:ext cx="9455727" cy="3228110"/>
              </a:xfrm>
              <a:blipFill rotWithShape="1">
                <a:blip r:embed="rId3"/>
                <a:stretch>
                  <a:fillRect l="-709" t="-2836" b="-11531"/>
                </a:stretch>
              </a:blipFill>
            </p:spPr>
            <p:txBody>
              <a:bodyPr/>
              <a:lstStyle/>
              <a:p>
                <a:r>
                  <a:rPr lang="zh-CN" altLang="en-US">
                    <a:noFill/>
                  </a:rPr>
                  <a:t> </a:t>
                </a:r>
              </a:p>
            </p:txBody>
          </p:sp>
        </mc:Fallback>
      </mc:AlternateContent>
      <p:graphicFrame>
        <p:nvGraphicFramePr>
          <p:cNvPr id="7" name="对象 6">
            <a:extLst>
              <a:ext uri="{FF2B5EF4-FFF2-40B4-BE49-F238E27FC236}">
                <a16:creationId xmlns:a16="http://schemas.microsoft.com/office/drawing/2014/main" xmlns="" id="{24B4852F-0490-4CD0-8C69-4CEBDC870B3E}"/>
              </a:ext>
            </a:extLst>
          </p:cNvPr>
          <p:cNvGraphicFramePr>
            <a:graphicFrameLocks noChangeAspect="1"/>
          </p:cNvGraphicFramePr>
          <p:nvPr>
            <p:extLst>
              <p:ext uri="{D42A27DB-BD31-4B8C-83A1-F6EECF244321}">
                <p14:modId xmlns:p14="http://schemas.microsoft.com/office/powerpoint/2010/main" val="527959646"/>
              </p:ext>
            </p:extLst>
          </p:nvPr>
        </p:nvGraphicFramePr>
        <p:xfrm>
          <a:off x="4135582" y="1428750"/>
          <a:ext cx="2923309" cy="1490570"/>
        </p:xfrm>
        <a:graphic>
          <a:graphicData uri="http://schemas.openxmlformats.org/presentationml/2006/ole">
            <mc:AlternateContent xmlns:mc="http://schemas.openxmlformats.org/markup-compatibility/2006">
              <mc:Choice xmlns:v="urn:schemas-microsoft-com:vml" Requires="v">
                <p:oleObj spid="_x0000_s1185" r:id="rId4" imgW="1104900" imgH="685800" progId="Equation.3">
                  <p:embed/>
                </p:oleObj>
              </mc:Choice>
              <mc:Fallback>
                <p:oleObj r:id="rId4" imgW="1104900" imgH="6858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5582" y="1428750"/>
                        <a:ext cx="2923309" cy="1490570"/>
                      </a:xfrm>
                      <a:prstGeom prst="rect">
                        <a:avLst/>
                      </a:prstGeom>
                      <a:noFill/>
                    </p:spPr>
                  </p:pic>
                </p:oleObj>
              </mc:Fallback>
            </mc:AlternateContent>
          </a:graphicData>
        </a:graphic>
      </p:graphicFrame>
    </p:spTree>
    <p:extLst>
      <p:ext uri="{BB962C8B-B14F-4D97-AF65-F5344CB8AC3E}">
        <p14:creationId xmlns:p14="http://schemas.microsoft.com/office/powerpoint/2010/main" val="2871518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a:xfrm>
                <a:off x="1371600" y="685799"/>
                <a:ext cx="9601200" cy="6577445"/>
              </a:xfrm>
            </p:spPr>
            <p:txBody>
              <a:bodyPr>
                <a:noAutofit/>
              </a:bodyPr>
              <a:lstStyle/>
              <a:p>
                <a:pPr/>
                <a:r>
                  <a:rPr lang="zh-CN" altLang="zh-CN" sz="2400" b="1" dirty="0" smtClean="0">
                    <a:solidFill>
                      <a:srgbClr val="0070C0"/>
                    </a:solidFill>
                  </a:rPr>
                  <a:t>（</a:t>
                </a:r>
                <a:r>
                  <a:rPr lang="en-US" altLang="zh-CN" sz="2400" b="1" dirty="0">
                    <a:solidFill>
                      <a:srgbClr val="0070C0"/>
                    </a:solidFill>
                  </a:rPr>
                  <a:t>1</a:t>
                </a:r>
                <a:r>
                  <a:rPr lang="zh-CN" altLang="zh-CN" sz="2400" b="1" dirty="0">
                    <a:solidFill>
                      <a:srgbClr val="0070C0"/>
                    </a:solidFill>
                  </a:rPr>
                  <a:t>）</a:t>
                </a:r>
                <a:r>
                  <a:rPr lang="zh-CN" altLang="zh-CN" sz="2400" dirty="0">
                    <a:solidFill>
                      <a:srgbClr val="0070C0"/>
                    </a:solidFill>
                  </a:rPr>
                  <a:t>选择与</a:t>
                </a:r>
                <a:r>
                  <a:rPr lang="en-US" altLang="zh-CN" sz="2400" dirty="0">
                    <a:solidFill>
                      <a:srgbClr val="0070C0"/>
                    </a:solidFill>
                  </a:rPr>
                  <a:t>x=6</a:t>
                </a:r>
                <a:r>
                  <a:rPr lang="zh-CN" altLang="zh-CN" sz="2400" dirty="0">
                    <a:solidFill>
                      <a:srgbClr val="0070C0"/>
                    </a:solidFill>
                  </a:rPr>
                  <a:t>最接近的三点</a:t>
                </a:r>
                <a:r>
                  <a:rPr lang="en-US" altLang="zh-CN" sz="2400" dirty="0">
                    <a:solidFill>
                      <a:srgbClr val="0070C0"/>
                    </a:solidFill>
                  </a:rPr>
                  <a:t>x</a:t>
                </a:r>
                <a:r>
                  <a:rPr lang="en-US" altLang="zh-CN" sz="2400" baseline="-25000" dirty="0">
                    <a:solidFill>
                      <a:srgbClr val="0070C0"/>
                    </a:solidFill>
                  </a:rPr>
                  <a:t>0</a:t>
                </a:r>
                <a:r>
                  <a:rPr lang="en-US" altLang="zh-CN" sz="2400" dirty="0">
                    <a:solidFill>
                      <a:srgbClr val="0070C0"/>
                    </a:solidFill>
                  </a:rPr>
                  <a:t>=4,x</a:t>
                </a:r>
                <a:r>
                  <a:rPr lang="en-US" altLang="zh-CN" sz="2400" baseline="-25000" dirty="0">
                    <a:solidFill>
                      <a:srgbClr val="0070C0"/>
                    </a:solidFill>
                  </a:rPr>
                  <a:t>1</a:t>
                </a:r>
                <a:r>
                  <a:rPr lang="en-US" altLang="zh-CN" sz="2400" dirty="0">
                    <a:solidFill>
                      <a:srgbClr val="0070C0"/>
                    </a:solidFill>
                  </a:rPr>
                  <a:t>=5,x</a:t>
                </a:r>
                <a:r>
                  <a:rPr lang="en-US" altLang="zh-CN" sz="2400" baseline="-25000" dirty="0">
                    <a:solidFill>
                      <a:srgbClr val="0070C0"/>
                    </a:solidFill>
                  </a:rPr>
                  <a:t>2</a:t>
                </a:r>
                <a:r>
                  <a:rPr lang="en-US" altLang="zh-CN" sz="2400" dirty="0">
                    <a:solidFill>
                      <a:srgbClr val="0070C0"/>
                    </a:solidFill>
                  </a:rPr>
                  <a:t>=7</a:t>
                </a:r>
                <a:r>
                  <a:rPr lang="zh-CN" altLang="zh-CN" sz="2400" dirty="0">
                    <a:solidFill>
                      <a:srgbClr val="0070C0"/>
                    </a:solidFill>
                  </a:rPr>
                  <a:t>为插值结点，根据抛物线插值公式计算</a:t>
                </a:r>
                <a:r>
                  <a:rPr lang="zh-CN" altLang="zh-CN" sz="2400" dirty="0" smtClean="0">
                    <a:solidFill>
                      <a:srgbClr val="0070C0"/>
                    </a:solidFill>
                  </a:rPr>
                  <a:t>：</a:t>
                </a:r>
                <a:r>
                  <a:rPr lang="zh-CN" altLang="zh-CN" sz="2400" dirty="0">
                    <a:solidFill>
                      <a:srgbClr val="0070C0"/>
                    </a:solidFill>
                  </a:rPr>
                  <a:t/>
                </a:r>
                <a:br>
                  <a:rPr lang="zh-CN" altLang="zh-CN" sz="2400" dirty="0">
                    <a:solidFill>
                      <a:srgbClr val="0070C0"/>
                    </a:solidFill>
                  </a:rPr>
                </a:br>
                <a:r>
                  <a:rPr lang="en-US" altLang="zh-CN" sz="2400" dirty="0">
                    <a:solidFill>
                      <a:srgbClr val="0070C0"/>
                    </a:solidFill>
                  </a:rPr>
                  <a:t> </a:t>
                </a:r>
                <a14:m>
                  <m:oMath xmlns:m="http://schemas.openxmlformats.org/officeDocument/2006/math">
                    <m:r>
                      <m:rPr>
                        <m:sty m:val="p"/>
                      </m:rPr>
                      <a:rPr lang="en-US" altLang="zh-CN" sz="2400">
                        <a:solidFill>
                          <a:srgbClr val="0070C0"/>
                        </a:solidFill>
                        <a:latin typeface="Cambria Math"/>
                      </a:rPr>
                      <m:t>f</m:t>
                    </m:r>
                    <m:d>
                      <m:dPr>
                        <m:ctrlPr>
                          <a:rPr lang="zh-CN" altLang="zh-CN" sz="2400" i="1">
                            <a:solidFill>
                              <a:srgbClr val="0070C0"/>
                            </a:solidFill>
                            <a:latin typeface="Cambria Math"/>
                          </a:rPr>
                        </m:ctrlPr>
                      </m:dPr>
                      <m:e>
                        <m:r>
                          <a:rPr lang="en-US" altLang="zh-CN" sz="2400">
                            <a:solidFill>
                              <a:srgbClr val="0070C0"/>
                            </a:solidFill>
                            <a:latin typeface="Cambria Math"/>
                          </a:rPr>
                          <m:t>6</m:t>
                        </m:r>
                      </m:e>
                    </m:d>
                    <m:r>
                      <a:rPr lang="en-US" altLang="zh-CN" sz="2400">
                        <a:solidFill>
                          <a:srgbClr val="0070C0"/>
                        </a:solidFill>
                        <a:latin typeface="Cambria Math"/>
                      </a:rPr>
                      <m:t>≈</m:t>
                    </m:r>
                    <m:sSub>
                      <m:sSubPr>
                        <m:ctrlPr>
                          <a:rPr lang="zh-CN" altLang="zh-CN" sz="2400" i="1">
                            <a:solidFill>
                              <a:srgbClr val="0070C0"/>
                            </a:solidFill>
                            <a:latin typeface="Cambria Math"/>
                          </a:rPr>
                        </m:ctrlPr>
                      </m:sSubPr>
                      <m:e>
                        <m:r>
                          <a:rPr lang="en-US" altLang="zh-CN" sz="2400" i="1">
                            <a:solidFill>
                              <a:srgbClr val="0070C0"/>
                            </a:solidFill>
                            <a:latin typeface="Cambria Math"/>
                          </a:rPr>
                          <m:t>𝐿</m:t>
                        </m:r>
                      </m:e>
                      <m:sub>
                        <m:r>
                          <a:rPr lang="en-US" altLang="zh-CN" sz="2400" i="1">
                            <a:solidFill>
                              <a:srgbClr val="0070C0"/>
                            </a:solidFill>
                            <a:latin typeface="Cambria Math"/>
                          </a:rPr>
                          <m:t>2</m:t>
                        </m:r>
                      </m:sub>
                    </m:sSub>
                    <m:d>
                      <m:dPr>
                        <m:ctrlPr>
                          <a:rPr lang="zh-CN" altLang="zh-CN" sz="2400" i="1">
                            <a:solidFill>
                              <a:srgbClr val="0070C0"/>
                            </a:solidFill>
                            <a:latin typeface="Cambria Math"/>
                          </a:rPr>
                        </m:ctrlPr>
                      </m:dPr>
                      <m:e>
                        <m:r>
                          <a:rPr lang="en-US" altLang="zh-CN" sz="2400" i="1">
                            <a:solidFill>
                              <a:srgbClr val="0070C0"/>
                            </a:solidFill>
                            <a:latin typeface="Cambria Math"/>
                          </a:rPr>
                          <m:t>6</m:t>
                        </m:r>
                      </m:e>
                    </m:d>
                    <m:r>
                      <a:rPr lang="en-US" altLang="zh-CN" sz="2400" i="1">
                        <a:solidFill>
                          <a:srgbClr val="0070C0"/>
                        </a:solidFill>
                        <a:latin typeface="Cambria Math"/>
                      </a:rPr>
                      <m:t>=</m:t>
                    </m:r>
                    <m:sSub>
                      <m:sSubPr>
                        <m:ctrlPr>
                          <a:rPr lang="zh-CN" altLang="zh-CN" sz="2400" i="1">
                            <a:solidFill>
                              <a:srgbClr val="0070C0"/>
                            </a:solidFill>
                            <a:latin typeface="Cambria Math"/>
                          </a:rPr>
                        </m:ctrlPr>
                      </m:sSubPr>
                      <m:e>
                        <m:r>
                          <a:rPr lang="en-US" altLang="zh-CN" sz="2400" i="1">
                            <a:solidFill>
                              <a:srgbClr val="0070C0"/>
                            </a:solidFill>
                            <a:latin typeface="Cambria Math"/>
                          </a:rPr>
                          <m:t>𝑦</m:t>
                        </m:r>
                      </m:e>
                      <m:sub>
                        <m:r>
                          <a:rPr lang="en-US" altLang="zh-CN" sz="2400" i="1">
                            <a:solidFill>
                              <a:srgbClr val="0070C0"/>
                            </a:solidFill>
                            <a:latin typeface="Cambria Math"/>
                          </a:rPr>
                          <m:t>0</m:t>
                        </m:r>
                      </m:sub>
                    </m:sSub>
                    <m:r>
                      <a:rPr lang="en-US" altLang="zh-CN" sz="2400" i="1">
                        <a:solidFill>
                          <a:srgbClr val="0070C0"/>
                        </a:solidFill>
                        <a:latin typeface="Cambria Math"/>
                      </a:rPr>
                      <m:t>×</m:t>
                    </m:r>
                    <m:f>
                      <m:fPr>
                        <m:ctrlPr>
                          <a:rPr lang="zh-CN" altLang="zh-CN" sz="2400" i="1">
                            <a:solidFill>
                              <a:srgbClr val="0070C0"/>
                            </a:solidFill>
                            <a:latin typeface="Cambria Math"/>
                          </a:rPr>
                        </m:ctrlPr>
                      </m:fPr>
                      <m:num>
                        <m:d>
                          <m:dPr>
                            <m:ctrlPr>
                              <a:rPr lang="zh-CN" altLang="zh-CN" sz="2400" i="1">
                                <a:solidFill>
                                  <a:srgbClr val="0070C0"/>
                                </a:solidFill>
                                <a:latin typeface="Cambria Math"/>
                              </a:rPr>
                            </m:ctrlPr>
                          </m:dPr>
                          <m:e>
                            <m:r>
                              <a:rPr lang="en-US" altLang="zh-CN" sz="2400" i="1">
                                <a:solidFill>
                                  <a:srgbClr val="0070C0"/>
                                </a:solidFill>
                                <a:latin typeface="Cambria Math"/>
                              </a:rPr>
                              <m:t>𝑥</m:t>
                            </m:r>
                            <m:r>
                              <a:rPr lang="en-US" altLang="zh-CN" sz="2400" i="1">
                                <a:solidFill>
                                  <a:srgbClr val="0070C0"/>
                                </a:solidFill>
                                <a:latin typeface="Cambria Math"/>
                              </a:rPr>
                              <m:t>−</m:t>
                            </m:r>
                            <m:sSub>
                              <m:sSubPr>
                                <m:ctrlPr>
                                  <a:rPr lang="zh-CN" altLang="zh-CN" sz="2400" i="1">
                                    <a:solidFill>
                                      <a:srgbClr val="0070C0"/>
                                    </a:solidFill>
                                    <a:latin typeface="Cambria Math"/>
                                  </a:rPr>
                                </m:ctrlPr>
                              </m:sSubPr>
                              <m:e>
                                <m:r>
                                  <a:rPr lang="en-US" altLang="zh-CN" sz="2400" i="1">
                                    <a:solidFill>
                                      <a:srgbClr val="0070C0"/>
                                    </a:solidFill>
                                    <a:latin typeface="Cambria Math"/>
                                  </a:rPr>
                                  <m:t>𝑥</m:t>
                                </m:r>
                              </m:e>
                              <m:sub>
                                <m:r>
                                  <a:rPr lang="en-US" altLang="zh-CN" sz="2400" i="1">
                                    <a:solidFill>
                                      <a:srgbClr val="0070C0"/>
                                    </a:solidFill>
                                    <a:latin typeface="Cambria Math"/>
                                  </a:rPr>
                                  <m:t>1</m:t>
                                </m:r>
                              </m:sub>
                            </m:sSub>
                          </m:e>
                        </m:d>
                        <m:d>
                          <m:dPr>
                            <m:ctrlPr>
                              <a:rPr lang="zh-CN" altLang="zh-CN" sz="2400" i="1">
                                <a:solidFill>
                                  <a:srgbClr val="0070C0"/>
                                </a:solidFill>
                                <a:latin typeface="Cambria Math"/>
                              </a:rPr>
                            </m:ctrlPr>
                          </m:dPr>
                          <m:e>
                            <m:r>
                              <a:rPr lang="en-US" altLang="zh-CN" sz="2400" i="1">
                                <a:solidFill>
                                  <a:srgbClr val="0070C0"/>
                                </a:solidFill>
                                <a:latin typeface="Cambria Math"/>
                              </a:rPr>
                              <m:t>𝑥</m:t>
                            </m:r>
                            <m:r>
                              <a:rPr lang="en-US" altLang="zh-CN" sz="2400" i="1">
                                <a:solidFill>
                                  <a:srgbClr val="0070C0"/>
                                </a:solidFill>
                                <a:latin typeface="Cambria Math"/>
                              </a:rPr>
                              <m:t>−</m:t>
                            </m:r>
                            <m:sSub>
                              <m:sSubPr>
                                <m:ctrlPr>
                                  <a:rPr lang="zh-CN" altLang="zh-CN" sz="2400" i="1">
                                    <a:solidFill>
                                      <a:srgbClr val="0070C0"/>
                                    </a:solidFill>
                                    <a:latin typeface="Cambria Math"/>
                                  </a:rPr>
                                </m:ctrlPr>
                              </m:sSubPr>
                              <m:e>
                                <m:r>
                                  <a:rPr lang="en-US" altLang="zh-CN" sz="2400" i="1">
                                    <a:solidFill>
                                      <a:srgbClr val="0070C0"/>
                                    </a:solidFill>
                                    <a:latin typeface="Cambria Math"/>
                                  </a:rPr>
                                  <m:t>𝑥</m:t>
                                </m:r>
                              </m:e>
                              <m:sub>
                                <m:r>
                                  <a:rPr lang="en-US" altLang="zh-CN" sz="2400" i="1">
                                    <a:solidFill>
                                      <a:srgbClr val="0070C0"/>
                                    </a:solidFill>
                                    <a:latin typeface="Cambria Math"/>
                                  </a:rPr>
                                  <m:t>2</m:t>
                                </m:r>
                              </m:sub>
                            </m:sSub>
                          </m:e>
                        </m:d>
                      </m:num>
                      <m:den>
                        <m:d>
                          <m:dPr>
                            <m:ctrlPr>
                              <a:rPr lang="zh-CN" altLang="zh-CN" sz="2400" i="1">
                                <a:solidFill>
                                  <a:srgbClr val="0070C0"/>
                                </a:solidFill>
                                <a:latin typeface="Cambria Math"/>
                              </a:rPr>
                            </m:ctrlPr>
                          </m:dPr>
                          <m:e>
                            <m:sSub>
                              <m:sSubPr>
                                <m:ctrlPr>
                                  <a:rPr lang="zh-CN" altLang="zh-CN" sz="2400" i="1">
                                    <a:solidFill>
                                      <a:srgbClr val="0070C0"/>
                                    </a:solidFill>
                                    <a:latin typeface="Cambria Math"/>
                                  </a:rPr>
                                </m:ctrlPr>
                              </m:sSubPr>
                              <m:e>
                                <m:r>
                                  <a:rPr lang="en-US" altLang="zh-CN" sz="2400" i="1">
                                    <a:solidFill>
                                      <a:srgbClr val="0070C0"/>
                                    </a:solidFill>
                                    <a:latin typeface="Cambria Math"/>
                                  </a:rPr>
                                  <m:t>𝑥</m:t>
                                </m:r>
                              </m:e>
                              <m:sub>
                                <m:r>
                                  <a:rPr lang="en-US" altLang="zh-CN" sz="2400" i="1">
                                    <a:solidFill>
                                      <a:srgbClr val="0070C0"/>
                                    </a:solidFill>
                                    <a:latin typeface="Cambria Math"/>
                                  </a:rPr>
                                  <m:t>0</m:t>
                                </m:r>
                              </m:sub>
                            </m:sSub>
                            <m:r>
                              <a:rPr lang="en-US" altLang="zh-CN" sz="2400" i="1">
                                <a:solidFill>
                                  <a:srgbClr val="0070C0"/>
                                </a:solidFill>
                                <a:latin typeface="Cambria Math"/>
                              </a:rPr>
                              <m:t>−</m:t>
                            </m:r>
                            <m:sSub>
                              <m:sSubPr>
                                <m:ctrlPr>
                                  <a:rPr lang="zh-CN" altLang="zh-CN" sz="2400" i="1">
                                    <a:solidFill>
                                      <a:srgbClr val="0070C0"/>
                                    </a:solidFill>
                                    <a:latin typeface="Cambria Math"/>
                                  </a:rPr>
                                </m:ctrlPr>
                              </m:sSubPr>
                              <m:e>
                                <m:r>
                                  <a:rPr lang="en-US" altLang="zh-CN" sz="2400" i="1">
                                    <a:solidFill>
                                      <a:srgbClr val="0070C0"/>
                                    </a:solidFill>
                                    <a:latin typeface="Cambria Math"/>
                                  </a:rPr>
                                  <m:t>𝑥</m:t>
                                </m:r>
                              </m:e>
                              <m:sub>
                                <m:r>
                                  <a:rPr lang="en-US" altLang="zh-CN" sz="2400" i="1">
                                    <a:solidFill>
                                      <a:srgbClr val="0070C0"/>
                                    </a:solidFill>
                                    <a:latin typeface="Cambria Math"/>
                                  </a:rPr>
                                  <m:t>1</m:t>
                                </m:r>
                              </m:sub>
                            </m:sSub>
                          </m:e>
                        </m:d>
                        <m:d>
                          <m:dPr>
                            <m:ctrlPr>
                              <a:rPr lang="zh-CN" altLang="zh-CN" sz="2400" i="1">
                                <a:solidFill>
                                  <a:srgbClr val="0070C0"/>
                                </a:solidFill>
                                <a:latin typeface="Cambria Math"/>
                              </a:rPr>
                            </m:ctrlPr>
                          </m:dPr>
                          <m:e>
                            <m:sSub>
                              <m:sSubPr>
                                <m:ctrlPr>
                                  <a:rPr lang="zh-CN" altLang="zh-CN" sz="2400" i="1">
                                    <a:solidFill>
                                      <a:srgbClr val="0070C0"/>
                                    </a:solidFill>
                                    <a:latin typeface="Cambria Math"/>
                                  </a:rPr>
                                </m:ctrlPr>
                              </m:sSubPr>
                              <m:e>
                                <m:r>
                                  <a:rPr lang="en-US" altLang="zh-CN" sz="2400" i="1">
                                    <a:solidFill>
                                      <a:srgbClr val="0070C0"/>
                                    </a:solidFill>
                                    <a:latin typeface="Cambria Math"/>
                                  </a:rPr>
                                  <m:t>𝑥</m:t>
                                </m:r>
                              </m:e>
                              <m:sub>
                                <m:r>
                                  <a:rPr lang="en-US" altLang="zh-CN" sz="2400" i="1">
                                    <a:solidFill>
                                      <a:srgbClr val="0070C0"/>
                                    </a:solidFill>
                                    <a:latin typeface="Cambria Math"/>
                                  </a:rPr>
                                  <m:t>0</m:t>
                                </m:r>
                              </m:sub>
                            </m:sSub>
                            <m:r>
                              <a:rPr lang="en-US" altLang="zh-CN" sz="2400" i="1">
                                <a:solidFill>
                                  <a:srgbClr val="0070C0"/>
                                </a:solidFill>
                                <a:latin typeface="Cambria Math"/>
                              </a:rPr>
                              <m:t>−</m:t>
                            </m:r>
                            <m:sSub>
                              <m:sSubPr>
                                <m:ctrlPr>
                                  <a:rPr lang="zh-CN" altLang="zh-CN" sz="2400" i="1">
                                    <a:solidFill>
                                      <a:srgbClr val="0070C0"/>
                                    </a:solidFill>
                                    <a:latin typeface="Cambria Math"/>
                                  </a:rPr>
                                </m:ctrlPr>
                              </m:sSubPr>
                              <m:e>
                                <m:r>
                                  <a:rPr lang="en-US" altLang="zh-CN" sz="2400" i="1">
                                    <a:solidFill>
                                      <a:srgbClr val="0070C0"/>
                                    </a:solidFill>
                                    <a:latin typeface="Cambria Math"/>
                                  </a:rPr>
                                  <m:t>𝑥</m:t>
                                </m:r>
                              </m:e>
                              <m:sub>
                                <m:r>
                                  <a:rPr lang="en-US" altLang="zh-CN" sz="2400" i="1">
                                    <a:solidFill>
                                      <a:srgbClr val="0070C0"/>
                                    </a:solidFill>
                                    <a:latin typeface="Cambria Math"/>
                                  </a:rPr>
                                  <m:t>2</m:t>
                                </m:r>
                              </m:sub>
                            </m:sSub>
                          </m:e>
                        </m:d>
                      </m:den>
                    </m:f>
                    <m:r>
                      <a:rPr lang="en-US" altLang="zh-CN" sz="2400" i="1">
                        <a:solidFill>
                          <a:srgbClr val="0070C0"/>
                        </a:solidFill>
                        <a:latin typeface="Cambria Math"/>
                      </a:rPr>
                      <m:t>+</m:t>
                    </m:r>
                    <m:sSub>
                      <m:sSubPr>
                        <m:ctrlPr>
                          <a:rPr lang="zh-CN" altLang="zh-CN" sz="2400" i="1">
                            <a:solidFill>
                              <a:srgbClr val="0070C0"/>
                            </a:solidFill>
                            <a:latin typeface="Cambria Math"/>
                          </a:rPr>
                        </m:ctrlPr>
                      </m:sSubPr>
                      <m:e>
                        <m:r>
                          <a:rPr lang="en-US" altLang="zh-CN" sz="2400" i="1">
                            <a:solidFill>
                              <a:srgbClr val="0070C0"/>
                            </a:solidFill>
                            <a:latin typeface="Cambria Math"/>
                          </a:rPr>
                          <m:t>𝑦</m:t>
                        </m:r>
                      </m:e>
                      <m:sub>
                        <m:r>
                          <a:rPr lang="en-US" altLang="zh-CN" sz="2400" i="1">
                            <a:solidFill>
                              <a:srgbClr val="0070C0"/>
                            </a:solidFill>
                            <a:latin typeface="Cambria Math"/>
                          </a:rPr>
                          <m:t>1</m:t>
                        </m:r>
                      </m:sub>
                    </m:sSub>
                    <m:r>
                      <a:rPr lang="en-US" altLang="zh-CN" sz="2400" i="1">
                        <a:solidFill>
                          <a:srgbClr val="0070C0"/>
                        </a:solidFill>
                        <a:latin typeface="Cambria Math"/>
                      </a:rPr>
                      <m:t>×</m:t>
                    </m:r>
                    <m:f>
                      <m:fPr>
                        <m:ctrlPr>
                          <a:rPr lang="zh-CN" altLang="zh-CN" sz="2400" i="1">
                            <a:solidFill>
                              <a:srgbClr val="0070C0"/>
                            </a:solidFill>
                            <a:latin typeface="Cambria Math"/>
                          </a:rPr>
                        </m:ctrlPr>
                      </m:fPr>
                      <m:num>
                        <m:d>
                          <m:dPr>
                            <m:ctrlPr>
                              <a:rPr lang="zh-CN" altLang="zh-CN" sz="2400" i="1">
                                <a:solidFill>
                                  <a:srgbClr val="0070C0"/>
                                </a:solidFill>
                                <a:latin typeface="Cambria Math"/>
                              </a:rPr>
                            </m:ctrlPr>
                          </m:dPr>
                          <m:e>
                            <m:r>
                              <a:rPr lang="en-US" altLang="zh-CN" sz="2400" i="1">
                                <a:solidFill>
                                  <a:srgbClr val="0070C0"/>
                                </a:solidFill>
                                <a:latin typeface="Cambria Math"/>
                              </a:rPr>
                              <m:t>𝑥</m:t>
                            </m:r>
                            <m:r>
                              <a:rPr lang="en-US" altLang="zh-CN" sz="2400" i="1">
                                <a:solidFill>
                                  <a:srgbClr val="0070C0"/>
                                </a:solidFill>
                                <a:latin typeface="Cambria Math"/>
                              </a:rPr>
                              <m:t>−</m:t>
                            </m:r>
                            <m:sSub>
                              <m:sSubPr>
                                <m:ctrlPr>
                                  <a:rPr lang="zh-CN" altLang="zh-CN" sz="2400" i="1">
                                    <a:solidFill>
                                      <a:srgbClr val="0070C0"/>
                                    </a:solidFill>
                                    <a:latin typeface="Cambria Math"/>
                                  </a:rPr>
                                </m:ctrlPr>
                              </m:sSubPr>
                              <m:e>
                                <m:r>
                                  <a:rPr lang="en-US" altLang="zh-CN" sz="2400" i="1">
                                    <a:solidFill>
                                      <a:srgbClr val="0070C0"/>
                                    </a:solidFill>
                                    <a:latin typeface="Cambria Math"/>
                                  </a:rPr>
                                  <m:t>𝑥</m:t>
                                </m:r>
                              </m:e>
                              <m:sub>
                                <m:r>
                                  <a:rPr lang="en-US" altLang="zh-CN" sz="2400" i="1">
                                    <a:solidFill>
                                      <a:srgbClr val="0070C0"/>
                                    </a:solidFill>
                                    <a:latin typeface="Cambria Math"/>
                                  </a:rPr>
                                  <m:t>0</m:t>
                                </m:r>
                              </m:sub>
                            </m:sSub>
                          </m:e>
                        </m:d>
                        <m:d>
                          <m:dPr>
                            <m:ctrlPr>
                              <a:rPr lang="zh-CN" altLang="zh-CN" sz="2400" i="1">
                                <a:solidFill>
                                  <a:srgbClr val="0070C0"/>
                                </a:solidFill>
                                <a:latin typeface="Cambria Math"/>
                              </a:rPr>
                            </m:ctrlPr>
                          </m:dPr>
                          <m:e>
                            <m:r>
                              <a:rPr lang="en-US" altLang="zh-CN" sz="2400" i="1">
                                <a:solidFill>
                                  <a:srgbClr val="0070C0"/>
                                </a:solidFill>
                                <a:latin typeface="Cambria Math"/>
                              </a:rPr>
                              <m:t>𝑥</m:t>
                            </m:r>
                            <m:r>
                              <a:rPr lang="en-US" altLang="zh-CN" sz="2400" i="1">
                                <a:solidFill>
                                  <a:srgbClr val="0070C0"/>
                                </a:solidFill>
                                <a:latin typeface="Cambria Math"/>
                              </a:rPr>
                              <m:t>−</m:t>
                            </m:r>
                            <m:sSub>
                              <m:sSubPr>
                                <m:ctrlPr>
                                  <a:rPr lang="zh-CN" altLang="zh-CN" sz="2400" i="1">
                                    <a:solidFill>
                                      <a:srgbClr val="0070C0"/>
                                    </a:solidFill>
                                    <a:latin typeface="Cambria Math"/>
                                  </a:rPr>
                                </m:ctrlPr>
                              </m:sSubPr>
                              <m:e>
                                <m:r>
                                  <a:rPr lang="en-US" altLang="zh-CN" sz="2400" i="1">
                                    <a:solidFill>
                                      <a:srgbClr val="0070C0"/>
                                    </a:solidFill>
                                    <a:latin typeface="Cambria Math"/>
                                  </a:rPr>
                                  <m:t>𝑥</m:t>
                                </m:r>
                              </m:e>
                              <m:sub>
                                <m:r>
                                  <a:rPr lang="en-US" altLang="zh-CN" sz="2400" i="1">
                                    <a:solidFill>
                                      <a:srgbClr val="0070C0"/>
                                    </a:solidFill>
                                    <a:latin typeface="Cambria Math"/>
                                  </a:rPr>
                                  <m:t>2</m:t>
                                </m:r>
                              </m:sub>
                            </m:sSub>
                          </m:e>
                        </m:d>
                      </m:num>
                      <m:den>
                        <m:d>
                          <m:dPr>
                            <m:ctrlPr>
                              <a:rPr lang="zh-CN" altLang="zh-CN" sz="2400" i="1">
                                <a:solidFill>
                                  <a:srgbClr val="0070C0"/>
                                </a:solidFill>
                                <a:latin typeface="Cambria Math"/>
                              </a:rPr>
                            </m:ctrlPr>
                          </m:dPr>
                          <m:e>
                            <m:sSub>
                              <m:sSubPr>
                                <m:ctrlPr>
                                  <a:rPr lang="zh-CN" altLang="zh-CN" sz="2400" i="1">
                                    <a:solidFill>
                                      <a:srgbClr val="0070C0"/>
                                    </a:solidFill>
                                    <a:latin typeface="Cambria Math"/>
                                  </a:rPr>
                                </m:ctrlPr>
                              </m:sSubPr>
                              <m:e>
                                <m:r>
                                  <a:rPr lang="en-US" altLang="zh-CN" sz="2400" i="1">
                                    <a:solidFill>
                                      <a:srgbClr val="0070C0"/>
                                    </a:solidFill>
                                    <a:latin typeface="Cambria Math"/>
                                  </a:rPr>
                                  <m:t>𝑥</m:t>
                                </m:r>
                              </m:e>
                              <m:sub>
                                <m:r>
                                  <a:rPr lang="en-US" altLang="zh-CN" sz="2400" i="1">
                                    <a:solidFill>
                                      <a:srgbClr val="0070C0"/>
                                    </a:solidFill>
                                    <a:latin typeface="Cambria Math"/>
                                  </a:rPr>
                                  <m:t>1</m:t>
                                </m:r>
                              </m:sub>
                            </m:sSub>
                            <m:r>
                              <a:rPr lang="en-US" altLang="zh-CN" sz="2400" i="1">
                                <a:solidFill>
                                  <a:srgbClr val="0070C0"/>
                                </a:solidFill>
                                <a:latin typeface="Cambria Math"/>
                              </a:rPr>
                              <m:t>−</m:t>
                            </m:r>
                            <m:sSub>
                              <m:sSubPr>
                                <m:ctrlPr>
                                  <a:rPr lang="zh-CN" altLang="zh-CN" sz="2400" i="1">
                                    <a:solidFill>
                                      <a:srgbClr val="0070C0"/>
                                    </a:solidFill>
                                    <a:latin typeface="Cambria Math"/>
                                  </a:rPr>
                                </m:ctrlPr>
                              </m:sSubPr>
                              <m:e>
                                <m:r>
                                  <a:rPr lang="en-US" altLang="zh-CN" sz="2400" i="1">
                                    <a:solidFill>
                                      <a:srgbClr val="0070C0"/>
                                    </a:solidFill>
                                    <a:latin typeface="Cambria Math"/>
                                  </a:rPr>
                                  <m:t>𝑥</m:t>
                                </m:r>
                              </m:e>
                              <m:sub>
                                <m:r>
                                  <a:rPr lang="en-US" altLang="zh-CN" sz="2400" i="1">
                                    <a:solidFill>
                                      <a:srgbClr val="0070C0"/>
                                    </a:solidFill>
                                    <a:latin typeface="Cambria Math"/>
                                  </a:rPr>
                                  <m:t>0</m:t>
                                </m:r>
                              </m:sub>
                            </m:sSub>
                          </m:e>
                        </m:d>
                        <m:d>
                          <m:dPr>
                            <m:ctrlPr>
                              <a:rPr lang="zh-CN" altLang="zh-CN" sz="2400" i="1">
                                <a:solidFill>
                                  <a:srgbClr val="0070C0"/>
                                </a:solidFill>
                                <a:latin typeface="Cambria Math"/>
                              </a:rPr>
                            </m:ctrlPr>
                          </m:dPr>
                          <m:e>
                            <m:sSub>
                              <m:sSubPr>
                                <m:ctrlPr>
                                  <a:rPr lang="zh-CN" altLang="zh-CN" sz="2400" i="1">
                                    <a:solidFill>
                                      <a:srgbClr val="0070C0"/>
                                    </a:solidFill>
                                    <a:latin typeface="Cambria Math"/>
                                  </a:rPr>
                                </m:ctrlPr>
                              </m:sSubPr>
                              <m:e>
                                <m:r>
                                  <a:rPr lang="en-US" altLang="zh-CN" sz="2400" i="1">
                                    <a:solidFill>
                                      <a:srgbClr val="0070C0"/>
                                    </a:solidFill>
                                    <a:latin typeface="Cambria Math"/>
                                  </a:rPr>
                                  <m:t>𝑥</m:t>
                                </m:r>
                              </m:e>
                              <m:sub>
                                <m:r>
                                  <a:rPr lang="en-US" altLang="zh-CN" sz="2400" i="1">
                                    <a:solidFill>
                                      <a:srgbClr val="0070C0"/>
                                    </a:solidFill>
                                    <a:latin typeface="Cambria Math"/>
                                  </a:rPr>
                                  <m:t>1</m:t>
                                </m:r>
                              </m:sub>
                            </m:sSub>
                            <m:r>
                              <a:rPr lang="en-US" altLang="zh-CN" sz="2400" i="1">
                                <a:solidFill>
                                  <a:srgbClr val="0070C0"/>
                                </a:solidFill>
                                <a:latin typeface="Cambria Math"/>
                              </a:rPr>
                              <m:t>−</m:t>
                            </m:r>
                            <m:sSub>
                              <m:sSubPr>
                                <m:ctrlPr>
                                  <a:rPr lang="zh-CN" altLang="zh-CN" sz="2400" i="1">
                                    <a:solidFill>
                                      <a:srgbClr val="0070C0"/>
                                    </a:solidFill>
                                    <a:latin typeface="Cambria Math"/>
                                  </a:rPr>
                                </m:ctrlPr>
                              </m:sSubPr>
                              <m:e>
                                <m:r>
                                  <a:rPr lang="en-US" altLang="zh-CN" sz="2400" i="1">
                                    <a:solidFill>
                                      <a:srgbClr val="0070C0"/>
                                    </a:solidFill>
                                    <a:latin typeface="Cambria Math"/>
                                  </a:rPr>
                                  <m:t>𝑥</m:t>
                                </m:r>
                              </m:e>
                              <m:sub>
                                <m:r>
                                  <a:rPr lang="en-US" altLang="zh-CN" sz="2400" i="1">
                                    <a:solidFill>
                                      <a:srgbClr val="0070C0"/>
                                    </a:solidFill>
                                    <a:latin typeface="Cambria Math"/>
                                  </a:rPr>
                                  <m:t>2</m:t>
                                </m:r>
                              </m:sub>
                            </m:sSub>
                          </m:e>
                        </m:d>
                      </m:den>
                    </m:f>
                    <m:r>
                      <a:rPr lang="en-US" altLang="zh-CN" sz="2400" i="1">
                        <a:solidFill>
                          <a:srgbClr val="0070C0"/>
                        </a:solidFill>
                        <a:latin typeface="Cambria Math"/>
                      </a:rPr>
                      <m:t>+</m:t>
                    </m:r>
                    <m:sSub>
                      <m:sSubPr>
                        <m:ctrlPr>
                          <a:rPr lang="zh-CN" altLang="zh-CN" sz="2400" i="1">
                            <a:solidFill>
                              <a:srgbClr val="0070C0"/>
                            </a:solidFill>
                            <a:latin typeface="Cambria Math"/>
                          </a:rPr>
                        </m:ctrlPr>
                      </m:sSubPr>
                      <m:e>
                        <m:r>
                          <a:rPr lang="en-US" altLang="zh-CN" sz="2400" i="1">
                            <a:solidFill>
                              <a:srgbClr val="0070C0"/>
                            </a:solidFill>
                            <a:latin typeface="Cambria Math"/>
                          </a:rPr>
                          <m:t>𝑦</m:t>
                        </m:r>
                      </m:e>
                      <m:sub>
                        <m:r>
                          <a:rPr lang="en-US" altLang="zh-CN" sz="2400" i="1">
                            <a:solidFill>
                              <a:srgbClr val="0070C0"/>
                            </a:solidFill>
                            <a:latin typeface="Cambria Math"/>
                          </a:rPr>
                          <m:t>2</m:t>
                        </m:r>
                      </m:sub>
                    </m:sSub>
                    <m:r>
                      <a:rPr lang="en-US" altLang="zh-CN" sz="2400" i="1">
                        <a:solidFill>
                          <a:srgbClr val="0070C0"/>
                        </a:solidFill>
                        <a:latin typeface="Cambria Math"/>
                      </a:rPr>
                      <m:t>×</m:t>
                    </m:r>
                    <m:f>
                      <m:fPr>
                        <m:ctrlPr>
                          <a:rPr lang="zh-CN" altLang="zh-CN" sz="2400" i="1">
                            <a:solidFill>
                              <a:srgbClr val="0070C0"/>
                            </a:solidFill>
                            <a:latin typeface="Cambria Math"/>
                          </a:rPr>
                        </m:ctrlPr>
                      </m:fPr>
                      <m:num>
                        <m:d>
                          <m:dPr>
                            <m:ctrlPr>
                              <a:rPr lang="zh-CN" altLang="zh-CN" sz="2400" i="1">
                                <a:solidFill>
                                  <a:srgbClr val="0070C0"/>
                                </a:solidFill>
                                <a:latin typeface="Cambria Math"/>
                              </a:rPr>
                            </m:ctrlPr>
                          </m:dPr>
                          <m:e>
                            <m:r>
                              <a:rPr lang="en-US" altLang="zh-CN" sz="2400" i="1">
                                <a:solidFill>
                                  <a:srgbClr val="0070C0"/>
                                </a:solidFill>
                                <a:latin typeface="Cambria Math"/>
                              </a:rPr>
                              <m:t>𝑥</m:t>
                            </m:r>
                            <m:r>
                              <a:rPr lang="en-US" altLang="zh-CN" sz="2400" i="1">
                                <a:solidFill>
                                  <a:srgbClr val="0070C0"/>
                                </a:solidFill>
                                <a:latin typeface="Cambria Math"/>
                              </a:rPr>
                              <m:t>−</m:t>
                            </m:r>
                            <m:sSub>
                              <m:sSubPr>
                                <m:ctrlPr>
                                  <a:rPr lang="zh-CN" altLang="zh-CN" sz="2400" i="1">
                                    <a:solidFill>
                                      <a:srgbClr val="0070C0"/>
                                    </a:solidFill>
                                    <a:latin typeface="Cambria Math"/>
                                  </a:rPr>
                                </m:ctrlPr>
                              </m:sSubPr>
                              <m:e>
                                <m:r>
                                  <a:rPr lang="en-US" altLang="zh-CN" sz="2400" i="1">
                                    <a:solidFill>
                                      <a:srgbClr val="0070C0"/>
                                    </a:solidFill>
                                    <a:latin typeface="Cambria Math"/>
                                  </a:rPr>
                                  <m:t>𝑥</m:t>
                                </m:r>
                              </m:e>
                              <m:sub>
                                <m:r>
                                  <a:rPr lang="en-US" altLang="zh-CN" sz="2400" i="1">
                                    <a:solidFill>
                                      <a:srgbClr val="0070C0"/>
                                    </a:solidFill>
                                    <a:latin typeface="Cambria Math"/>
                                  </a:rPr>
                                  <m:t>0</m:t>
                                </m:r>
                              </m:sub>
                            </m:sSub>
                          </m:e>
                        </m:d>
                        <m:d>
                          <m:dPr>
                            <m:ctrlPr>
                              <a:rPr lang="zh-CN" altLang="zh-CN" sz="2400" i="1">
                                <a:solidFill>
                                  <a:srgbClr val="0070C0"/>
                                </a:solidFill>
                                <a:latin typeface="Cambria Math"/>
                              </a:rPr>
                            </m:ctrlPr>
                          </m:dPr>
                          <m:e>
                            <m:r>
                              <a:rPr lang="en-US" altLang="zh-CN" sz="2400" i="1">
                                <a:solidFill>
                                  <a:srgbClr val="0070C0"/>
                                </a:solidFill>
                                <a:latin typeface="Cambria Math"/>
                              </a:rPr>
                              <m:t>𝑥</m:t>
                            </m:r>
                            <m:r>
                              <a:rPr lang="en-US" altLang="zh-CN" sz="2400" i="1">
                                <a:solidFill>
                                  <a:srgbClr val="0070C0"/>
                                </a:solidFill>
                                <a:latin typeface="Cambria Math"/>
                              </a:rPr>
                              <m:t>−</m:t>
                            </m:r>
                            <m:sSub>
                              <m:sSubPr>
                                <m:ctrlPr>
                                  <a:rPr lang="zh-CN" altLang="zh-CN" sz="2400" i="1">
                                    <a:solidFill>
                                      <a:srgbClr val="0070C0"/>
                                    </a:solidFill>
                                    <a:latin typeface="Cambria Math"/>
                                  </a:rPr>
                                </m:ctrlPr>
                              </m:sSubPr>
                              <m:e>
                                <m:r>
                                  <a:rPr lang="en-US" altLang="zh-CN" sz="2400" i="1">
                                    <a:solidFill>
                                      <a:srgbClr val="0070C0"/>
                                    </a:solidFill>
                                    <a:latin typeface="Cambria Math"/>
                                  </a:rPr>
                                  <m:t>𝑥</m:t>
                                </m:r>
                              </m:e>
                              <m:sub>
                                <m:r>
                                  <a:rPr lang="en-US" altLang="zh-CN" sz="2400" i="1">
                                    <a:solidFill>
                                      <a:srgbClr val="0070C0"/>
                                    </a:solidFill>
                                    <a:latin typeface="Cambria Math"/>
                                  </a:rPr>
                                  <m:t>1</m:t>
                                </m:r>
                              </m:sub>
                            </m:sSub>
                          </m:e>
                        </m:d>
                      </m:num>
                      <m:den>
                        <m:d>
                          <m:dPr>
                            <m:ctrlPr>
                              <a:rPr lang="zh-CN" altLang="zh-CN" sz="2400" i="1">
                                <a:solidFill>
                                  <a:srgbClr val="0070C0"/>
                                </a:solidFill>
                                <a:latin typeface="Cambria Math"/>
                              </a:rPr>
                            </m:ctrlPr>
                          </m:dPr>
                          <m:e>
                            <m:sSub>
                              <m:sSubPr>
                                <m:ctrlPr>
                                  <a:rPr lang="zh-CN" altLang="zh-CN" sz="2400" i="1">
                                    <a:solidFill>
                                      <a:srgbClr val="0070C0"/>
                                    </a:solidFill>
                                    <a:latin typeface="Cambria Math"/>
                                  </a:rPr>
                                </m:ctrlPr>
                              </m:sSubPr>
                              <m:e>
                                <m:r>
                                  <a:rPr lang="en-US" altLang="zh-CN" sz="2400" i="1">
                                    <a:solidFill>
                                      <a:srgbClr val="0070C0"/>
                                    </a:solidFill>
                                    <a:latin typeface="Cambria Math"/>
                                  </a:rPr>
                                  <m:t>𝑥</m:t>
                                </m:r>
                              </m:e>
                              <m:sub>
                                <m:r>
                                  <a:rPr lang="en-US" altLang="zh-CN" sz="2400" i="1">
                                    <a:solidFill>
                                      <a:srgbClr val="0070C0"/>
                                    </a:solidFill>
                                    <a:latin typeface="Cambria Math"/>
                                  </a:rPr>
                                  <m:t>2</m:t>
                                </m:r>
                              </m:sub>
                            </m:sSub>
                            <m:r>
                              <a:rPr lang="en-US" altLang="zh-CN" sz="2400" i="1">
                                <a:solidFill>
                                  <a:srgbClr val="0070C0"/>
                                </a:solidFill>
                                <a:latin typeface="Cambria Math"/>
                              </a:rPr>
                              <m:t>−</m:t>
                            </m:r>
                            <m:sSub>
                              <m:sSubPr>
                                <m:ctrlPr>
                                  <a:rPr lang="zh-CN" altLang="zh-CN" sz="2400" i="1">
                                    <a:solidFill>
                                      <a:srgbClr val="0070C0"/>
                                    </a:solidFill>
                                    <a:latin typeface="Cambria Math"/>
                                  </a:rPr>
                                </m:ctrlPr>
                              </m:sSubPr>
                              <m:e>
                                <m:r>
                                  <a:rPr lang="en-US" altLang="zh-CN" sz="2400" i="1">
                                    <a:solidFill>
                                      <a:srgbClr val="0070C0"/>
                                    </a:solidFill>
                                    <a:latin typeface="Cambria Math"/>
                                  </a:rPr>
                                  <m:t>𝑥</m:t>
                                </m:r>
                              </m:e>
                              <m:sub>
                                <m:r>
                                  <a:rPr lang="en-US" altLang="zh-CN" sz="2400" i="1">
                                    <a:solidFill>
                                      <a:srgbClr val="0070C0"/>
                                    </a:solidFill>
                                    <a:latin typeface="Cambria Math"/>
                                  </a:rPr>
                                  <m:t>0</m:t>
                                </m:r>
                              </m:sub>
                            </m:sSub>
                          </m:e>
                        </m:d>
                        <m:d>
                          <m:dPr>
                            <m:ctrlPr>
                              <a:rPr lang="zh-CN" altLang="zh-CN" sz="2400" i="1">
                                <a:solidFill>
                                  <a:srgbClr val="0070C0"/>
                                </a:solidFill>
                                <a:latin typeface="Cambria Math"/>
                              </a:rPr>
                            </m:ctrlPr>
                          </m:dPr>
                          <m:e>
                            <m:sSub>
                              <m:sSubPr>
                                <m:ctrlPr>
                                  <a:rPr lang="zh-CN" altLang="zh-CN" sz="2400" i="1">
                                    <a:solidFill>
                                      <a:srgbClr val="0070C0"/>
                                    </a:solidFill>
                                    <a:latin typeface="Cambria Math"/>
                                  </a:rPr>
                                </m:ctrlPr>
                              </m:sSubPr>
                              <m:e>
                                <m:r>
                                  <a:rPr lang="en-US" altLang="zh-CN" sz="2400" i="1">
                                    <a:solidFill>
                                      <a:srgbClr val="0070C0"/>
                                    </a:solidFill>
                                    <a:latin typeface="Cambria Math"/>
                                  </a:rPr>
                                  <m:t>𝑥</m:t>
                                </m:r>
                              </m:e>
                              <m:sub>
                                <m:r>
                                  <a:rPr lang="en-US" altLang="zh-CN" sz="2400" i="1">
                                    <a:solidFill>
                                      <a:srgbClr val="0070C0"/>
                                    </a:solidFill>
                                    <a:latin typeface="Cambria Math"/>
                                  </a:rPr>
                                  <m:t>2</m:t>
                                </m:r>
                              </m:sub>
                            </m:sSub>
                            <m:r>
                              <a:rPr lang="en-US" altLang="zh-CN" sz="2400" i="1">
                                <a:solidFill>
                                  <a:srgbClr val="0070C0"/>
                                </a:solidFill>
                                <a:latin typeface="Cambria Math"/>
                              </a:rPr>
                              <m:t>−</m:t>
                            </m:r>
                            <m:sSub>
                              <m:sSubPr>
                                <m:ctrlPr>
                                  <a:rPr lang="zh-CN" altLang="zh-CN" sz="2400" i="1">
                                    <a:solidFill>
                                      <a:srgbClr val="0070C0"/>
                                    </a:solidFill>
                                    <a:latin typeface="Cambria Math"/>
                                  </a:rPr>
                                </m:ctrlPr>
                              </m:sSubPr>
                              <m:e>
                                <m:r>
                                  <a:rPr lang="en-US" altLang="zh-CN" sz="2400" i="1">
                                    <a:solidFill>
                                      <a:srgbClr val="0070C0"/>
                                    </a:solidFill>
                                    <a:latin typeface="Cambria Math"/>
                                  </a:rPr>
                                  <m:t>𝑥</m:t>
                                </m:r>
                              </m:e>
                              <m:sub>
                                <m:r>
                                  <a:rPr lang="en-US" altLang="zh-CN" sz="2400" i="1">
                                    <a:solidFill>
                                      <a:srgbClr val="0070C0"/>
                                    </a:solidFill>
                                    <a:latin typeface="Cambria Math"/>
                                  </a:rPr>
                                  <m:t>1</m:t>
                                </m:r>
                              </m:sub>
                            </m:sSub>
                          </m:e>
                        </m:d>
                      </m:den>
                    </m:f>
                  </m:oMath>
                </a14:m>
                <a:r>
                  <a:rPr lang="zh-CN" altLang="zh-CN" sz="2400" dirty="0">
                    <a:solidFill>
                      <a:srgbClr val="0070C0"/>
                    </a:solidFill>
                  </a:rPr>
                  <a:t/>
                </a:r>
                <a:br>
                  <a:rPr lang="zh-CN" altLang="zh-CN" sz="2400" dirty="0">
                    <a:solidFill>
                      <a:srgbClr val="0070C0"/>
                    </a:solidFill>
                  </a:rPr>
                </a:br>
                <a14:m>
                  <m:oMathPara xmlns:m="http://schemas.openxmlformats.org/officeDocument/2006/math">
                    <m:oMathParaPr>
                      <m:jc m:val="centerGroup"/>
                    </m:oMathParaPr>
                    <m:oMath xmlns:m="http://schemas.openxmlformats.org/officeDocument/2006/math">
                      <m:r>
                        <a:rPr lang="en-US" altLang="zh-CN" sz="2400">
                          <a:solidFill>
                            <a:srgbClr val="0070C0"/>
                          </a:solidFill>
                          <a:latin typeface="Cambria Math"/>
                        </a:rPr>
                        <m:t>  </m:t>
                      </m:r>
                      <m:r>
                        <a:rPr lang="en-US" altLang="zh-CN" sz="2400" i="1">
                          <a:solidFill>
                            <a:srgbClr val="0070C0"/>
                          </a:solidFill>
                          <a:latin typeface="Cambria Math"/>
                        </a:rPr>
                        <m:t>=2.9×</m:t>
                      </m:r>
                      <m:f>
                        <m:fPr>
                          <m:ctrlPr>
                            <a:rPr lang="zh-CN" altLang="zh-CN" sz="2400" i="1">
                              <a:solidFill>
                                <a:srgbClr val="0070C0"/>
                              </a:solidFill>
                              <a:latin typeface="Cambria Math"/>
                            </a:rPr>
                          </m:ctrlPr>
                        </m:fPr>
                        <m:num>
                          <m:d>
                            <m:dPr>
                              <m:ctrlPr>
                                <a:rPr lang="zh-CN" altLang="zh-CN" sz="2400" i="1">
                                  <a:solidFill>
                                    <a:srgbClr val="0070C0"/>
                                  </a:solidFill>
                                  <a:latin typeface="Cambria Math"/>
                                </a:rPr>
                              </m:ctrlPr>
                            </m:dPr>
                            <m:e>
                              <m:r>
                                <a:rPr lang="en-US" altLang="zh-CN" sz="2400" i="1">
                                  <a:solidFill>
                                    <a:srgbClr val="0070C0"/>
                                  </a:solidFill>
                                  <a:latin typeface="Cambria Math"/>
                                </a:rPr>
                                <m:t>6−5</m:t>
                              </m:r>
                            </m:e>
                          </m:d>
                          <m:d>
                            <m:dPr>
                              <m:ctrlPr>
                                <a:rPr lang="zh-CN" altLang="zh-CN" sz="2400" i="1">
                                  <a:solidFill>
                                    <a:srgbClr val="0070C0"/>
                                  </a:solidFill>
                                  <a:latin typeface="Cambria Math"/>
                                </a:rPr>
                              </m:ctrlPr>
                            </m:dPr>
                            <m:e>
                              <m:r>
                                <a:rPr lang="en-US" altLang="zh-CN" sz="2400" i="1">
                                  <a:solidFill>
                                    <a:srgbClr val="0070C0"/>
                                  </a:solidFill>
                                  <a:latin typeface="Cambria Math"/>
                                </a:rPr>
                                <m:t>6−7</m:t>
                              </m:r>
                            </m:e>
                          </m:d>
                        </m:num>
                        <m:den>
                          <m:d>
                            <m:dPr>
                              <m:ctrlPr>
                                <a:rPr lang="zh-CN" altLang="zh-CN" sz="2400" i="1">
                                  <a:solidFill>
                                    <a:srgbClr val="0070C0"/>
                                  </a:solidFill>
                                  <a:latin typeface="Cambria Math"/>
                                </a:rPr>
                              </m:ctrlPr>
                            </m:dPr>
                            <m:e>
                              <m:r>
                                <a:rPr lang="en-US" altLang="zh-CN" sz="2400" i="1">
                                  <a:solidFill>
                                    <a:srgbClr val="0070C0"/>
                                  </a:solidFill>
                                  <a:latin typeface="Cambria Math"/>
                                </a:rPr>
                                <m:t>4−5</m:t>
                              </m:r>
                            </m:e>
                          </m:d>
                          <m:d>
                            <m:dPr>
                              <m:ctrlPr>
                                <a:rPr lang="zh-CN" altLang="zh-CN" sz="2400" i="1">
                                  <a:solidFill>
                                    <a:srgbClr val="0070C0"/>
                                  </a:solidFill>
                                  <a:latin typeface="Cambria Math"/>
                                </a:rPr>
                              </m:ctrlPr>
                            </m:dPr>
                            <m:e>
                              <m:r>
                                <a:rPr lang="en-US" altLang="zh-CN" sz="2400" i="1">
                                  <a:solidFill>
                                    <a:srgbClr val="0070C0"/>
                                  </a:solidFill>
                                  <a:latin typeface="Cambria Math"/>
                                </a:rPr>
                                <m:t>4−7</m:t>
                              </m:r>
                            </m:e>
                          </m:d>
                        </m:den>
                      </m:f>
                      <m:r>
                        <a:rPr lang="en-US" altLang="zh-CN" sz="2400" i="1">
                          <a:solidFill>
                            <a:srgbClr val="0070C0"/>
                          </a:solidFill>
                          <a:latin typeface="Cambria Math"/>
                        </a:rPr>
                        <m:t>+3.3×</m:t>
                      </m:r>
                      <m:f>
                        <m:fPr>
                          <m:ctrlPr>
                            <a:rPr lang="zh-CN" altLang="zh-CN" sz="2400" i="1">
                              <a:solidFill>
                                <a:srgbClr val="0070C0"/>
                              </a:solidFill>
                              <a:latin typeface="Cambria Math"/>
                            </a:rPr>
                          </m:ctrlPr>
                        </m:fPr>
                        <m:num>
                          <m:d>
                            <m:dPr>
                              <m:ctrlPr>
                                <a:rPr lang="zh-CN" altLang="zh-CN" sz="2400" i="1">
                                  <a:solidFill>
                                    <a:srgbClr val="0070C0"/>
                                  </a:solidFill>
                                  <a:latin typeface="Cambria Math"/>
                                </a:rPr>
                              </m:ctrlPr>
                            </m:dPr>
                            <m:e>
                              <m:r>
                                <a:rPr lang="en-US" altLang="zh-CN" sz="2400" i="1">
                                  <a:solidFill>
                                    <a:srgbClr val="0070C0"/>
                                  </a:solidFill>
                                  <a:latin typeface="Cambria Math"/>
                                </a:rPr>
                                <m:t>6−4</m:t>
                              </m:r>
                            </m:e>
                          </m:d>
                          <m:d>
                            <m:dPr>
                              <m:ctrlPr>
                                <a:rPr lang="zh-CN" altLang="zh-CN" sz="2400" i="1">
                                  <a:solidFill>
                                    <a:srgbClr val="0070C0"/>
                                  </a:solidFill>
                                  <a:latin typeface="Cambria Math"/>
                                </a:rPr>
                              </m:ctrlPr>
                            </m:dPr>
                            <m:e>
                              <m:r>
                                <a:rPr lang="en-US" altLang="zh-CN" sz="2400" i="1">
                                  <a:solidFill>
                                    <a:srgbClr val="0070C0"/>
                                  </a:solidFill>
                                  <a:latin typeface="Cambria Math"/>
                                </a:rPr>
                                <m:t>6−7</m:t>
                              </m:r>
                            </m:e>
                          </m:d>
                        </m:num>
                        <m:den>
                          <m:d>
                            <m:dPr>
                              <m:ctrlPr>
                                <a:rPr lang="zh-CN" altLang="zh-CN" sz="2400" i="1">
                                  <a:solidFill>
                                    <a:srgbClr val="0070C0"/>
                                  </a:solidFill>
                                  <a:latin typeface="Cambria Math"/>
                                </a:rPr>
                              </m:ctrlPr>
                            </m:dPr>
                            <m:e>
                              <m:r>
                                <a:rPr lang="en-US" altLang="zh-CN" sz="2400" i="1">
                                  <a:solidFill>
                                    <a:srgbClr val="0070C0"/>
                                  </a:solidFill>
                                  <a:latin typeface="Cambria Math"/>
                                </a:rPr>
                                <m:t>5−4</m:t>
                              </m:r>
                            </m:e>
                          </m:d>
                          <m:d>
                            <m:dPr>
                              <m:ctrlPr>
                                <a:rPr lang="zh-CN" altLang="zh-CN" sz="2400" i="1">
                                  <a:solidFill>
                                    <a:srgbClr val="0070C0"/>
                                  </a:solidFill>
                                  <a:latin typeface="Cambria Math"/>
                                </a:rPr>
                              </m:ctrlPr>
                            </m:dPr>
                            <m:e>
                              <m:r>
                                <a:rPr lang="en-US" altLang="zh-CN" sz="2400" i="1">
                                  <a:solidFill>
                                    <a:srgbClr val="0070C0"/>
                                  </a:solidFill>
                                  <a:latin typeface="Cambria Math"/>
                                </a:rPr>
                                <m:t>5−7</m:t>
                              </m:r>
                            </m:e>
                          </m:d>
                        </m:den>
                      </m:f>
                      <m:r>
                        <a:rPr lang="en-US" altLang="zh-CN" sz="2400" i="1">
                          <a:solidFill>
                            <a:srgbClr val="0070C0"/>
                          </a:solidFill>
                          <a:latin typeface="Cambria Math"/>
                        </a:rPr>
                        <m:t>+3.6×</m:t>
                      </m:r>
                      <m:f>
                        <m:fPr>
                          <m:ctrlPr>
                            <a:rPr lang="zh-CN" altLang="zh-CN" sz="2400" i="1">
                              <a:solidFill>
                                <a:srgbClr val="0070C0"/>
                              </a:solidFill>
                              <a:latin typeface="Cambria Math"/>
                            </a:rPr>
                          </m:ctrlPr>
                        </m:fPr>
                        <m:num>
                          <m:d>
                            <m:dPr>
                              <m:ctrlPr>
                                <a:rPr lang="zh-CN" altLang="zh-CN" sz="2400" i="1">
                                  <a:solidFill>
                                    <a:srgbClr val="0070C0"/>
                                  </a:solidFill>
                                  <a:latin typeface="Cambria Math"/>
                                </a:rPr>
                              </m:ctrlPr>
                            </m:dPr>
                            <m:e>
                              <m:r>
                                <a:rPr lang="en-US" altLang="zh-CN" sz="2400" i="1">
                                  <a:solidFill>
                                    <a:srgbClr val="0070C0"/>
                                  </a:solidFill>
                                  <a:latin typeface="Cambria Math"/>
                                </a:rPr>
                                <m:t>6−4</m:t>
                              </m:r>
                            </m:e>
                          </m:d>
                          <m:d>
                            <m:dPr>
                              <m:ctrlPr>
                                <a:rPr lang="zh-CN" altLang="zh-CN" sz="2400" i="1">
                                  <a:solidFill>
                                    <a:srgbClr val="0070C0"/>
                                  </a:solidFill>
                                  <a:latin typeface="Cambria Math"/>
                                </a:rPr>
                              </m:ctrlPr>
                            </m:dPr>
                            <m:e>
                              <m:r>
                                <a:rPr lang="en-US" altLang="zh-CN" sz="2400" i="1">
                                  <a:solidFill>
                                    <a:srgbClr val="0070C0"/>
                                  </a:solidFill>
                                  <a:latin typeface="Cambria Math"/>
                                </a:rPr>
                                <m:t>6−5</m:t>
                              </m:r>
                            </m:e>
                          </m:d>
                        </m:num>
                        <m:den>
                          <m:d>
                            <m:dPr>
                              <m:ctrlPr>
                                <a:rPr lang="zh-CN" altLang="zh-CN" sz="2400" i="1">
                                  <a:solidFill>
                                    <a:srgbClr val="0070C0"/>
                                  </a:solidFill>
                                  <a:latin typeface="Cambria Math"/>
                                </a:rPr>
                              </m:ctrlPr>
                            </m:dPr>
                            <m:e>
                              <m:r>
                                <a:rPr lang="en-US" altLang="zh-CN" sz="2400" i="1">
                                  <a:solidFill>
                                    <a:srgbClr val="0070C0"/>
                                  </a:solidFill>
                                  <a:latin typeface="Cambria Math"/>
                                </a:rPr>
                                <m:t>7−4</m:t>
                              </m:r>
                            </m:e>
                          </m:d>
                          <m:d>
                            <m:dPr>
                              <m:ctrlPr>
                                <a:rPr lang="zh-CN" altLang="zh-CN" sz="2400" i="1">
                                  <a:solidFill>
                                    <a:srgbClr val="0070C0"/>
                                  </a:solidFill>
                                  <a:latin typeface="Cambria Math"/>
                                </a:rPr>
                              </m:ctrlPr>
                            </m:dPr>
                            <m:e>
                              <m:r>
                                <a:rPr lang="en-US" altLang="zh-CN" sz="2400" i="1">
                                  <a:solidFill>
                                    <a:srgbClr val="0070C0"/>
                                  </a:solidFill>
                                  <a:latin typeface="Cambria Math"/>
                                </a:rPr>
                                <m:t>7−5</m:t>
                              </m:r>
                            </m:e>
                          </m:d>
                        </m:den>
                      </m:f>
                    </m:oMath>
                  </m:oMathPara>
                </a14:m>
                <a:r>
                  <a:rPr lang="zh-CN" altLang="zh-CN" sz="2400" dirty="0">
                    <a:solidFill>
                      <a:srgbClr val="0070C0"/>
                    </a:solidFill>
                  </a:rPr>
                  <a:t/>
                </a:r>
                <a:br>
                  <a:rPr lang="zh-CN" altLang="zh-CN" sz="2400" dirty="0">
                    <a:solidFill>
                      <a:srgbClr val="0070C0"/>
                    </a:solidFill>
                  </a:rPr>
                </a:br>
                <a:r>
                  <a:rPr lang="en-US" altLang="zh-CN" sz="2400" dirty="0">
                    <a:solidFill>
                      <a:srgbClr val="0070C0"/>
                    </a:solidFill>
                  </a:rPr>
                  <a:t>     </a:t>
                </a:r>
                <a14:m>
                  <m:oMath xmlns:m="http://schemas.openxmlformats.org/officeDocument/2006/math">
                    <m:r>
                      <a:rPr lang="en-US" altLang="zh-CN" sz="2400" i="1">
                        <a:solidFill>
                          <a:srgbClr val="0070C0"/>
                        </a:solidFill>
                        <a:latin typeface="Cambria Math"/>
                      </a:rPr>
                      <m:t>=3.5</m:t>
                    </m:r>
                  </m:oMath>
                </a14:m>
                <a:r>
                  <a:rPr lang="zh-CN" altLang="zh-CN" sz="2400" dirty="0">
                    <a:solidFill>
                      <a:srgbClr val="0070C0"/>
                    </a:solidFill>
                  </a:rPr>
                  <a:t/>
                </a:r>
                <a:br>
                  <a:rPr lang="zh-CN" altLang="zh-CN" sz="2400" dirty="0">
                    <a:solidFill>
                      <a:srgbClr val="0070C0"/>
                    </a:solidFill>
                  </a:rPr>
                </a:br>
                <a:r>
                  <a:rPr lang="zh-CN" altLang="zh-CN" sz="2400" b="1" dirty="0">
                    <a:solidFill>
                      <a:srgbClr val="0070C0"/>
                    </a:solidFill>
                  </a:rPr>
                  <a:t>（</a:t>
                </a:r>
                <a:r>
                  <a:rPr lang="en-US" altLang="zh-CN" sz="2400" b="1" dirty="0">
                    <a:solidFill>
                      <a:srgbClr val="0070C0"/>
                    </a:solidFill>
                  </a:rPr>
                  <a:t>2</a:t>
                </a:r>
                <a:r>
                  <a:rPr lang="zh-CN" altLang="zh-CN" sz="2400" b="1" dirty="0">
                    <a:solidFill>
                      <a:srgbClr val="0070C0"/>
                    </a:solidFill>
                  </a:rPr>
                  <a:t>）</a:t>
                </a:r>
                <a:r>
                  <a:rPr lang="zh-CN" altLang="zh-CN" sz="2400" dirty="0">
                    <a:solidFill>
                      <a:srgbClr val="0070C0"/>
                    </a:solidFill>
                  </a:rPr>
                  <a:t/>
                </a:r>
                <a:br>
                  <a:rPr lang="zh-CN" altLang="zh-CN" sz="2400" dirty="0">
                    <a:solidFill>
                      <a:srgbClr val="0070C0"/>
                    </a:solidFill>
                  </a:rPr>
                </a:br>
                <a:r>
                  <a:rPr lang="zh-CN" altLang="zh-CN" sz="2400" dirty="0">
                    <a:solidFill>
                      <a:srgbClr val="0070C0"/>
                    </a:solidFill>
                  </a:rPr>
                  <a:t>用</a:t>
                </a:r>
                <a:r>
                  <a:rPr lang="en-US" altLang="zh-CN" sz="2400" dirty="0" err="1">
                    <a:solidFill>
                      <a:srgbClr val="0070C0"/>
                    </a:solidFill>
                  </a:rPr>
                  <a:t>lsqnonlin</a:t>
                </a:r>
                <a:r>
                  <a:rPr lang="zh-CN" altLang="zh-CN" sz="2400" dirty="0">
                    <a:solidFill>
                      <a:srgbClr val="0070C0"/>
                    </a:solidFill>
                  </a:rPr>
                  <a:t>指令</a:t>
                </a:r>
                <a:br>
                  <a:rPr lang="zh-CN" altLang="zh-CN" sz="2400" dirty="0">
                    <a:solidFill>
                      <a:srgbClr val="0070C0"/>
                    </a:solidFill>
                  </a:rPr>
                </a:br>
                <a:r>
                  <a:rPr lang="en-US" altLang="zh-CN" sz="2400" dirty="0">
                    <a:solidFill>
                      <a:srgbClr val="0070C0"/>
                    </a:solidFill>
                  </a:rPr>
                  <a:t>       [1] </a:t>
                </a:r>
                <a:r>
                  <a:rPr lang="zh-CN" altLang="zh-CN" sz="2400" dirty="0">
                    <a:solidFill>
                      <a:srgbClr val="0070C0"/>
                    </a:solidFill>
                  </a:rPr>
                  <a:t>编写</a:t>
                </a:r>
                <a:r>
                  <a:rPr lang="en-US" altLang="zh-CN" sz="2400" dirty="0">
                    <a:solidFill>
                      <a:srgbClr val="0070C0"/>
                    </a:solidFill>
                  </a:rPr>
                  <a:t>M</a:t>
                </a:r>
                <a:r>
                  <a:rPr lang="zh-CN" altLang="zh-CN" sz="2400" dirty="0">
                    <a:solidFill>
                      <a:srgbClr val="0070C0"/>
                    </a:solidFill>
                  </a:rPr>
                  <a:t>文件</a:t>
                </a:r>
                <a:r>
                  <a:rPr lang="en-US" altLang="zh-CN" sz="2400" dirty="0" smtClean="0">
                    <a:solidFill>
                      <a:srgbClr val="0070C0"/>
                    </a:solidFill>
                  </a:rPr>
                  <a:t>curve1.m</a:t>
                </a:r>
                <a:r>
                  <a:rPr lang="zh-CN" altLang="zh-CN" sz="2400" dirty="0">
                    <a:solidFill>
                      <a:srgbClr val="0070C0"/>
                    </a:solidFill>
                  </a:rPr>
                  <a:t/>
                </a:r>
                <a:br>
                  <a:rPr lang="zh-CN" altLang="zh-CN" sz="2400" dirty="0">
                    <a:solidFill>
                      <a:srgbClr val="0070C0"/>
                    </a:solidFill>
                  </a:rPr>
                </a:br>
                <a:r>
                  <a:rPr lang="en-US" altLang="zh-CN" sz="2400" dirty="0">
                    <a:solidFill>
                      <a:srgbClr val="0070C0"/>
                    </a:solidFill>
                  </a:rPr>
                  <a:t>            function f=curve1(x)</a:t>
                </a:r>
                <a:r>
                  <a:rPr lang="zh-CN" altLang="zh-CN" sz="2400" dirty="0">
                    <a:solidFill>
                      <a:srgbClr val="0070C0"/>
                    </a:solidFill>
                  </a:rPr>
                  <a:t/>
                </a:r>
                <a:br>
                  <a:rPr lang="zh-CN" altLang="zh-CN" sz="2400" dirty="0">
                    <a:solidFill>
                      <a:srgbClr val="0070C0"/>
                    </a:solidFill>
                  </a:rPr>
                </a:br>
                <a:r>
                  <a:rPr lang="en-US" altLang="zh-CN" sz="2400" dirty="0">
                    <a:solidFill>
                      <a:srgbClr val="0070C0"/>
                    </a:solidFill>
                  </a:rPr>
                  <a:t>            </a:t>
                </a:r>
                <a:r>
                  <a:rPr lang="en-US" altLang="zh-CN" sz="2400" dirty="0" err="1">
                    <a:solidFill>
                      <a:srgbClr val="0070C0"/>
                    </a:solidFill>
                  </a:rPr>
                  <a:t>xdata</a:t>
                </a:r>
                <a:r>
                  <a:rPr lang="en-US" altLang="zh-CN" sz="2400" dirty="0">
                    <a:solidFill>
                      <a:srgbClr val="0070C0"/>
                    </a:solidFill>
                  </a:rPr>
                  <a:t>=[1, 2, 4, 5, 7, 9, 10];</a:t>
                </a:r>
                <a:r>
                  <a:rPr lang="zh-CN" altLang="zh-CN" sz="2400" dirty="0">
                    <a:solidFill>
                      <a:srgbClr val="0070C0"/>
                    </a:solidFill>
                  </a:rPr>
                  <a:t/>
                </a:r>
                <a:br>
                  <a:rPr lang="zh-CN" altLang="zh-CN" sz="2400" dirty="0">
                    <a:solidFill>
                      <a:srgbClr val="0070C0"/>
                    </a:solidFill>
                  </a:rPr>
                </a:br>
                <a:r>
                  <a:rPr lang="en-US" altLang="zh-CN" sz="2400" dirty="0">
                    <a:solidFill>
                      <a:srgbClr val="0070C0"/>
                    </a:solidFill>
                  </a:rPr>
                  <a:t>            </a:t>
                </a:r>
                <a:r>
                  <a:rPr lang="en-US" altLang="zh-CN" sz="2400" dirty="0" err="1">
                    <a:solidFill>
                      <a:srgbClr val="0070C0"/>
                    </a:solidFill>
                  </a:rPr>
                  <a:t>ydata</a:t>
                </a:r>
                <a:r>
                  <a:rPr lang="en-US" altLang="zh-CN" sz="2400" dirty="0">
                    <a:solidFill>
                      <a:srgbClr val="0070C0"/>
                    </a:solidFill>
                  </a:rPr>
                  <a:t>=[1.8, 2.4, 2.9, 3.3, 3.6, 3.9, 4.2];</a:t>
                </a:r>
                <a:r>
                  <a:rPr lang="zh-CN" altLang="zh-CN" sz="2400" dirty="0">
                    <a:solidFill>
                      <a:srgbClr val="0070C0"/>
                    </a:solidFill>
                  </a:rPr>
                  <a:t/>
                </a:r>
                <a:br>
                  <a:rPr lang="zh-CN" altLang="zh-CN" sz="2400" dirty="0">
                    <a:solidFill>
                      <a:srgbClr val="0070C0"/>
                    </a:solidFill>
                  </a:rPr>
                </a:br>
                <a:r>
                  <a:rPr lang="en-US" altLang="zh-CN" sz="2400" dirty="0">
                    <a:solidFill>
                      <a:srgbClr val="0070C0"/>
                    </a:solidFill>
                  </a:rPr>
                  <a:t>            f= </a:t>
                </a:r>
                <a:r>
                  <a:rPr lang="en-US" altLang="zh-CN" sz="2400" dirty="0" err="1">
                    <a:solidFill>
                      <a:srgbClr val="0070C0"/>
                    </a:solidFill>
                  </a:rPr>
                  <a:t>ydata</a:t>
                </a:r>
                <a:r>
                  <a:rPr lang="en-US" altLang="zh-CN" sz="2400" dirty="0">
                    <a:solidFill>
                      <a:srgbClr val="0070C0"/>
                    </a:solidFill>
                  </a:rPr>
                  <a:t>-log(x(1)*xdata.^2+x(2)*</a:t>
                </a:r>
                <a:r>
                  <a:rPr lang="en-US" altLang="zh-CN" sz="2400" dirty="0" err="1">
                    <a:solidFill>
                      <a:srgbClr val="0070C0"/>
                    </a:solidFill>
                  </a:rPr>
                  <a:t>xdata+x</a:t>
                </a:r>
                <a:r>
                  <a:rPr lang="en-US" altLang="zh-CN" sz="2400" dirty="0">
                    <a:solidFill>
                      <a:srgbClr val="0070C0"/>
                    </a:solidFill>
                  </a:rPr>
                  <a:t>(3));  </a:t>
                </a:r>
                <a:r>
                  <a:rPr lang="zh-CN" altLang="zh-CN" sz="2400" dirty="0">
                    <a:solidFill>
                      <a:srgbClr val="0070C0"/>
                    </a:solidFill>
                  </a:rPr>
                  <a:t/>
                </a:r>
                <a:br>
                  <a:rPr lang="zh-CN" altLang="zh-CN" sz="2400" dirty="0">
                    <a:solidFill>
                      <a:srgbClr val="0070C0"/>
                    </a:solidFill>
                  </a:rPr>
                </a:br>
                <a:r>
                  <a:rPr lang="en-US" altLang="zh-CN" sz="2400" dirty="0">
                    <a:solidFill>
                      <a:srgbClr val="0070C0"/>
                    </a:solidFill>
                  </a:rPr>
                  <a:t>       [2] </a:t>
                </a:r>
                <a:r>
                  <a:rPr lang="zh-CN" altLang="zh-CN" sz="2400" dirty="0">
                    <a:solidFill>
                      <a:srgbClr val="0070C0"/>
                    </a:solidFill>
                  </a:rPr>
                  <a:t>主程序</a:t>
                </a:r>
                <a:r>
                  <a:rPr lang="en-US" altLang="zh-CN" sz="2400" dirty="0">
                    <a:solidFill>
                      <a:srgbClr val="0070C0"/>
                    </a:solidFill>
                  </a:rPr>
                  <a:t>dianya1.m</a:t>
                </a:r>
                <a:r>
                  <a:rPr lang="zh-CN" altLang="zh-CN" sz="2400" dirty="0">
                    <a:solidFill>
                      <a:srgbClr val="0070C0"/>
                    </a:solidFill>
                  </a:rPr>
                  <a:t>如下：</a:t>
                </a:r>
                <a:br>
                  <a:rPr lang="zh-CN" altLang="zh-CN" sz="2400" dirty="0">
                    <a:solidFill>
                      <a:srgbClr val="0070C0"/>
                    </a:solidFill>
                  </a:rPr>
                </a:br>
                <a:r>
                  <a:rPr lang="en-US" altLang="zh-CN" sz="2400" dirty="0">
                    <a:solidFill>
                      <a:srgbClr val="0070C0"/>
                    </a:solidFill>
                  </a:rPr>
                  <a:t>            x0=[1, 2, 3]; </a:t>
                </a:r>
                <a:r>
                  <a:rPr lang="en-US" altLang="zh-CN" sz="2400" dirty="0" smtClean="0">
                    <a:solidFill>
                      <a:srgbClr val="0070C0"/>
                    </a:solidFill>
                  </a:rPr>
                  <a:t/>
                </a:r>
                <a:br>
                  <a:rPr lang="en-US" altLang="zh-CN" sz="2400" dirty="0" smtClean="0">
                    <a:solidFill>
                      <a:srgbClr val="0070C0"/>
                    </a:solidFill>
                  </a:rPr>
                </a:br>
                <a:r>
                  <a:rPr lang="en-US" altLang="zh-CN" sz="2400" dirty="0">
                    <a:solidFill>
                      <a:srgbClr val="0070C0"/>
                    </a:solidFill>
                  </a:rPr>
                  <a:t> </a:t>
                </a:r>
                <a:r>
                  <a:rPr lang="en-US" altLang="zh-CN" sz="2400" dirty="0" smtClean="0">
                    <a:solidFill>
                      <a:srgbClr val="0070C0"/>
                    </a:solidFill>
                  </a:rPr>
                  <a:t>          </a:t>
                </a:r>
                <a:r>
                  <a:rPr lang="en-US" altLang="zh-CN" sz="2400" dirty="0" err="1" smtClean="0">
                    <a:solidFill>
                      <a:srgbClr val="0070C0"/>
                    </a:solidFill>
                  </a:rPr>
                  <a:t>xishu</a:t>
                </a:r>
                <a:r>
                  <a:rPr lang="en-US" altLang="zh-CN" sz="2400" dirty="0" smtClean="0">
                    <a:solidFill>
                      <a:srgbClr val="0070C0"/>
                    </a:solidFill>
                  </a:rPr>
                  <a:t>=</a:t>
                </a:r>
                <a:r>
                  <a:rPr lang="en-US" altLang="zh-CN" sz="2400" dirty="0" err="1" smtClean="0">
                    <a:solidFill>
                      <a:srgbClr val="0070C0"/>
                    </a:solidFill>
                  </a:rPr>
                  <a:t>lsqnonlin</a:t>
                </a:r>
                <a:r>
                  <a:rPr lang="en-US" altLang="zh-CN" sz="2400" dirty="0">
                    <a:solidFill>
                      <a:srgbClr val="0070C0"/>
                    </a:solidFill>
                  </a:rPr>
                  <a:t>(‘curve1’,x0)  </a:t>
                </a:r>
                <a:endParaRPr lang="zh-CN" altLang="en-US" sz="2400" dirty="0">
                  <a:solidFill>
                    <a:srgbClr val="0070C0"/>
                  </a:solidFill>
                </a:endParaRPr>
              </a:p>
            </p:txBody>
          </p:sp>
        </mc:Choice>
        <mc:Fallback xmlns="">
          <p:sp>
            <p:nvSpPr>
              <p:cNvPr id="2" name="标题 1"/>
              <p:cNvSpPr>
                <a:spLocks noGrp="1" noRot="1" noChangeAspect="1" noMove="1" noResize="1" noEditPoints="1" noAdjustHandles="1" noChangeArrowheads="1" noChangeShapeType="1" noTextEdit="1"/>
              </p:cNvSpPr>
              <p:nvPr>
                <p:ph type="title"/>
              </p:nvPr>
            </p:nvSpPr>
            <p:spPr>
              <a:xfrm>
                <a:off x="1371600" y="685799"/>
                <a:ext cx="9601200" cy="6577445"/>
              </a:xfrm>
              <a:blipFill rotWithShape="1">
                <a:blip r:embed="rId2"/>
                <a:stretch>
                  <a:fillRect l="-952" t="-1390" r="-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03753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041"/>
          <p:cNvSpPr txBox="1">
            <a:spLocks noChangeArrowheads="1"/>
          </p:cNvSpPr>
          <p:nvPr/>
        </p:nvSpPr>
        <p:spPr bwMode="auto">
          <a:xfrm>
            <a:off x="1187306" y="640675"/>
            <a:ext cx="1006604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2800">
                <a:solidFill>
                  <a:schemeClr val="tx1"/>
                </a:solidFill>
                <a:latin typeface="Arial" pitchFamily="34" charset="0"/>
                <a:ea typeface="宋体" pitchFamily="2" charset="-122"/>
              </a:defRPr>
            </a:lvl9pPr>
          </a:lstStyle>
          <a:p>
            <a:pPr algn="l" eaLnBrk="1" hangingPunct="1">
              <a:spcBef>
                <a:spcPct val="50000"/>
              </a:spcBef>
            </a:pPr>
            <a:r>
              <a:rPr kumimoji="1" lang="en-US" altLang="zh-CN" sz="3200" b="1" dirty="0">
                <a:latin typeface="Times New Roman" pitchFamily="18" charset="0"/>
                <a:ea typeface="楷体_GB2312" pitchFamily="49" charset="-122"/>
              </a:rPr>
              <a:t> </a:t>
            </a:r>
            <a:r>
              <a:rPr kumimoji="1" lang="zh-CN" altLang="en-US" sz="2400" b="1" dirty="0" smtClean="0">
                <a:latin typeface="Times New Roman" pitchFamily="18" charset="0"/>
                <a:ea typeface="楷体_GB2312" pitchFamily="49" charset="-122"/>
              </a:rPr>
              <a:t>例</a:t>
            </a:r>
            <a:r>
              <a:rPr kumimoji="1" lang="en-US" altLang="zh-CN" sz="2400" b="1" dirty="0" smtClean="0">
                <a:latin typeface="Times New Roman" pitchFamily="18" charset="0"/>
                <a:ea typeface="楷体_GB2312" pitchFamily="49" charset="-122"/>
              </a:rPr>
              <a:t>7.3</a:t>
            </a:r>
            <a:r>
              <a:rPr kumimoji="1" lang="zh-CN" altLang="en-US" sz="2400" b="1" dirty="0" smtClean="0">
                <a:latin typeface="Times New Roman" pitchFamily="18" charset="0"/>
                <a:ea typeface="楷体_GB2312" pitchFamily="49" charset="-122"/>
              </a:rPr>
              <a:t>：</a:t>
            </a:r>
            <a:r>
              <a:rPr kumimoji="1" lang="en-US" altLang="zh-CN" sz="2400" b="1" dirty="0" smtClean="0">
                <a:latin typeface="Times New Roman" pitchFamily="18" charset="0"/>
                <a:ea typeface="楷体_GB2312" pitchFamily="49" charset="-122"/>
              </a:rPr>
              <a:t>  </a:t>
            </a:r>
            <a:r>
              <a:rPr kumimoji="1" lang="zh-CN" altLang="en-US" sz="2400" b="1" dirty="0">
                <a:latin typeface="Times New Roman" pitchFamily="18" charset="0"/>
                <a:ea typeface="楷体_GB2312" pitchFamily="49" charset="-122"/>
              </a:rPr>
              <a:t>用下面一组数据拟合                        </a:t>
            </a:r>
            <a:r>
              <a:rPr kumimoji="1" lang="zh-CN" altLang="en-US" sz="2400" b="1" dirty="0" smtClean="0">
                <a:latin typeface="Times New Roman" pitchFamily="18" charset="0"/>
                <a:ea typeface="楷体_GB2312" pitchFamily="49" charset="-122"/>
              </a:rPr>
              <a:t>                中</a:t>
            </a:r>
            <a:r>
              <a:rPr kumimoji="1" lang="zh-CN" altLang="en-US" sz="2400" b="1" dirty="0">
                <a:latin typeface="Times New Roman" pitchFamily="18" charset="0"/>
                <a:ea typeface="楷体_GB2312" pitchFamily="49" charset="-122"/>
              </a:rPr>
              <a:t>的参数</a:t>
            </a:r>
            <a:r>
              <a:rPr kumimoji="1" lang="en-US" altLang="zh-CN" sz="2400" b="1" dirty="0">
                <a:latin typeface="Times New Roman" pitchFamily="18" charset="0"/>
              </a:rPr>
              <a:t>a</a:t>
            </a:r>
            <a:r>
              <a:rPr kumimoji="1" lang="zh-CN" altLang="en-US" sz="2400" b="1" dirty="0">
                <a:latin typeface="Times New Roman" pitchFamily="18" charset="0"/>
              </a:rPr>
              <a:t>，</a:t>
            </a:r>
            <a:r>
              <a:rPr kumimoji="1" lang="en-US" altLang="zh-CN" sz="2400" b="1" dirty="0">
                <a:latin typeface="Times New Roman" pitchFamily="18" charset="0"/>
              </a:rPr>
              <a:t>b</a:t>
            </a:r>
            <a:r>
              <a:rPr kumimoji="1" lang="zh-CN" altLang="en-US" sz="2400" b="1" dirty="0">
                <a:latin typeface="Times New Roman" pitchFamily="18" charset="0"/>
              </a:rPr>
              <a:t>，</a:t>
            </a:r>
            <a:r>
              <a:rPr kumimoji="1" lang="en-US" altLang="zh-CN" sz="2400" b="1" dirty="0" smtClean="0">
                <a:latin typeface="Times New Roman" pitchFamily="18" charset="0"/>
              </a:rPr>
              <a:t>k</a:t>
            </a:r>
            <a:r>
              <a:rPr kumimoji="1" lang="zh-CN" altLang="en-US" sz="2400" b="1" dirty="0" smtClean="0">
                <a:latin typeface="Times New Roman" pitchFamily="18" charset="0"/>
              </a:rPr>
              <a:t>，请用</a:t>
            </a:r>
            <a:r>
              <a:rPr kumimoji="1" lang="en-US" altLang="zh-CN" sz="2400" b="1" dirty="0" smtClean="0">
                <a:latin typeface="Times New Roman" pitchFamily="18" charset="0"/>
              </a:rPr>
              <a:t>MATLAB</a:t>
            </a:r>
            <a:r>
              <a:rPr kumimoji="1" lang="zh-CN" altLang="en-US" sz="2400" b="1" dirty="0" smtClean="0">
                <a:latin typeface="Times New Roman" pitchFamily="18" charset="0"/>
              </a:rPr>
              <a:t>的</a:t>
            </a:r>
            <a:r>
              <a:rPr kumimoji="1" lang="en-US" altLang="zh-CN" sz="2400" b="1" dirty="0" err="1" smtClean="0">
                <a:latin typeface="Times New Roman" pitchFamily="18" charset="0"/>
              </a:rPr>
              <a:t>lsqcurvefit</a:t>
            </a:r>
            <a:r>
              <a:rPr kumimoji="1" lang="zh-CN" altLang="en-US" sz="2400" b="1" dirty="0" smtClean="0">
                <a:latin typeface="Times New Roman" pitchFamily="18" charset="0"/>
              </a:rPr>
              <a:t>命令完成。</a:t>
            </a:r>
            <a:endParaRPr kumimoji="1" lang="en-US" altLang="zh-CN" sz="2400" b="1" dirty="0">
              <a:latin typeface="Times New Roman"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590922468"/>
              </p:ext>
            </p:extLst>
          </p:nvPr>
        </p:nvGraphicFramePr>
        <p:xfrm>
          <a:off x="1811481" y="1765777"/>
          <a:ext cx="8496300" cy="2019300"/>
        </p:xfrm>
        <a:graphic>
          <a:graphicData uri="http://schemas.openxmlformats.org/presentationml/2006/ole">
            <mc:AlternateContent xmlns:mc="http://schemas.openxmlformats.org/markup-compatibility/2006">
              <mc:Choice xmlns:v="urn:schemas-microsoft-com:vml" Requires="v">
                <p:oleObj spid="_x0000_s21704" name="文档" r:id="rId3" imgW="8496300" imgH="2038350" progId="Word.Document.8">
                  <p:embed/>
                </p:oleObj>
              </mc:Choice>
              <mc:Fallback>
                <p:oleObj name="文档" r:id="rId3" imgW="8496300" imgH="2038350" progId="Word.Document.8">
                  <p:embed/>
                  <p:pic>
                    <p:nvPicPr>
                      <p:cNvPr id="0" name="Object 10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1481" y="1765777"/>
                        <a:ext cx="8496300" cy="201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385440508"/>
              </p:ext>
            </p:extLst>
          </p:nvPr>
        </p:nvGraphicFramePr>
        <p:xfrm>
          <a:off x="2372591" y="1755386"/>
          <a:ext cx="368300" cy="468313"/>
        </p:xfrm>
        <a:graphic>
          <a:graphicData uri="http://schemas.openxmlformats.org/presentationml/2006/ole">
            <mc:AlternateContent xmlns:mc="http://schemas.openxmlformats.org/markup-compatibility/2006">
              <mc:Choice xmlns:v="urn:schemas-microsoft-com:vml" Requires="v">
                <p:oleObj spid="_x0000_s21705" name="公式" r:id="rId5" imgW="139639" imgH="241195" progId="Equation.3">
                  <p:embed/>
                </p:oleObj>
              </mc:Choice>
              <mc:Fallback>
                <p:oleObj name="公式" r:id="rId5" imgW="139639" imgH="241195" progId="Equation.3">
                  <p:embed/>
                  <p:pic>
                    <p:nvPicPr>
                      <p:cNvPr id="0" name="Object 10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72591" y="1755386"/>
                        <a:ext cx="368300"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635250738"/>
              </p:ext>
            </p:extLst>
          </p:nvPr>
        </p:nvGraphicFramePr>
        <p:xfrm>
          <a:off x="2184833" y="2414732"/>
          <a:ext cx="860425" cy="439738"/>
        </p:xfrm>
        <a:graphic>
          <a:graphicData uri="http://schemas.openxmlformats.org/presentationml/2006/ole">
            <mc:AlternateContent xmlns:mc="http://schemas.openxmlformats.org/markup-compatibility/2006">
              <mc:Choice xmlns:v="urn:schemas-microsoft-com:vml" Requires="v">
                <p:oleObj spid="_x0000_s21706" name="公式" r:id="rId7" imgW="494870" imgH="253780" progId="Equation.3">
                  <p:embed/>
                </p:oleObj>
              </mc:Choice>
              <mc:Fallback>
                <p:oleObj name="公式" r:id="rId7" imgW="494870" imgH="253780" progId="Equation.3">
                  <p:embed/>
                  <p:pic>
                    <p:nvPicPr>
                      <p:cNvPr id="0" name="Object 10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84833" y="2414732"/>
                        <a:ext cx="860425" cy="439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Box 9"/>
          <p:cNvSpPr txBox="1">
            <a:spLocks noRot="1" noChangeAspect="1" noMove="1" noResize="1" noEditPoints="1" noAdjustHandles="1" noChangeArrowheads="1" noChangeShapeType="1" noTextEdit="1"/>
          </p:cNvSpPr>
          <p:nvPr/>
        </p:nvSpPr>
        <p:spPr>
          <a:xfrm>
            <a:off x="5024057" y="679147"/>
            <a:ext cx="3210686" cy="530915"/>
          </a:xfrm>
          <a:prstGeom prst="rect">
            <a:avLst/>
          </a:prstGeom>
          <a:blipFill rotWithShape="1">
            <a:blip r:embed="rId9"/>
            <a:stretch>
              <a:fillRect/>
            </a:stretch>
          </a:blipFill>
        </p:spPr>
        <p:txBody>
          <a:bodyPr/>
          <a:lstStyle/>
          <a:p>
            <a:r>
              <a:rPr lang="zh-CN" altLang="en-US">
                <a:noFill/>
              </a:rPr>
              <a:t> </a:t>
            </a:r>
          </a:p>
        </p:txBody>
      </p:sp>
      <p:sp>
        <p:nvSpPr>
          <p:cNvPr id="11" name="矩形 10"/>
          <p:cNvSpPr/>
          <p:nvPr/>
        </p:nvSpPr>
        <p:spPr>
          <a:xfrm>
            <a:off x="1280824" y="3046136"/>
            <a:ext cx="9195955" cy="1015663"/>
          </a:xfrm>
          <a:prstGeom prst="rect">
            <a:avLst/>
          </a:prstGeom>
        </p:spPr>
        <p:txBody>
          <a:bodyPr wrap="square">
            <a:spAutoFit/>
          </a:bodyPr>
          <a:lstStyle/>
          <a:p>
            <a:pPr lvl="2"/>
            <a:r>
              <a:rPr kumimoji="1" lang="en-US" altLang="zh-CN" sz="2000" dirty="0">
                <a:solidFill>
                  <a:srgbClr val="0070C0"/>
                </a:solidFill>
                <a:latin typeface="Times New Roman" panose="02020603050405020304" pitchFamily="18" charset="0"/>
                <a:cs typeface="Times New Roman" panose="02020603050405020304" pitchFamily="18" charset="0"/>
              </a:rPr>
              <a:t> </a:t>
            </a:r>
            <a:r>
              <a:rPr kumimoji="1" lang="en-US" altLang="zh-CN" sz="2000" b="1" dirty="0">
                <a:solidFill>
                  <a:srgbClr val="0070C0"/>
                </a:solidFill>
                <a:latin typeface="Times New Roman" panose="02020603050405020304" pitchFamily="18" charset="0"/>
                <a:cs typeface="Times New Roman" panose="02020603050405020304" pitchFamily="18" charset="0"/>
              </a:rPr>
              <a:t>1</a:t>
            </a:r>
            <a:r>
              <a:rPr kumimoji="1" lang="zh-CN" altLang="en-US" sz="2000" b="1" dirty="0">
                <a:solidFill>
                  <a:srgbClr val="0070C0"/>
                </a:solidFill>
                <a:latin typeface="Times New Roman" panose="02020603050405020304" pitchFamily="18" charset="0"/>
                <a:cs typeface="Times New Roman" panose="02020603050405020304" pitchFamily="18" charset="0"/>
              </a:rPr>
              <a:t>）</a:t>
            </a:r>
            <a:r>
              <a:rPr kumimoji="1" lang="zh-CN" altLang="en-US" sz="2000" b="1" dirty="0">
                <a:solidFill>
                  <a:srgbClr val="0070C0"/>
                </a:solidFill>
                <a:latin typeface="Times New Roman" panose="02020603050405020304" pitchFamily="18" charset="0"/>
                <a:ea typeface="楷体_GB2312" pitchFamily="49" charset="-122"/>
                <a:cs typeface="Times New Roman" panose="02020603050405020304" pitchFamily="18" charset="0"/>
              </a:rPr>
              <a:t>编写</a:t>
            </a:r>
            <a:r>
              <a:rPr kumimoji="1" lang="en-US" altLang="zh-CN" sz="2000" b="1" dirty="0">
                <a:solidFill>
                  <a:srgbClr val="0070C0"/>
                </a:solidFill>
                <a:latin typeface="Times New Roman" panose="02020603050405020304" pitchFamily="18" charset="0"/>
                <a:ea typeface="楷体_GB2312" pitchFamily="49" charset="-122"/>
                <a:cs typeface="Times New Roman" panose="02020603050405020304" pitchFamily="18" charset="0"/>
              </a:rPr>
              <a:t>M-</a:t>
            </a:r>
            <a:r>
              <a:rPr kumimoji="1" lang="zh-CN" altLang="en-US" sz="2000" b="1" dirty="0">
                <a:solidFill>
                  <a:srgbClr val="0070C0"/>
                </a:solidFill>
                <a:latin typeface="Times New Roman" panose="02020603050405020304" pitchFamily="18" charset="0"/>
                <a:ea typeface="楷体_GB2312" pitchFamily="49" charset="-122"/>
                <a:cs typeface="Times New Roman" panose="02020603050405020304" pitchFamily="18" charset="0"/>
              </a:rPr>
              <a:t>文件</a:t>
            </a:r>
            <a:r>
              <a:rPr kumimoji="1" lang="zh-CN" altLang="en-US" sz="2000" b="1" dirty="0">
                <a:solidFill>
                  <a:srgbClr val="0070C0"/>
                </a:solidFill>
                <a:latin typeface="Times New Roman" panose="02020603050405020304" pitchFamily="18" charset="0"/>
                <a:cs typeface="Times New Roman" panose="02020603050405020304" pitchFamily="18" charset="0"/>
              </a:rPr>
              <a:t> </a:t>
            </a:r>
            <a:r>
              <a:rPr kumimoji="1" lang="en-US" altLang="zh-CN" sz="2000" b="1" dirty="0">
                <a:solidFill>
                  <a:srgbClr val="0070C0"/>
                </a:solidFill>
                <a:latin typeface="Times New Roman" panose="02020603050405020304" pitchFamily="18" charset="0"/>
                <a:cs typeface="Times New Roman" panose="02020603050405020304" pitchFamily="18" charset="0"/>
              </a:rPr>
              <a:t>curvefun1.m</a:t>
            </a:r>
            <a:endParaRPr kumimoji="1" lang="en-US" altLang="zh-CN" sz="2000" dirty="0">
              <a:solidFill>
                <a:srgbClr val="0070C0"/>
              </a:solidFill>
              <a:latin typeface="Times New Roman" panose="02020603050405020304" pitchFamily="18" charset="0"/>
              <a:cs typeface="Times New Roman" panose="02020603050405020304" pitchFamily="18" charset="0"/>
            </a:endParaRPr>
          </a:p>
          <a:p>
            <a:r>
              <a:rPr kumimoji="1" lang="en-US" altLang="zh-CN" sz="2000" dirty="0">
                <a:solidFill>
                  <a:srgbClr val="0070C0"/>
                </a:solidFill>
                <a:latin typeface="Times New Roman" panose="02020603050405020304" pitchFamily="18" charset="0"/>
                <a:cs typeface="Times New Roman" panose="02020603050405020304" pitchFamily="18" charset="0"/>
              </a:rPr>
              <a:t>     </a:t>
            </a:r>
            <a:r>
              <a:rPr kumimoji="1" lang="en-US" altLang="zh-CN" sz="2000" b="1" dirty="0">
                <a:solidFill>
                  <a:srgbClr val="0070C0"/>
                </a:solidFill>
                <a:latin typeface="Times New Roman" panose="02020603050405020304" pitchFamily="18" charset="0"/>
                <a:cs typeface="Times New Roman" panose="02020603050405020304" pitchFamily="18" charset="0"/>
              </a:rPr>
              <a:t>function f=curvefun1(</a:t>
            </a:r>
            <a:r>
              <a:rPr kumimoji="1" lang="en-US" altLang="zh-CN" sz="2000" b="1" dirty="0" err="1">
                <a:solidFill>
                  <a:srgbClr val="0070C0"/>
                </a:solidFill>
                <a:latin typeface="Times New Roman" panose="02020603050405020304" pitchFamily="18" charset="0"/>
                <a:cs typeface="Times New Roman" panose="02020603050405020304" pitchFamily="18" charset="0"/>
              </a:rPr>
              <a:t>x,tdata</a:t>
            </a:r>
            <a:r>
              <a:rPr kumimoji="1" lang="en-US" altLang="zh-CN" sz="2000" b="1" dirty="0">
                <a:solidFill>
                  <a:srgbClr val="0070C0"/>
                </a:solidFill>
                <a:latin typeface="Times New Roman" panose="02020603050405020304" pitchFamily="18" charset="0"/>
                <a:cs typeface="Times New Roman" panose="02020603050405020304" pitchFamily="18" charset="0"/>
              </a:rPr>
              <a:t>)</a:t>
            </a:r>
          </a:p>
          <a:p>
            <a:r>
              <a:rPr kumimoji="1" lang="en-US" altLang="zh-CN" sz="2000" b="1" dirty="0">
                <a:solidFill>
                  <a:srgbClr val="0070C0"/>
                </a:solidFill>
                <a:latin typeface="Times New Roman" panose="02020603050405020304" pitchFamily="18" charset="0"/>
                <a:cs typeface="Times New Roman" panose="02020603050405020304" pitchFamily="18" charset="0"/>
              </a:rPr>
              <a:t>     f=x(1)+x(2)*</a:t>
            </a:r>
            <a:r>
              <a:rPr kumimoji="1" lang="en-US" altLang="zh-CN" sz="2000" b="1" dirty="0" err="1">
                <a:solidFill>
                  <a:srgbClr val="0070C0"/>
                </a:solidFill>
                <a:latin typeface="Times New Roman" panose="02020603050405020304" pitchFamily="18" charset="0"/>
                <a:cs typeface="Times New Roman" panose="02020603050405020304" pitchFamily="18" charset="0"/>
              </a:rPr>
              <a:t>exp</a:t>
            </a:r>
            <a:r>
              <a:rPr kumimoji="1" lang="en-US" altLang="zh-CN" sz="2000" b="1" dirty="0">
                <a:solidFill>
                  <a:srgbClr val="0070C0"/>
                </a:solidFill>
                <a:latin typeface="Times New Roman" panose="02020603050405020304" pitchFamily="18" charset="0"/>
                <a:cs typeface="Times New Roman" panose="02020603050405020304" pitchFamily="18" charset="0"/>
              </a:rPr>
              <a:t>(-0.02*x(3)*</a:t>
            </a:r>
            <a:r>
              <a:rPr kumimoji="1" lang="en-US" altLang="zh-CN" sz="2000" b="1" dirty="0" err="1">
                <a:solidFill>
                  <a:srgbClr val="0070C0"/>
                </a:solidFill>
                <a:latin typeface="Times New Roman" panose="02020603050405020304" pitchFamily="18" charset="0"/>
                <a:cs typeface="Times New Roman" panose="02020603050405020304" pitchFamily="18" charset="0"/>
              </a:rPr>
              <a:t>tdata</a:t>
            </a:r>
            <a:r>
              <a:rPr kumimoji="1" lang="en-US" altLang="zh-CN" sz="2000" b="1" dirty="0">
                <a:solidFill>
                  <a:srgbClr val="0070C0"/>
                </a:solidFill>
                <a:latin typeface="Times New Roman" panose="02020603050405020304" pitchFamily="18" charset="0"/>
                <a:cs typeface="Times New Roman" panose="02020603050405020304" pitchFamily="18" charset="0"/>
              </a:rPr>
              <a:t>)   </a:t>
            </a:r>
            <a:r>
              <a:rPr kumimoji="1" lang="en-US" altLang="zh-CN" sz="2000" b="1" dirty="0" smtClean="0">
                <a:solidFill>
                  <a:srgbClr val="0070C0"/>
                </a:solidFill>
                <a:latin typeface="Times New Roman" panose="02020603050405020304" pitchFamily="18" charset="0"/>
                <a:cs typeface="Times New Roman" panose="02020603050405020304" pitchFamily="18" charset="0"/>
              </a:rPr>
              <a:t>  %</a:t>
            </a:r>
            <a:r>
              <a:rPr kumimoji="1" lang="zh-CN" altLang="en-US" sz="2000" b="1" dirty="0">
                <a:solidFill>
                  <a:srgbClr val="0070C0"/>
                </a:solidFill>
                <a:latin typeface="Times New Roman" pitchFamily="18" charset="0"/>
                <a:ea typeface="楷体_GB2312" pitchFamily="49" charset="-122"/>
                <a:cs typeface="Times New Roman" panose="02020603050405020304" pitchFamily="18" charset="0"/>
              </a:rPr>
              <a:t>其中</a:t>
            </a:r>
            <a:r>
              <a:rPr kumimoji="1" lang="zh-CN" altLang="en-US" sz="2000" b="1" dirty="0">
                <a:solidFill>
                  <a:srgbClr val="0070C0"/>
                </a:solidFill>
                <a:latin typeface="Times New Roman" pitchFamily="18" charset="0"/>
                <a:cs typeface="Times New Roman" panose="02020603050405020304" pitchFamily="18" charset="0"/>
              </a:rPr>
              <a:t> </a:t>
            </a:r>
            <a:r>
              <a:rPr kumimoji="1" lang="en-US" altLang="zh-CN" sz="2000" b="1" dirty="0">
                <a:solidFill>
                  <a:srgbClr val="0070C0"/>
                </a:solidFill>
                <a:latin typeface="Times New Roman" pitchFamily="18" charset="0"/>
                <a:cs typeface="Times New Roman" panose="02020603050405020304" pitchFamily="18" charset="0"/>
              </a:rPr>
              <a:t>x(1)=a;   x(2)=b</a:t>
            </a:r>
            <a:r>
              <a:rPr kumimoji="1" lang="zh-CN" altLang="en-US" sz="2000" b="1" dirty="0">
                <a:solidFill>
                  <a:srgbClr val="0070C0"/>
                </a:solidFill>
                <a:latin typeface="Times New Roman" pitchFamily="18" charset="0"/>
                <a:cs typeface="Times New Roman" panose="02020603050405020304" pitchFamily="18" charset="0"/>
              </a:rPr>
              <a:t>；</a:t>
            </a:r>
            <a:r>
              <a:rPr kumimoji="1" lang="en-US" altLang="zh-CN" sz="2000" b="1" dirty="0">
                <a:solidFill>
                  <a:srgbClr val="0070C0"/>
                </a:solidFill>
                <a:latin typeface="Times New Roman" pitchFamily="18" charset="0"/>
                <a:cs typeface="Times New Roman" panose="02020603050405020304" pitchFamily="18" charset="0"/>
              </a:rPr>
              <a:t>x(3)=k;</a:t>
            </a:r>
            <a:endParaRPr lang="zh-CN" altLang="en-US" sz="2000" dirty="0">
              <a:solidFill>
                <a:srgbClr val="0070C0"/>
              </a:solidFill>
              <a:latin typeface="Times New Roman" panose="02020603050405020304" pitchFamily="18" charset="0"/>
              <a:cs typeface="Times New Roman" panose="02020603050405020304" pitchFamily="18" charset="0"/>
            </a:endParaRPr>
          </a:p>
        </p:txBody>
      </p:sp>
      <p:sp>
        <p:nvSpPr>
          <p:cNvPr id="12" name="矩形 11"/>
          <p:cNvSpPr/>
          <p:nvPr/>
        </p:nvSpPr>
        <p:spPr>
          <a:xfrm>
            <a:off x="1280824" y="4180344"/>
            <a:ext cx="10364210" cy="2246769"/>
          </a:xfrm>
          <a:prstGeom prst="rect">
            <a:avLst/>
          </a:prstGeom>
        </p:spPr>
        <p:txBody>
          <a:bodyPr wrap="square">
            <a:spAutoFit/>
          </a:bodyPr>
          <a:lstStyle/>
          <a:p>
            <a:pPr lvl="2"/>
            <a:r>
              <a:rPr kumimoji="1" lang="en-US" altLang="zh-CN" sz="2000" b="1" dirty="0">
                <a:solidFill>
                  <a:srgbClr val="0070C0"/>
                </a:solidFill>
                <a:latin typeface="Times New Roman" pitchFamily="18" charset="0"/>
                <a:ea typeface="楷体_GB2312" pitchFamily="49" charset="-122"/>
                <a:cs typeface="Times New Roman" panose="02020603050405020304" pitchFamily="18" charset="0"/>
              </a:rPr>
              <a:t>2</a:t>
            </a:r>
            <a:r>
              <a:rPr kumimoji="1" lang="zh-CN" altLang="en-US" sz="2000" b="1" dirty="0">
                <a:solidFill>
                  <a:srgbClr val="0070C0"/>
                </a:solidFill>
                <a:latin typeface="Times New Roman" pitchFamily="18" charset="0"/>
                <a:ea typeface="楷体_GB2312" pitchFamily="49" charset="-122"/>
                <a:cs typeface="Times New Roman" panose="02020603050405020304" pitchFamily="18" charset="0"/>
              </a:rPr>
              <a:t>）输入命令</a:t>
            </a:r>
            <a:endParaRPr kumimoji="1" lang="zh-CN" altLang="en-US" sz="2000" dirty="0">
              <a:solidFill>
                <a:srgbClr val="0070C0"/>
              </a:solidFill>
              <a:latin typeface="Times New Roman" pitchFamily="18" charset="0"/>
              <a:ea typeface="楷体_GB2312" pitchFamily="49" charset="-122"/>
              <a:cs typeface="Times New Roman" panose="02020603050405020304" pitchFamily="18" charset="0"/>
            </a:endParaRPr>
          </a:p>
          <a:p>
            <a:pPr lvl="2"/>
            <a:r>
              <a:rPr kumimoji="1" lang="en-US" altLang="zh-CN" sz="2000" b="1" dirty="0" err="1">
                <a:solidFill>
                  <a:srgbClr val="0070C0"/>
                </a:solidFill>
                <a:latin typeface="Times New Roman" panose="02020603050405020304" pitchFamily="18" charset="0"/>
                <a:cs typeface="Times New Roman" panose="02020603050405020304" pitchFamily="18" charset="0"/>
              </a:rPr>
              <a:t>tdata</a:t>
            </a:r>
            <a:r>
              <a:rPr kumimoji="1" lang="en-US" altLang="zh-CN" sz="2000" b="1" dirty="0">
                <a:solidFill>
                  <a:srgbClr val="0070C0"/>
                </a:solidFill>
                <a:latin typeface="Times New Roman" panose="02020603050405020304" pitchFamily="18" charset="0"/>
                <a:cs typeface="Times New Roman" panose="02020603050405020304" pitchFamily="18" charset="0"/>
              </a:rPr>
              <a:t>=100:100:1000</a:t>
            </a:r>
          </a:p>
          <a:p>
            <a:pPr lvl="2"/>
            <a:r>
              <a:rPr kumimoji="1" lang="en-US" altLang="zh-CN" sz="2000" b="1" dirty="0" err="1">
                <a:solidFill>
                  <a:srgbClr val="0070C0"/>
                </a:solidFill>
                <a:latin typeface="Times New Roman" panose="02020603050405020304" pitchFamily="18" charset="0"/>
                <a:cs typeface="Times New Roman" panose="02020603050405020304" pitchFamily="18" charset="0"/>
              </a:rPr>
              <a:t>cdata</a:t>
            </a:r>
            <a:r>
              <a:rPr kumimoji="1" lang="en-US" altLang="zh-CN" sz="2000" b="1" dirty="0">
                <a:solidFill>
                  <a:srgbClr val="0070C0"/>
                </a:solidFill>
                <a:latin typeface="Times New Roman" panose="02020603050405020304" pitchFamily="18" charset="0"/>
                <a:cs typeface="Times New Roman" panose="02020603050405020304" pitchFamily="18" charset="0"/>
              </a:rPr>
              <a:t>=1e-03*[4.54,4.99,5.35,5.65,5.90,6.10,6.26,6.39,</a:t>
            </a:r>
          </a:p>
          <a:p>
            <a:pPr lvl="2"/>
            <a:r>
              <a:rPr kumimoji="1" lang="en-US" altLang="zh-CN" sz="2000" b="1" dirty="0">
                <a:solidFill>
                  <a:srgbClr val="0070C0"/>
                </a:solidFill>
                <a:latin typeface="Times New Roman" panose="02020603050405020304" pitchFamily="18" charset="0"/>
                <a:cs typeface="Times New Roman" panose="02020603050405020304" pitchFamily="18" charset="0"/>
              </a:rPr>
              <a:t>6.50,6.59];</a:t>
            </a:r>
          </a:p>
          <a:p>
            <a:pPr lvl="2"/>
            <a:r>
              <a:rPr kumimoji="1" lang="en-US" altLang="zh-CN" sz="2000" b="1" dirty="0">
                <a:solidFill>
                  <a:srgbClr val="0070C0"/>
                </a:solidFill>
                <a:latin typeface="Times New Roman" panose="02020603050405020304" pitchFamily="18" charset="0"/>
                <a:cs typeface="Times New Roman" panose="02020603050405020304" pitchFamily="18" charset="0"/>
              </a:rPr>
              <a:t> x0=[0.2,0.05,0.05];</a:t>
            </a:r>
          </a:p>
          <a:p>
            <a:pPr lvl="2"/>
            <a:r>
              <a:rPr kumimoji="1" lang="en-US" altLang="zh-CN" sz="2000" b="1" dirty="0">
                <a:solidFill>
                  <a:srgbClr val="0070C0"/>
                </a:solidFill>
                <a:latin typeface="Times New Roman" panose="02020603050405020304" pitchFamily="18" charset="0"/>
                <a:cs typeface="Times New Roman" panose="02020603050405020304" pitchFamily="18" charset="0"/>
              </a:rPr>
              <a:t> x=</a:t>
            </a:r>
            <a:r>
              <a:rPr kumimoji="1" lang="en-US" altLang="zh-CN" sz="2000" b="1" dirty="0" err="1">
                <a:solidFill>
                  <a:srgbClr val="0070C0"/>
                </a:solidFill>
                <a:latin typeface="Times New Roman" panose="02020603050405020304" pitchFamily="18" charset="0"/>
                <a:cs typeface="Times New Roman" panose="02020603050405020304" pitchFamily="18" charset="0"/>
              </a:rPr>
              <a:t>lsqcurvefit</a:t>
            </a:r>
            <a:r>
              <a:rPr kumimoji="1" lang="en-US" altLang="zh-CN" sz="2000" b="1" dirty="0">
                <a:solidFill>
                  <a:srgbClr val="0070C0"/>
                </a:solidFill>
                <a:latin typeface="Times New Roman" panose="02020603050405020304" pitchFamily="18" charset="0"/>
                <a:cs typeface="Times New Roman" panose="02020603050405020304" pitchFamily="18" charset="0"/>
              </a:rPr>
              <a:t> ('curvefun1',x0,tdata,cdata)</a:t>
            </a:r>
          </a:p>
          <a:p>
            <a:pPr lvl="2"/>
            <a:r>
              <a:rPr kumimoji="1" lang="en-US" altLang="zh-CN" sz="2000" b="1" dirty="0">
                <a:solidFill>
                  <a:srgbClr val="0070C0"/>
                </a:solidFill>
                <a:latin typeface="Times New Roman" panose="02020603050405020304" pitchFamily="18" charset="0"/>
                <a:cs typeface="Times New Roman" panose="02020603050405020304" pitchFamily="18" charset="0"/>
              </a:rPr>
              <a:t> f= curvefun1(</a:t>
            </a:r>
            <a:r>
              <a:rPr kumimoji="1" lang="en-US" altLang="zh-CN" sz="2000" b="1" dirty="0" err="1">
                <a:solidFill>
                  <a:srgbClr val="0070C0"/>
                </a:solidFill>
                <a:latin typeface="Times New Roman" panose="02020603050405020304" pitchFamily="18" charset="0"/>
                <a:cs typeface="Times New Roman" panose="02020603050405020304" pitchFamily="18" charset="0"/>
              </a:rPr>
              <a:t>x,tdata</a:t>
            </a:r>
            <a:r>
              <a:rPr kumimoji="1" lang="en-US" altLang="zh-CN" sz="2000" b="1" dirty="0">
                <a:solidFill>
                  <a:srgbClr val="0070C0"/>
                </a:solidFill>
                <a:latin typeface="Times New Roman" panose="02020603050405020304" pitchFamily="18" charset="0"/>
                <a:cs typeface="Times New Roman" panose="02020603050405020304" pitchFamily="18" charset="0"/>
              </a:rPr>
              <a:t>) </a:t>
            </a:r>
            <a:endParaRPr lang="zh-CN" altLang="en-US" sz="20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309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71600" y="1007918"/>
            <a:ext cx="9601200" cy="4859482"/>
          </a:xfrm>
        </p:spPr>
        <p:txBody>
          <a:bodyPr>
            <a:normAutofit/>
          </a:bodyPr>
          <a:lstStyle/>
          <a:p>
            <a:endParaRPr lang="en-US" altLang="zh-CN" sz="9600" dirty="0" smtClean="0"/>
          </a:p>
          <a:p>
            <a:pPr marL="0" indent="0">
              <a:buNone/>
            </a:pPr>
            <a:r>
              <a:rPr lang="en-US" altLang="zh-CN" sz="9600"/>
              <a:t> </a:t>
            </a:r>
            <a:r>
              <a:rPr lang="en-US" altLang="zh-CN" sz="9600" smtClean="0"/>
              <a:t>           END</a:t>
            </a:r>
            <a:endParaRPr lang="zh-CN" altLang="en-US" sz="9600" dirty="0"/>
          </a:p>
        </p:txBody>
      </p:sp>
    </p:spTree>
    <p:extLst>
      <p:ext uri="{BB962C8B-B14F-4D97-AF65-F5344CB8AC3E}">
        <p14:creationId xmlns:p14="http://schemas.microsoft.com/office/powerpoint/2010/main" val="2632525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D1D3412-F36B-4695-B31C-504EBFD48CE3}"/>
              </a:ext>
            </a:extLst>
          </p:cNvPr>
          <p:cNvSpPr>
            <a:spLocks noGrp="1"/>
          </p:cNvSpPr>
          <p:nvPr>
            <p:ph type="title"/>
          </p:nvPr>
        </p:nvSpPr>
        <p:spPr/>
        <p:txBody>
          <a:bodyPr/>
          <a:lstStyle/>
          <a:p>
            <a:r>
              <a:rPr lang="zh-CN" altLang="en-US" b="1" dirty="0"/>
              <a:t>第二章 </a:t>
            </a:r>
            <a:r>
              <a:rPr lang="en-US" altLang="zh-CN" b="1" dirty="0"/>
              <a:t>MATLAB</a:t>
            </a:r>
            <a:r>
              <a:rPr lang="zh-CN" altLang="en-US" b="1" dirty="0"/>
              <a:t>入门</a:t>
            </a:r>
          </a:p>
        </p:txBody>
      </p:sp>
      <p:sp>
        <p:nvSpPr>
          <p:cNvPr id="3" name="内容占位符 2">
            <a:extLst>
              <a:ext uri="{FF2B5EF4-FFF2-40B4-BE49-F238E27FC236}">
                <a16:creationId xmlns:a16="http://schemas.microsoft.com/office/drawing/2014/main" xmlns="" id="{29E138D3-A293-467E-8229-A6543159B8DD}"/>
              </a:ext>
            </a:extLst>
          </p:cNvPr>
          <p:cNvSpPr>
            <a:spLocks noGrp="1"/>
          </p:cNvSpPr>
          <p:nvPr>
            <p:ph idx="1"/>
          </p:nvPr>
        </p:nvSpPr>
        <p:spPr/>
        <p:txBody>
          <a:bodyPr>
            <a:normAutofit/>
          </a:bodyPr>
          <a:lstStyle/>
          <a:p>
            <a:r>
              <a:rPr lang="zh-CN" altLang="en-US" sz="2400" dirty="0"/>
              <a:t>掌握</a:t>
            </a:r>
            <a:r>
              <a:rPr lang="en-US" altLang="zh-CN" sz="2400" dirty="0"/>
              <a:t>MATLAB</a:t>
            </a:r>
            <a:r>
              <a:rPr lang="zh-CN" altLang="en-US" sz="2400" dirty="0"/>
              <a:t>的基本语法，常用的数学函数、数组以及矩阵常用的运算以及访问方式</a:t>
            </a:r>
            <a:endParaRPr lang="en-US" altLang="zh-CN" sz="2400" dirty="0"/>
          </a:p>
          <a:p>
            <a:r>
              <a:rPr lang="zh-CN" altLang="en-US" sz="2400" dirty="0"/>
              <a:t>会用</a:t>
            </a:r>
            <a:r>
              <a:rPr lang="en-US" altLang="zh-CN" sz="2400" dirty="0"/>
              <a:t>MATLAB</a:t>
            </a:r>
            <a:r>
              <a:rPr lang="zh-CN" altLang="en-US" sz="2400" dirty="0"/>
              <a:t>做简单的二维图形及三维图形</a:t>
            </a:r>
          </a:p>
        </p:txBody>
      </p:sp>
    </p:spTree>
    <p:extLst>
      <p:ext uri="{BB962C8B-B14F-4D97-AF65-F5344CB8AC3E}">
        <p14:creationId xmlns:p14="http://schemas.microsoft.com/office/powerpoint/2010/main" val="2827469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C7F5CEB-F89A-4CFE-8683-D2641C84D81C}"/>
              </a:ext>
            </a:extLst>
          </p:cNvPr>
          <p:cNvSpPr>
            <a:spLocks noGrp="1"/>
          </p:cNvSpPr>
          <p:nvPr>
            <p:ph type="title"/>
          </p:nvPr>
        </p:nvSpPr>
        <p:spPr>
          <a:xfrm>
            <a:off x="1371600" y="685799"/>
            <a:ext cx="9601200" cy="2597727"/>
          </a:xfrm>
        </p:spPr>
        <p:txBody>
          <a:bodyPr>
            <a:normAutofit fontScale="90000"/>
          </a:bodyPr>
          <a:lstStyle/>
          <a:p>
            <a:r>
              <a:rPr lang="zh-CN" altLang="en-US" sz="2800" b="1" dirty="0">
                <a:latin typeface="+mn-ea"/>
                <a:ea typeface="+mn-ea"/>
              </a:rPr>
              <a:t>例</a:t>
            </a:r>
            <a:r>
              <a:rPr lang="en-US" altLang="zh-CN" sz="2800" b="1" dirty="0" smtClean="0">
                <a:latin typeface="+mn-ea"/>
                <a:ea typeface="+mn-ea"/>
              </a:rPr>
              <a:t>2.1</a:t>
            </a:r>
            <a:r>
              <a:rPr lang="zh-CN" altLang="en-US" sz="2800" b="1" dirty="0" smtClean="0">
                <a:latin typeface="+mn-ea"/>
                <a:ea typeface="+mn-ea"/>
              </a:rPr>
              <a:t>：</a:t>
            </a:r>
            <a:r>
              <a:rPr lang="en-US" altLang="zh-CN" sz="2800" b="1" dirty="0" smtClean="0">
                <a:latin typeface="+mn-ea"/>
                <a:ea typeface="+mn-ea"/>
              </a:rPr>
              <a:t> </a:t>
            </a:r>
            <a:r>
              <a:rPr lang="zh-CN" altLang="en-US" sz="2800" b="1" dirty="0">
                <a:latin typeface="+mn-ea"/>
                <a:ea typeface="+mn-ea"/>
              </a:rPr>
              <a:t>请写出如下</a:t>
            </a:r>
            <a:r>
              <a:rPr lang="en-US" altLang="zh-CN" sz="2800" b="1" dirty="0">
                <a:latin typeface="+mn-ea"/>
                <a:ea typeface="+mn-ea"/>
              </a:rPr>
              <a:t>MATLAB</a:t>
            </a:r>
            <a:r>
              <a:rPr lang="zh-CN" altLang="en-US" sz="2800" b="1" dirty="0">
                <a:latin typeface="+mn-ea"/>
                <a:ea typeface="+mn-ea"/>
              </a:rPr>
              <a:t>代码的运行结果：</a:t>
            </a:r>
            <a:r>
              <a:rPr lang="en-US" altLang="zh-CN" sz="2800" b="1" dirty="0">
                <a:latin typeface="+mn-ea"/>
                <a:ea typeface="+mn-ea"/>
              </a:rPr>
              <a:t/>
            </a:r>
            <a:br>
              <a:rPr lang="en-US" altLang="zh-CN" sz="2800" b="1" dirty="0">
                <a:latin typeface="+mn-ea"/>
                <a:ea typeface="+mn-ea"/>
              </a:rPr>
            </a:br>
            <a:r>
              <a:rPr lang="en-US" altLang="zh-CN" sz="2800" b="1" dirty="0">
                <a:latin typeface="+mn-ea"/>
                <a:ea typeface="+mn-ea"/>
              </a:rPr>
              <a:t>    a=[1 2 3 4]</a:t>
            </a:r>
            <a:r>
              <a:rPr lang="zh-CN" altLang="en-US" sz="2800" b="1" dirty="0">
                <a:latin typeface="+mn-ea"/>
                <a:ea typeface="+mn-ea"/>
              </a:rPr>
              <a:t>；</a:t>
            </a:r>
            <a:r>
              <a:rPr lang="en-US" altLang="zh-CN" sz="2800" b="1" dirty="0">
                <a:latin typeface="+mn-ea"/>
                <a:ea typeface="+mn-ea"/>
              </a:rPr>
              <a:t/>
            </a:r>
            <a:br>
              <a:rPr lang="en-US" altLang="zh-CN" sz="2800" b="1" dirty="0">
                <a:latin typeface="+mn-ea"/>
                <a:ea typeface="+mn-ea"/>
              </a:rPr>
            </a:br>
            <a:r>
              <a:rPr lang="en-US" altLang="zh-CN" sz="2800" b="1" dirty="0">
                <a:latin typeface="+mn-ea"/>
                <a:ea typeface="+mn-ea"/>
              </a:rPr>
              <a:t>    b=[4 3 2 1]</a:t>
            </a:r>
            <a:r>
              <a:rPr lang="zh-CN" altLang="en-US" sz="2800" b="1" dirty="0">
                <a:latin typeface="+mn-ea"/>
                <a:ea typeface="+mn-ea"/>
              </a:rPr>
              <a:t>；</a:t>
            </a:r>
            <a:r>
              <a:rPr lang="en-US" altLang="zh-CN" sz="2800" b="1" dirty="0">
                <a:latin typeface="+mn-ea"/>
                <a:ea typeface="+mn-ea"/>
              </a:rPr>
              <a:t/>
            </a:r>
            <a:br>
              <a:rPr lang="en-US" altLang="zh-CN" sz="2800" b="1" dirty="0">
                <a:latin typeface="+mn-ea"/>
                <a:ea typeface="+mn-ea"/>
              </a:rPr>
            </a:br>
            <a:r>
              <a:rPr lang="en-US" altLang="zh-CN" sz="2800" b="1" dirty="0">
                <a:latin typeface="+mn-ea"/>
                <a:ea typeface="+mn-ea"/>
              </a:rPr>
              <a:t>    X</a:t>
            </a:r>
            <a:r>
              <a:rPr lang="zh-CN" altLang="en-US" sz="2800" b="1" dirty="0">
                <a:latin typeface="+mn-ea"/>
                <a:ea typeface="+mn-ea"/>
              </a:rPr>
              <a:t> </a:t>
            </a:r>
            <a:r>
              <a:rPr lang="en-US" altLang="zh-CN" sz="2800" b="1" dirty="0">
                <a:latin typeface="+mn-ea"/>
                <a:ea typeface="+mn-ea"/>
              </a:rPr>
              <a:t>=</a:t>
            </a:r>
            <a:r>
              <a:rPr lang="zh-CN" altLang="en-US" sz="2800" b="1" dirty="0">
                <a:latin typeface="+mn-ea"/>
                <a:ea typeface="+mn-ea"/>
              </a:rPr>
              <a:t> </a:t>
            </a:r>
            <a:r>
              <a:rPr lang="en-US" altLang="zh-CN" sz="2800" b="1" dirty="0">
                <a:latin typeface="+mn-ea"/>
                <a:ea typeface="+mn-ea"/>
              </a:rPr>
              <a:t>tan(a(2)*pi/8)</a:t>
            </a:r>
            <a:br>
              <a:rPr lang="en-US" altLang="zh-CN" sz="2800" b="1" dirty="0">
                <a:latin typeface="+mn-ea"/>
                <a:ea typeface="+mn-ea"/>
              </a:rPr>
            </a:br>
            <a:r>
              <a:rPr lang="en-US" altLang="zh-CN" sz="2800" b="1" dirty="0">
                <a:latin typeface="+mn-ea"/>
                <a:ea typeface="+mn-ea"/>
              </a:rPr>
              <a:t>    Y = a .* b</a:t>
            </a:r>
            <a:br>
              <a:rPr lang="en-US" altLang="zh-CN" sz="2800" b="1" dirty="0">
                <a:latin typeface="+mn-ea"/>
                <a:ea typeface="+mn-ea"/>
              </a:rPr>
            </a:br>
            <a:r>
              <a:rPr lang="en-US" altLang="zh-CN" sz="2800" b="1" dirty="0">
                <a:latin typeface="+mn-ea"/>
                <a:ea typeface="+mn-ea"/>
              </a:rPr>
              <a:t>    Z = [b; Y]</a:t>
            </a:r>
            <a:br>
              <a:rPr lang="en-US" altLang="zh-CN" sz="2800" b="1" dirty="0">
                <a:latin typeface="+mn-ea"/>
                <a:ea typeface="+mn-ea"/>
              </a:rPr>
            </a:br>
            <a:r>
              <a:rPr lang="en-US" altLang="zh-CN" sz="2800" b="1" dirty="0">
                <a:latin typeface="+mn-ea"/>
                <a:ea typeface="+mn-ea"/>
              </a:rPr>
              <a:t>    m=Z(:,2)</a:t>
            </a:r>
            <a:endParaRPr lang="zh-CN" altLang="en-US" sz="2800" b="1" dirty="0">
              <a:latin typeface="+mn-ea"/>
              <a:ea typeface="+mn-ea"/>
            </a:endParaRPr>
          </a:p>
        </p:txBody>
      </p:sp>
      <p:sp>
        <p:nvSpPr>
          <p:cNvPr id="3" name="内容占位符 2">
            <a:extLst>
              <a:ext uri="{FF2B5EF4-FFF2-40B4-BE49-F238E27FC236}">
                <a16:creationId xmlns:a16="http://schemas.microsoft.com/office/drawing/2014/main" xmlns="" id="{E51BDF27-FF68-4ECC-BAEA-6F32A1AA80AA}"/>
              </a:ext>
            </a:extLst>
          </p:cNvPr>
          <p:cNvSpPr>
            <a:spLocks noGrp="1"/>
          </p:cNvSpPr>
          <p:nvPr>
            <p:ph idx="1"/>
          </p:nvPr>
        </p:nvSpPr>
        <p:spPr>
          <a:xfrm>
            <a:off x="1371600" y="3429001"/>
            <a:ext cx="9601200" cy="2999508"/>
          </a:xfrm>
        </p:spPr>
        <p:txBody>
          <a:bodyPr>
            <a:normAutofit lnSpcReduction="10000"/>
          </a:bodyPr>
          <a:lstStyle/>
          <a:p>
            <a:pPr marL="0" indent="0">
              <a:buNone/>
            </a:pPr>
            <a:r>
              <a:rPr lang="zh-CN" altLang="en-US" dirty="0">
                <a:solidFill>
                  <a:srgbClr val="0070C0"/>
                </a:solidFill>
                <a:latin typeface="Times New Roman" panose="02020603050405020304" pitchFamily="18" charset="0"/>
                <a:cs typeface="Times New Roman" panose="02020603050405020304" pitchFamily="18" charset="0"/>
              </a:rPr>
              <a:t>答：</a:t>
            </a:r>
            <a:endParaRPr lang="en-US" altLang="zh-CN" dirty="0">
              <a:solidFill>
                <a:srgbClr val="0070C0"/>
              </a:solidFill>
              <a:latin typeface="Times New Roman" panose="02020603050405020304" pitchFamily="18" charset="0"/>
              <a:cs typeface="Times New Roman" panose="02020603050405020304" pitchFamily="18" charset="0"/>
            </a:endParaRPr>
          </a:p>
          <a:p>
            <a:pPr marL="0" indent="0">
              <a:buNone/>
            </a:pPr>
            <a:r>
              <a:rPr lang="en-US" altLang="zh-CN" dirty="0">
                <a:solidFill>
                  <a:srgbClr val="0070C0"/>
                </a:solidFill>
                <a:latin typeface="Times New Roman" panose="02020603050405020304" pitchFamily="18" charset="0"/>
                <a:cs typeface="Times New Roman" panose="02020603050405020304" pitchFamily="18" charset="0"/>
              </a:rPr>
              <a:t>X=1.0000</a:t>
            </a:r>
          </a:p>
          <a:p>
            <a:pPr marL="0" indent="0">
              <a:buNone/>
            </a:pPr>
            <a:r>
              <a:rPr lang="en-US" altLang="zh-CN" dirty="0">
                <a:solidFill>
                  <a:srgbClr val="0070C0"/>
                </a:solidFill>
                <a:latin typeface="Times New Roman" panose="02020603050405020304" pitchFamily="18" charset="0"/>
                <a:cs typeface="Times New Roman" panose="02020603050405020304" pitchFamily="18" charset="0"/>
              </a:rPr>
              <a:t>Y= 4 6 6 4</a:t>
            </a:r>
          </a:p>
          <a:p>
            <a:pPr marL="0" indent="0">
              <a:buNone/>
            </a:pPr>
            <a:r>
              <a:rPr lang="en-US" altLang="zh-CN" dirty="0">
                <a:solidFill>
                  <a:srgbClr val="0070C0"/>
                </a:solidFill>
                <a:latin typeface="Times New Roman" panose="02020603050405020304" pitchFamily="18" charset="0"/>
                <a:cs typeface="Times New Roman" panose="02020603050405020304" pitchFamily="18" charset="0"/>
              </a:rPr>
              <a:t>Z= 4 3 2 1</a:t>
            </a:r>
          </a:p>
          <a:p>
            <a:pPr marL="0" indent="0">
              <a:buNone/>
            </a:pPr>
            <a:r>
              <a:rPr lang="en-US" altLang="zh-CN" dirty="0">
                <a:solidFill>
                  <a:srgbClr val="0070C0"/>
                </a:solidFill>
                <a:latin typeface="Times New Roman" panose="02020603050405020304" pitchFamily="18" charset="0"/>
                <a:cs typeface="Times New Roman" panose="02020603050405020304" pitchFamily="18" charset="0"/>
              </a:rPr>
              <a:t>     4 6 6 4</a:t>
            </a:r>
          </a:p>
          <a:p>
            <a:pPr marL="0" indent="0">
              <a:buNone/>
            </a:pPr>
            <a:r>
              <a:rPr lang="en-US" altLang="zh-CN" dirty="0">
                <a:solidFill>
                  <a:srgbClr val="0070C0"/>
                </a:solidFill>
                <a:latin typeface="Times New Roman" panose="02020603050405020304" pitchFamily="18" charset="0"/>
                <a:cs typeface="Times New Roman" panose="02020603050405020304" pitchFamily="18" charset="0"/>
              </a:rPr>
              <a:t>m=3</a:t>
            </a:r>
          </a:p>
          <a:p>
            <a:pPr marL="0" indent="0">
              <a:buNone/>
            </a:pPr>
            <a:r>
              <a:rPr lang="en-US" altLang="zh-CN" dirty="0">
                <a:solidFill>
                  <a:srgbClr val="0070C0"/>
                </a:solidFill>
                <a:latin typeface="Times New Roman" panose="02020603050405020304" pitchFamily="18" charset="0"/>
                <a:cs typeface="Times New Roman" panose="02020603050405020304" pitchFamily="18" charset="0"/>
              </a:rPr>
              <a:t>     6</a:t>
            </a:r>
          </a:p>
          <a:p>
            <a:pPr marL="0" indent="0">
              <a:buNone/>
            </a:pPr>
            <a:endParaRPr lang="zh-CN" altLang="en-US" dirty="0"/>
          </a:p>
        </p:txBody>
      </p:sp>
    </p:spTree>
    <p:extLst>
      <p:ext uri="{BB962C8B-B14F-4D97-AF65-F5344CB8AC3E}">
        <p14:creationId xmlns:p14="http://schemas.microsoft.com/office/powerpoint/2010/main" val="185002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55B05F5-3C09-4FC0-981E-C1A86450562C}"/>
              </a:ext>
            </a:extLst>
          </p:cNvPr>
          <p:cNvSpPr>
            <a:spLocks noGrp="1"/>
          </p:cNvSpPr>
          <p:nvPr>
            <p:ph type="title"/>
          </p:nvPr>
        </p:nvSpPr>
        <p:spPr>
          <a:xfrm>
            <a:off x="1371600" y="685800"/>
            <a:ext cx="9601200" cy="997527"/>
          </a:xfrm>
        </p:spPr>
        <p:txBody>
          <a:bodyPr>
            <a:normAutofit/>
          </a:bodyPr>
          <a:lstStyle/>
          <a:p>
            <a:r>
              <a:rPr lang="zh-CN" altLang="en-US" sz="2800" b="1" dirty="0" smtClean="0">
                <a:latin typeface="+mn-ea"/>
                <a:ea typeface="+mn-ea"/>
              </a:rPr>
              <a:t>例</a:t>
            </a:r>
            <a:r>
              <a:rPr lang="en-US" altLang="zh-CN" sz="2800" b="1" dirty="0" smtClean="0">
                <a:latin typeface="+mn-ea"/>
                <a:ea typeface="+mn-ea"/>
              </a:rPr>
              <a:t>2.2</a:t>
            </a:r>
            <a:r>
              <a:rPr lang="zh-CN" altLang="en-US" sz="2800" b="1" dirty="0" smtClean="0">
                <a:latin typeface="+mn-ea"/>
                <a:ea typeface="+mn-ea"/>
              </a:rPr>
              <a:t>：</a:t>
            </a:r>
            <a:r>
              <a:rPr lang="en-US" altLang="zh-CN" sz="2800" b="1" dirty="0" smtClean="0">
                <a:latin typeface="+mn-ea"/>
                <a:ea typeface="+mn-ea"/>
              </a:rPr>
              <a:t> </a:t>
            </a:r>
            <a:r>
              <a:rPr lang="zh-CN" altLang="en-US" sz="2800" b="1" dirty="0" smtClean="0">
                <a:latin typeface="+mn-ea"/>
                <a:ea typeface="+mn-ea"/>
              </a:rPr>
              <a:t>用</a:t>
            </a:r>
            <a:r>
              <a:rPr lang="en-US" altLang="zh-CN" sz="2800" b="1" dirty="0" smtClean="0">
                <a:latin typeface="+mn-ea"/>
                <a:ea typeface="+mn-ea"/>
              </a:rPr>
              <a:t>surf</a:t>
            </a:r>
            <a:r>
              <a:rPr lang="zh-CN" altLang="en-US" sz="2800" b="1" dirty="0" smtClean="0">
                <a:latin typeface="+mn-ea"/>
                <a:ea typeface="+mn-ea"/>
              </a:rPr>
              <a:t>命令画</a:t>
            </a:r>
            <a:r>
              <a:rPr lang="en-US" altLang="zh-CN" sz="2800" b="1" dirty="0" smtClean="0">
                <a:latin typeface="+mn-ea"/>
                <a:ea typeface="+mn-ea"/>
              </a:rPr>
              <a:t>Z=(X+Y)</a:t>
            </a:r>
            <a:r>
              <a:rPr lang="en-US" altLang="zh-CN" sz="2800" b="1" baseline="30000" dirty="0" smtClean="0">
                <a:latin typeface="+mn-ea"/>
                <a:ea typeface="+mn-ea"/>
              </a:rPr>
              <a:t>2</a:t>
            </a:r>
            <a:r>
              <a:rPr lang="en-US" altLang="zh-CN" sz="2800" b="1" dirty="0" smtClean="0">
                <a:latin typeface="+mn-ea"/>
                <a:ea typeface="+mn-ea"/>
              </a:rPr>
              <a:t> </a:t>
            </a:r>
            <a:r>
              <a:rPr lang="zh-CN" altLang="en-US" sz="2800" b="1" dirty="0" smtClean="0">
                <a:latin typeface="+mn-ea"/>
                <a:ea typeface="+mn-ea"/>
              </a:rPr>
              <a:t>的图形，其中</a:t>
            </a:r>
            <a:r>
              <a:rPr lang="en-US" altLang="zh-CN" sz="2800" b="1" dirty="0" smtClean="0">
                <a:latin typeface="+mn-ea"/>
                <a:ea typeface="+mn-ea"/>
              </a:rPr>
              <a:t>-2≤X≤2</a:t>
            </a:r>
            <a:r>
              <a:rPr lang="zh-CN" altLang="en-US" sz="2800" b="1" dirty="0" smtClean="0">
                <a:latin typeface="+mn-ea"/>
                <a:ea typeface="+mn-ea"/>
              </a:rPr>
              <a:t>，</a:t>
            </a:r>
            <a:r>
              <a:rPr lang="en-US" altLang="zh-CN" sz="2800" b="1" dirty="0" smtClean="0">
                <a:latin typeface="+mn-ea"/>
                <a:ea typeface="+mn-ea"/>
              </a:rPr>
              <a:t>-1</a:t>
            </a:r>
            <a:r>
              <a:rPr lang="en-US" altLang="zh-CN" sz="2800" b="1" dirty="0">
                <a:latin typeface="+mn-ea"/>
                <a:ea typeface="+mn-ea"/>
              </a:rPr>
              <a:t>≤</a:t>
            </a:r>
            <a:r>
              <a:rPr lang="en-US" altLang="zh-CN" sz="2800" b="1" dirty="0" smtClean="0">
                <a:latin typeface="+mn-ea"/>
                <a:ea typeface="+mn-ea"/>
              </a:rPr>
              <a:t>Y≤3</a:t>
            </a:r>
            <a:r>
              <a:rPr lang="zh-CN" altLang="en-US" sz="2800" b="1" dirty="0" smtClean="0"/>
              <a:t>。</a:t>
            </a:r>
            <a:endParaRPr lang="zh-CN" altLang="en-US" sz="2800" b="1" dirty="0"/>
          </a:p>
        </p:txBody>
      </p:sp>
      <p:sp>
        <p:nvSpPr>
          <p:cNvPr id="3" name="内容占位符 2">
            <a:extLst>
              <a:ext uri="{FF2B5EF4-FFF2-40B4-BE49-F238E27FC236}">
                <a16:creationId xmlns:a16="http://schemas.microsoft.com/office/drawing/2014/main" xmlns="" id="{0BE2E5DB-ABB7-43E6-B6C4-2CD7E560DEEC}"/>
              </a:ext>
            </a:extLst>
          </p:cNvPr>
          <p:cNvSpPr>
            <a:spLocks noGrp="1"/>
          </p:cNvSpPr>
          <p:nvPr>
            <p:ph idx="1"/>
          </p:nvPr>
        </p:nvSpPr>
        <p:spPr/>
        <p:txBody>
          <a:bodyPr/>
          <a:lstStyle/>
          <a:p>
            <a:pPr marL="0" indent="0">
              <a:buNone/>
            </a:pPr>
            <a:r>
              <a:rPr lang="zh-CN" altLang="en-US" dirty="0" smtClean="0">
                <a:solidFill>
                  <a:srgbClr val="0070C0"/>
                </a:solidFill>
                <a:latin typeface="Times New Roman" panose="02020603050405020304" pitchFamily="18" charset="0"/>
                <a:cs typeface="Times New Roman" panose="02020603050405020304" pitchFamily="18" charset="0"/>
              </a:rPr>
              <a:t>答：</a:t>
            </a:r>
            <a:endParaRPr lang="en-US" altLang="zh-CN" dirty="0" smtClean="0">
              <a:solidFill>
                <a:srgbClr val="0070C0"/>
              </a:solidFill>
              <a:latin typeface="Times New Roman" panose="02020603050405020304" pitchFamily="18" charset="0"/>
              <a:cs typeface="Times New Roman" panose="02020603050405020304" pitchFamily="18" charset="0"/>
            </a:endParaRPr>
          </a:p>
          <a:p>
            <a:pPr marL="0" indent="0">
              <a:buNone/>
            </a:pPr>
            <a:r>
              <a:rPr lang="en-US" altLang="zh-CN" dirty="0">
                <a:solidFill>
                  <a:srgbClr val="0070C0"/>
                </a:solidFill>
                <a:latin typeface="Times New Roman" panose="02020603050405020304" pitchFamily="18" charset="0"/>
                <a:cs typeface="Times New Roman" panose="02020603050405020304" pitchFamily="18" charset="0"/>
              </a:rPr>
              <a:t>x</a:t>
            </a:r>
            <a:r>
              <a:rPr lang="en-US" altLang="zh-CN" dirty="0" smtClean="0">
                <a:solidFill>
                  <a:srgbClr val="0070C0"/>
                </a:solidFill>
                <a:latin typeface="Times New Roman" panose="02020603050405020304" pitchFamily="18" charset="0"/>
                <a:cs typeface="Times New Roman" panose="02020603050405020304" pitchFamily="18" charset="0"/>
              </a:rPr>
              <a:t>=-2:0.1:2;  </a:t>
            </a:r>
            <a:endParaRPr lang="zh-CN" altLang="zh-CN" dirty="0">
              <a:solidFill>
                <a:srgbClr val="0070C0"/>
              </a:solidFill>
              <a:latin typeface="Times New Roman" panose="02020603050405020304" pitchFamily="18" charset="0"/>
              <a:cs typeface="Times New Roman" panose="02020603050405020304" pitchFamily="18" charset="0"/>
            </a:endParaRPr>
          </a:p>
          <a:p>
            <a:pPr marL="0" indent="0">
              <a:buNone/>
            </a:pPr>
            <a:r>
              <a:rPr lang="en-US" altLang="zh-CN" dirty="0">
                <a:solidFill>
                  <a:srgbClr val="0070C0"/>
                </a:solidFill>
                <a:latin typeface="Times New Roman" panose="02020603050405020304" pitchFamily="18" charset="0"/>
                <a:cs typeface="Times New Roman" panose="02020603050405020304" pitchFamily="18" charset="0"/>
              </a:rPr>
              <a:t>  y=-</a:t>
            </a:r>
            <a:r>
              <a:rPr lang="en-US" altLang="zh-CN" dirty="0" smtClean="0">
                <a:solidFill>
                  <a:srgbClr val="0070C0"/>
                </a:solidFill>
                <a:latin typeface="Times New Roman" panose="02020603050405020304" pitchFamily="18" charset="0"/>
                <a:cs typeface="Times New Roman" panose="02020603050405020304" pitchFamily="18" charset="0"/>
              </a:rPr>
              <a:t>1:0.1:3;   </a:t>
            </a:r>
            <a:endParaRPr lang="zh-CN" altLang="zh-CN" dirty="0">
              <a:solidFill>
                <a:srgbClr val="0070C0"/>
              </a:solidFill>
              <a:latin typeface="Times New Roman" panose="02020603050405020304" pitchFamily="18" charset="0"/>
              <a:cs typeface="Times New Roman" panose="02020603050405020304" pitchFamily="18" charset="0"/>
            </a:endParaRPr>
          </a:p>
          <a:p>
            <a:pPr marL="0" indent="0">
              <a:buNone/>
            </a:pPr>
            <a:r>
              <a:rPr lang="en-US" altLang="zh-CN" dirty="0">
                <a:solidFill>
                  <a:srgbClr val="0070C0"/>
                </a:solidFill>
                <a:latin typeface="Times New Roman" panose="02020603050405020304" pitchFamily="18" charset="0"/>
                <a:cs typeface="Times New Roman" panose="02020603050405020304" pitchFamily="18" charset="0"/>
              </a:rPr>
              <a:t>  [X,Y]=</a:t>
            </a:r>
            <a:r>
              <a:rPr lang="en-US" altLang="zh-CN" dirty="0" err="1">
                <a:solidFill>
                  <a:srgbClr val="0070C0"/>
                </a:solidFill>
                <a:latin typeface="Times New Roman" panose="02020603050405020304" pitchFamily="18" charset="0"/>
                <a:cs typeface="Times New Roman" panose="02020603050405020304" pitchFamily="18" charset="0"/>
              </a:rPr>
              <a:t>meshgrid</a:t>
            </a:r>
            <a:r>
              <a:rPr lang="en-US" altLang="zh-CN" dirty="0">
                <a:solidFill>
                  <a:srgbClr val="0070C0"/>
                </a:solidFill>
                <a:latin typeface="Times New Roman" panose="02020603050405020304" pitchFamily="18" charset="0"/>
                <a:cs typeface="Times New Roman" panose="02020603050405020304" pitchFamily="18" charset="0"/>
              </a:rPr>
              <a:t>(</a:t>
            </a:r>
            <a:r>
              <a:rPr lang="en-US" altLang="zh-CN" dirty="0" err="1">
                <a:solidFill>
                  <a:srgbClr val="0070C0"/>
                </a:solidFill>
                <a:latin typeface="Times New Roman" panose="02020603050405020304" pitchFamily="18" charset="0"/>
                <a:cs typeface="Times New Roman" panose="02020603050405020304" pitchFamily="18" charset="0"/>
              </a:rPr>
              <a:t>x,y</a:t>
            </a:r>
            <a:r>
              <a:rPr lang="en-US" altLang="zh-CN" dirty="0">
                <a:solidFill>
                  <a:srgbClr val="0070C0"/>
                </a:solidFill>
                <a:latin typeface="Times New Roman" panose="02020603050405020304" pitchFamily="18" charset="0"/>
                <a:cs typeface="Times New Roman" panose="02020603050405020304" pitchFamily="18" charset="0"/>
              </a:rPr>
              <a:t>);</a:t>
            </a:r>
            <a:endParaRPr lang="zh-CN" altLang="zh-CN" dirty="0">
              <a:solidFill>
                <a:srgbClr val="0070C0"/>
              </a:solidFill>
              <a:latin typeface="Times New Roman" panose="02020603050405020304" pitchFamily="18" charset="0"/>
              <a:cs typeface="Times New Roman" panose="02020603050405020304" pitchFamily="18" charset="0"/>
            </a:endParaRPr>
          </a:p>
          <a:p>
            <a:pPr marL="0" indent="0">
              <a:buNone/>
            </a:pPr>
            <a:r>
              <a:rPr lang="en-US" altLang="zh-CN" dirty="0">
                <a:solidFill>
                  <a:srgbClr val="0070C0"/>
                </a:solidFill>
                <a:latin typeface="Times New Roman" panose="02020603050405020304" pitchFamily="18" charset="0"/>
                <a:cs typeface="Times New Roman" panose="02020603050405020304" pitchFamily="18" charset="0"/>
              </a:rPr>
              <a:t>  Z=(X+Y).^2;</a:t>
            </a:r>
            <a:endParaRPr lang="zh-CN" altLang="zh-CN" dirty="0">
              <a:solidFill>
                <a:srgbClr val="0070C0"/>
              </a:solidFill>
              <a:latin typeface="Times New Roman" panose="02020603050405020304" pitchFamily="18" charset="0"/>
              <a:cs typeface="Times New Roman" panose="02020603050405020304" pitchFamily="18" charset="0"/>
            </a:endParaRPr>
          </a:p>
          <a:p>
            <a:pPr marL="0" indent="0">
              <a:buNone/>
            </a:pPr>
            <a:r>
              <a:rPr lang="en-US" altLang="zh-CN" dirty="0">
                <a:solidFill>
                  <a:srgbClr val="0070C0"/>
                </a:solidFill>
                <a:latin typeface="Times New Roman" panose="02020603050405020304" pitchFamily="18" charset="0"/>
                <a:cs typeface="Times New Roman" panose="02020603050405020304" pitchFamily="18" charset="0"/>
              </a:rPr>
              <a:t>surf(X,Y,Z)</a:t>
            </a:r>
            <a:endParaRPr lang="zh-CN" alt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3480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xmlns="" id="{755B05F5-3C09-4FC0-981E-C1A86450562C}"/>
                  </a:ext>
                </a:extLst>
              </p:cNvPr>
              <p:cNvSpPr>
                <a:spLocks noGrp="1"/>
              </p:cNvSpPr>
              <p:nvPr>
                <p:ph type="title"/>
              </p:nvPr>
            </p:nvSpPr>
            <p:spPr>
              <a:xfrm>
                <a:off x="1371600" y="685800"/>
                <a:ext cx="9601200" cy="997527"/>
              </a:xfrm>
            </p:spPr>
            <p:txBody>
              <a:bodyPr>
                <a:normAutofit fontScale="90000"/>
              </a:bodyPr>
              <a:lstStyle/>
              <a:p>
                <a:r>
                  <a:rPr lang="zh-CN" altLang="en-US" sz="2800" b="1" dirty="0" smtClean="0">
                    <a:latin typeface="+mn-ea"/>
                    <a:ea typeface="+mn-ea"/>
                  </a:rPr>
                  <a:t>例</a:t>
                </a:r>
                <a:r>
                  <a:rPr lang="en-US" altLang="zh-CN" sz="2800" b="1" dirty="0" smtClean="0">
                    <a:latin typeface="+mn-ea"/>
                    <a:ea typeface="+mn-ea"/>
                  </a:rPr>
                  <a:t>2.3</a:t>
                </a:r>
                <a:r>
                  <a:rPr lang="zh-CN" altLang="en-US" sz="2800" b="1" dirty="0" smtClean="0">
                    <a:latin typeface="+mn-ea"/>
                    <a:ea typeface="+mn-ea"/>
                  </a:rPr>
                  <a:t>：</a:t>
                </a:r>
                <a:r>
                  <a:rPr lang="en-US" altLang="zh-CN" sz="2800" b="1" dirty="0" smtClean="0">
                    <a:latin typeface="+mn-ea"/>
                    <a:ea typeface="+mn-ea"/>
                  </a:rPr>
                  <a:t> </a:t>
                </a:r>
                <a:r>
                  <a:rPr lang="zh-CN" altLang="zh-CN" sz="2800" b="1" dirty="0" smtClean="0">
                    <a:latin typeface="+mn-ea"/>
                    <a:ea typeface="+mn-ea"/>
                  </a:rPr>
                  <a:t>绘制</a:t>
                </a:r>
                <a:r>
                  <a:rPr lang="zh-CN" altLang="zh-CN" sz="2800" b="1" dirty="0">
                    <a:latin typeface="+mn-ea"/>
                    <a:ea typeface="+mn-ea"/>
                  </a:rPr>
                  <a:t>函数</a:t>
                </a:r>
                <a:r>
                  <a:rPr lang="en-US" altLang="zh-CN" sz="2800" b="1" dirty="0">
                    <a:latin typeface="+mn-ea"/>
                    <a:ea typeface="+mn-ea"/>
                  </a:rPr>
                  <a:t>Z=(3X-2Y)</a:t>
                </a:r>
                <a:r>
                  <a:rPr lang="en-US" altLang="zh-CN" sz="2800" b="1" baseline="30000" dirty="0">
                    <a:latin typeface="+mn-ea"/>
                    <a:ea typeface="+mn-ea"/>
                  </a:rPr>
                  <a:t>2</a:t>
                </a:r>
                <a:r>
                  <a:rPr lang="zh-CN" altLang="zh-CN" sz="2800" b="1" dirty="0">
                    <a:latin typeface="+mn-ea"/>
                    <a:ea typeface="+mn-ea"/>
                  </a:rPr>
                  <a:t>的网格图，其中</a:t>
                </a:r>
                <a:r>
                  <a:rPr lang="en-US" altLang="zh-CN" sz="2800" b="1" dirty="0">
                    <a:latin typeface="+mn-ea"/>
                    <a:ea typeface="+mn-ea"/>
                  </a:rPr>
                  <a:t>X</a:t>
                </a:r>
                <a14:m>
                  <m:oMath xmlns:m="http://schemas.openxmlformats.org/officeDocument/2006/math">
                    <m:r>
                      <a:rPr lang="en-US" altLang="zh-CN" sz="2800" b="1" i="1">
                        <a:latin typeface="Cambria Math"/>
                        <a:ea typeface="+mn-ea"/>
                      </a:rPr>
                      <m:t>∈</m:t>
                    </m:r>
                  </m:oMath>
                </a14:m>
                <a:r>
                  <a:rPr lang="en-US" altLang="zh-CN" sz="2800" b="1" dirty="0">
                    <a:latin typeface="+mn-ea"/>
                    <a:ea typeface="+mn-ea"/>
                  </a:rPr>
                  <a:t>[-3,3], Y</a:t>
                </a:r>
                <a14:m>
                  <m:oMath xmlns:m="http://schemas.openxmlformats.org/officeDocument/2006/math">
                    <m:r>
                      <a:rPr lang="en-US" altLang="zh-CN" sz="2800" b="1" i="1">
                        <a:latin typeface="Cambria Math"/>
                        <a:ea typeface="+mn-ea"/>
                      </a:rPr>
                      <m:t>∈</m:t>
                    </m:r>
                  </m:oMath>
                </a14:m>
                <a:r>
                  <a:rPr lang="en-US" altLang="zh-CN" sz="2800" b="1" dirty="0">
                    <a:latin typeface="+mn-ea"/>
                    <a:ea typeface="+mn-ea"/>
                  </a:rPr>
                  <a:t>[1,5]</a:t>
                </a:r>
                <a:r>
                  <a:rPr lang="zh-CN" altLang="en-US" sz="2800" dirty="0" smtClean="0"/>
                  <a:t>。</a:t>
                </a:r>
                <a:endParaRPr lang="zh-CN" altLang="en-US" sz="2800" dirty="0"/>
              </a:p>
            </p:txBody>
          </p:sp>
        </mc:Choice>
        <mc:Fallback xmlns="">
          <p:sp>
            <p:nvSpPr>
              <p:cNvPr id="2" name="标题 1">
                <a:extLst>
                  <a:ext uri="{FF2B5EF4-FFF2-40B4-BE49-F238E27FC236}">
                    <a16:creationId xmlns="" xmlns:a16="http://schemas.microsoft.com/office/drawing/2014/main" xmlns:a14="http://schemas.microsoft.com/office/drawing/2010/main" id="{755B05F5-3C09-4FC0-981E-C1A86450562C}"/>
                  </a:ext>
                </a:extLst>
              </p:cNvPr>
              <p:cNvSpPr>
                <a:spLocks noGrp="1" noRot="1" noChangeAspect="1" noMove="1" noResize="1" noEditPoints="1" noAdjustHandles="1" noChangeArrowheads="1" noChangeShapeType="1" noTextEdit="1"/>
              </p:cNvSpPr>
              <p:nvPr>
                <p:ph type="title"/>
              </p:nvPr>
            </p:nvSpPr>
            <p:spPr>
              <a:xfrm>
                <a:off x="1371600" y="685800"/>
                <a:ext cx="9601200" cy="997527"/>
              </a:xfrm>
              <a:blipFill rotWithShape="1">
                <a:blip r:embed="rId2"/>
                <a:stretch>
                  <a:fillRect l="-1016" t="-7975"/>
                </a:stretch>
              </a:blipFill>
            </p:spPr>
            <p:txBody>
              <a:bodyPr/>
              <a:lstStyle/>
              <a:p>
                <a:r>
                  <a:rPr lang="zh-CN" altLang="en-US">
                    <a:noFill/>
                  </a:rPr>
                  <a:t> </a:t>
                </a:r>
              </a:p>
            </p:txBody>
          </p:sp>
        </mc:Fallback>
      </mc:AlternateContent>
      <p:sp>
        <p:nvSpPr>
          <p:cNvPr id="3" name="内容占位符 2">
            <a:extLst>
              <a:ext uri="{FF2B5EF4-FFF2-40B4-BE49-F238E27FC236}">
                <a16:creationId xmlns:a16="http://schemas.microsoft.com/office/drawing/2014/main" xmlns="" id="{0BE2E5DB-ABB7-43E6-B6C4-2CD7E560DEEC}"/>
              </a:ext>
            </a:extLst>
          </p:cNvPr>
          <p:cNvSpPr>
            <a:spLocks noGrp="1"/>
          </p:cNvSpPr>
          <p:nvPr>
            <p:ph idx="1"/>
          </p:nvPr>
        </p:nvSpPr>
        <p:spPr/>
        <p:txBody>
          <a:bodyPr/>
          <a:lstStyle/>
          <a:p>
            <a:pPr marL="0" indent="0">
              <a:buNone/>
            </a:pPr>
            <a:r>
              <a:rPr lang="zh-CN" altLang="en-US" dirty="0" smtClean="0">
                <a:solidFill>
                  <a:srgbClr val="0070C0"/>
                </a:solidFill>
                <a:latin typeface="Times New Roman" panose="02020603050405020304" pitchFamily="18" charset="0"/>
                <a:cs typeface="Times New Roman" panose="02020603050405020304" pitchFamily="18" charset="0"/>
              </a:rPr>
              <a:t>答：</a:t>
            </a:r>
            <a:endParaRPr lang="en-US" altLang="zh-CN" dirty="0" smtClean="0">
              <a:solidFill>
                <a:srgbClr val="0070C0"/>
              </a:solidFill>
              <a:latin typeface="Times New Roman" panose="02020603050405020304" pitchFamily="18" charset="0"/>
              <a:cs typeface="Times New Roman" panose="02020603050405020304" pitchFamily="18" charset="0"/>
            </a:endParaRPr>
          </a:p>
          <a:p>
            <a:pPr marL="0" indent="0">
              <a:buNone/>
            </a:pPr>
            <a:r>
              <a:rPr lang="en-US" altLang="zh-CN" dirty="0" smtClean="0">
                <a:solidFill>
                  <a:srgbClr val="0070C0"/>
                </a:solidFill>
                <a:latin typeface="Times New Roman" panose="02020603050405020304" pitchFamily="18" charset="0"/>
                <a:cs typeface="Times New Roman" panose="02020603050405020304" pitchFamily="18" charset="0"/>
              </a:rPr>
              <a:t>  x</a:t>
            </a:r>
            <a:r>
              <a:rPr lang="en-US" altLang="zh-CN" dirty="0">
                <a:solidFill>
                  <a:srgbClr val="0070C0"/>
                </a:solidFill>
                <a:latin typeface="Times New Roman" panose="02020603050405020304" pitchFamily="18" charset="0"/>
                <a:cs typeface="Times New Roman" panose="02020603050405020304" pitchFamily="18" charset="0"/>
              </a:rPr>
              <a:t>=-3:0.1:3;  </a:t>
            </a:r>
            <a:endParaRPr lang="zh-CN" altLang="zh-CN" dirty="0">
              <a:solidFill>
                <a:srgbClr val="0070C0"/>
              </a:solidFill>
              <a:latin typeface="Times New Roman" panose="02020603050405020304" pitchFamily="18" charset="0"/>
              <a:cs typeface="Times New Roman" panose="02020603050405020304" pitchFamily="18" charset="0"/>
            </a:endParaRPr>
          </a:p>
          <a:p>
            <a:pPr marL="0" indent="0">
              <a:buNone/>
            </a:pPr>
            <a:r>
              <a:rPr lang="en-US" altLang="zh-CN" dirty="0">
                <a:solidFill>
                  <a:srgbClr val="0070C0"/>
                </a:solidFill>
                <a:latin typeface="Times New Roman" panose="02020603050405020304" pitchFamily="18" charset="0"/>
                <a:cs typeface="Times New Roman" panose="02020603050405020304" pitchFamily="18" charset="0"/>
              </a:rPr>
              <a:t>  y=1:0.1:5;   </a:t>
            </a:r>
            <a:endParaRPr lang="zh-CN" altLang="zh-CN" dirty="0">
              <a:solidFill>
                <a:srgbClr val="0070C0"/>
              </a:solidFill>
              <a:latin typeface="Times New Roman" panose="02020603050405020304" pitchFamily="18" charset="0"/>
              <a:cs typeface="Times New Roman" panose="02020603050405020304" pitchFamily="18" charset="0"/>
            </a:endParaRPr>
          </a:p>
          <a:p>
            <a:pPr marL="0" indent="0">
              <a:buNone/>
            </a:pPr>
            <a:r>
              <a:rPr lang="en-US" altLang="zh-CN" dirty="0">
                <a:solidFill>
                  <a:srgbClr val="0070C0"/>
                </a:solidFill>
                <a:latin typeface="Times New Roman" panose="02020603050405020304" pitchFamily="18" charset="0"/>
                <a:cs typeface="Times New Roman" panose="02020603050405020304" pitchFamily="18" charset="0"/>
              </a:rPr>
              <a:t>  [X,Y]=</a:t>
            </a:r>
            <a:r>
              <a:rPr lang="en-US" altLang="zh-CN" dirty="0" err="1">
                <a:solidFill>
                  <a:srgbClr val="0070C0"/>
                </a:solidFill>
                <a:latin typeface="Times New Roman" panose="02020603050405020304" pitchFamily="18" charset="0"/>
                <a:cs typeface="Times New Roman" panose="02020603050405020304" pitchFamily="18" charset="0"/>
              </a:rPr>
              <a:t>meshgrid</a:t>
            </a:r>
            <a:r>
              <a:rPr lang="en-US" altLang="zh-CN" dirty="0">
                <a:solidFill>
                  <a:srgbClr val="0070C0"/>
                </a:solidFill>
                <a:latin typeface="Times New Roman" panose="02020603050405020304" pitchFamily="18" charset="0"/>
                <a:cs typeface="Times New Roman" panose="02020603050405020304" pitchFamily="18" charset="0"/>
              </a:rPr>
              <a:t>(</a:t>
            </a:r>
            <a:r>
              <a:rPr lang="en-US" altLang="zh-CN" dirty="0" err="1">
                <a:solidFill>
                  <a:srgbClr val="0070C0"/>
                </a:solidFill>
                <a:latin typeface="Times New Roman" panose="02020603050405020304" pitchFamily="18" charset="0"/>
                <a:cs typeface="Times New Roman" panose="02020603050405020304" pitchFamily="18" charset="0"/>
              </a:rPr>
              <a:t>x,y</a:t>
            </a:r>
            <a:r>
              <a:rPr lang="en-US" altLang="zh-CN" dirty="0">
                <a:solidFill>
                  <a:srgbClr val="0070C0"/>
                </a:solidFill>
                <a:latin typeface="Times New Roman" panose="02020603050405020304" pitchFamily="18" charset="0"/>
                <a:cs typeface="Times New Roman" panose="02020603050405020304" pitchFamily="18" charset="0"/>
              </a:rPr>
              <a:t>);</a:t>
            </a:r>
            <a:endParaRPr lang="zh-CN" altLang="zh-CN" dirty="0">
              <a:solidFill>
                <a:srgbClr val="0070C0"/>
              </a:solidFill>
              <a:latin typeface="Times New Roman" panose="02020603050405020304" pitchFamily="18" charset="0"/>
              <a:cs typeface="Times New Roman" panose="02020603050405020304" pitchFamily="18" charset="0"/>
            </a:endParaRPr>
          </a:p>
          <a:p>
            <a:pPr marL="0" indent="0">
              <a:buNone/>
            </a:pPr>
            <a:r>
              <a:rPr lang="en-US" altLang="zh-CN" dirty="0">
                <a:solidFill>
                  <a:srgbClr val="0070C0"/>
                </a:solidFill>
                <a:latin typeface="Times New Roman" panose="02020603050405020304" pitchFamily="18" charset="0"/>
                <a:cs typeface="Times New Roman" panose="02020603050405020304" pitchFamily="18" charset="0"/>
              </a:rPr>
              <a:t>  Z=(3*X+2*Y).^2;</a:t>
            </a:r>
            <a:endParaRPr lang="zh-CN" altLang="zh-CN" dirty="0">
              <a:solidFill>
                <a:srgbClr val="0070C0"/>
              </a:solidFill>
              <a:latin typeface="Times New Roman" panose="02020603050405020304" pitchFamily="18" charset="0"/>
              <a:cs typeface="Times New Roman" panose="02020603050405020304" pitchFamily="18" charset="0"/>
            </a:endParaRPr>
          </a:p>
          <a:p>
            <a:pPr marL="0" indent="0">
              <a:buNone/>
            </a:pPr>
            <a:r>
              <a:rPr lang="en-US" altLang="zh-CN" dirty="0">
                <a:solidFill>
                  <a:srgbClr val="0070C0"/>
                </a:solidFill>
                <a:latin typeface="Times New Roman" panose="02020603050405020304" pitchFamily="18" charset="0"/>
                <a:cs typeface="Times New Roman" panose="02020603050405020304" pitchFamily="18" charset="0"/>
              </a:rPr>
              <a:t>mesh(X,Y,Z)</a:t>
            </a:r>
            <a:endParaRPr lang="zh-CN" alt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782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第三章 线性规划</a:t>
            </a:r>
            <a:endParaRPr lang="zh-CN" altLang="en-US" b="1" dirty="0"/>
          </a:p>
        </p:txBody>
      </p:sp>
      <p:sp>
        <p:nvSpPr>
          <p:cNvPr id="3" name="内容占位符 2"/>
          <p:cNvSpPr>
            <a:spLocks noGrp="1"/>
          </p:cNvSpPr>
          <p:nvPr>
            <p:ph idx="1"/>
          </p:nvPr>
        </p:nvSpPr>
        <p:spPr/>
        <p:txBody>
          <a:bodyPr>
            <a:normAutofit/>
          </a:bodyPr>
          <a:lstStyle/>
          <a:p>
            <a:r>
              <a:rPr lang="zh-CN" altLang="en-US" sz="2400" dirty="0" smtClean="0"/>
              <a:t>掌握线性规划模型的基本建立步骤；</a:t>
            </a:r>
            <a:endParaRPr lang="en-US" altLang="zh-CN" sz="2400" dirty="0" smtClean="0"/>
          </a:p>
          <a:p>
            <a:r>
              <a:rPr lang="zh-CN" altLang="en-US" sz="2400" dirty="0" smtClean="0"/>
              <a:t>能对简单的优化问题利用线性规划的思路建模；</a:t>
            </a:r>
            <a:endParaRPr lang="en-US" altLang="zh-CN" sz="2400" dirty="0" smtClean="0"/>
          </a:p>
          <a:p>
            <a:r>
              <a:rPr lang="zh-CN" altLang="en-US" sz="2400" dirty="0" smtClean="0"/>
              <a:t>能够用</a:t>
            </a:r>
            <a:r>
              <a:rPr lang="en-US" altLang="zh-CN" sz="2400" dirty="0" smtClean="0"/>
              <a:t>MATLAB</a:t>
            </a:r>
            <a:r>
              <a:rPr lang="zh-CN" altLang="en-US" sz="2400" dirty="0" smtClean="0"/>
              <a:t>软件包或</a:t>
            </a:r>
            <a:r>
              <a:rPr lang="en-US" altLang="zh-CN" sz="2400" dirty="0" smtClean="0"/>
              <a:t>lingo</a:t>
            </a:r>
            <a:r>
              <a:rPr lang="zh-CN" altLang="en-US" sz="2400" dirty="0" smtClean="0"/>
              <a:t>求解</a:t>
            </a:r>
            <a:r>
              <a:rPr lang="zh-CN" altLang="en-US" sz="2400" dirty="0" smtClean="0"/>
              <a:t>线性规划问题。</a:t>
            </a:r>
            <a:endParaRPr lang="zh-CN" altLang="en-US" sz="2400" dirty="0"/>
          </a:p>
        </p:txBody>
      </p:sp>
    </p:spTree>
    <p:extLst>
      <p:ext uri="{BB962C8B-B14F-4D97-AF65-F5344CB8AC3E}">
        <p14:creationId xmlns:p14="http://schemas.microsoft.com/office/powerpoint/2010/main" val="227988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剪切">
  <a:themeElements>
    <a:clrScheme name="剪切">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剪切">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剪切">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rop" id="{EC9488ED-E761-4D60-9AC4-764D1FE2C171}" vid="{CE19780C-D67D-4C13-9DE9-A52BC3BA51B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672</TotalTime>
  <Words>2367</Words>
  <Application>Microsoft Office PowerPoint</Application>
  <PresentationFormat>自定义</PresentationFormat>
  <Paragraphs>272</Paragraphs>
  <Slides>42</Slides>
  <Notes>0</Notes>
  <HiddenSlides>0</HiddenSlides>
  <MMClips>0</MMClips>
  <ScaleCrop>false</ScaleCrop>
  <HeadingPairs>
    <vt:vector size="6" baseType="variant">
      <vt:variant>
        <vt:lpstr>主题</vt:lpstr>
      </vt:variant>
      <vt:variant>
        <vt:i4>1</vt:i4>
      </vt:variant>
      <vt:variant>
        <vt:lpstr>嵌入 OLE 服务器</vt:lpstr>
      </vt:variant>
      <vt:variant>
        <vt:i4>7</vt:i4>
      </vt:variant>
      <vt:variant>
        <vt:lpstr>幻灯片标题</vt:lpstr>
      </vt:variant>
      <vt:variant>
        <vt:i4>42</vt:i4>
      </vt:variant>
    </vt:vector>
  </HeadingPairs>
  <TitlesOfParts>
    <vt:vector size="50" baseType="lpstr">
      <vt:lpstr>剪切</vt:lpstr>
      <vt:lpstr>Microsoft 公式 3.0</vt:lpstr>
      <vt:lpstr>Document</vt:lpstr>
      <vt:lpstr>Microsoft Word Picture</vt:lpstr>
      <vt:lpstr>Picture</vt:lpstr>
      <vt:lpstr>文档</vt:lpstr>
      <vt:lpstr>公式</vt:lpstr>
      <vt:lpstr>MathType 5.0 Equation</vt:lpstr>
      <vt:lpstr>数学建模习题课</vt:lpstr>
      <vt:lpstr>第一章 数据建模简介</vt:lpstr>
      <vt:lpstr>例1.1：什么是数学建模，其特点包括哪些？</vt:lpstr>
      <vt:lpstr>例1.2： 设x(t)表示时刻t的人口，试解释阻滞增长(Logistic)模型中涉及的所有变量、参数，并用尽可能简洁的语言表述该模型的建模思想。 </vt:lpstr>
      <vt:lpstr>第二章 MATLAB入门</vt:lpstr>
      <vt:lpstr>例2.1： 请写出如下MATLAB代码的运行结果：     a=[1 2 3 4]；     b=[4 3 2 1]；     X = tan(a(2)*pi/8)     Y = a .* b     Z = [b; Y]     m=Z(:,2)</vt:lpstr>
      <vt:lpstr>例2.2： 用surf命令画Z=(X+Y)2 的图形，其中-2≤X≤2，-1≤Y≤3。</vt:lpstr>
      <vt:lpstr>例2.3： 绘制函数Z=(3X-2Y)2的网格图，其中X∈[-3,3], Y∈[1,5]。</vt:lpstr>
      <vt:lpstr>第三章 线性规划</vt:lpstr>
      <vt:lpstr>例3.1： 某车间有甲、乙两台机床，可用于加工三种工件。假定这两台车床的可用台时数分别为800和900，三种工件的数量分别为400、600和500，且已知用三种不同车床加工单位数量不同工件所需的台时数和加工费用如下表。问怎样分配车床的加工任务，才能既满足加工工件的要求，又使加工费用最低？</vt:lpstr>
      <vt:lpstr>解    设在甲车床上加工工件1、2、3的数量分别为x1、x2、x3，在乙车床上加工工件1、2、3的数量分别为x4、x5、x6。可建立以下线性规划模型： </vt:lpstr>
      <vt:lpstr>例3.2：给定如下的线性规划模型，请用MATLAB进行求解，请给出MATLAB程序代码。</vt:lpstr>
      <vt:lpstr>PowerPoint 演示文稿</vt:lpstr>
      <vt:lpstr>例3.3：甲、乙、丙三个城市每年需要煤炭分别为：320万吨、250万吨、350万吨，由A、B两处煤矿负责供应。已知煤炭年供应量分别为：A—400万吨，B—450万吨。由煤矿至各城市的单位运价（万元/万吨）如下表。由于需求大于供应，经研究平衡决定，甲城市供应量可减少0~30万吨，乙城市需要量应全部满足，丙城市供应量不少于270万吨。试求将供应量分配完又使总运费为最低的调运方案。（给出数学模型，不需求解）         </vt:lpstr>
      <vt:lpstr>解：设XA1, XA2, XA3表示由煤矿A运送到甲、乙、丙城市的煤炭数量，XB1, XB2, XB3表示由煤矿B运送到甲、乙、丙城市的煤炭数量。     （2分） 建立规划模型： Min f =15*XA1+18*XA2+22*XA3+21*XB1+25*XB2+16*XB3      XA1+XA2+XA3=400;    XB1+XB2+XB3=450;    XA1+XB1≥290;    XA1+XB1≤320;    XA2+XB2=250;    XA3+XB3≥270;                  XA3+XB3≤350;    XA1≥0, XA2≥0, XA3≥0, XB1≥0, XB2≥0, XB3≥0 </vt:lpstr>
      <vt:lpstr>第4章 非线性规划</vt:lpstr>
      <vt:lpstr>例4.1：请用MATLAB求解如下非线性规划模型，请给出MATLAB源代码。</vt:lpstr>
      <vt:lpstr>PowerPoint 演示文稿</vt:lpstr>
      <vt:lpstr>例4.2 用lingo求解如下模型</vt:lpstr>
      <vt:lpstr>PowerPoint 演示文稿</vt:lpstr>
      <vt:lpstr>例4.3：某厂生产一种产品，现有库存5吨，该产品在未来3个月的合同订购量分别为40吨、60吨、35吨。三个月的生产费用及最大生产能力如下表所示。若当月末交货后有剩余，可用于下月交货，但需支付存储费，每吨每个月的库存费为2万元。且该厂希望在第三月末交货后还能有产品储备6吨。问工厂应如何安排这三个月的生产计划，才能既满足合同需求又使总费用最低? 要求先给出其数学模型描述，然后写出求解该问题的matlab代码。</vt:lpstr>
      <vt:lpstr>PowerPoint 演示文稿</vt:lpstr>
      <vt:lpstr>PowerPoint 演示文稿</vt:lpstr>
      <vt:lpstr>第5章 网络优化</vt:lpstr>
      <vt:lpstr>例5.1： 求下图从顶点u1到其余顶点的最短路。</vt:lpstr>
      <vt:lpstr>PowerPoint 演示文稿</vt:lpstr>
      <vt:lpstr>例 5.2： 请画出对下图用Prim算法得到的最小生成树</vt:lpstr>
      <vt:lpstr>例 5.3： 写出下图的一个最大匹配，一个最小覆盖。</vt:lpstr>
      <vt:lpstr>例5.4：有一份中文说明书，需译成英、日、德、俄四种文字，分别记为工作Y1,Y2,Y3,Y4。现有X1,X2,X3,X4四人，已知第i个人将此中文说明书翻译成第j种文字所需时间为Wij，如下表所示。问如何分配工作，使每人各完成一项任务，且所需总时间最少。要求用图论方法描述该问题并给出答案。</vt:lpstr>
      <vt:lpstr>PowerPoint 演示文稿</vt:lpstr>
      <vt:lpstr>第6章 微分方程与差分方程</vt:lpstr>
      <vt:lpstr>PowerPoint 演示文稿</vt:lpstr>
      <vt:lpstr>例6.2：求以下微分方程组的通解。 {█(dx/dt=4x-3y+6z@dy/dt=5x-7y+6z@dz/dt=3x-4y+5z)┤ </vt:lpstr>
      <vt:lpstr>例6.3：写出差分方程an=an-1+2an-2的通解</vt:lpstr>
      <vt:lpstr>PowerPoint 演示文稿</vt:lpstr>
      <vt:lpstr>PowerPoint 演示文稿</vt:lpstr>
      <vt:lpstr>第7章 插值与拟合</vt:lpstr>
      <vt:lpstr>PowerPoint 演示文稿</vt:lpstr>
      <vt:lpstr>例7.2：现有如下关于函数y=f(x)的7个观测点数据。 （1）用抛物线插值公式计算f(6)的近似值。 （2）若已知y=ln(a*x2+b*x+c)，请用lsqnonlin指令进行数据拟合（要求给出相应的matlab代码）以确定系数a、b和c的最佳取值。</vt:lpstr>
      <vt:lpstr>（1）选择与x=6最接近的三点x0=4,x1=5,x2=7为插值结点，根据抛物线插值公式计算：  f(6)≈L_2 (6)=y_0×(x-x_1 )(x-x_2 )/(x_0-x_1 )(x_0-x_2 ) +y_1×(x-x_0 )(x-x_2 )/(x_1-x_0 )(x_1-x_2 ) +y_2×(x-x_0 )(x-x_1 )/(x_2-x_0 )(x_2-x_1 )    =2.9×(6-5)(6-7)/(4-5)(4-7) +3.3×(6-4)(6-7)/(5-4)(5-7) +3.6×(6-4)(6-5)/(7-4)(7-5)       =3.5 （2） 用lsqnonlin指令        [1] 编写M文件curve1.m             function f=curve1(x)             xdata=[1, 2, 4, 5, 7, 9, 10];             ydata=[1.8, 2.4, 2.9, 3.3, 3.6, 3.9, 4.2];             f= ydata-log(x(1)*xdata.^2+x(2)*xdata+x(3));          [2] 主程序dianya1.m如下：             x0=[1, 2, 3];             xishu=lsqnonlin(‘curve1’,x0)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数学建模习题课</dc:title>
  <dc:creator>BAO XG</dc:creator>
  <cp:lastModifiedBy>PC</cp:lastModifiedBy>
  <cp:revision>151</cp:revision>
  <dcterms:created xsi:type="dcterms:W3CDTF">2021-12-16T03:23:32Z</dcterms:created>
  <dcterms:modified xsi:type="dcterms:W3CDTF">2021-12-19T09:48:45Z</dcterms:modified>
</cp:coreProperties>
</file>