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5" r:id="rId2"/>
    <p:sldId id="400" r:id="rId3"/>
    <p:sldId id="416" r:id="rId4"/>
    <p:sldId id="402" r:id="rId5"/>
    <p:sldId id="403" r:id="rId6"/>
    <p:sldId id="417" r:id="rId7"/>
    <p:sldId id="419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4" r:id="rId18"/>
    <p:sldId id="415" r:id="rId19"/>
    <p:sldId id="30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9F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4" autoAdjust="0"/>
    <p:restoredTop sz="87387" autoAdjust="0"/>
  </p:normalViewPr>
  <p:slideViewPr>
    <p:cSldViewPr>
      <p:cViewPr varScale="1">
        <p:scale>
          <a:sx n="81" d="100"/>
          <a:sy n="81" d="100"/>
        </p:scale>
        <p:origin x="653" y="67"/>
      </p:cViewPr>
      <p:guideLst>
        <p:guide orient="horz" pos="216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23/04/18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8B7E-B9E8-48DC-B153-15E53F7D9DD4}" type="datetimeFigureOut">
              <a:rPr lang="zh-CN" altLang="en-US" smtClean="0"/>
              <a:t>23/04/18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5DB6E-10C1-4E10-AEE7-2C6E0152D5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5DB6E-10C1-4E10-AEE7-2C6E0152D5C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0.9&lt;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-US" altLang="zh-CN" dirty="0">
                <a:solidFill>
                  <a:srgbClr val="FF0000"/>
                </a:solidFill>
              </a:rPr>
              <a:t>&lt;=1</a:t>
            </a:r>
            <a:r>
              <a:rPr lang="zh-CN" altLang="en-US" dirty="0">
                <a:solidFill>
                  <a:srgbClr val="FF0000"/>
                </a:solidFill>
              </a:rPr>
              <a:t>时，没有样本被预测为正例，所有样本被预测为反例。所以</a:t>
            </a:r>
            <a:r>
              <a:rPr lang="en-US" altLang="zh-CN" dirty="0">
                <a:solidFill>
                  <a:srgbClr val="FF0000"/>
                </a:solidFill>
              </a:rPr>
              <a:t>FP=0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TP=0</a:t>
            </a:r>
            <a:r>
              <a:rPr lang="zh-CN" altLang="en-US" dirty="0">
                <a:solidFill>
                  <a:srgbClr val="FF0000"/>
                </a:solidFill>
              </a:rPr>
              <a:t>，得</a:t>
            </a:r>
            <a:r>
              <a:rPr lang="en-US" altLang="zh-CN" dirty="0">
                <a:solidFill>
                  <a:srgbClr val="FF0000"/>
                </a:solidFill>
              </a:rPr>
              <a:t>ROC</a:t>
            </a:r>
            <a:r>
              <a:rPr lang="zh-CN" altLang="en-US" dirty="0">
                <a:solidFill>
                  <a:srgbClr val="FF0000"/>
                </a:solidFill>
              </a:rPr>
              <a:t>坐标</a:t>
            </a:r>
            <a:r>
              <a:rPr lang="en-US" altLang="zh-CN" dirty="0">
                <a:solidFill>
                  <a:srgbClr val="FF0000"/>
                </a:solidFill>
              </a:rPr>
              <a:t>(0,0)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0.8&lt;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-US" altLang="zh-CN" dirty="0">
                <a:solidFill>
                  <a:srgbClr val="FF0000"/>
                </a:solidFill>
              </a:rPr>
              <a:t>&lt;=9</a:t>
            </a:r>
            <a:r>
              <a:rPr lang="zh-CN" altLang="en-US" dirty="0">
                <a:solidFill>
                  <a:srgbClr val="FF0000"/>
                </a:solidFill>
              </a:rPr>
              <a:t>时，样本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预测为正例，其他样本被预测为反例。其中，样本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为真实正例，所以</a:t>
            </a:r>
            <a:r>
              <a:rPr lang="en-US" altLang="zh-CN" dirty="0">
                <a:solidFill>
                  <a:srgbClr val="FF0000"/>
                </a:solidFill>
              </a:rPr>
              <a:t>FP=0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TP=1</a:t>
            </a:r>
            <a:r>
              <a:rPr lang="zh-CN" altLang="en-US" dirty="0">
                <a:solidFill>
                  <a:srgbClr val="FF0000"/>
                </a:solidFill>
              </a:rPr>
              <a:t>，得</a:t>
            </a:r>
            <a:r>
              <a:rPr lang="en-US" altLang="zh-CN" dirty="0">
                <a:solidFill>
                  <a:srgbClr val="FF0000"/>
                </a:solidFill>
              </a:rPr>
              <a:t>ROC</a:t>
            </a:r>
            <a:r>
              <a:rPr lang="zh-CN" altLang="en-US" dirty="0">
                <a:solidFill>
                  <a:srgbClr val="FF0000"/>
                </a:solidFill>
              </a:rPr>
              <a:t>坐标</a:t>
            </a:r>
            <a:r>
              <a:rPr lang="en-US" altLang="zh-CN" dirty="0">
                <a:solidFill>
                  <a:srgbClr val="FF0000"/>
                </a:solidFill>
              </a:rPr>
              <a:t>(0,0),(0,0.1)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0.7&lt;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-US" altLang="zh-CN" dirty="0">
                <a:solidFill>
                  <a:srgbClr val="FF0000"/>
                </a:solidFill>
              </a:rPr>
              <a:t>&lt;=8</a:t>
            </a:r>
            <a:r>
              <a:rPr lang="zh-CN" altLang="en-US" dirty="0">
                <a:solidFill>
                  <a:srgbClr val="FF0000"/>
                </a:solidFill>
              </a:rPr>
              <a:t>时，样本</a:t>
            </a:r>
            <a:r>
              <a:rPr lang="en-US" altLang="zh-CN" dirty="0">
                <a:solidFill>
                  <a:srgbClr val="FF0000"/>
                </a:solidFill>
              </a:rPr>
              <a:t>1-2</a:t>
            </a:r>
            <a:r>
              <a:rPr lang="zh-CN" altLang="en-US" dirty="0">
                <a:solidFill>
                  <a:srgbClr val="FF0000"/>
                </a:solidFill>
              </a:rPr>
              <a:t>预测为正例。其中，样本</a:t>
            </a:r>
            <a:r>
              <a:rPr lang="en-US" altLang="zh-CN" dirty="0">
                <a:solidFill>
                  <a:srgbClr val="FF0000"/>
                </a:solidFill>
              </a:rPr>
              <a:t>1,2</a:t>
            </a:r>
            <a:r>
              <a:rPr lang="zh-CN" altLang="en-US" dirty="0">
                <a:solidFill>
                  <a:srgbClr val="FF0000"/>
                </a:solidFill>
              </a:rPr>
              <a:t>为真实正例，所以</a:t>
            </a:r>
            <a:r>
              <a:rPr lang="en-US" altLang="zh-CN" dirty="0">
                <a:solidFill>
                  <a:srgbClr val="FF0000"/>
                </a:solidFill>
              </a:rPr>
              <a:t>FP=0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TP=2</a:t>
            </a:r>
            <a:r>
              <a:rPr lang="zh-CN" altLang="en-US" dirty="0">
                <a:solidFill>
                  <a:srgbClr val="FF0000"/>
                </a:solidFill>
              </a:rPr>
              <a:t>，得</a:t>
            </a:r>
            <a:r>
              <a:rPr lang="en-US" altLang="zh-CN" dirty="0">
                <a:solidFill>
                  <a:srgbClr val="FF0000"/>
                </a:solidFill>
              </a:rPr>
              <a:t>ROC</a:t>
            </a:r>
            <a:r>
              <a:rPr lang="zh-CN" altLang="en-US" dirty="0">
                <a:solidFill>
                  <a:srgbClr val="FF0000"/>
                </a:solidFill>
              </a:rPr>
              <a:t>坐标</a:t>
            </a:r>
            <a:r>
              <a:rPr lang="en-US" altLang="zh-CN" dirty="0">
                <a:solidFill>
                  <a:srgbClr val="FF0000"/>
                </a:solidFill>
              </a:rPr>
              <a:t>(0,0),(0,0.1),(0,0.2)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0.6&lt;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-US" altLang="zh-CN" dirty="0">
                <a:solidFill>
                  <a:srgbClr val="FF0000"/>
                </a:solidFill>
              </a:rPr>
              <a:t>&lt;=7</a:t>
            </a:r>
            <a:r>
              <a:rPr lang="zh-CN" altLang="en-US" dirty="0">
                <a:solidFill>
                  <a:srgbClr val="FF0000"/>
                </a:solidFill>
              </a:rPr>
              <a:t>时，样本</a:t>
            </a:r>
            <a:r>
              <a:rPr lang="en-US" altLang="zh-CN" dirty="0">
                <a:solidFill>
                  <a:srgbClr val="FF0000"/>
                </a:solidFill>
              </a:rPr>
              <a:t>1-3</a:t>
            </a:r>
            <a:r>
              <a:rPr lang="zh-CN" altLang="en-US" dirty="0">
                <a:solidFill>
                  <a:srgbClr val="FF0000"/>
                </a:solidFill>
              </a:rPr>
              <a:t>预测为正例。其中，样本</a:t>
            </a:r>
            <a:r>
              <a:rPr lang="en-US" altLang="zh-CN" dirty="0">
                <a:solidFill>
                  <a:srgbClr val="FF0000"/>
                </a:solidFill>
              </a:rPr>
              <a:t>1,2</a:t>
            </a:r>
            <a:r>
              <a:rPr lang="zh-CN" altLang="en-US" dirty="0">
                <a:solidFill>
                  <a:srgbClr val="FF0000"/>
                </a:solidFill>
              </a:rPr>
              <a:t>为真实正例，样本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为真实反例，所以</a:t>
            </a:r>
            <a:r>
              <a:rPr lang="en-US" altLang="zh-CN" dirty="0">
                <a:solidFill>
                  <a:srgbClr val="FF0000"/>
                </a:solidFill>
              </a:rPr>
              <a:t>FP=1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TP=2</a:t>
            </a:r>
            <a:r>
              <a:rPr lang="zh-CN" altLang="en-US" dirty="0">
                <a:solidFill>
                  <a:srgbClr val="FF0000"/>
                </a:solidFill>
              </a:rPr>
              <a:t>，得</a:t>
            </a:r>
            <a:r>
              <a:rPr lang="en-US" altLang="zh-CN" dirty="0">
                <a:solidFill>
                  <a:srgbClr val="FF0000"/>
                </a:solidFill>
              </a:rPr>
              <a:t>ROC</a:t>
            </a:r>
            <a:r>
              <a:rPr lang="zh-CN" altLang="en-US" dirty="0">
                <a:solidFill>
                  <a:srgbClr val="FF0000"/>
                </a:solidFill>
              </a:rPr>
              <a:t>坐标</a:t>
            </a:r>
            <a:r>
              <a:rPr lang="en-US" altLang="zh-CN" dirty="0">
                <a:solidFill>
                  <a:srgbClr val="FF0000"/>
                </a:solidFill>
              </a:rPr>
              <a:t>(0,0),(0,0.1),(0,0.2),(0.1,0.2)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0.55&lt;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-US" altLang="zh-CN" dirty="0">
                <a:solidFill>
                  <a:srgbClr val="FF0000"/>
                </a:solidFill>
              </a:rPr>
              <a:t>&lt;=0.6</a:t>
            </a:r>
            <a:r>
              <a:rPr lang="zh-CN" altLang="en-US" dirty="0">
                <a:solidFill>
                  <a:srgbClr val="FF0000"/>
                </a:solidFill>
              </a:rPr>
              <a:t>时，样本</a:t>
            </a:r>
            <a:r>
              <a:rPr lang="en-US" altLang="zh-CN" dirty="0">
                <a:solidFill>
                  <a:srgbClr val="FF0000"/>
                </a:solidFill>
              </a:rPr>
              <a:t>1-4</a:t>
            </a:r>
            <a:r>
              <a:rPr lang="zh-CN" altLang="en-US" dirty="0">
                <a:solidFill>
                  <a:srgbClr val="FF0000"/>
                </a:solidFill>
              </a:rPr>
              <a:t>预测为正例。其中，样本</a:t>
            </a:r>
            <a:r>
              <a:rPr lang="en-US" altLang="zh-CN" dirty="0">
                <a:solidFill>
                  <a:srgbClr val="FF0000"/>
                </a:solidFill>
              </a:rPr>
              <a:t>1,2,4</a:t>
            </a:r>
            <a:r>
              <a:rPr lang="zh-CN" altLang="en-US" dirty="0">
                <a:solidFill>
                  <a:srgbClr val="FF0000"/>
                </a:solidFill>
              </a:rPr>
              <a:t>为真实正例，样本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为真实反例，所以</a:t>
            </a:r>
            <a:r>
              <a:rPr lang="en-US" altLang="zh-CN" dirty="0">
                <a:solidFill>
                  <a:srgbClr val="FF0000"/>
                </a:solidFill>
              </a:rPr>
              <a:t>FP=1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TP=3</a:t>
            </a:r>
            <a:r>
              <a:rPr lang="zh-CN" altLang="en-US" dirty="0">
                <a:solidFill>
                  <a:srgbClr val="FF0000"/>
                </a:solidFill>
              </a:rPr>
              <a:t>，得</a:t>
            </a:r>
            <a:r>
              <a:rPr lang="en-US" altLang="zh-CN" dirty="0">
                <a:solidFill>
                  <a:srgbClr val="FF0000"/>
                </a:solidFill>
              </a:rPr>
              <a:t>ROC</a:t>
            </a:r>
            <a:r>
              <a:rPr lang="zh-CN" altLang="en-US" dirty="0">
                <a:solidFill>
                  <a:srgbClr val="FF0000"/>
                </a:solidFill>
              </a:rPr>
              <a:t>坐标</a:t>
            </a:r>
            <a:r>
              <a:rPr lang="en-US" altLang="zh-CN" dirty="0">
                <a:solidFill>
                  <a:srgbClr val="FF0000"/>
                </a:solidFill>
              </a:rPr>
              <a:t>(0,0),(0,0.1),(0,0.2),(0.1,0.2),(0.1,0.3)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……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8B6D-8268-4500-9913-D56D885AF2D9}" type="datetime1">
              <a:rPr lang="zh-CN" altLang="en-US" smtClean="0"/>
              <a:t>23/04/18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4EC3-A6BC-4EDA-B7B8-751591EB17F0}" type="datetime1">
              <a:rPr lang="zh-CN" altLang="en-US" smtClean="0"/>
              <a:t>23/04/18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BBA3-D8A0-40D7-85EE-EA3C620D278C}" type="datetime1">
              <a:rPr lang="zh-CN" altLang="en-US" smtClean="0"/>
              <a:t>23/04/18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2889849" y="4365104"/>
            <a:ext cx="6487064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86033" y="1223644"/>
              <a:ext cx="985389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2023.04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0" name="图片 69" descr="桂林电子科技大学logo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7" y="1056587"/>
            <a:ext cx="2260517" cy="2380151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0" y="4509120"/>
            <a:ext cx="1207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kumimoji="1"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机器学习</a:t>
            </a:r>
            <a:r>
              <a:rPr kumimoji="1" lang="en-US" altLang="zh-CN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  <a:r>
              <a:rPr kumimoji="1"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课程答疑</a:t>
            </a:r>
            <a:endParaRPr kumimoji="1" lang="en-US" altLang="zh-CN" sz="4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889713" y="5301208"/>
            <a:ext cx="6487064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11361336" cy="11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endParaRPr lang="en-US" altLang="zh-CN" sz="1800" kern="100" baseline="-25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kern="100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734820"/>
            <a:ext cx="4067810" cy="3388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1604265"/>
            <a:ext cx="4010295" cy="3518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55236" y="5447679"/>
                <a:ext cx="619887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0+0+1+1+1+3+4+5+8+9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10×10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236" y="5447679"/>
                <a:ext cx="6198870" cy="618311"/>
              </a:xfrm>
              <a:prstGeom prst="rect">
                <a:avLst/>
              </a:prstGeom>
              <a:blipFill rotWithShape="1">
                <a:blip r:embed="rId5"/>
                <a:stretch>
                  <a:fillRect l="-10" t="-2" r="1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11424" y="5195239"/>
            <a:ext cx="6198870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正样本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负样本个数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决策树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4" y="1988840"/>
            <a:ext cx="5125356" cy="33005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7367" y="1555221"/>
            <a:ext cx="49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使用信息增益方法，计算下表中的决策树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b="10811"/>
          <a:stretch>
            <a:fillRect/>
          </a:stretch>
        </p:blipFill>
        <p:spPr>
          <a:xfrm>
            <a:off x="5570360" y="1412776"/>
            <a:ext cx="6482896" cy="237626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/>
          <a:srcRect b="83911"/>
          <a:stretch>
            <a:fillRect/>
          </a:stretch>
        </p:blipFill>
        <p:spPr>
          <a:xfrm>
            <a:off x="5570360" y="3861048"/>
            <a:ext cx="6465593" cy="288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753" y="4293096"/>
            <a:ext cx="6178960" cy="144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67608" y="5488831"/>
                <a:ext cx="3749328" cy="1390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青年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=0.324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中年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=0.324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老年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zh-CN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=0.24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5488831"/>
                <a:ext cx="3749328" cy="1390381"/>
              </a:xfrm>
              <a:prstGeom prst="rect">
                <a:avLst/>
              </a:prstGeom>
              <a:blipFill rotWithShape="1">
                <a:blip r:embed="rId7"/>
                <a:stretch>
                  <a:fillRect l="-8" t="-38" r="16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02063" y="5938436"/>
                <a:ext cx="6197600" cy="696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sepChr m:val=","/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青年</m:t>
                                    </m:r>
                                  </m:e>
                                </m:d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中年</m:t>
                                    </m:r>
                                  </m:e>
                                </m:d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老年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=0.971−0.88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=0.08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63" y="5938436"/>
                <a:ext cx="6197600" cy="696024"/>
              </a:xfrm>
              <a:prstGeom prst="rect">
                <a:avLst/>
              </a:prstGeom>
              <a:blipFill rotWithShape="1">
                <a:blip r:embed="rId8"/>
                <a:stretch>
                  <a:fillRect l="-7" t="-79" r="7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53502" y="59433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考试推荐写法：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63752" y="923496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固有信息熵</a:t>
            </a:r>
          </a:p>
          <a:p>
            <a:r>
              <a:rPr lang="zh-CN" altLang="en-US" dirty="0"/>
              <a:t>条件信息熵，推荐保留小数点后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决策树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3" y="2360744"/>
            <a:ext cx="4883290" cy="31446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7367" y="1555221"/>
            <a:ext cx="49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使用信息增益方法，计算下表中的决策树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744"/>
            <a:ext cx="5155202" cy="16857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914" y="2914378"/>
            <a:ext cx="5865307" cy="3474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9336" y="5941559"/>
            <a:ext cx="6197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利用上述结果，由于特征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房子特征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）的信息增益最大，所以选择特征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作为根节点的特征。它将训练数据集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划分为两个子集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D1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取值为“是”）和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取值为“否”）。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决策树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2776"/>
            <a:ext cx="5184576" cy="33310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479" y="5157192"/>
            <a:ext cx="5427473" cy="983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房子特征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的样本都对应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，达到终止条件。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然后对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（年龄），特征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（工作），特征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（信贷情况）中选择新的特征，计算各个特征信息增益。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1278465"/>
            <a:ext cx="6351666" cy="14432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61" y="2852937"/>
            <a:ext cx="4248472" cy="13644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6" y="4348570"/>
            <a:ext cx="5977656" cy="15617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决策树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2776"/>
            <a:ext cx="5184576" cy="33310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479" y="5157192"/>
            <a:ext cx="54274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利用上述结果，由于特征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（工作特征）的信息增益最大，所以选择特征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作为否分支的根节点。它将训练数据集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划分为两个子集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D21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取值为“是”）和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D22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取值为“否”）。且每个分支都只有一种结果，所以决策树划分完毕。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87" y="1988840"/>
            <a:ext cx="40005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朴素贝叶斯</a:t>
            </a:r>
            <a:endParaRPr lang="en-US" altLang="zh-CN" sz="24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表格&#10;&#10;中度可信度描述已自动生成"/>
          <p:cNvPicPr>
            <a:picLocks noChangeAspect="1"/>
          </p:cNvPicPr>
          <p:nvPr/>
        </p:nvPicPr>
        <p:blipFill rotWithShape="1">
          <a:blip r:embed="rId3"/>
          <a:srcRect b="77447"/>
          <a:stretch>
            <a:fillRect/>
          </a:stretch>
        </p:blipFill>
        <p:spPr>
          <a:xfrm>
            <a:off x="479376" y="1412777"/>
            <a:ext cx="5626100" cy="7920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88" y="2492896"/>
            <a:ext cx="5531933" cy="3319160"/>
          </a:xfrm>
          <a:prstGeom prst="rect">
            <a:avLst/>
          </a:prstGeom>
        </p:spPr>
      </p:pic>
      <p:pic>
        <p:nvPicPr>
          <p:cNvPr id="11" name="图片 10" descr="表格&#10;&#10;中度可信度描述已自动生成"/>
          <p:cNvPicPr>
            <a:picLocks noChangeAspect="1"/>
          </p:cNvPicPr>
          <p:nvPr/>
        </p:nvPicPr>
        <p:blipFill rotWithShape="1">
          <a:blip r:embed="rId3"/>
          <a:srcRect l="9315" t="24531" r="11525"/>
          <a:stretch>
            <a:fillRect/>
          </a:stretch>
        </p:blipFill>
        <p:spPr>
          <a:xfrm>
            <a:off x="623392" y="2564904"/>
            <a:ext cx="5329345" cy="3171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核函数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5" y="1503198"/>
            <a:ext cx="6645910" cy="526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355061"/>
            <a:ext cx="6645910" cy="3018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953" y="3644239"/>
            <a:ext cx="4359310" cy="12635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SVM</a:t>
            </a: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1" y="1340768"/>
            <a:ext cx="10391775" cy="1733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12090" y="5516850"/>
            <a:ext cx="39058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sym typeface="+mn-ea"/>
              </a:rPr>
              <a:t>SVM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基本式的限制条件：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(w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X+b)&gt;=1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sym typeface="+mn-ea"/>
              </a:rPr>
              <a:t>w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X+b</a:t>
            </a:r>
            <a:r>
              <a:rPr lang="en-US" altLang="zh-CN" b="1" dirty="0">
                <a:solidFill>
                  <a:srgbClr val="FF0000"/>
                </a:solidFill>
              </a:rPr>
              <a:t>&gt;=1,yi=1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sym typeface="+mn-ea"/>
              </a:rPr>
              <a:t>w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X+b&lt;=-1,yi=-1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E93C26-D40A-57AF-0F24-259AF9EC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65" y="3501008"/>
            <a:ext cx="7578159" cy="2721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392144" y="3676855"/>
                <a:ext cx="4250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3676855"/>
                <a:ext cx="425079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" t="-56" r="5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神经元计算</a:t>
            </a:r>
            <a:endParaRPr lang="en-US" altLang="zh-CN" sz="24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039" y="1052736"/>
            <a:ext cx="11466598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假设有一个简单的神经网络，它包含了一个输入层、一个隐藏层和一个输出层。输入层有两个神经元，隐藏层有两个神经元，输出层有一个神经元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。每层之间使用阶跃函数。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现在假设输入为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(0.5, 0.8)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，权重和偏置分别为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=0.1, 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=0.4, 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=0.3, 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=0.2, b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=0.5, b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=-0.1, 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=0.6, w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=-0.9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b=0.2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。请计算输出层神经元的输出。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241518"/>
            <a:ext cx="3919224" cy="20452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07" y="5156525"/>
            <a:ext cx="2266315" cy="818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87504" y="5373575"/>
                <a:ext cx="4250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04" y="5373575"/>
                <a:ext cx="4250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" t="-56" r="5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67395" y="624395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t&gt;=0	P122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B8130-C6FD-A45F-9FED-BAB4F1B7CD4D}"/>
              </a:ext>
            </a:extLst>
          </p:cNvPr>
          <p:cNvSpPr txBox="1"/>
          <p:nvPr/>
        </p:nvSpPr>
        <p:spPr>
          <a:xfrm>
            <a:off x="4079776" y="3212969"/>
            <a:ext cx="7992888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sign(w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sign (0.1*0.5+0.3*0.8+0.5)= sign (0.78)&gt;=0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 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sign (w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)= sign (0.4*0.5+0.2*0.8-0.1)= sign (0.22) &gt;=0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sign (w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*h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*h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+b) = sign (0.6*1+(-0.9)*1+0.2))= sign (1.7)&gt;=0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 descr="桂林电子科技大学logo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38" y="2329318"/>
            <a:ext cx="2260517" cy="238015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33191" y="2637994"/>
            <a:ext cx="52774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感谢观看</a:t>
            </a:r>
          </a:p>
          <a:p>
            <a:pPr algn="ctr"/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请各位老师批评指正</a:t>
            </a:r>
          </a:p>
        </p:txBody>
      </p:sp>
      <p:sp>
        <p:nvSpPr>
          <p:cNvPr id="20" name="矩形 19"/>
          <p:cNvSpPr/>
          <p:nvPr/>
        </p:nvSpPr>
        <p:spPr>
          <a:xfrm>
            <a:off x="7982971" y="418925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汇报人：钱艺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86033" y="1223644"/>
              <a:ext cx="985389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2023.04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版本空间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8785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中若只包含编号为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的两个样例，试给出相应的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版本空间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844675"/>
            <a:ext cx="8027035" cy="1000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454" y="3429000"/>
            <a:ext cx="5461531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假设空间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：问题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所有可能出现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的情况组成的空间。</a:t>
            </a:r>
          </a:p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版本空间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：与训练集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一致的假设空间。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593" y="4309686"/>
            <a:ext cx="5271368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假设空间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：上表有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个属性，每个属性有两个取值，每个属性加通配符，再加一个空集。</a:t>
            </a:r>
          </a:p>
          <a:p>
            <a:pPr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青绿，乌黑，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稍蜷，蜷缩，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，敲声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浊响，沉闷，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所以上述数据集假设空间大小为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3×3×3+1=28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156808"/>
            <a:ext cx="2495550" cy="1647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139" y="5012542"/>
            <a:ext cx="2381250" cy="163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5C8FB9-8436-D69A-6265-1F7F5B6A2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00" y="3020852"/>
            <a:ext cx="23622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版本空间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8785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中若只包含编号为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的两个样例，试给出相应的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版本空间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5" y="1830600"/>
            <a:ext cx="8394293" cy="10466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2354" y="3275692"/>
            <a:ext cx="512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60"/>
              </a:spcBef>
              <a:spcAft>
                <a:spcPts val="96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版本空间：与训练集正例一致的假设空间。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2354" y="3784091"/>
            <a:ext cx="5127982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蜷缩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浊响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蜷缩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”,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浊响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“,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=” * 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“,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蜷缩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”,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蜷缩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浊响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 * “,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=” * “,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浊响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622" y="3454924"/>
            <a:ext cx="2965644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色泽={“青绿”，“*”}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根蒂={“蜷缩”，“*”}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敲声={“浊响”，“*”}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878572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个样本，其中真实正例有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表示，负例有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Inst#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代表样本编号，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代表样本真实的类别，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表示利用模型得出每个测试样本属于真实样本的概率。依次将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概率从大到小排序，得到下表：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76" y="2795182"/>
            <a:ext cx="4067810" cy="33883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88353" y="2610516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时的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混淆矩阵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，计算此时的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度量值</a:t>
            </a:r>
          </a:p>
        </p:txBody>
      </p:sp>
      <p:pic>
        <p:nvPicPr>
          <p:cNvPr id="13" name="图片 12" descr="表格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876" y="4657857"/>
            <a:ext cx="4297810" cy="15794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19935" y="3218688"/>
            <a:ext cx="6669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TP：True Positive，</a:t>
            </a:r>
            <a:r>
              <a:rPr lang="en-US" altLang="zh-CN" dirty="0"/>
              <a:t>  </a:t>
            </a:r>
            <a:r>
              <a:rPr lang="zh-CN" altLang="en-US" dirty="0"/>
              <a:t>分类器预测为正样本，实际为正样本的数量。</a:t>
            </a:r>
          </a:p>
          <a:p>
            <a:r>
              <a:rPr lang="zh-CN" altLang="en-US" dirty="0"/>
              <a:t>FP：False Positive， 分类器预测为正样本，实际为负样本的数量。</a:t>
            </a:r>
          </a:p>
          <a:p>
            <a:r>
              <a:rPr lang="zh-CN" altLang="en-US" dirty="0"/>
              <a:t>TN：True Negative，分类器预测为负样本，实际为负样本的数量。</a:t>
            </a:r>
          </a:p>
          <a:p>
            <a:r>
              <a:rPr lang="zh-CN" altLang="en-US" dirty="0"/>
              <a:t>FN：False Positive， 分类器预测为负样本，实际为正样本的数量。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878572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个样本，其中真实正例有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表示，负例有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Inst#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代表样本编号，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代表样本真实的类别，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表示利用模型得出每个测试样本属于真实样本的概率。依次将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概率从大到小排序，得到下表：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表格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2" y="2564904"/>
            <a:ext cx="3960916" cy="1455646"/>
          </a:xfrm>
          <a:prstGeom prst="rect">
            <a:avLst/>
          </a:prstGeom>
        </p:spPr>
      </p:pic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41845" y="4254921"/>
            <a:ext cx="3408680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是准确率和召回率的调和平均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查准率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准确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查全率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召回率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429235" y="4940926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825500" imgH="393700" progId="Equation.DSMT4">
                  <p:embed/>
                </p:oleObj>
              </mc:Choice>
              <mc:Fallback>
                <p:oleObj name="Equation" r:id="rId5" imgW="825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235" y="4940926"/>
                        <a:ext cx="828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00660" y="5486747"/>
          <a:ext cx="857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850265" imgH="393700" progId="Equation.DSMT4">
                  <p:embed/>
                </p:oleObj>
              </mc:Choice>
              <mc:Fallback>
                <p:oleObj name="Equation" r:id="rId7" imgW="850265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60" y="5486747"/>
                        <a:ext cx="8572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358157" y="6134577"/>
          <a:ext cx="771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774065" imgH="393700" progId="Equation.DSMT4">
                  <p:embed/>
                </p:oleObj>
              </mc:Choice>
              <mc:Fallback>
                <p:oleObj name="Equation" r:id="rId9" imgW="774065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157" y="6134577"/>
                        <a:ext cx="771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791744" y="5471506"/>
          <a:ext cx="1323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1" imgW="1320165" imgH="393700" progId="Equation.DSMT4">
                  <p:embed/>
                </p:oleObj>
              </mc:Choice>
              <mc:Fallback>
                <p:oleObj name="Equation" r:id="rId11" imgW="1320165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5471506"/>
                        <a:ext cx="1323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503712" y="6134577"/>
          <a:ext cx="2162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3" imgW="2171700" imgH="393700" progId="Equation.DSMT4">
                  <p:embed/>
                </p:oleObj>
              </mc:Choice>
              <mc:Fallback>
                <p:oleObj name="Equation" r:id="rId13" imgW="21717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6134577"/>
                        <a:ext cx="21621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815286" y="2625597"/>
            <a:ext cx="6401394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另一种出题方式，不给出具体概率的情况。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个样本，包括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个正例，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个负例。当阈值为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时，分类器预测正例为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只，其中将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个反例预测为正例。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试求出该分类结果的混淆矩阵和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（包括将正例，反例替换为黑板类，粉笔类都是一样的）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个样本：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TP+FP+TN+FN=20;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个正例：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TP+FN=10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个反例：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FP+TN=10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预测正例为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TP+FP=10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；预测反例为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FN+TN=10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个反例预测为正例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FP=4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908720"/>
            <a:ext cx="11361336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曲线的横坐标为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是错误预测为正确的概率，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是正确预测为正确的概率。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502650" y="5513388"/>
          <a:ext cx="1638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39319200" imgH="9753600" progId="Equation.DSMT4">
                  <p:embed/>
                </p:oleObj>
              </mc:Choice>
              <mc:Fallback>
                <p:oleObj name="Equation" r:id="rId4" imgW="39319200" imgH="9753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50" y="5513388"/>
                        <a:ext cx="16383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540750" y="5984875"/>
          <a:ext cx="1600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38404800" imgH="9753600" progId="Equation.DSMT4">
                  <p:embed/>
                </p:oleObj>
              </mc:Choice>
              <mc:Fallback>
                <p:oleObj name="Equation" r:id="rId6" imgW="38404800" imgH="9753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5984875"/>
                        <a:ext cx="1600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表格&#10;&#10;描述已自动生成"/>
          <p:cNvPicPr>
            <a:picLocks noChangeAspect="1"/>
          </p:cNvPicPr>
          <p:nvPr/>
        </p:nvPicPr>
        <p:blipFill rotWithShape="1">
          <a:blip r:embed="rId8"/>
          <a:srcRect r="6179"/>
          <a:stretch>
            <a:fillRect/>
          </a:stretch>
        </p:blipFill>
        <p:spPr>
          <a:xfrm>
            <a:off x="623392" y="2000029"/>
            <a:ext cx="3816424" cy="33883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08717" y="2052828"/>
            <a:ext cx="4536504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TP：True Positive，</a:t>
            </a:r>
            <a:r>
              <a:rPr lang="en-US" altLang="zh-CN" dirty="0"/>
              <a:t>  </a:t>
            </a:r>
            <a:r>
              <a:rPr lang="zh-CN" altLang="en-US" dirty="0"/>
              <a:t>分类器预测为正样本，</a:t>
            </a:r>
            <a:r>
              <a:rPr lang="en-US" altLang="zh-CN" dirty="0"/>
              <a:t>		</a:t>
            </a:r>
            <a:r>
              <a:rPr lang="zh-CN" altLang="en-US" dirty="0"/>
              <a:t>实际为正样本的数量。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FP：False Positive， 分类器预测为正样本，</a:t>
            </a:r>
            <a:r>
              <a:rPr lang="en-US" altLang="zh-CN" dirty="0"/>
              <a:t>	</a:t>
            </a:r>
            <a:r>
              <a:rPr lang="zh-CN" altLang="en-US" dirty="0"/>
              <a:t>实际为负样本的数量。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TN：True Negative，分类器预测为负样本，</a:t>
            </a:r>
            <a:r>
              <a:rPr lang="en-US" altLang="zh-CN" dirty="0"/>
              <a:t>	</a:t>
            </a:r>
            <a:r>
              <a:rPr lang="zh-CN" altLang="en-US" dirty="0"/>
              <a:t>实际为负样本的数量。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FN：False Positive， 分类器预测为负样本，</a:t>
            </a:r>
            <a:r>
              <a:rPr lang="en-US" altLang="zh-CN" dirty="0"/>
              <a:t>	</a:t>
            </a:r>
            <a:r>
              <a:rPr lang="zh-CN" altLang="en-US" dirty="0"/>
              <a:t>实际为正样本的数量。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336" y="6186487"/>
            <a:ext cx="8105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198120" algn="l"/>
              </a:tabLs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0.8&lt;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&lt;=9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时，样本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预测为正例，其他样本被预测为反例。其中，样本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为真实正例，所以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FP=0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TP=1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(0,0),(0,0.1)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/>
          <a:srcRect l="1875" r="1"/>
          <a:stretch>
            <a:fillRect/>
          </a:stretch>
        </p:blipFill>
        <p:spPr>
          <a:xfrm>
            <a:off x="4511824" y="1881102"/>
            <a:ext cx="2429767" cy="38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908720"/>
            <a:ext cx="11361336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曲线的横坐标为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是错误预测为正确的概率，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是正确预测为正确的概率。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2132856"/>
            <a:ext cx="10585176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0.9&lt;</a:t>
            </a:r>
            <a:r>
              <a:rPr lang="zh-CN" altLang="en-US"/>
              <a:t>阈值</a:t>
            </a:r>
            <a:r>
              <a:rPr lang="en-US" altLang="zh-CN"/>
              <a:t>&lt;=1</a:t>
            </a:r>
            <a:r>
              <a:rPr lang="zh-CN" altLang="en-US"/>
              <a:t>时，没有样本被预测为正例，所有样本被预测为反例。所以</a:t>
            </a:r>
            <a:r>
              <a:rPr lang="en-US" altLang="zh-CN"/>
              <a:t>FP=0</a:t>
            </a:r>
            <a:r>
              <a:rPr lang="zh-CN" altLang="en-US"/>
              <a:t>，</a:t>
            </a:r>
            <a:r>
              <a:rPr lang="en-US" altLang="zh-CN"/>
              <a:t>TP=0</a:t>
            </a:r>
            <a:r>
              <a:rPr lang="zh-CN" altLang="en-US"/>
              <a:t>，得</a:t>
            </a:r>
            <a:r>
              <a:rPr lang="en-US" altLang="zh-CN"/>
              <a:t>ROC</a:t>
            </a:r>
            <a:r>
              <a:rPr lang="zh-CN" altLang="en-US"/>
              <a:t>坐标</a:t>
            </a:r>
            <a:r>
              <a:rPr lang="en-US" altLang="zh-CN"/>
              <a:t>(0,0)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0.8&lt;</a:t>
            </a:r>
            <a:r>
              <a:rPr lang="zh-CN" altLang="en-US"/>
              <a:t>阈值</a:t>
            </a:r>
            <a:r>
              <a:rPr lang="en-US" altLang="zh-CN"/>
              <a:t>&lt;=9</a:t>
            </a:r>
            <a:r>
              <a:rPr lang="zh-CN" altLang="en-US"/>
              <a:t>时，样本</a:t>
            </a:r>
            <a:r>
              <a:rPr lang="en-US" altLang="zh-CN"/>
              <a:t>1</a:t>
            </a:r>
            <a:r>
              <a:rPr lang="zh-CN" altLang="en-US"/>
              <a:t>预测为正例，其他样本被预测为反例。其中，样本</a:t>
            </a:r>
            <a:r>
              <a:rPr lang="en-US" altLang="zh-CN"/>
              <a:t>1</a:t>
            </a:r>
            <a:r>
              <a:rPr lang="zh-CN" altLang="en-US"/>
              <a:t>为真实正例，所以</a:t>
            </a:r>
            <a:r>
              <a:rPr lang="en-US" altLang="zh-CN"/>
              <a:t>FP=0</a:t>
            </a:r>
            <a:r>
              <a:rPr lang="zh-CN" altLang="en-US"/>
              <a:t>，</a:t>
            </a:r>
            <a:r>
              <a:rPr lang="en-US" altLang="zh-CN"/>
              <a:t>TP=1</a:t>
            </a:r>
            <a:r>
              <a:rPr lang="zh-CN" altLang="en-US"/>
              <a:t>，得</a:t>
            </a:r>
            <a:r>
              <a:rPr lang="en-US" altLang="zh-CN"/>
              <a:t>ROC</a:t>
            </a:r>
            <a:r>
              <a:rPr lang="zh-CN" altLang="en-US"/>
              <a:t>坐标</a:t>
            </a:r>
            <a:r>
              <a:rPr lang="en-US" altLang="zh-CN"/>
              <a:t>(0,0),(0,0.1)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0.7&lt;</a:t>
            </a:r>
            <a:r>
              <a:rPr lang="zh-CN" altLang="en-US"/>
              <a:t>阈值</a:t>
            </a:r>
            <a:r>
              <a:rPr lang="en-US" altLang="zh-CN"/>
              <a:t>&lt;=8</a:t>
            </a:r>
            <a:r>
              <a:rPr lang="zh-CN" altLang="en-US"/>
              <a:t>时，样本</a:t>
            </a:r>
            <a:r>
              <a:rPr lang="en-US" altLang="zh-CN"/>
              <a:t>1-2</a:t>
            </a:r>
            <a:r>
              <a:rPr lang="zh-CN" altLang="en-US"/>
              <a:t>预测为正例。其中，样本</a:t>
            </a:r>
            <a:r>
              <a:rPr lang="en-US" altLang="zh-CN"/>
              <a:t>1,2</a:t>
            </a:r>
            <a:r>
              <a:rPr lang="zh-CN" altLang="en-US"/>
              <a:t>为真实正例，所以</a:t>
            </a:r>
            <a:r>
              <a:rPr lang="en-US" altLang="zh-CN"/>
              <a:t>FP=0</a:t>
            </a:r>
            <a:r>
              <a:rPr lang="zh-CN" altLang="en-US"/>
              <a:t>，</a:t>
            </a:r>
            <a:r>
              <a:rPr lang="en-US" altLang="zh-CN"/>
              <a:t>TP=2</a:t>
            </a:r>
            <a:r>
              <a:rPr lang="zh-CN" altLang="en-US"/>
              <a:t>，得</a:t>
            </a:r>
            <a:r>
              <a:rPr lang="en-US" altLang="zh-CN"/>
              <a:t>ROC</a:t>
            </a:r>
            <a:r>
              <a:rPr lang="zh-CN" altLang="en-US"/>
              <a:t>坐标</a:t>
            </a:r>
            <a:r>
              <a:rPr lang="en-US" altLang="zh-CN"/>
              <a:t>(0,0),(0,0.1),(0,0.2)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0.6&lt;</a:t>
            </a:r>
            <a:r>
              <a:rPr lang="zh-CN" altLang="en-US"/>
              <a:t>阈值</a:t>
            </a:r>
            <a:r>
              <a:rPr lang="en-US" altLang="zh-CN"/>
              <a:t>&lt;=7</a:t>
            </a:r>
            <a:r>
              <a:rPr lang="zh-CN" altLang="en-US"/>
              <a:t>时，样本</a:t>
            </a:r>
            <a:r>
              <a:rPr lang="en-US" altLang="zh-CN"/>
              <a:t>1-3</a:t>
            </a:r>
            <a:r>
              <a:rPr lang="zh-CN" altLang="en-US"/>
              <a:t>预测为正例。其中，样本</a:t>
            </a:r>
            <a:r>
              <a:rPr lang="en-US" altLang="zh-CN"/>
              <a:t>1,2</a:t>
            </a:r>
            <a:r>
              <a:rPr lang="zh-CN" altLang="en-US"/>
              <a:t>为真实正例，样本</a:t>
            </a:r>
            <a:r>
              <a:rPr lang="en-US" altLang="zh-CN"/>
              <a:t>3</a:t>
            </a:r>
            <a:r>
              <a:rPr lang="zh-CN" altLang="en-US"/>
              <a:t>为真实反例，所以</a:t>
            </a:r>
            <a:r>
              <a:rPr lang="en-US" altLang="zh-CN"/>
              <a:t>FP=1</a:t>
            </a:r>
            <a:r>
              <a:rPr lang="zh-CN" altLang="en-US"/>
              <a:t>，</a:t>
            </a:r>
            <a:r>
              <a:rPr lang="en-US" altLang="zh-CN"/>
              <a:t>TP=2</a:t>
            </a:r>
            <a:r>
              <a:rPr lang="zh-CN" altLang="en-US"/>
              <a:t>，得</a:t>
            </a:r>
            <a:r>
              <a:rPr lang="en-US" altLang="zh-CN"/>
              <a:t>ROC</a:t>
            </a:r>
            <a:r>
              <a:rPr lang="zh-CN" altLang="en-US"/>
              <a:t>坐标</a:t>
            </a:r>
            <a:r>
              <a:rPr lang="en-US" altLang="zh-CN"/>
              <a:t>(0,0),(0,0.1),(0,0.2),(0.1,0.2)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0.55&lt;</a:t>
            </a:r>
            <a:r>
              <a:rPr lang="zh-CN" altLang="en-US"/>
              <a:t>阈值</a:t>
            </a:r>
            <a:r>
              <a:rPr lang="en-US" altLang="zh-CN"/>
              <a:t>&lt;=0.6</a:t>
            </a:r>
            <a:r>
              <a:rPr lang="zh-CN" altLang="en-US"/>
              <a:t>时，样本</a:t>
            </a:r>
            <a:r>
              <a:rPr lang="en-US" altLang="zh-CN"/>
              <a:t>1-4</a:t>
            </a:r>
            <a:r>
              <a:rPr lang="zh-CN" altLang="en-US"/>
              <a:t>预测为正例。其中，样本</a:t>
            </a:r>
            <a:r>
              <a:rPr lang="en-US" altLang="zh-CN"/>
              <a:t>1,2,4</a:t>
            </a:r>
            <a:r>
              <a:rPr lang="zh-CN" altLang="en-US"/>
              <a:t>为真实正例，样本</a:t>
            </a:r>
            <a:r>
              <a:rPr lang="en-US" altLang="zh-CN"/>
              <a:t>3</a:t>
            </a:r>
            <a:r>
              <a:rPr lang="zh-CN" altLang="en-US"/>
              <a:t>为真实反例，所以</a:t>
            </a:r>
            <a:r>
              <a:rPr lang="en-US" altLang="zh-CN"/>
              <a:t>FP=1</a:t>
            </a:r>
            <a:r>
              <a:rPr lang="zh-CN" altLang="en-US"/>
              <a:t>，</a:t>
            </a:r>
            <a:r>
              <a:rPr lang="en-US" altLang="zh-CN"/>
              <a:t>TP=3</a:t>
            </a:r>
            <a:r>
              <a:rPr lang="zh-CN" altLang="en-US"/>
              <a:t>，得</a:t>
            </a:r>
            <a:r>
              <a:rPr lang="en-US" altLang="zh-CN"/>
              <a:t>ROC</a:t>
            </a:r>
            <a:r>
              <a:rPr lang="zh-CN" altLang="en-US"/>
              <a:t>坐标</a:t>
            </a:r>
            <a:r>
              <a:rPr lang="en-US" altLang="zh-CN"/>
              <a:t>(0,0),(0,0.1),(0,0.2),(0.1,0.2),(0.1,0.3)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7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908720"/>
            <a:ext cx="11361336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曲线的横坐标为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是错误预测为正确的概率，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是正确预测为正确的概率。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86900" y="5938646"/>
          <a:ext cx="1409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409065" imgH="393700" progId="Equation.DSMT4">
                  <p:embed/>
                </p:oleObj>
              </mc:Choice>
              <mc:Fallback>
                <p:oleObj name="Equation" r:id="rId4" imgW="1409065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900" y="5938646"/>
                        <a:ext cx="1409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125000" y="6410007"/>
          <a:ext cx="1371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1371600" imgH="393700" progId="Equation.DSMT4">
                  <p:embed/>
                </p:oleObj>
              </mc:Choice>
              <mc:Fallback>
                <p:oleObj name="Equation" r:id="rId6" imgW="13716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000" y="6410007"/>
                        <a:ext cx="1371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00" y="1945831"/>
            <a:ext cx="2447619" cy="37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358F05-1913-B9A9-0EAB-314F467BD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8606" y="1946382"/>
            <a:ext cx="8744697" cy="39114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1E8F83-179C-52F7-0E89-4A34B0401279}"/>
              </a:ext>
            </a:extLst>
          </p:cNvPr>
          <p:cNvSpPr txBox="1"/>
          <p:nvPr/>
        </p:nvSpPr>
        <p:spPr>
          <a:xfrm>
            <a:off x="695400" y="6036783"/>
            <a:ext cx="8105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198120" algn="l"/>
              </a:tabLs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0.8&lt;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&lt;=9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时，样本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预测为正例，其他样本被预测为反例。其中，样本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为真实正例，所以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FP=0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TP=1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(0,0),(0,0.1)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571" y="125666"/>
            <a:ext cx="18360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混淆矩阵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3" y="252730"/>
            <a:ext cx="9180017" cy="484505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4000">
                <a:srgbClr val="8ABFCF">
                  <a:alpha val="100000"/>
                </a:srgbClr>
              </a:gs>
              <a:gs pos="41000">
                <a:srgbClr val="157E9F">
                  <a:alpha val="100000"/>
                </a:srgbClr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622" y="1124744"/>
            <a:ext cx="11361336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</a:p>
          <a:p>
            <a:pPr algn="just">
              <a:lnSpc>
                <a:spcPct val="150000"/>
              </a:lnSpc>
            </a:pPr>
            <a:endParaRPr lang="zh-CN" alt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曲线的横坐标为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是错误预测为正确的概率，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是正确预测为正确的概率。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658521"/>
            <a:ext cx="3783229" cy="34563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511845-2E3D-39A0-2D4D-C143120F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6139274"/>
            <a:ext cx="6781800" cy="49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7C074-6BB8-141E-470D-E050E0DF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79" y="2795976"/>
            <a:ext cx="3425624" cy="31814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CE4C08-3F90-4593-7E75-59ABFEA8D1E5}"/>
              </a:ext>
            </a:extLst>
          </p:cNvPr>
          <p:cNvSpPr txBox="1"/>
          <p:nvPr/>
        </p:nvSpPr>
        <p:spPr>
          <a:xfrm>
            <a:off x="8760296" y="436510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只需将坐标点标出，</a:t>
            </a:r>
            <a:endParaRPr lang="en-US" altLang="zh-CN" dirty="0"/>
          </a:p>
          <a:p>
            <a:r>
              <a:rPr lang="zh-CN" altLang="en-US" dirty="0"/>
              <a:t>无需写出具体概率值。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因为这是使用区间计算，</a:t>
            </a:r>
            <a:endParaRPr lang="en-US" altLang="zh-CN" dirty="0"/>
          </a:p>
          <a:p>
            <a:r>
              <a:rPr lang="zh-CN" altLang="en-US" dirty="0"/>
              <a:t>而非具体概率。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VlZDJlYWQzM2UyMDZhMTM4MTU0MzExZWE3MmJiO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2993</Words>
  <Application>Microsoft Office PowerPoint</Application>
  <PresentationFormat>宽屏</PresentationFormat>
  <Paragraphs>137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钱艺</cp:lastModifiedBy>
  <cp:revision>533</cp:revision>
  <dcterms:created xsi:type="dcterms:W3CDTF">2015-07-31T01:43:00Z</dcterms:created>
  <dcterms:modified xsi:type="dcterms:W3CDTF">2023-04-18T02:36:27Z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BF5DF079F6F348D3BE95386F46CDC079</vt:lpwstr>
  </property>
</Properties>
</file>