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9"/>
  </p:notesMasterIdLst>
  <p:handoutMasterIdLst>
    <p:handoutMasterId r:id="rId30"/>
  </p:handoutMasterIdLst>
  <p:sldIdLst>
    <p:sldId id="259" r:id="rId2"/>
    <p:sldId id="258" r:id="rId3"/>
    <p:sldId id="260" r:id="rId4"/>
    <p:sldId id="261" r:id="rId5"/>
    <p:sldId id="262" r:id="rId6"/>
    <p:sldId id="269" r:id="rId7"/>
    <p:sldId id="270" r:id="rId8"/>
    <p:sldId id="271" r:id="rId9"/>
    <p:sldId id="263" r:id="rId10"/>
    <p:sldId id="264" r:id="rId11"/>
    <p:sldId id="268" r:id="rId12"/>
    <p:sldId id="274" r:id="rId13"/>
    <p:sldId id="266" r:id="rId14"/>
    <p:sldId id="267" r:id="rId15"/>
    <p:sldId id="272" r:id="rId16"/>
    <p:sldId id="273" r:id="rId17"/>
    <p:sldId id="275" r:id="rId18"/>
    <p:sldId id="265" r:id="rId19"/>
    <p:sldId id="280" r:id="rId20"/>
    <p:sldId id="281" r:id="rId21"/>
    <p:sldId id="282" r:id="rId22"/>
    <p:sldId id="283" r:id="rId23"/>
    <p:sldId id="276" r:id="rId24"/>
    <p:sldId id="284" r:id="rId25"/>
    <p:sldId id="277" r:id="rId26"/>
    <p:sldId id="278" r:id="rId27"/>
    <p:sldId id="279" r:id="rId28"/>
  </p:sldIdLst>
  <p:sldSz cx="12192000" cy="6858000"/>
  <p:notesSz cx="6797675" cy="9926638"/>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ol.wrzeszczynski@gmail.com" initials="" lastIdx="1" clrIdx="0">
    <p:extLst>
      <p:ext uri="{19B8F6BF-5375-455C-9EA6-DF929625EA0E}">
        <p15:presenceInfo xmlns:p15="http://schemas.microsoft.com/office/powerpoint/2012/main" userId="f0e12c87631d2c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notesViewPr>
    <p:cSldViewPr snapToGrid="0">
      <p:cViewPr varScale="1">
        <p:scale>
          <a:sx n="68" d="100"/>
          <a:sy n="68" d="100"/>
        </p:scale>
        <p:origin x="356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rtlCol="0"/>
        <a:lstStyle/>
        <a:p>
          <a:pPr rtl="0"/>
          <a:endParaRPr lang="en-US"/>
        </a:p>
      </dgm:t>
    </dgm:pt>
    <dgm:pt modelId="{DC13AB6D-DEA2-4CBB-AC69-1EF1A6AD1512}">
      <dgm:prSet/>
      <dgm:spPr/>
      <dgm:t>
        <a:bodyPr rtlCol="0"/>
        <a:lstStyle/>
        <a:p>
          <a:pPr rtl="0">
            <a:defRPr cap="all"/>
          </a:pPr>
          <a:r>
            <a:rPr lang="pl-PL" dirty="0"/>
            <a:t>Zarys ogólny projektu końcowego</a:t>
          </a:r>
          <a:endParaRPr lang="en-gb" dirty="0"/>
        </a:p>
      </dgm:t>
    </dgm:pt>
    <dgm:pt modelId="{2C752582-D9FF-4E04-A92F-827DB4BB5C48}" type="parTrans" cxnId="{4B888393-351D-4489-90C9-5A68061AB236}">
      <dgm:prSet/>
      <dgm:spPr/>
      <dgm:t>
        <a:bodyPr rtlCol="0"/>
        <a:lstStyle/>
        <a:p>
          <a:pPr rtl="0"/>
          <a:endParaRPr lang="en-US"/>
        </a:p>
      </dgm:t>
    </dgm:pt>
    <dgm:pt modelId="{9C64CC83-643C-4E12-8F97-BC19DC031190}" type="sibTrans" cxnId="{4B888393-351D-4489-90C9-5A68061AB236}">
      <dgm:prSet phldrT="01" phldr="0"/>
      <dgm:spPr/>
      <dgm:t>
        <a:bodyPr rtlCol="0"/>
        <a:lstStyle/>
        <a:p>
          <a:pPr rtl="0"/>
          <a:r>
            <a:rPr lang="en-gb"/>
            <a:t>01</a:t>
          </a:r>
        </a:p>
      </dgm:t>
    </dgm:pt>
    <dgm:pt modelId="{53742231-981F-480A-940F-203EC2F7423F}">
      <dgm:prSet/>
      <dgm:spPr/>
      <dgm:t>
        <a:bodyPr rtlCol="0"/>
        <a:lstStyle/>
        <a:p>
          <a:pPr rtl="0">
            <a:defRPr cap="all"/>
          </a:pPr>
          <a:r>
            <a:rPr lang="pl-PL" dirty="0"/>
            <a:t>Szczegóły techniczne</a:t>
          </a:r>
          <a:endParaRPr lang="en-gb" dirty="0"/>
        </a:p>
      </dgm:t>
    </dgm:pt>
    <dgm:pt modelId="{2FC75195-FBA1-43DE-85DD-40B4B3A2F1F3}" type="parTrans" cxnId="{F226B1C2-5D99-403A-8240-EAD6BD4D8534}">
      <dgm:prSet/>
      <dgm:spPr/>
      <dgm:t>
        <a:bodyPr rtlCol="0"/>
        <a:lstStyle/>
        <a:p>
          <a:pPr rtl="0"/>
          <a:endParaRPr lang="en-US"/>
        </a:p>
      </dgm:t>
    </dgm:pt>
    <dgm:pt modelId="{EF449C32-A7AE-4099-9E9B-9E2F736A89CE}" type="sibTrans" cxnId="{F226B1C2-5D99-403A-8240-EAD6BD4D8534}">
      <dgm:prSet phldrT="02" phldr="0"/>
      <dgm:spPr/>
      <dgm:t>
        <a:bodyPr rtlCol="0"/>
        <a:lstStyle/>
        <a:p>
          <a:pPr rtl="0"/>
          <a:r>
            <a:rPr lang="en-gb"/>
            <a:t>02</a:t>
          </a:r>
        </a:p>
      </dgm:t>
    </dgm:pt>
    <dgm:pt modelId="{9EF41CC5-EF3B-4A6D-8229-3F1333EADFB3}">
      <dgm:prSet/>
      <dgm:spPr/>
      <dgm:t>
        <a:bodyPr rtlCol="0"/>
        <a:lstStyle/>
        <a:p>
          <a:pPr rtl="0">
            <a:defRPr cap="all"/>
          </a:pPr>
          <a:r>
            <a:rPr lang="pl-PL" dirty="0"/>
            <a:t>podsumowanie</a:t>
          </a:r>
          <a:endParaRPr lang="en-gb" dirty="0"/>
        </a:p>
      </dgm:t>
    </dgm:pt>
    <dgm:pt modelId="{DAEF1C7D-B0C5-46FA-BED3-8A54E918D3E0}" type="parTrans" cxnId="{E476EEBC-7C9F-4E07-BD58-1044B9769B64}">
      <dgm:prSet/>
      <dgm:spPr/>
      <dgm:t>
        <a:bodyPr rtlCol="0"/>
        <a:lstStyle/>
        <a:p>
          <a:pPr rtl="0"/>
          <a:endParaRPr lang="en-US"/>
        </a:p>
      </dgm:t>
    </dgm:pt>
    <dgm:pt modelId="{98E6DD7C-B953-4119-9F64-9914E467ECBF}" type="sibTrans" cxnId="{E476EEBC-7C9F-4E07-BD58-1044B9769B64}">
      <dgm:prSet phldrT="03" phldr="0"/>
      <dgm:spPr/>
      <dgm:t>
        <a:bodyPr rtlCol="0"/>
        <a:lstStyle/>
        <a:p>
          <a:pPr rtl="0"/>
          <a:r>
            <a:rPr lang="en-gb"/>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3"/>
      <dgm:spPr/>
    </dgm:pt>
    <dgm:pt modelId="{E20811D6-E5D4-4C9E-AABF-9E0E1902CA2C}" type="pres">
      <dgm:prSet presAssocID="{98E6DD7C-B953-4119-9F64-9914E467ECBF}" presName="sibTransNodeRect" presStyleLbl="alignNode1" presStyleIdx="2" presStyleCnt="3">
        <dgm:presLayoutVars>
          <dgm:chMax val="0"/>
          <dgm:bulletEnabled val="1"/>
        </dgm:presLayoutVars>
      </dgm:prSet>
      <dgm:spPr/>
    </dgm:pt>
    <dgm:pt modelId="{67D48337-9200-42EF-A956-8FC92E9B78D2}" type="pres">
      <dgm:prSet presAssocID="{9EF41CC5-EF3B-4A6D-8229-3F1333EADFB3}" presName="nodeRect" presStyleLbl="alignNode1" presStyleIdx="2" presStyleCnt="3">
        <dgm:presLayoutVars>
          <dgm:bulletEnabled val="1"/>
        </dgm:presLayoutVars>
      </dgm:prSet>
      <dgm:spPr/>
    </dgm:pt>
  </dgm:ptLst>
  <dgm:cxnLst>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rtlCol="0" anchor="t" anchorCtr="0">
          <a:noAutofit/>
        </a:bodyPr>
        <a:lstStyle/>
        <a:p>
          <a:pPr marL="0" lvl="0" indent="0" algn="l" defTabSz="1111250" rtl="0">
            <a:lnSpc>
              <a:spcPct val="90000"/>
            </a:lnSpc>
            <a:spcBef>
              <a:spcPct val="0"/>
            </a:spcBef>
            <a:spcAft>
              <a:spcPct val="35000"/>
            </a:spcAft>
            <a:buNone/>
            <a:defRPr cap="all"/>
          </a:pPr>
          <a:r>
            <a:rPr lang="pl-PL" sz="2500" kern="1200" dirty="0"/>
            <a:t>Zarys ogólny projektu końcowego</a:t>
          </a:r>
          <a:endParaRPr lang="en-gb" sz="2500" kern="1200" dirty="0"/>
        </a:p>
      </dsp:txBody>
      <dsp:txXfrm>
        <a:off x="808"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rtlCol="0" anchor="ctr" anchorCtr="0">
          <a:noAutofit/>
        </a:bodyPr>
        <a:lstStyle/>
        <a:p>
          <a:pPr marL="0" lvl="0" indent="0" algn="l" defTabSz="2933700" rtl="0">
            <a:lnSpc>
              <a:spcPct val="90000"/>
            </a:lnSpc>
            <a:spcBef>
              <a:spcPct val="0"/>
            </a:spcBef>
            <a:spcAft>
              <a:spcPct val="35000"/>
            </a:spcAft>
            <a:buNone/>
          </a:pPr>
          <a:r>
            <a:rPr lang="en-gb" sz="6600" kern="1200"/>
            <a:t>01</a:t>
          </a:r>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rtlCol="0" anchor="t" anchorCtr="0">
          <a:noAutofit/>
        </a:bodyPr>
        <a:lstStyle/>
        <a:p>
          <a:pPr marL="0" lvl="0" indent="0" algn="l" defTabSz="1111250" rtl="0">
            <a:lnSpc>
              <a:spcPct val="90000"/>
            </a:lnSpc>
            <a:spcBef>
              <a:spcPct val="0"/>
            </a:spcBef>
            <a:spcAft>
              <a:spcPct val="35000"/>
            </a:spcAft>
            <a:buNone/>
            <a:defRPr cap="all"/>
          </a:pPr>
          <a:r>
            <a:rPr lang="pl-PL" sz="2500" kern="1200" dirty="0"/>
            <a:t>Szczegóły techniczne</a:t>
          </a:r>
          <a:endParaRPr lang="en-gb" sz="2500" kern="1200" dirty="0"/>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rtlCol="0" anchor="ctr" anchorCtr="0">
          <a:noAutofit/>
        </a:bodyPr>
        <a:lstStyle/>
        <a:p>
          <a:pPr marL="0" lvl="0" indent="0" algn="l" defTabSz="2933700" rtl="0">
            <a:lnSpc>
              <a:spcPct val="90000"/>
            </a:lnSpc>
            <a:spcBef>
              <a:spcPct val="0"/>
            </a:spcBef>
            <a:spcAft>
              <a:spcPct val="35000"/>
            </a:spcAft>
            <a:buNone/>
          </a:pPr>
          <a:r>
            <a:rPr lang="en-gb" sz="6600" kern="1200"/>
            <a:t>02</a:t>
          </a:r>
        </a:p>
      </dsp:txBody>
      <dsp:txXfrm>
        <a:off x="3538853" y="0"/>
        <a:ext cx="3275967" cy="1485900"/>
      </dsp:txXfrm>
    </dsp:sp>
    <dsp:sp modelId="{CAD62F17-E99D-4FEF-B376-961CA4CB20EB}">
      <dsp:nvSpPr>
        <dsp:cNvPr id="0" name=""/>
        <dsp:cNvSpPr/>
      </dsp:nvSpPr>
      <dsp:spPr>
        <a:xfrm>
          <a:off x="7076898"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rtlCol="0" anchor="t" anchorCtr="0">
          <a:noAutofit/>
        </a:bodyPr>
        <a:lstStyle/>
        <a:p>
          <a:pPr marL="0" lvl="0" indent="0" algn="l" defTabSz="1111250" rtl="0">
            <a:lnSpc>
              <a:spcPct val="90000"/>
            </a:lnSpc>
            <a:spcBef>
              <a:spcPct val="0"/>
            </a:spcBef>
            <a:spcAft>
              <a:spcPct val="35000"/>
            </a:spcAft>
            <a:buNone/>
            <a:defRPr cap="all"/>
          </a:pPr>
          <a:r>
            <a:rPr lang="pl-PL" sz="2500" kern="1200" dirty="0"/>
            <a:t>podsumowanie</a:t>
          </a:r>
          <a:endParaRPr lang="en-gb" sz="2500" kern="1200" dirty="0"/>
        </a:p>
      </dsp:txBody>
      <dsp:txXfrm>
        <a:off x="7076898" y="1485900"/>
        <a:ext cx="3275967" cy="2228850"/>
      </dsp:txXfrm>
    </dsp:sp>
    <dsp:sp modelId="{E20811D6-E5D4-4C9E-AABF-9E0E1902CA2C}">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rtlCol="0" anchor="ctr" anchorCtr="0">
          <a:noAutofit/>
        </a:bodyPr>
        <a:lstStyle/>
        <a:p>
          <a:pPr marL="0" lvl="0" indent="0" algn="l" defTabSz="2933700" rtl="0">
            <a:lnSpc>
              <a:spcPct val="90000"/>
            </a:lnSpc>
            <a:spcBef>
              <a:spcPct val="0"/>
            </a:spcBef>
            <a:spcAft>
              <a:spcPct val="35000"/>
            </a:spcAft>
            <a:buNone/>
          </a:pPr>
          <a:r>
            <a:rPr lang="en-gb"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rtlCol="0"/>
            <a:lstStyle/>
            <a:p>
              <a:pPr rtl="0"/>
              <a:r>
                <a:t>01</a:t>
              </a:r>
            </a:p>
          </dgm:t>
        </dgm:pt>
        <dgm:pt modelId="201" type="sibTrans" cxnId="5">
          <dgm:prSet phldrT="2"/>
          <dgm:t>
            <a:bodyPr rtlCol="0"/>
            <a:lstStyle/>
            <a:p>
              <a:pPr rtl="0"/>
              <a:r>
                <a:t>02</a:t>
              </a:r>
            </a:p>
          </dgm:t>
        </dgm:pt>
        <dgm:pt modelId="301" type="sibTrans" cxnId="6">
          <dgm:prSet phldrT="3"/>
          <dgm:t>
            <a:bodyPr rtlCol="0"/>
            <a:lstStyle/>
            <a:p>
              <a:pPr rtl="0"/>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pPr rtl="0"/>
            <a:fld id="{9248DC85-4C83-41E2-A87E-92DEA4CCD3C5}" type="datetime1">
              <a:rPr lang="en-US" smtClean="0"/>
              <a:t>2/26/2024</a:t>
            </a:fld>
            <a:endParaRPr lang="en-US" dirty="0"/>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pPr rtl="0"/>
            <a:fld id="{24553C88-5E20-4E94-A2F2-F265A07C865D}" type="datetime1">
              <a:rPr lang="en-US" smtClean="0"/>
              <a:t>2/26/2024</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pl-PL"/>
              <a:t>Kliknij, aby edytować styl</a:t>
            </a:r>
            <a:endParaRPr lang="en-US" dirty="0"/>
          </a:p>
        </p:txBody>
      </p:sp>
      <p:sp>
        <p:nvSpPr>
          <p:cNvPr id="3" name="Subtitle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l-PL"/>
              <a:t>Kliknij, aby edytować styl wzorca podtytułu</a:t>
            </a:r>
            <a:endParaRPr lang="en-US" dirty="0"/>
          </a:p>
        </p:txBody>
      </p:sp>
      <p:sp>
        <p:nvSpPr>
          <p:cNvPr id="4" name="Date Placeholder 3"/>
          <p:cNvSpPr>
            <a:spLocks noGrp="1"/>
          </p:cNvSpPr>
          <p:nvPr>
            <p:ph type="dt" sz="half" idx="10"/>
          </p:nvPr>
        </p:nvSpPr>
        <p:spPr/>
        <p:txBody>
          <a:bodyPr rtlCol="0"/>
          <a:lstStyle/>
          <a:p>
            <a:pPr rtl="0"/>
            <a:fld id="{72C36AF1-71F4-4124-A6D9-9AD17D857670}" type="datetime1">
              <a:rPr lang="en-US" smtClean="0"/>
              <a:t>2/26/2024</a:t>
            </a:fld>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pl-PL"/>
              <a:t>Kliknij, aby edytować styl</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a:t>Kliknij ikonę, aby dodać obraz</a:t>
            </a:r>
            <a:endParaRPr lang="en-US" dirty="0"/>
          </a:p>
        </p:txBody>
      </p:sp>
      <p:sp>
        <p:nvSpPr>
          <p:cNvPr id="4" name="Text Placeholder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a:t>Kliknij, aby edytować style wzorca tekstu</a:t>
            </a:r>
          </a:p>
        </p:txBody>
      </p:sp>
      <p:sp>
        <p:nvSpPr>
          <p:cNvPr id="5" name="Date Placeholder 4"/>
          <p:cNvSpPr>
            <a:spLocks noGrp="1"/>
          </p:cNvSpPr>
          <p:nvPr>
            <p:ph type="dt" sz="half" idx="10"/>
          </p:nvPr>
        </p:nvSpPr>
        <p:spPr/>
        <p:txBody>
          <a:bodyPr rtlCol="0"/>
          <a:lstStyle/>
          <a:p>
            <a:pPr rtl="0"/>
            <a:fld id="{02B5F69B-3B16-47BE-970F-46E299A76FED}" type="datetime1">
              <a:rPr lang="en-US" smtClean="0"/>
              <a:t>2/26/2024</a:t>
            </a:fld>
            <a:endParaRPr lang="en-US" dirty="0"/>
          </a:p>
        </p:txBody>
      </p:sp>
      <p:sp>
        <p:nvSpPr>
          <p:cNvPr id="6" name="Footer Placeholder 5"/>
          <p:cNvSpPr>
            <a:spLocks noGrp="1"/>
          </p:cNvSpPr>
          <p:nvPr>
            <p:ph type="ftr" sz="quarter" idx="11"/>
          </p:nvPr>
        </p:nvSpPr>
        <p:spPr/>
        <p:txBody>
          <a:bodyPr rtlCol="0"/>
          <a:lstStyle/>
          <a:p>
            <a:pPr rtl="0"/>
            <a:endParaRPr lang="en-US" dirty="0"/>
          </a:p>
        </p:txBody>
      </p:sp>
      <p:sp>
        <p:nvSpPr>
          <p:cNvPr id="7" name="Slide Number Placeholder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rtlCol="0" anchor="ctr">
            <a:normAutofit/>
          </a:bodyPr>
          <a:lstStyle>
            <a:lvl1pPr>
              <a:defRPr sz="4000"/>
            </a:lvl1pPr>
          </a:lstStyle>
          <a:p>
            <a:pPr rtl="0"/>
            <a:r>
              <a:rPr lang="pl-PL"/>
              <a:t>Kliknij, aby edytować styl</a:t>
            </a:r>
            <a:endParaRPr lang="en-US" dirty="0"/>
          </a:p>
        </p:txBody>
      </p:sp>
      <p:sp>
        <p:nvSpPr>
          <p:cNvPr id="4" name="Text Placeholder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a:t>Kliknij, aby edytować style wzorca tekstu</a:t>
            </a:r>
          </a:p>
        </p:txBody>
      </p:sp>
      <p:sp>
        <p:nvSpPr>
          <p:cNvPr id="5" name="Date Placeholder 4"/>
          <p:cNvSpPr>
            <a:spLocks noGrp="1"/>
          </p:cNvSpPr>
          <p:nvPr>
            <p:ph type="dt" sz="half" idx="10"/>
          </p:nvPr>
        </p:nvSpPr>
        <p:spPr/>
        <p:txBody>
          <a:bodyPr rtlCol="0"/>
          <a:lstStyle/>
          <a:p>
            <a:pPr rtl="0"/>
            <a:fld id="{5DFA60CC-4780-4D1C-A3F5-04C9EE8336A7}" type="datetime1">
              <a:rPr lang="en-US" smtClean="0"/>
              <a:t>2/26/2024</a:t>
            </a:fld>
            <a:endParaRPr lang="en-US" dirty="0"/>
          </a:p>
        </p:txBody>
      </p:sp>
      <p:sp>
        <p:nvSpPr>
          <p:cNvPr id="6" name="Footer Placeholder 5"/>
          <p:cNvSpPr>
            <a:spLocks noGrp="1"/>
          </p:cNvSpPr>
          <p:nvPr>
            <p:ph type="ftr" sz="quarter" idx="11"/>
          </p:nvPr>
        </p:nvSpPr>
        <p:spPr/>
        <p:txBody>
          <a:bodyPr rtlCol="0"/>
          <a:lstStyle/>
          <a:p>
            <a:pPr rtl="0"/>
            <a:endParaRPr lang="en-US" dirty="0"/>
          </a:p>
        </p:txBody>
      </p:sp>
      <p:sp>
        <p:nvSpPr>
          <p:cNvPr id="7" name="Slide Number Placeholder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rtlCol="0" anchor="ctr">
            <a:normAutofit/>
          </a:bodyPr>
          <a:lstStyle>
            <a:lvl1pPr>
              <a:defRPr sz="3600"/>
            </a:lvl1pPr>
          </a:lstStyle>
          <a:p>
            <a:pPr rtl="0"/>
            <a:r>
              <a:rPr lang="pl-PL"/>
              <a:t>Kliknij, aby edytować styl</a:t>
            </a:r>
            <a:endParaRPr lang="en-US" dirty="0"/>
          </a:p>
        </p:txBody>
      </p:sp>
      <p:sp>
        <p:nvSpPr>
          <p:cNvPr id="12" name="Text Placeholder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a:t>Kliknij, aby edytować style wzorca tekstu</a:t>
            </a:r>
          </a:p>
        </p:txBody>
      </p:sp>
      <p:sp>
        <p:nvSpPr>
          <p:cNvPr id="4" name="Text Placeholder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a:t>Kliknij, aby edytować style wzorca tekstu</a:t>
            </a:r>
          </a:p>
        </p:txBody>
      </p:sp>
      <p:sp>
        <p:nvSpPr>
          <p:cNvPr id="5" name="Date Placeholder 4"/>
          <p:cNvSpPr>
            <a:spLocks noGrp="1"/>
          </p:cNvSpPr>
          <p:nvPr>
            <p:ph type="dt" sz="half" idx="10"/>
          </p:nvPr>
        </p:nvSpPr>
        <p:spPr/>
        <p:txBody>
          <a:bodyPr rtlCol="0"/>
          <a:lstStyle/>
          <a:p>
            <a:pPr rtl="0"/>
            <a:fld id="{7648B943-E598-4317-B390-D39B72F3C668}" type="datetime1">
              <a:rPr lang="en-US" smtClean="0"/>
              <a:t>2/26/2024</a:t>
            </a:fld>
            <a:endParaRPr lang="en-US" dirty="0"/>
          </a:p>
        </p:txBody>
      </p:sp>
      <p:sp>
        <p:nvSpPr>
          <p:cNvPr id="6" name="Footer Placeholder 5"/>
          <p:cNvSpPr>
            <a:spLocks noGrp="1"/>
          </p:cNvSpPr>
          <p:nvPr>
            <p:ph type="ftr" sz="quarter" idx="11"/>
          </p:nvPr>
        </p:nvSpPr>
        <p:spPr/>
        <p:txBody>
          <a:bodyPr rtlCol="0"/>
          <a:lstStyle/>
          <a:p>
            <a:pPr rtl="0"/>
            <a:endParaRPr lang="en-US" dirty="0"/>
          </a:p>
        </p:txBody>
      </p:sp>
      <p:sp>
        <p:nvSpPr>
          <p:cNvPr id="7" name="Slide Number Placeholder 6"/>
          <p:cNvSpPr>
            <a:spLocks noGrp="1"/>
          </p:cNvSpPr>
          <p:nvPr>
            <p:ph type="sldNum" sz="quarter" idx="12"/>
          </p:nvPr>
        </p:nvSpPr>
        <p:spPr/>
        <p:txBody>
          <a:bodyPr rtlCol="0"/>
          <a:lstStyle/>
          <a:p>
            <a:pPr rtl="0"/>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n-gb"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rtlCol="0" anchor="b"/>
          <a:lstStyle>
            <a:lvl1pPr>
              <a:defRPr sz="3200"/>
            </a:lvl1pPr>
          </a:lstStyle>
          <a:p>
            <a:pPr rtl="0"/>
            <a:r>
              <a:rPr lang="pl-PL"/>
              <a:t>Kliknij, aby edytować styl</a:t>
            </a:r>
            <a:endParaRPr lang="en-US" dirty="0"/>
          </a:p>
        </p:txBody>
      </p:sp>
      <p:sp>
        <p:nvSpPr>
          <p:cNvPr id="4" name="Text Placeholder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a:t>Kliknij, aby edytować style wzorca tekstu</a:t>
            </a:r>
          </a:p>
        </p:txBody>
      </p:sp>
      <p:sp>
        <p:nvSpPr>
          <p:cNvPr id="5" name="Date Placeholder 4"/>
          <p:cNvSpPr>
            <a:spLocks noGrp="1"/>
          </p:cNvSpPr>
          <p:nvPr>
            <p:ph type="dt" sz="half" idx="10"/>
          </p:nvPr>
        </p:nvSpPr>
        <p:spPr/>
        <p:txBody>
          <a:bodyPr rtlCol="0"/>
          <a:lstStyle/>
          <a:p>
            <a:pPr rtl="0"/>
            <a:fld id="{81D318AD-20D4-40B8-8E24-19F7C588559E}" type="datetime1">
              <a:rPr lang="en-US" smtClean="0"/>
              <a:t>2/26/2024</a:t>
            </a:fld>
            <a:endParaRPr lang="en-US" dirty="0"/>
          </a:p>
        </p:txBody>
      </p:sp>
      <p:sp>
        <p:nvSpPr>
          <p:cNvPr id="6" name="Footer Placeholder 5"/>
          <p:cNvSpPr>
            <a:spLocks noGrp="1"/>
          </p:cNvSpPr>
          <p:nvPr>
            <p:ph type="ftr" sz="quarter" idx="11"/>
          </p:nvPr>
        </p:nvSpPr>
        <p:spPr/>
        <p:txBody>
          <a:bodyPr rtlCol="0"/>
          <a:lstStyle/>
          <a:p>
            <a:pPr rtl="0"/>
            <a:endParaRPr lang="en-US" dirty="0"/>
          </a:p>
        </p:txBody>
      </p:sp>
      <p:sp>
        <p:nvSpPr>
          <p:cNvPr id="7" name="Slide Number Placeholder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rtlCol="0"/>
          <a:lstStyle/>
          <a:p>
            <a:pPr rtl="0"/>
            <a:r>
              <a:rPr lang="pl-PL"/>
              <a:t>Kliknij, aby edytować styl</a:t>
            </a:r>
            <a:endParaRPr lang="en-US" dirty="0"/>
          </a:p>
        </p:txBody>
      </p:sp>
      <p:sp>
        <p:nvSpPr>
          <p:cNvPr id="7" name="Text Placeholder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8" name="Text Placeholder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9" name="Text Placeholder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10" name="Text Placeholder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11" name="Text Placeholder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12" name="Text Placeholder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3" name="Date Placeholder 2"/>
          <p:cNvSpPr>
            <a:spLocks noGrp="1"/>
          </p:cNvSpPr>
          <p:nvPr>
            <p:ph type="dt" sz="half" idx="10"/>
          </p:nvPr>
        </p:nvSpPr>
        <p:spPr/>
        <p:txBody>
          <a:bodyPr rtlCol="0"/>
          <a:lstStyle/>
          <a:p>
            <a:pPr rtl="0"/>
            <a:fld id="{3FBB551A-820E-4481-BAB4-299081A95354}" type="datetime1">
              <a:rPr lang="en-US" smtClean="0"/>
              <a:t>2/26/2024</a:t>
            </a:fld>
            <a:endParaRPr lang="en-US" dirty="0"/>
          </a:p>
        </p:txBody>
      </p:sp>
      <p:sp>
        <p:nvSpPr>
          <p:cNvPr id="4" name="Footer Placeholder 3"/>
          <p:cNvSpPr>
            <a:spLocks noGrp="1"/>
          </p:cNvSpPr>
          <p:nvPr>
            <p:ph type="ftr" sz="quarter" idx="11"/>
          </p:nvPr>
        </p:nvSpPr>
        <p:spPr/>
        <p:txBody>
          <a:bodyPr rtlCol="0"/>
          <a:lstStyle/>
          <a:p>
            <a:pPr rtl="0"/>
            <a:endParaRPr lang="en-US" dirty="0"/>
          </a:p>
        </p:txBody>
      </p:sp>
      <p:sp>
        <p:nvSpPr>
          <p:cNvPr id="5" name="Slide Number Placeholder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rtlCol="0"/>
          <a:lstStyle/>
          <a:p>
            <a:pPr rtl="0"/>
            <a:r>
              <a:rPr lang="pl-PL"/>
              <a:t>Kliknij, aby edytować styl</a:t>
            </a:r>
            <a:endParaRPr lang="en-US" dirty="0"/>
          </a:p>
        </p:txBody>
      </p:sp>
      <p:sp>
        <p:nvSpPr>
          <p:cNvPr id="19" name="Text Placeholder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l-PL"/>
              <a:t>Kliknij ikonę, aby dodać obraz</a:t>
            </a:r>
            <a:endParaRPr lang="en-US" dirty="0"/>
          </a:p>
        </p:txBody>
      </p:sp>
      <p:sp>
        <p:nvSpPr>
          <p:cNvPr id="21" name="Text Placeholder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22" name="Text Placeholder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l-PL"/>
              <a:t>Kliknij ikonę, aby dodać obraz</a:t>
            </a:r>
            <a:endParaRPr lang="en-US" dirty="0"/>
          </a:p>
        </p:txBody>
      </p:sp>
      <p:sp>
        <p:nvSpPr>
          <p:cNvPr id="24" name="Text Placeholder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25" name="Text Placeholder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l-PL"/>
              <a:t>Kliknij ikonę, aby dodać obraz</a:t>
            </a:r>
            <a:endParaRPr lang="en-US" dirty="0"/>
          </a:p>
        </p:txBody>
      </p:sp>
      <p:sp>
        <p:nvSpPr>
          <p:cNvPr id="27" name="Text Placeholder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3" name="Date Placeholder 2"/>
          <p:cNvSpPr>
            <a:spLocks noGrp="1"/>
          </p:cNvSpPr>
          <p:nvPr>
            <p:ph type="dt" sz="half" idx="10"/>
          </p:nvPr>
        </p:nvSpPr>
        <p:spPr/>
        <p:txBody>
          <a:bodyPr rtlCol="0"/>
          <a:lstStyle/>
          <a:p>
            <a:pPr rtl="0"/>
            <a:fld id="{C5B74DC5-4C7C-4D42-A9CA-2D18018D3807}" type="datetime1">
              <a:rPr lang="en-US" smtClean="0"/>
              <a:t>2/26/2024</a:t>
            </a:fld>
            <a:endParaRPr lang="en-US" dirty="0"/>
          </a:p>
        </p:txBody>
      </p:sp>
      <p:sp>
        <p:nvSpPr>
          <p:cNvPr id="4" name="Footer Placeholder 3"/>
          <p:cNvSpPr>
            <a:spLocks noGrp="1"/>
          </p:cNvSpPr>
          <p:nvPr>
            <p:ph type="ftr" sz="quarter" idx="11"/>
          </p:nvPr>
        </p:nvSpPr>
        <p:spPr/>
        <p:txBody>
          <a:bodyPr rtlCol="0"/>
          <a:lstStyle/>
          <a:p>
            <a:pPr rtl="0"/>
            <a:endParaRPr lang="en-US" dirty="0"/>
          </a:p>
        </p:txBody>
      </p:sp>
      <p:sp>
        <p:nvSpPr>
          <p:cNvPr id="5" name="Slide Number Placeholder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l-PL"/>
              <a:t>Kliknij, aby edytować styl</a:t>
            </a:r>
            <a:endParaRPr lang="en-US" dirty="0"/>
          </a:p>
        </p:txBody>
      </p:sp>
      <p:sp>
        <p:nvSpPr>
          <p:cNvPr id="3" name="Vertical Text Placeholder 2"/>
          <p:cNvSpPr>
            <a:spLocks noGrp="1"/>
          </p:cNvSpPr>
          <p:nvPr>
            <p:ph type="body" orient="vert" idx="1"/>
          </p:nvPr>
        </p:nvSpPr>
        <p:spPr/>
        <p:txBody>
          <a:bodyPr vert="eaVert" rtlCol="0" anchor="t"/>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e Placeholder 3"/>
          <p:cNvSpPr>
            <a:spLocks noGrp="1"/>
          </p:cNvSpPr>
          <p:nvPr>
            <p:ph type="dt" sz="half" idx="10"/>
          </p:nvPr>
        </p:nvSpPr>
        <p:spPr/>
        <p:txBody>
          <a:bodyPr rtlCol="0"/>
          <a:lstStyle/>
          <a:p>
            <a:pPr rtl="0"/>
            <a:fld id="{22F7E598-9D78-4143-B557-528F589C6459}" type="datetime1">
              <a:rPr lang="en-US" smtClean="0"/>
              <a:t>2/26/2024</a:t>
            </a:fld>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rtlCol="0"/>
          <a:lstStyle>
            <a:lvl1pPr algn="l">
              <a:defRPr/>
            </a:lvl1pPr>
          </a:lstStyle>
          <a:p>
            <a:pPr rtl="0"/>
            <a:r>
              <a:rPr lang="pl-PL"/>
              <a:t>Kliknij, aby edytować styl</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rtlCol="0" anchor="t"/>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e Placeholder 3"/>
          <p:cNvSpPr>
            <a:spLocks noGrp="1"/>
          </p:cNvSpPr>
          <p:nvPr>
            <p:ph type="dt" sz="half" idx="10"/>
          </p:nvPr>
        </p:nvSpPr>
        <p:spPr/>
        <p:txBody>
          <a:bodyPr rtlCol="0"/>
          <a:lstStyle/>
          <a:p>
            <a:pPr rtl="0"/>
            <a:fld id="{F26E6B70-01E0-41E3-A067-0EAD5E21AF97}" type="datetime1">
              <a:rPr lang="en-US" smtClean="0"/>
              <a:t>2/26/2024</a:t>
            </a:fld>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l-PL"/>
              <a:t>Kliknij, aby edytować styl</a:t>
            </a:r>
            <a:endParaRPr lang="en-US" dirty="0"/>
          </a:p>
        </p:txBody>
      </p:sp>
      <p:sp>
        <p:nvSpPr>
          <p:cNvPr id="3" name="Content Placeholder 2"/>
          <p:cNvSpPr>
            <a:spLocks noGrp="1"/>
          </p:cNvSpPr>
          <p:nvPr>
            <p:ph idx="1"/>
          </p:nvPr>
        </p:nvSpPr>
        <p:spPr/>
        <p:txBody>
          <a:bodyPr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e Placeholder 3"/>
          <p:cNvSpPr>
            <a:spLocks noGrp="1"/>
          </p:cNvSpPr>
          <p:nvPr>
            <p:ph type="dt" sz="half" idx="10"/>
          </p:nvPr>
        </p:nvSpPr>
        <p:spPr/>
        <p:txBody>
          <a:bodyPr rtlCol="0"/>
          <a:lstStyle/>
          <a:p>
            <a:pPr rtl="0"/>
            <a:fld id="{FE66EF20-7923-4C49-B6A5-A6030680AE73}" type="datetime1">
              <a:rPr lang="en-US" smtClean="0"/>
              <a:t>2/26/2024</a:t>
            </a:fld>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rtlCol="0" anchor="b"/>
          <a:lstStyle>
            <a:lvl1pPr algn="ctr">
              <a:defRPr sz="4000" b="0" cap="none"/>
            </a:lvl1pPr>
          </a:lstStyle>
          <a:p>
            <a:pPr rtl="0"/>
            <a:r>
              <a:rPr lang="pl-PL"/>
              <a:t>Kliknij, aby edytować styl</a:t>
            </a:r>
            <a:endParaRPr lang="en-US" dirty="0"/>
          </a:p>
        </p:txBody>
      </p:sp>
      <p:sp>
        <p:nvSpPr>
          <p:cNvPr id="3" name="Text Placeholder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l-PL"/>
              <a:t>Kliknij, aby edytować style wzorca tekstu</a:t>
            </a:r>
          </a:p>
        </p:txBody>
      </p:sp>
      <p:sp>
        <p:nvSpPr>
          <p:cNvPr id="4" name="Date Placeholder 3"/>
          <p:cNvSpPr>
            <a:spLocks noGrp="1"/>
          </p:cNvSpPr>
          <p:nvPr>
            <p:ph type="dt" sz="half" idx="10"/>
          </p:nvPr>
        </p:nvSpPr>
        <p:spPr/>
        <p:txBody>
          <a:bodyPr rtlCol="0"/>
          <a:lstStyle/>
          <a:p>
            <a:pPr rtl="0"/>
            <a:fld id="{FA1B563D-1DC7-4F7A-9966-B0B21D4C5360}" type="datetime1">
              <a:rPr lang="en-US" smtClean="0"/>
              <a:t>2/26/2024</a:t>
            </a:fld>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rtlCol="0"/>
          <a:lstStyle/>
          <a:p>
            <a:pPr rtl="0"/>
            <a:r>
              <a:rPr lang="pl-PL"/>
              <a:t>Kliknij, aby edytować styl</a:t>
            </a:r>
            <a:endParaRPr lang="en-US" dirty="0"/>
          </a:p>
        </p:txBody>
      </p:sp>
      <p:sp>
        <p:nvSpPr>
          <p:cNvPr id="3" name="Content Placeholder 2"/>
          <p:cNvSpPr>
            <a:spLocks noGrp="1"/>
          </p:cNvSpPr>
          <p:nvPr>
            <p:ph sz="half" idx="1"/>
          </p:nvPr>
        </p:nvSpPr>
        <p:spPr>
          <a:xfrm>
            <a:off x="913795" y="2076450"/>
            <a:ext cx="4856841" cy="3622671"/>
          </a:xfrm>
        </p:spPr>
        <p:txBody>
          <a:bodyPr rtlCol="0" anchor="t">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Content Placeholder 3"/>
          <p:cNvSpPr>
            <a:spLocks noGrp="1"/>
          </p:cNvSpPr>
          <p:nvPr>
            <p:ph sz="half" idx="2"/>
          </p:nvPr>
        </p:nvSpPr>
        <p:spPr>
          <a:xfrm>
            <a:off x="6410716" y="2076451"/>
            <a:ext cx="4856841" cy="3622672"/>
          </a:xfrm>
        </p:spPr>
        <p:txBody>
          <a:bodyPr rtlCol="0" anchor="t">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5" name="Date Placeholder 4"/>
          <p:cNvSpPr>
            <a:spLocks noGrp="1"/>
          </p:cNvSpPr>
          <p:nvPr>
            <p:ph type="dt" sz="half" idx="10"/>
          </p:nvPr>
        </p:nvSpPr>
        <p:spPr/>
        <p:txBody>
          <a:bodyPr rtlCol="0"/>
          <a:lstStyle/>
          <a:p>
            <a:pPr rtl="0"/>
            <a:fld id="{F5DC931E-1FC7-4F1E-BD77-A2F2753D48A3}" type="datetime1">
              <a:rPr lang="en-US" smtClean="0"/>
              <a:t>2/26/2024</a:t>
            </a:fld>
            <a:endParaRPr lang="en-US" dirty="0"/>
          </a:p>
        </p:txBody>
      </p:sp>
      <p:sp>
        <p:nvSpPr>
          <p:cNvPr id="6" name="Footer Placeholder 5"/>
          <p:cNvSpPr>
            <a:spLocks noGrp="1"/>
          </p:cNvSpPr>
          <p:nvPr>
            <p:ph type="ftr" sz="quarter" idx="11"/>
          </p:nvPr>
        </p:nvSpPr>
        <p:spPr/>
        <p:txBody>
          <a:bodyPr rtlCol="0"/>
          <a:lstStyle/>
          <a:p>
            <a:pPr rtl="0"/>
            <a:endParaRPr lang="en-US" dirty="0"/>
          </a:p>
        </p:txBody>
      </p:sp>
      <p:sp>
        <p:nvSpPr>
          <p:cNvPr id="7" name="Slide Number Placeholder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rtlCol="0"/>
          <a:lstStyle>
            <a:lvl1pPr>
              <a:defRPr/>
            </a:lvl1pPr>
          </a:lstStyle>
          <a:p>
            <a:pPr rtl="0"/>
            <a:r>
              <a:rPr lang="pl-PL"/>
              <a:t>Kliknij, aby edytować styl</a:t>
            </a:r>
            <a:endParaRPr lang="en-US" dirty="0"/>
          </a:p>
        </p:txBody>
      </p:sp>
      <p:sp>
        <p:nvSpPr>
          <p:cNvPr id="3" name="Text Placeholder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4" name="Content Placeholder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gb"/>
          </a:p>
        </p:txBody>
      </p:sp>
      <p:sp>
        <p:nvSpPr>
          <p:cNvPr id="5" name="Text Placeholder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6" name="Content Placeholder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gb"/>
          </a:p>
        </p:txBody>
      </p:sp>
      <p:sp>
        <p:nvSpPr>
          <p:cNvPr id="7" name="Date Placeholder 6"/>
          <p:cNvSpPr>
            <a:spLocks noGrp="1"/>
          </p:cNvSpPr>
          <p:nvPr>
            <p:ph type="dt" sz="half" idx="10"/>
          </p:nvPr>
        </p:nvSpPr>
        <p:spPr/>
        <p:txBody>
          <a:bodyPr rtlCol="0"/>
          <a:lstStyle/>
          <a:p>
            <a:pPr rtl="0"/>
            <a:fld id="{50CB80E4-79F4-4915-8661-CF0B92A4419B}" type="datetime1">
              <a:rPr lang="en-US" smtClean="0"/>
              <a:t>2/26/2024</a:t>
            </a:fld>
            <a:endParaRPr lang="en-US" dirty="0"/>
          </a:p>
        </p:txBody>
      </p:sp>
      <p:sp>
        <p:nvSpPr>
          <p:cNvPr id="8" name="Footer Placeholder 7"/>
          <p:cNvSpPr>
            <a:spLocks noGrp="1"/>
          </p:cNvSpPr>
          <p:nvPr>
            <p:ph type="ftr" sz="quarter" idx="11"/>
          </p:nvPr>
        </p:nvSpPr>
        <p:spPr/>
        <p:txBody>
          <a:bodyPr rtlCol="0"/>
          <a:lstStyle/>
          <a:p>
            <a:pPr rtl="0"/>
            <a:endParaRPr lang="en-US" dirty="0"/>
          </a:p>
        </p:txBody>
      </p:sp>
      <p:sp>
        <p:nvSpPr>
          <p:cNvPr id="9" name="Slide Number Placeholder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l-PL"/>
              <a:t>Kliknij, aby edytować styl</a:t>
            </a:r>
            <a:endParaRPr lang="en-US" dirty="0"/>
          </a:p>
        </p:txBody>
      </p:sp>
      <p:sp>
        <p:nvSpPr>
          <p:cNvPr id="3" name="Date Placeholder 2"/>
          <p:cNvSpPr>
            <a:spLocks noGrp="1"/>
          </p:cNvSpPr>
          <p:nvPr>
            <p:ph type="dt" sz="half" idx="10"/>
          </p:nvPr>
        </p:nvSpPr>
        <p:spPr/>
        <p:txBody>
          <a:bodyPr rtlCol="0"/>
          <a:lstStyle/>
          <a:p>
            <a:pPr rtl="0"/>
            <a:fld id="{10AF2575-D66E-48E2-A7F6-6F4E1521CB17}" type="datetime1">
              <a:rPr lang="en-US" smtClean="0"/>
              <a:t>2/26/2024</a:t>
            </a:fld>
            <a:endParaRPr lang="en-US" dirty="0"/>
          </a:p>
        </p:txBody>
      </p:sp>
      <p:sp>
        <p:nvSpPr>
          <p:cNvPr id="4" name="Footer Placeholder 3"/>
          <p:cNvSpPr>
            <a:spLocks noGrp="1"/>
          </p:cNvSpPr>
          <p:nvPr>
            <p:ph type="ftr" sz="quarter" idx="11"/>
          </p:nvPr>
        </p:nvSpPr>
        <p:spPr/>
        <p:txBody>
          <a:bodyPr rtlCol="0"/>
          <a:lstStyle/>
          <a:p>
            <a:pPr rtl="0"/>
            <a:endParaRPr lang="en-US" dirty="0"/>
          </a:p>
        </p:txBody>
      </p:sp>
      <p:sp>
        <p:nvSpPr>
          <p:cNvPr id="5" name="Slide Number Placeholder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1BEF8BF4-C347-4659-8390-F935CF915682}" type="datetime1">
              <a:rPr lang="en-US" smtClean="0"/>
              <a:t>2/26/2024</a:t>
            </a:fld>
            <a:endParaRPr lang="en-US" dirty="0"/>
          </a:p>
        </p:txBody>
      </p:sp>
      <p:sp>
        <p:nvSpPr>
          <p:cNvPr id="3" name="Footer Placeholder 2"/>
          <p:cNvSpPr>
            <a:spLocks noGrp="1"/>
          </p:cNvSpPr>
          <p:nvPr>
            <p:ph type="ftr" sz="quarter" idx="11"/>
          </p:nvPr>
        </p:nvSpPr>
        <p:spPr/>
        <p:txBody>
          <a:bodyPr rtlCol="0"/>
          <a:lstStyle/>
          <a:p>
            <a:pPr rtl="0"/>
            <a:endParaRPr lang="en-US" dirty="0"/>
          </a:p>
        </p:txBody>
      </p:sp>
      <p:sp>
        <p:nvSpPr>
          <p:cNvPr id="4" name="Slide Number Placeholder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pl-PL"/>
              <a:t>Kliknij, aby edytować styl</a:t>
            </a:r>
            <a:endParaRPr lang="en-US" dirty="0"/>
          </a:p>
        </p:txBody>
      </p:sp>
      <p:sp>
        <p:nvSpPr>
          <p:cNvPr id="3" name="Content Placeholder 2"/>
          <p:cNvSpPr>
            <a:spLocks noGrp="1"/>
          </p:cNvSpPr>
          <p:nvPr>
            <p:ph idx="1"/>
          </p:nvPr>
        </p:nvSpPr>
        <p:spPr>
          <a:xfrm>
            <a:off x="4855633" y="609600"/>
            <a:ext cx="6411924" cy="5080001"/>
          </a:xfrm>
        </p:spPr>
        <p:txBody>
          <a:bodyPr rtlCol="0">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Text Placeholder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5" name="Date Placeholder 4"/>
          <p:cNvSpPr>
            <a:spLocks noGrp="1"/>
          </p:cNvSpPr>
          <p:nvPr>
            <p:ph type="dt" sz="half" idx="10"/>
          </p:nvPr>
        </p:nvSpPr>
        <p:spPr/>
        <p:txBody>
          <a:bodyPr rtlCol="0"/>
          <a:lstStyle/>
          <a:p>
            <a:pPr rtl="0"/>
            <a:fld id="{C4C8DB63-EA66-47B9-A4F7-359B768D2BDE}" type="datetime1">
              <a:rPr lang="en-US" smtClean="0"/>
              <a:t>2/26/2024</a:t>
            </a:fld>
            <a:endParaRPr lang="en-US" dirty="0"/>
          </a:p>
        </p:txBody>
      </p:sp>
      <p:sp>
        <p:nvSpPr>
          <p:cNvPr id="6" name="Footer Placeholder 5"/>
          <p:cNvSpPr>
            <a:spLocks noGrp="1"/>
          </p:cNvSpPr>
          <p:nvPr>
            <p:ph type="ftr" sz="quarter" idx="11"/>
          </p:nvPr>
        </p:nvSpPr>
        <p:spPr/>
        <p:txBody>
          <a:bodyPr rtlCol="0"/>
          <a:lstStyle/>
          <a:p>
            <a:pPr rtl="0"/>
            <a:endParaRPr lang="en-US" dirty="0"/>
          </a:p>
        </p:txBody>
      </p:sp>
      <p:sp>
        <p:nvSpPr>
          <p:cNvPr id="7" name="Slide Number Placeholder 6"/>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pl-PL"/>
              <a:t>Kliknij, aby edytować styl</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l-PL"/>
              <a:t>Kliknij ikonę, aby dodać obraz</a:t>
            </a:r>
            <a:endParaRPr lang="en-US" dirty="0"/>
          </a:p>
        </p:txBody>
      </p:sp>
      <p:sp>
        <p:nvSpPr>
          <p:cNvPr id="4" name="Text Placeholder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5" name="Date Placeholder 4"/>
          <p:cNvSpPr>
            <a:spLocks noGrp="1"/>
          </p:cNvSpPr>
          <p:nvPr>
            <p:ph type="dt" sz="half" idx="10"/>
          </p:nvPr>
        </p:nvSpPr>
        <p:spPr/>
        <p:txBody>
          <a:bodyPr rtlCol="0"/>
          <a:lstStyle/>
          <a:p>
            <a:pPr rtl="0"/>
            <a:fld id="{E98A7C5F-C9A6-4CD4-9069-FD78B8FE25DE}" type="datetime1">
              <a:rPr lang="en-US" smtClean="0"/>
              <a:t>2/26/2024</a:t>
            </a:fld>
            <a:endParaRPr lang="en-US" dirty="0"/>
          </a:p>
        </p:txBody>
      </p:sp>
      <p:sp>
        <p:nvSpPr>
          <p:cNvPr id="6" name="Footer Placeholder 5"/>
          <p:cNvSpPr>
            <a:spLocks noGrp="1"/>
          </p:cNvSpPr>
          <p:nvPr>
            <p:ph type="ftr" sz="quarter" idx="11"/>
          </p:nvPr>
        </p:nvSpPr>
        <p:spPr/>
        <p:txBody>
          <a:bodyPr rtlCol="0"/>
          <a:lstStyle/>
          <a:p>
            <a:pPr algn="l" rtl="0"/>
            <a:endParaRPr lang="en-US" dirty="0"/>
          </a:p>
        </p:txBody>
      </p:sp>
      <p:sp>
        <p:nvSpPr>
          <p:cNvPr id="7" name="Slide Number Placeholder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pl-PL"/>
              <a:t>Kliknij, aby edytować styl</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4B3A2314-B742-49A9-AC03-96B4F5FFA971}" type="datetime1">
              <a:rPr lang="en-US" smtClean="0"/>
              <a:t>2/26/2024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80/console"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localhost:8080/conso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650041"/>
            <a:ext cx="9440034" cy="2648381"/>
          </a:xfrm>
        </p:spPr>
        <p:txBody>
          <a:bodyPr rtlCol="0">
            <a:normAutofit fontScale="90000"/>
          </a:bodyPr>
          <a:lstStyle/>
          <a:p>
            <a:pPr rtl="0"/>
            <a:r>
              <a:rPr lang="pl-PL" sz="7200" dirty="0"/>
              <a:t>Prezentacja do projektu końcowego Studiów Podyplomowych Java EE „Aplikacja chat”</a:t>
            </a:r>
            <a:endParaRPr lang="en-gb" sz="72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ED307D0-C4AB-12C8-C675-8D3F8CA567D6}"/>
              </a:ext>
            </a:extLst>
          </p:cNvPr>
          <p:cNvSpPr>
            <a:spLocks noGrp="1"/>
          </p:cNvSpPr>
          <p:nvPr>
            <p:ph idx="1"/>
          </p:nvPr>
        </p:nvSpPr>
        <p:spPr>
          <a:xfrm>
            <a:off x="919119" y="744352"/>
            <a:ext cx="10353762" cy="3471188"/>
          </a:xfrm>
        </p:spPr>
        <p:txBody>
          <a:bodyPr/>
          <a:lstStyle/>
          <a:p>
            <a:pPr marL="36900" indent="0">
              <a:buNone/>
            </a:pPr>
            <a:r>
              <a:rPr lang="pl-PL" dirty="0"/>
              <a:t>Projekt aplikacji chat został napisany w ósmej wersji Javy z użyciem </a:t>
            </a:r>
            <a:r>
              <a:rPr lang="pl-PL" dirty="0" err="1"/>
              <a:t>frameworka</a:t>
            </a:r>
            <a:r>
              <a:rPr lang="pl-PL" dirty="0"/>
              <a:t> Spring-</a:t>
            </a:r>
            <a:r>
              <a:rPr lang="pl-PL" dirty="0" err="1"/>
              <a:t>Boot</a:t>
            </a:r>
            <a:r>
              <a:rPr lang="pl-PL" dirty="0"/>
              <a:t>. Poza wspomnianym językiem Java w projekcie wykorzystany został również język JavaScript oraz język znaczników HTML. Projekt wykorzystuje również łączenie się </a:t>
            </a:r>
            <a:br>
              <a:rPr lang="pl-PL" dirty="0"/>
            </a:br>
            <a:r>
              <a:rPr lang="pl-PL" dirty="0"/>
              <a:t>z bazą danych (na potrzeby aplikacji baza H2) za pomocą </a:t>
            </a:r>
            <a:r>
              <a:rPr lang="pl-PL" dirty="0" err="1"/>
              <a:t>frameworka</a:t>
            </a:r>
            <a:r>
              <a:rPr lang="pl-PL" dirty="0"/>
              <a:t> </a:t>
            </a:r>
            <a:r>
              <a:rPr lang="pl-PL" dirty="0" err="1"/>
              <a:t>Hibernate</a:t>
            </a:r>
            <a:r>
              <a:rPr lang="pl-PL" dirty="0"/>
              <a:t>.</a:t>
            </a:r>
          </a:p>
          <a:p>
            <a:pPr marL="36900" indent="0">
              <a:buNone/>
            </a:pPr>
            <a:endParaRPr lang="pl-PL" dirty="0"/>
          </a:p>
          <a:p>
            <a:pPr marL="36900" indent="0">
              <a:buNone/>
            </a:pPr>
            <a:endParaRPr lang="pl-PL" dirty="0"/>
          </a:p>
          <a:p>
            <a:pPr marL="36900" indent="0">
              <a:buNone/>
            </a:pPr>
            <a:endParaRPr lang="pl-PL" dirty="0"/>
          </a:p>
          <a:p>
            <a:pPr marL="36900" indent="0">
              <a:buNone/>
            </a:pPr>
            <a:endParaRPr lang="en-GB" dirty="0"/>
          </a:p>
        </p:txBody>
      </p:sp>
      <p:sp>
        <p:nvSpPr>
          <p:cNvPr id="4" name="Symbol zastępczy daty 3">
            <a:extLst>
              <a:ext uri="{FF2B5EF4-FFF2-40B4-BE49-F238E27FC236}">
                <a16:creationId xmlns:a16="http://schemas.microsoft.com/office/drawing/2014/main" id="{FE45F8B4-92BC-FBFA-F008-98A1FDFB93E8}"/>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spTree>
    <p:extLst>
      <p:ext uri="{BB962C8B-B14F-4D97-AF65-F5344CB8AC3E}">
        <p14:creationId xmlns:p14="http://schemas.microsoft.com/office/powerpoint/2010/main" val="287965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0F8D295A-AD16-C268-198F-3C3F9F4BD10A}"/>
              </a:ext>
            </a:extLst>
          </p:cNvPr>
          <p:cNvSpPr>
            <a:spLocks noGrp="1"/>
          </p:cNvSpPr>
          <p:nvPr>
            <p:ph idx="1"/>
          </p:nvPr>
        </p:nvSpPr>
        <p:spPr>
          <a:xfrm>
            <a:off x="449451" y="492126"/>
            <a:ext cx="11174278" cy="5025271"/>
          </a:xfrm>
        </p:spPr>
        <p:txBody>
          <a:bodyPr>
            <a:normAutofit fontScale="62500" lnSpcReduction="20000"/>
          </a:bodyPr>
          <a:lstStyle/>
          <a:p>
            <a:pPr marL="36900" indent="0">
              <a:buNone/>
            </a:pPr>
            <a:r>
              <a:rPr lang="pl-PL" sz="3400" dirty="0"/>
              <a:t>Spring </a:t>
            </a:r>
            <a:r>
              <a:rPr lang="pl-PL" sz="3400" dirty="0" err="1"/>
              <a:t>Boot</a:t>
            </a:r>
            <a:r>
              <a:rPr lang="pl-PL" sz="3400" dirty="0"/>
              <a:t> jest to rozwiązanie typu </a:t>
            </a:r>
            <a:r>
              <a:rPr lang="pl-PL" sz="3400" i="1" dirty="0" err="1"/>
              <a:t>convention-over-configuration</a:t>
            </a:r>
            <a:r>
              <a:rPr lang="pl-PL" sz="3400" dirty="0"/>
              <a:t>, co umożliwia tworzyć zaawansowane aplikacje przy stosunkowo niewielkiej ilości kodu logiki aplikacji oraz mechanizmów konfiguracji.</a:t>
            </a:r>
          </a:p>
          <a:p>
            <a:pPr marL="36900" indent="0">
              <a:buNone/>
            </a:pPr>
            <a:r>
              <a:rPr lang="pl-PL" sz="3400" dirty="0"/>
              <a:t>Główne korzyści z korzystania ze Spring </a:t>
            </a:r>
            <a:r>
              <a:rPr lang="pl-PL" sz="3400" dirty="0" err="1"/>
              <a:t>Boot</a:t>
            </a:r>
            <a:r>
              <a:rPr lang="pl-PL" sz="3400" dirty="0"/>
              <a:t>:</a:t>
            </a:r>
          </a:p>
          <a:p>
            <a:pPr marL="36900" indent="0">
              <a:buNone/>
            </a:pPr>
            <a:r>
              <a:rPr lang="pl-PL" sz="3400" dirty="0"/>
              <a:t>- łatwość uruchomienia, paczka Spring </a:t>
            </a:r>
            <a:r>
              <a:rPr lang="pl-PL" sz="3400" dirty="0" err="1"/>
              <a:t>Boot</a:t>
            </a:r>
            <a:r>
              <a:rPr lang="pl-PL" sz="3400" dirty="0"/>
              <a:t> posiada wbudowany kontener aplikacji TOMCAT </a:t>
            </a:r>
            <a:br>
              <a:rPr lang="pl-PL" sz="3400" dirty="0"/>
            </a:br>
            <a:r>
              <a:rPr lang="pl-PL" sz="3400" dirty="0"/>
              <a:t>i inne niezbędne </a:t>
            </a:r>
            <a:r>
              <a:rPr lang="pl-PL" sz="3400"/>
              <a:t>komponentydo</a:t>
            </a:r>
            <a:r>
              <a:rPr lang="pl-PL" sz="3400" dirty="0"/>
              <a:t> uruchomienia aplikacji.</a:t>
            </a:r>
          </a:p>
          <a:p>
            <a:pPr marL="36900" indent="0">
              <a:buNone/>
            </a:pPr>
            <a:r>
              <a:rPr lang="pl-PL" sz="3400" dirty="0"/>
              <a:t>- automatyczna konfiguracja, do uruchomienia aplikacji nie jest wymagana żadna dodatkowa konfiguracja.</a:t>
            </a:r>
          </a:p>
          <a:p>
            <a:pPr marL="36900" indent="0">
              <a:buNone/>
            </a:pPr>
            <a:r>
              <a:rPr lang="pl-PL" sz="3400" dirty="0"/>
              <a:t>- obiekt zarządzany bean (wstrzykiwanie), brak potrzeby tworzenia klas z użyciem słówka kluczowego </a:t>
            </a:r>
            <a:r>
              <a:rPr lang="pl-PL" sz="3400" i="1" dirty="0" err="1"/>
              <a:t>new</a:t>
            </a:r>
            <a:r>
              <a:rPr lang="pl-PL" sz="3400" dirty="0"/>
              <a:t> oraz brak potrzeby przekazywania instancji klasy, by wywołać jej metodę w innej klasie</a:t>
            </a:r>
          </a:p>
          <a:p>
            <a:pPr marL="36900" indent="0">
              <a:buNone/>
            </a:pPr>
            <a:endParaRPr lang="pl-PL" dirty="0"/>
          </a:p>
          <a:p>
            <a:pPr marL="36900" indent="0" algn="ctr">
              <a:buNone/>
            </a:pPr>
            <a:r>
              <a:rPr lang="pl-PL" sz="4000" b="1" u="sng" dirty="0"/>
              <a:t>Spring </a:t>
            </a:r>
            <a:r>
              <a:rPr lang="pl-PL" sz="4000" b="1" u="sng" dirty="0" err="1"/>
              <a:t>Boot</a:t>
            </a:r>
            <a:r>
              <a:rPr lang="pl-PL" sz="4000" b="1" u="sng" dirty="0"/>
              <a:t> = Spring </a:t>
            </a:r>
            <a:r>
              <a:rPr lang="pl-PL" sz="4000" b="1" u="sng" dirty="0" err="1"/>
              <a:t>Framework+Kontener</a:t>
            </a:r>
            <a:r>
              <a:rPr lang="pl-PL" sz="4000" b="1" u="sng" dirty="0"/>
              <a:t> </a:t>
            </a:r>
            <a:r>
              <a:rPr lang="pl-PL" sz="4000" b="1" u="sng" dirty="0" err="1"/>
              <a:t>Aplikacji+Konfiguracja</a:t>
            </a:r>
            <a:endParaRPr lang="pl-PL" sz="4000" b="1" u="sng" dirty="0"/>
          </a:p>
          <a:p>
            <a:pPr marL="36900" indent="0">
              <a:buNone/>
            </a:pPr>
            <a:endParaRPr lang="en-GB" dirty="0"/>
          </a:p>
        </p:txBody>
      </p:sp>
      <p:sp>
        <p:nvSpPr>
          <p:cNvPr id="4" name="Symbol zastępczy daty 3">
            <a:extLst>
              <a:ext uri="{FF2B5EF4-FFF2-40B4-BE49-F238E27FC236}">
                <a16:creationId xmlns:a16="http://schemas.microsoft.com/office/drawing/2014/main" id="{32237C0D-D9B6-3F8F-AD32-24B993F4F8B5}"/>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spTree>
    <p:extLst>
      <p:ext uri="{BB962C8B-B14F-4D97-AF65-F5344CB8AC3E}">
        <p14:creationId xmlns:p14="http://schemas.microsoft.com/office/powerpoint/2010/main" val="15677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222D6FA-069A-0CB2-9097-B808D8A44E34}"/>
              </a:ext>
            </a:extLst>
          </p:cNvPr>
          <p:cNvSpPr>
            <a:spLocks noGrp="1"/>
          </p:cNvSpPr>
          <p:nvPr>
            <p:ph idx="1"/>
          </p:nvPr>
        </p:nvSpPr>
        <p:spPr>
          <a:xfrm>
            <a:off x="913795" y="1208868"/>
            <a:ext cx="10353762" cy="4582331"/>
          </a:xfrm>
        </p:spPr>
        <p:txBody>
          <a:bodyPr>
            <a:normAutofit/>
          </a:bodyPr>
          <a:lstStyle/>
          <a:p>
            <a:pPr marL="36900" indent="0">
              <a:buNone/>
            </a:pPr>
            <a:r>
              <a:rPr lang="pl-PL" dirty="0"/>
              <a:t>Zasada działania aplikacji umożliwiającej wysyłanie i odbieranie wiadomości tekstowych w czasie rzeczywistym przez wielu użytkowników jednocześnie mających dostęp do sieci </a:t>
            </a:r>
            <a:r>
              <a:rPr lang="pl-PL" dirty="0" err="1"/>
              <a:t>internet</a:t>
            </a:r>
            <a:r>
              <a:rPr lang="pl-PL" dirty="0"/>
              <a:t> opiera się o wykorzystanie protokołu </a:t>
            </a:r>
            <a:r>
              <a:rPr lang="pl-PL" dirty="0" err="1"/>
              <a:t>WebSocket</a:t>
            </a:r>
            <a:r>
              <a:rPr lang="pl-PL" dirty="0"/>
              <a:t> wraz z protokołem STOMP. Główna idea działania takiego programu polega na wykorzystaniu systemu kolejkowego. W tego typu rozwiązaniu podłączeni klienci wysyłają swoje wiadomości, które trafiają do kolejki, którą zarządza broker(</a:t>
            </a:r>
            <a:r>
              <a:rPr lang="pl-PL" dirty="0" err="1"/>
              <a:t>message</a:t>
            </a:r>
            <a:r>
              <a:rPr lang="pl-PL" dirty="0"/>
              <a:t> broker) a w między czasie otrzymują wiadomości przesłane przez innych klientów stając się jednocześnie odbiorcami. Aby zmaterializować powyższe należy utworzyć interfejs umożliwiający wprowadzanie żądanych treści, gdzie po ich wysłaniu zostaną przesłane do adresu na którym odbywa się nasłuchiwanie (w projekcie adres </a:t>
            </a:r>
            <a:r>
              <a:rPr lang="pl-PL" dirty="0" err="1"/>
              <a:t>endpoint</a:t>
            </a:r>
            <a:r>
              <a:rPr lang="pl-PL" dirty="0"/>
              <a:t> „chat”, stamtąd wiadomość trafia na adres brokera(„</a:t>
            </a:r>
            <a:r>
              <a:rPr lang="pl-PL" dirty="0" err="1"/>
              <a:t>topic</a:t>
            </a:r>
            <a:r>
              <a:rPr lang="pl-PL" dirty="0"/>
              <a:t>”)  kolejki („</a:t>
            </a:r>
            <a:r>
              <a:rPr lang="pl-PL" dirty="0" err="1"/>
              <a:t>messages</a:t>
            </a:r>
            <a:r>
              <a:rPr lang="pl-PL" dirty="0"/>
              <a:t>”) a w następnej kolejności do klienta.</a:t>
            </a:r>
            <a:endParaRPr lang="en-GB" dirty="0"/>
          </a:p>
        </p:txBody>
      </p:sp>
      <p:sp>
        <p:nvSpPr>
          <p:cNvPr id="4" name="Symbol zastępczy daty 3">
            <a:extLst>
              <a:ext uri="{FF2B5EF4-FFF2-40B4-BE49-F238E27FC236}">
                <a16:creationId xmlns:a16="http://schemas.microsoft.com/office/drawing/2014/main" id="{4E1402E5-80D0-3604-F490-69D768F6E966}"/>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spTree>
    <p:extLst>
      <p:ext uri="{BB962C8B-B14F-4D97-AF65-F5344CB8AC3E}">
        <p14:creationId xmlns:p14="http://schemas.microsoft.com/office/powerpoint/2010/main" val="406110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5584F91F-142F-894E-A69A-110EED3A20ED}"/>
              </a:ext>
            </a:extLst>
          </p:cNvPr>
          <p:cNvSpPr>
            <a:spLocks noGrp="1"/>
          </p:cNvSpPr>
          <p:nvPr>
            <p:ph idx="1"/>
          </p:nvPr>
        </p:nvSpPr>
        <p:spPr>
          <a:xfrm>
            <a:off x="919119" y="774915"/>
            <a:ext cx="10353762" cy="4928461"/>
          </a:xfrm>
        </p:spPr>
        <p:txBody>
          <a:bodyPr>
            <a:normAutofit fontScale="85000" lnSpcReduction="20000"/>
          </a:bodyPr>
          <a:lstStyle/>
          <a:p>
            <a:pPr marL="36900" indent="0">
              <a:buNone/>
            </a:pPr>
            <a:r>
              <a:rPr lang="pl-PL" dirty="0"/>
              <a:t>DO REALIZACJI KOMUNIKACJI W CZASIE RZECZYWISTYM POMIĘDZY WIELOMA UŻYTKOWNIKAMI UŻYTO PROTOKOŁU </a:t>
            </a:r>
            <a:r>
              <a:rPr lang="pl-PL" dirty="0" err="1"/>
              <a:t>WebSocket</a:t>
            </a:r>
            <a:r>
              <a:rPr lang="pl-PL" dirty="0"/>
              <a:t> WRAZ Z PROTOKOŁEM STOMP.</a:t>
            </a:r>
          </a:p>
          <a:p>
            <a:r>
              <a:rPr lang="pl-PL" dirty="0" err="1"/>
              <a:t>WebSocket</a:t>
            </a:r>
            <a:r>
              <a:rPr lang="pl-PL" dirty="0"/>
              <a:t> – jest to protokół dwu kierunkowej komunikacji, gdzie klient może 						 		wysyłać dane do serwera, a serwer do przeglądarki. </a:t>
            </a:r>
          </a:p>
          <a:p>
            <a:r>
              <a:rPr lang="pl-PL" dirty="0"/>
              <a:t>Jak ziała WS-  klient wysyła żądanie HTTP do serwera, połączenie następnie jest 					  			nawiązywane również za pomocą HTTP. Jeżeli serwer obsługuje protokół 				              	</a:t>
            </a:r>
            <a:r>
              <a:rPr lang="pl-PL" dirty="0" err="1"/>
              <a:t>WebSocket</a:t>
            </a:r>
            <a:r>
              <a:rPr lang="pl-PL" dirty="0"/>
              <a:t> to HTTP jest zastępowane właśnie przez wspomniany 					 			</a:t>
            </a:r>
            <a:r>
              <a:rPr lang="pl-PL" dirty="0" err="1"/>
              <a:t>WebSocket</a:t>
            </a:r>
            <a:r>
              <a:rPr lang="pl-PL" dirty="0"/>
              <a:t>.</a:t>
            </a:r>
          </a:p>
          <a:p>
            <a:r>
              <a:rPr lang="pl-PL" dirty="0"/>
              <a:t>STOMP – w przeciwieństwie do HTTP protokół </a:t>
            </a:r>
            <a:r>
              <a:rPr lang="pl-PL" dirty="0" err="1"/>
              <a:t>WebSocket</a:t>
            </a:r>
            <a:r>
              <a:rPr lang="pl-PL" dirty="0"/>
              <a:t> jest niskopoziomowy i brak w 				 	nim możliwości zapisania dodatkowych informacji na temat przychodzących 						 wiadomości.  Stąd właśnie do odpowiedniej konfiguracji protokołu </a:t>
            </a:r>
            <a:r>
              <a:rPr lang="pl-PL" dirty="0" err="1"/>
              <a:t>WebSocket</a:t>
            </a:r>
            <a:r>
              <a:rPr lang="pl-PL" dirty="0"/>
              <a:t> 					 konieczne jest użycie protokołu STOMP, który umożliwi semantykę komunikacji.</a:t>
            </a:r>
          </a:p>
          <a:p>
            <a:r>
              <a:rPr lang="pl-PL" dirty="0"/>
              <a:t>Dlaczego nie HTTP? – byłoby to po prostu niewydajne. Protokół HTTP działa na zasadzie 								ciągłego wysyłania </a:t>
            </a:r>
            <a:r>
              <a:rPr lang="pl-PL" dirty="0" err="1"/>
              <a:t>request’ów</a:t>
            </a:r>
            <a:r>
              <a:rPr lang="pl-PL" dirty="0"/>
              <a:t> i odbieraniu </a:t>
            </a:r>
            <a:r>
              <a:rPr lang="pl-PL" dirty="0" err="1"/>
              <a:t>response’ów</a:t>
            </a:r>
            <a:r>
              <a:rPr lang="pl-PL" dirty="0"/>
              <a:t>. </a:t>
            </a:r>
            <a:r>
              <a:rPr lang="pl-PL" dirty="0" err="1"/>
              <a:t>WebSocket</a:t>
            </a:r>
            <a:r>
              <a:rPr lang="pl-PL" dirty="0"/>
              <a:t> 								wysyła wiadomości dopiero wtedy kiedy pojawią się one w kolejce.</a:t>
            </a:r>
          </a:p>
          <a:p>
            <a:endParaRPr lang="en-GB" dirty="0"/>
          </a:p>
        </p:txBody>
      </p:sp>
      <p:sp>
        <p:nvSpPr>
          <p:cNvPr id="4" name="Symbol zastępczy daty 3">
            <a:extLst>
              <a:ext uri="{FF2B5EF4-FFF2-40B4-BE49-F238E27FC236}">
                <a16:creationId xmlns:a16="http://schemas.microsoft.com/office/drawing/2014/main" id="{32D14EC4-EB5D-27A3-EE34-BFC624BAE458}"/>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spTree>
    <p:extLst>
      <p:ext uri="{BB962C8B-B14F-4D97-AF65-F5344CB8AC3E}">
        <p14:creationId xmlns:p14="http://schemas.microsoft.com/office/powerpoint/2010/main" val="83624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a:extLst>
              <a:ext uri="{FF2B5EF4-FFF2-40B4-BE49-F238E27FC236}">
                <a16:creationId xmlns:a16="http://schemas.microsoft.com/office/drawing/2014/main" id="{F0CBE2EB-AE0D-5D06-7096-F31489F31378}"/>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grpSp>
        <p:nvGrpSpPr>
          <p:cNvPr id="29" name="Grupa 28">
            <a:extLst>
              <a:ext uri="{FF2B5EF4-FFF2-40B4-BE49-F238E27FC236}">
                <a16:creationId xmlns:a16="http://schemas.microsoft.com/office/drawing/2014/main" id="{70729979-B4E1-35EB-0012-5C107CA0C647}"/>
              </a:ext>
            </a:extLst>
          </p:cNvPr>
          <p:cNvGrpSpPr/>
          <p:nvPr/>
        </p:nvGrpSpPr>
        <p:grpSpPr>
          <a:xfrm>
            <a:off x="1059927" y="1425279"/>
            <a:ext cx="3809055" cy="4575470"/>
            <a:chOff x="1067662" y="839223"/>
            <a:chExt cx="3809055" cy="4575470"/>
          </a:xfrm>
        </p:grpSpPr>
        <p:grpSp>
          <p:nvGrpSpPr>
            <p:cNvPr id="19" name="Grupa 18">
              <a:extLst>
                <a:ext uri="{FF2B5EF4-FFF2-40B4-BE49-F238E27FC236}">
                  <a16:creationId xmlns:a16="http://schemas.microsoft.com/office/drawing/2014/main" id="{0B4C4FE5-8236-DACB-B5B8-0AD57BA945C3}"/>
                </a:ext>
              </a:extLst>
            </p:cNvPr>
            <p:cNvGrpSpPr/>
            <p:nvPr/>
          </p:nvGrpSpPr>
          <p:grpSpPr>
            <a:xfrm>
              <a:off x="1906291" y="1443307"/>
              <a:ext cx="1996698" cy="3971386"/>
              <a:chOff x="1921790" y="492126"/>
              <a:chExt cx="1996698" cy="3971386"/>
            </a:xfrm>
          </p:grpSpPr>
          <p:cxnSp>
            <p:nvCxnSpPr>
              <p:cNvPr id="6" name="Łącznik prosty 5">
                <a:extLst>
                  <a:ext uri="{FF2B5EF4-FFF2-40B4-BE49-F238E27FC236}">
                    <a16:creationId xmlns:a16="http://schemas.microsoft.com/office/drawing/2014/main" id="{0FA8C674-0A6F-D389-E01F-80AD87ABFCDD}"/>
                  </a:ext>
                </a:extLst>
              </p:cNvPr>
              <p:cNvCxnSpPr>
                <a:cxnSpLocks/>
              </p:cNvCxnSpPr>
              <p:nvPr/>
            </p:nvCxnSpPr>
            <p:spPr>
              <a:xfrm>
                <a:off x="1921790" y="492126"/>
                <a:ext cx="0" cy="3971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Łącznik prosty 7">
                <a:extLst>
                  <a:ext uri="{FF2B5EF4-FFF2-40B4-BE49-F238E27FC236}">
                    <a16:creationId xmlns:a16="http://schemas.microsoft.com/office/drawing/2014/main" id="{D77621DD-9CEA-8800-31D9-F37E314AC286}"/>
                  </a:ext>
                </a:extLst>
              </p:cNvPr>
              <p:cNvCxnSpPr>
                <a:cxnSpLocks/>
              </p:cNvCxnSpPr>
              <p:nvPr/>
            </p:nvCxnSpPr>
            <p:spPr>
              <a:xfrm>
                <a:off x="3918488" y="492126"/>
                <a:ext cx="0" cy="3971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Łącznik prosty ze strzałką 11">
                <a:extLst>
                  <a:ext uri="{FF2B5EF4-FFF2-40B4-BE49-F238E27FC236}">
                    <a16:creationId xmlns:a16="http://schemas.microsoft.com/office/drawing/2014/main" id="{67E4D572-AFEC-47F3-EC01-EB0DD00D7A64}"/>
                  </a:ext>
                </a:extLst>
              </p:cNvPr>
              <p:cNvCxnSpPr/>
              <p:nvPr/>
            </p:nvCxnSpPr>
            <p:spPr>
              <a:xfrm>
                <a:off x="1921790" y="743919"/>
                <a:ext cx="1996698" cy="6044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Łącznik prosty ze strzałką 12">
                <a:extLst>
                  <a:ext uri="{FF2B5EF4-FFF2-40B4-BE49-F238E27FC236}">
                    <a16:creationId xmlns:a16="http://schemas.microsoft.com/office/drawing/2014/main" id="{B909C40C-C6F1-21B7-DAA0-65BA3AAD166F}"/>
                  </a:ext>
                </a:extLst>
              </p:cNvPr>
              <p:cNvCxnSpPr/>
              <p:nvPr/>
            </p:nvCxnSpPr>
            <p:spPr>
              <a:xfrm>
                <a:off x="1921790" y="2014780"/>
                <a:ext cx="1996698" cy="6044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a:extLst>
                  <a:ext uri="{FF2B5EF4-FFF2-40B4-BE49-F238E27FC236}">
                    <a16:creationId xmlns:a16="http://schemas.microsoft.com/office/drawing/2014/main" id="{84CA0A2A-A343-3A92-4089-CFFA1FBF9914}"/>
                  </a:ext>
                </a:extLst>
              </p:cNvPr>
              <p:cNvCxnSpPr/>
              <p:nvPr/>
            </p:nvCxnSpPr>
            <p:spPr>
              <a:xfrm>
                <a:off x="1921790" y="3239146"/>
                <a:ext cx="1996698" cy="6044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Łącznik prosty ze strzałką 15">
                <a:extLst>
                  <a:ext uri="{FF2B5EF4-FFF2-40B4-BE49-F238E27FC236}">
                    <a16:creationId xmlns:a16="http://schemas.microsoft.com/office/drawing/2014/main" id="{304B86C4-B687-BD1F-1953-D298997BE35B}"/>
                  </a:ext>
                </a:extLst>
              </p:cNvPr>
              <p:cNvCxnSpPr/>
              <p:nvPr/>
            </p:nvCxnSpPr>
            <p:spPr>
              <a:xfrm flipH="1">
                <a:off x="1921790" y="1348353"/>
                <a:ext cx="1996698" cy="4649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a:extLst>
                  <a:ext uri="{FF2B5EF4-FFF2-40B4-BE49-F238E27FC236}">
                    <a16:creationId xmlns:a16="http://schemas.microsoft.com/office/drawing/2014/main" id="{6505D2A6-0A3A-7C73-0AA0-01DD8BDD4437}"/>
                  </a:ext>
                </a:extLst>
              </p:cNvPr>
              <p:cNvCxnSpPr/>
              <p:nvPr/>
            </p:nvCxnSpPr>
            <p:spPr>
              <a:xfrm flipH="1">
                <a:off x="1921790" y="2642462"/>
                <a:ext cx="1996698" cy="4649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a:extLst>
                  <a:ext uri="{FF2B5EF4-FFF2-40B4-BE49-F238E27FC236}">
                    <a16:creationId xmlns:a16="http://schemas.microsoft.com/office/drawing/2014/main" id="{CF5DD4FA-A1B0-48E9-4211-9B0E6F85E82D}"/>
                  </a:ext>
                </a:extLst>
              </p:cNvPr>
              <p:cNvCxnSpPr/>
              <p:nvPr/>
            </p:nvCxnSpPr>
            <p:spPr>
              <a:xfrm flipH="1">
                <a:off x="1921790" y="3921071"/>
                <a:ext cx="1996698" cy="4649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pic>
          <p:nvPicPr>
            <p:cNvPr id="21" name="Obraz 20">
              <a:extLst>
                <a:ext uri="{FF2B5EF4-FFF2-40B4-BE49-F238E27FC236}">
                  <a16:creationId xmlns:a16="http://schemas.microsoft.com/office/drawing/2014/main" id="{CD91F899-8B2D-C19F-D98F-8CD1CA394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275" y="854160"/>
              <a:ext cx="658031" cy="457412"/>
            </a:xfrm>
            <a:prstGeom prst="rect">
              <a:avLst/>
            </a:prstGeom>
          </p:spPr>
        </p:pic>
        <p:pic>
          <p:nvPicPr>
            <p:cNvPr id="23" name="Obraz 22">
              <a:extLst>
                <a:ext uri="{FF2B5EF4-FFF2-40B4-BE49-F238E27FC236}">
                  <a16:creationId xmlns:a16="http://schemas.microsoft.com/office/drawing/2014/main" id="{917B4409-F7F1-2A37-F0BC-E5A2F3E21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3895" y="839223"/>
              <a:ext cx="478188" cy="478188"/>
            </a:xfrm>
            <a:prstGeom prst="rect">
              <a:avLst/>
            </a:prstGeom>
          </p:spPr>
        </p:pic>
        <p:sp>
          <p:nvSpPr>
            <p:cNvPr id="24" name="pole tekstowe 23">
              <a:extLst>
                <a:ext uri="{FF2B5EF4-FFF2-40B4-BE49-F238E27FC236}">
                  <a16:creationId xmlns:a16="http://schemas.microsoft.com/office/drawing/2014/main" id="{0FB8500E-E6CB-6BEA-08E4-2549DBBC20E5}"/>
                </a:ext>
              </a:extLst>
            </p:cNvPr>
            <p:cNvSpPr txBox="1"/>
            <p:nvPr/>
          </p:nvSpPr>
          <p:spPr>
            <a:xfrm>
              <a:off x="1067662" y="1471689"/>
              <a:ext cx="838628" cy="369332"/>
            </a:xfrm>
            <a:prstGeom prst="rect">
              <a:avLst/>
            </a:prstGeom>
            <a:noFill/>
          </p:spPr>
          <p:txBody>
            <a:bodyPr wrap="none" rtlCol="0">
              <a:spAutoFit/>
            </a:bodyPr>
            <a:lstStyle/>
            <a:p>
              <a:r>
                <a:rPr lang="pl-PL" dirty="0" err="1">
                  <a:solidFill>
                    <a:srgbClr val="FF0000"/>
                  </a:solidFill>
                </a:rPr>
                <a:t>request</a:t>
              </a:r>
              <a:endParaRPr lang="en-GB" dirty="0">
                <a:solidFill>
                  <a:srgbClr val="FF0000"/>
                </a:solidFill>
              </a:endParaRPr>
            </a:p>
          </p:txBody>
        </p:sp>
        <p:sp>
          <p:nvSpPr>
            <p:cNvPr id="25" name="pole tekstowe 24">
              <a:extLst>
                <a:ext uri="{FF2B5EF4-FFF2-40B4-BE49-F238E27FC236}">
                  <a16:creationId xmlns:a16="http://schemas.microsoft.com/office/drawing/2014/main" id="{C7AC7B7B-CCD2-AC97-CBA2-A60F2C4B2BEA}"/>
                </a:ext>
              </a:extLst>
            </p:cNvPr>
            <p:cNvSpPr txBox="1"/>
            <p:nvPr/>
          </p:nvSpPr>
          <p:spPr>
            <a:xfrm>
              <a:off x="3902989" y="2143901"/>
              <a:ext cx="973728" cy="369332"/>
            </a:xfrm>
            <a:prstGeom prst="rect">
              <a:avLst/>
            </a:prstGeom>
            <a:noFill/>
          </p:spPr>
          <p:txBody>
            <a:bodyPr wrap="none" rtlCol="0">
              <a:spAutoFit/>
            </a:bodyPr>
            <a:lstStyle/>
            <a:p>
              <a:r>
                <a:rPr lang="pl-PL" dirty="0" err="1">
                  <a:solidFill>
                    <a:srgbClr val="00B050"/>
                  </a:solidFill>
                </a:rPr>
                <a:t>response</a:t>
              </a:r>
              <a:endParaRPr lang="en-GB" dirty="0">
                <a:solidFill>
                  <a:srgbClr val="00B050"/>
                </a:solidFill>
              </a:endParaRPr>
            </a:p>
          </p:txBody>
        </p:sp>
        <p:sp>
          <p:nvSpPr>
            <p:cNvPr id="26" name="pole tekstowe 25">
              <a:extLst>
                <a:ext uri="{FF2B5EF4-FFF2-40B4-BE49-F238E27FC236}">
                  <a16:creationId xmlns:a16="http://schemas.microsoft.com/office/drawing/2014/main" id="{EFA0AD90-F600-8EDF-E57F-3B5D7D7BAD35}"/>
                </a:ext>
              </a:extLst>
            </p:cNvPr>
            <p:cNvSpPr txBox="1"/>
            <p:nvPr/>
          </p:nvSpPr>
          <p:spPr>
            <a:xfrm>
              <a:off x="2558083" y="839223"/>
              <a:ext cx="764953" cy="369332"/>
            </a:xfrm>
            <a:prstGeom prst="rect">
              <a:avLst/>
            </a:prstGeom>
            <a:noFill/>
          </p:spPr>
          <p:txBody>
            <a:bodyPr wrap="none" rtlCol="0">
              <a:spAutoFit/>
            </a:bodyPr>
            <a:lstStyle/>
            <a:p>
              <a:r>
                <a:rPr lang="pl-PL" dirty="0"/>
                <a:t>HTTP</a:t>
              </a:r>
              <a:endParaRPr lang="en-GB" dirty="0"/>
            </a:p>
          </p:txBody>
        </p:sp>
      </p:grpSp>
      <p:grpSp>
        <p:nvGrpSpPr>
          <p:cNvPr id="50" name="Grupa 49">
            <a:extLst>
              <a:ext uri="{FF2B5EF4-FFF2-40B4-BE49-F238E27FC236}">
                <a16:creationId xmlns:a16="http://schemas.microsoft.com/office/drawing/2014/main" id="{C0F97551-AB24-F161-6B7C-4F936B4A219B}"/>
              </a:ext>
            </a:extLst>
          </p:cNvPr>
          <p:cNvGrpSpPr/>
          <p:nvPr/>
        </p:nvGrpSpPr>
        <p:grpSpPr>
          <a:xfrm>
            <a:off x="6910187" y="1354100"/>
            <a:ext cx="2817584" cy="4644677"/>
            <a:chOff x="6958113" y="798398"/>
            <a:chExt cx="2817584" cy="4644677"/>
          </a:xfrm>
        </p:grpSpPr>
        <p:cxnSp>
          <p:nvCxnSpPr>
            <p:cNvPr id="28" name="Łącznik prosty 27">
              <a:extLst>
                <a:ext uri="{FF2B5EF4-FFF2-40B4-BE49-F238E27FC236}">
                  <a16:creationId xmlns:a16="http://schemas.microsoft.com/office/drawing/2014/main" id="{B4041564-F09B-D647-2DE9-C88C5A87211F}"/>
                </a:ext>
              </a:extLst>
            </p:cNvPr>
            <p:cNvCxnSpPr/>
            <p:nvPr/>
          </p:nvCxnSpPr>
          <p:spPr>
            <a:xfrm>
              <a:off x="7206712" y="1443307"/>
              <a:ext cx="0" cy="3971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Łącznik prosty 29">
              <a:extLst>
                <a:ext uri="{FF2B5EF4-FFF2-40B4-BE49-F238E27FC236}">
                  <a16:creationId xmlns:a16="http://schemas.microsoft.com/office/drawing/2014/main" id="{D5EEF6B1-3560-A35F-CF43-A04688E7AD84}"/>
                </a:ext>
              </a:extLst>
            </p:cNvPr>
            <p:cNvCxnSpPr/>
            <p:nvPr/>
          </p:nvCxnSpPr>
          <p:spPr>
            <a:xfrm>
              <a:off x="9528875" y="1471689"/>
              <a:ext cx="0" cy="3971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Łącznik prosty ze strzałką 31">
              <a:extLst>
                <a:ext uri="{FF2B5EF4-FFF2-40B4-BE49-F238E27FC236}">
                  <a16:creationId xmlns:a16="http://schemas.microsoft.com/office/drawing/2014/main" id="{F304D835-17DD-CC8B-5DE6-21B655522CC0}"/>
                </a:ext>
              </a:extLst>
            </p:cNvPr>
            <p:cNvCxnSpPr/>
            <p:nvPr/>
          </p:nvCxnSpPr>
          <p:spPr>
            <a:xfrm>
              <a:off x="7206712" y="1841021"/>
              <a:ext cx="2322163" cy="458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Łącznik prosty ze strzałką 32">
              <a:extLst>
                <a:ext uri="{FF2B5EF4-FFF2-40B4-BE49-F238E27FC236}">
                  <a16:creationId xmlns:a16="http://schemas.microsoft.com/office/drawing/2014/main" id="{BFD162FC-3DD4-F410-D3F9-DE15EFD4BAA7}"/>
                </a:ext>
              </a:extLst>
            </p:cNvPr>
            <p:cNvCxnSpPr>
              <a:cxnSpLocks/>
            </p:cNvCxnSpPr>
            <p:nvPr/>
          </p:nvCxnSpPr>
          <p:spPr>
            <a:xfrm flipH="1">
              <a:off x="7206711" y="2392139"/>
              <a:ext cx="2322163" cy="4527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Łącznik prosty ze strzałką 36">
              <a:extLst>
                <a:ext uri="{FF2B5EF4-FFF2-40B4-BE49-F238E27FC236}">
                  <a16:creationId xmlns:a16="http://schemas.microsoft.com/office/drawing/2014/main" id="{51914EFD-0D4F-8C16-15E0-99DB7C141547}"/>
                </a:ext>
              </a:extLst>
            </p:cNvPr>
            <p:cNvCxnSpPr>
              <a:cxnSpLocks/>
            </p:cNvCxnSpPr>
            <p:nvPr/>
          </p:nvCxnSpPr>
          <p:spPr>
            <a:xfrm flipH="1">
              <a:off x="7222377" y="2839281"/>
              <a:ext cx="2322163" cy="4527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Łącznik prosty ze strzałką 37">
              <a:extLst>
                <a:ext uri="{FF2B5EF4-FFF2-40B4-BE49-F238E27FC236}">
                  <a16:creationId xmlns:a16="http://schemas.microsoft.com/office/drawing/2014/main" id="{2504A0E7-5C47-B92B-14BC-9B314FE45D36}"/>
                </a:ext>
              </a:extLst>
            </p:cNvPr>
            <p:cNvCxnSpPr>
              <a:cxnSpLocks/>
            </p:cNvCxnSpPr>
            <p:nvPr/>
          </p:nvCxnSpPr>
          <p:spPr>
            <a:xfrm flipH="1">
              <a:off x="7214545" y="3069710"/>
              <a:ext cx="2322163" cy="4527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Łącznik prosty ze strzałką 38">
              <a:extLst>
                <a:ext uri="{FF2B5EF4-FFF2-40B4-BE49-F238E27FC236}">
                  <a16:creationId xmlns:a16="http://schemas.microsoft.com/office/drawing/2014/main" id="{EC25B7D5-3F9A-AAA2-96D5-2FC98DD5C7DF}"/>
                </a:ext>
              </a:extLst>
            </p:cNvPr>
            <p:cNvCxnSpPr>
              <a:cxnSpLocks/>
            </p:cNvCxnSpPr>
            <p:nvPr/>
          </p:nvCxnSpPr>
          <p:spPr>
            <a:xfrm flipH="1">
              <a:off x="7202835" y="3344482"/>
              <a:ext cx="2322163" cy="4527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Łącznik prosty ze strzałką 39">
              <a:extLst>
                <a:ext uri="{FF2B5EF4-FFF2-40B4-BE49-F238E27FC236}">
                  <a16:creationId xmlns:a16="http://schemas.microsoft.com/office/drawing/2014/main" id="{944A9352-9A68-0594-D05B-1EA9A8B92CB5}"/>
                </a:ext>
              </a:extLst>
            </p:cNvPr>
            <p:cNvCxnSpPr/>
            <p:nvPr/>
          </p:nvCxnSpPr>
          <p:spPr>
            <a:xfrm>
              <a:off x="7220757" y="4023726"/>
              <a:ext cx="2322163" cy="45851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Łącznik prosty ze strzałką 40">
              <a:extLst>
                <a:ext uri="{FF2B5EF4-FFF2-40B4-BE49-F238E27FC236}">
                  <a16:creationId xmlns:a16="http://schemas.microsoft.com/office/drawing/2014/main" id="{EE1930BA-7398-28FB-A4B9-E225A314735B}"/>
                </a:ext>
              </a:extLst>
            </p:cNvPr>
            <p:cNvCxnSpPr>
              <a:cxnSpLocks/>
            </p:cNvCxnSpPr>
            <p:nvPr/>
          </p:nvCxnSpPr>
          <p:spPr>
            <a:xfrm flipH="1">
              <a:off x="7205663" y="4598785"/>
              <a:ext cx="2322163" cy="452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pole tekstowe 41">
              <a:extLst>
                <a:ext uri="{FF2B5EF4-FFF2-40B4-BE49-F238E27FC236}">
                  <a16:creationId xmlns:a16="http://schemas.microsoft.com/office/drawing/2014/main" id="{3E98BFBE-FDDE-8AE9-D804-7371DA450187}"/>
                </a:ext>
              </a:extLst>
            </p:cNvPr>
            <p:cNvSpPr txBox="1"/>
            <p:nvPr/>
          </p:nvSpPr>
          <p:spPr>
            <a:xfrm rot="652165">
              <a:off x="7702510" y="1568534"/>
              <a:ext cx="1231556" cy="369332"/>
            </a:xfrm>
            <a:prstGeom prst="rect">
              <a:avLst/>
            </a:prstGeom>
            <a:noFill/>
          </p:spPr>
          <p:txBody>
            <a:bodyPr wrap="none" rtlCol="0">
              <a:spAutoFit/>
            </a:bodyPr>
            <a:lstStyle/>
            <a:p>
              <a:r>
                <a:rPr lang="pl-PL" dirty="0">
                  <a:solidFill>
                    <a:srgbClr val="FF0000"/>
                  </a:solidFill>
                </a:rPr>
                <a:t>WS </a:t>
              </a:r>
              <a:r>
                <a:rPr lang="pl-PL" dirty="0" err="1">
                  <a:solidFill>
                    <a:srgbClr val="FF0000"/>
                  </a:solidFill>
                </a:rPr>
                <a:t>request</a:t>
              </a:r>
              <a:endParaRPr lang="en-GB" dirty="0">
                <a:solidFill>
                  <a:srgbClr val="FF0000"/>
                </a:solidFill>
              </a:endParaRPr>
            </a:p>
          </p:txBody>
        </p:sp>
        <p:sp>
          <p:nvSpPr>
            <p:cNvPr id="43" name="pole tekstowe 42">
              <a:extLst>
                <a:ext uri="{FF2B5EF4-FFF2-40B4-BE49-F238E27FC236}">
                  <a16:creationId xmlns:a16="http://schemas.microsoft.com/office/drawing/2014/main" id="{9FEBD210-D68C-6473-4913-D1A77B4DD762}"/>
                </a:ext>
              </a:extLst>
            </p:cNvPr>
            <p:cNvSpPr txBox="1"/>
            <p:nvPr/>
          </p:nvSpPr>
          <p:spPr>
            <a:xfrm rot="20942620">
              <a:off x="7280925" y="2155000"/>
              <a:ext cx="1366656" cy="369332"/>
            </a:xfrm>
            <a:prstGeom prst="rect">
              <a:avLst/>
            </a:prstGeom>
            <a:noFill/>
          </p:spPr>
          <p:txBody>
            <a:bodyPr wrap="none" rtlCol="0">
              <a:spAutoFit/>
            </a:bodyPr>
            <a:lstStyle/>
            <a:p>
              <a:r>
                <a:rPr lang="pl-PL" dirty="0">
                  <a:solidFill>
                    <a:srgbClr val="FF0000"/>
                  </a:solidFill>
                </a:rPr>
                <a:t>WS </a:t>
              </a:r>
              <a:r>
                <a:rPr lang="pl-PL" dirty="0" err="1">
                  <a:solidFill>
                    <a:srgbClr val="FF0000"/>
                  </a:solidFill>
                </a:rPr>
                <a:t>response</a:t>
              </a:r>
              <a:endParaRPr lang="en-GB" dirty="0">
                <a:solidFill>
                  <a:srgbClr val="FF0000"/>
                </a:solidFill>
              </a:endParaRPr>
            </a:p>
          </p:txBody>
        </p:sp>
        <p:sp>
          <p:nvSpPr>
            <p:cNvPr id="44" name="pole tekstowe 43">
              <a:extLst>
                <a:ext uri="{FF2B5EF4-FFF2-40B4-BE49-F238E27FC236}">
                  <a16:creationId xmlns:a16="http://schemas.microsoft.com/office/drawing/2014/main" id="{D7E2FBCF-C325-9A61-01C2-2FA32CE2037D}"/>
                </a:ext>
              </a:extLst>
            </p:cNvPr>
            <p:cNvSpPr txBox="1"/>
            <p:nvPr/>
          </p:nvSpPr>
          <p:spPr>
            <a:xfrm rot="20940852">
              <a:off x="7320338" y="4885164"/>
              <a:ext cx="2220673" cy="369332"/>
            </a:xfrm>
            <a:prstGeom prst="rect">
              <a:avLst/>
            </a:prstGeom>
            <a:noFill/>
          </p:spPr>
          <p:txBody>
            <a:bodyPr wrap="none" rtlCol="0">
              <a:spAutoFit/>
            </a:bodyPr>
            <a:lstStyle/>
            <a:p>
              <a:r>
                <a:rPr lang="pl-PL" dirty="0"/>
                <a:t>WS </a:t>
              </a:r>
              <a:r>
                <a:rPr lang="pl-PL" dirty="0" err="1"/>
                <a:t>closed</a:t>
              </a:r>
              <a:r>
                <a:rPr lang="pl-PL" dirty="0"/>
                <a:t> </a:t>
              </a:r>
              <a:r>
                <a:rPr lang="pl-PL" dirty="0" err="1"/>
                <a:t>connection</a:t>
              </a:r>
              <a:endParaRPr lang="en-GB" dirty="0"/>
            </a:p>
          </p:txBody>
        </p:sp>
        <p:pic>
          <p:nvPicPr>
            <p:cNvPr id="46" name="Obraz 45">
              <a:extLst>
                <a:ext uri="{FF2B5EF4-FFF2-40B4-BE49-F238E27FC236}">
                  <a16:creationId xmlns:a16="http://schemas.microsoft.com/office/drawing/2014/main" id="{3AE21C22-93C9-0ACD-8695-476AC75CE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8113" y="821035"/>
              <a:ext cx="658029" cy="457410"/>
            </a:xfrm>
            <a:prstGeom prst="rect">
              <a:avLst/>
            </a:prstGeom>
          </p:spPr>
        </p:pic>
        <p:pic>
          <p:nvPicPr>
            <p:cNvPr id="48" name="Obraz 47">
              <a:extLst>
                <a:ext uri="{FF2B5EF4-FFF2-40B4-BE49-F238E27FC236}">
                  <a16:creationId xmlns:a16="http://schemas.microsoft.com/office/drawing/2014/main" id="{40CCEE1C-2F91-8A2A-3FD8-C8014F4BA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7479" y="798398"/>
              <a:ext cx="558218" cy="558218"/>
            </a:xfrm>
            <a:prstGeom prst="rect">
              <a:avLst/>
            </a:prstGeom>
          </p:spPr>
        </p:pic>
        <p:sp>
          <p:nvSpPr>
            <p:cNvPr id="49" name="pole tekstowe 48">
              <a:extLst>
                <a:ext uri="{FF2B5EF4-FFF2-40B4-BE49-F238E27FC236}">
                  <a16:creationId xmlns:a16="http://schemas.microsoft.com/office/drawing/2014/main" id="{D92361F7-F395-E3CE-411D-C12E73977F3F}"/>
                </a:ext>
              </a:extLst>
            </p:cNvPr>
            <p:cNvSpPr txBox="1"/>
            <p:nvPr/>
          </p:nvSpPr>
          <p:spPr>
            <a:xfrm>
              <a:off x="7764957" y="830020"/>
              <a:ext cx="1194622" cy="369332"/>
            </a:xfrm>
            <a:prstGeom prst="rect">
              <a:avLst/>
            </a:prstGeom>
            <a:noFill/>
          </p:spPr>
          <p:txBody>
            <a:bodyPr wrap="none" rtlCol="0">
              <a:spAutoFit/>
            </a:bodyPr>
            <a:lstStyle/>
            <a:p>
              <a:r>
                <a:rPr lang="pl-PL" dirty="0" err="1"/>
                <a:t>WebSocket</a:t>
              </a:r>
              <a:endParaRPr lang="en-GB" dirty="0"/>
            </a:p>
          </p:txBody>
        </p:sp>
      </p:grpSp>
      <p:sp>
        <p:nvSpPr>
          <p:cNvPr id="51" name="pole tekstowe 50">
            <a:extLst>
              <a:ext uri="{FF2B5EF4-FFF2-40B4-BE49-F238E27FC236}">
                <a16:creationId xmlns:a16="http://schemas.microsoft.com/office/drawing/2014/main" id="{466C9A18-3AF5-3552-B145-FE4500AA5FFF}"/>
              </a:ext>
            </a:extLst>
          </p:cNvPr>
          <p:cNvSpPr txBox="1"/>
          <p:nvPr/>
        </p:nvSpPr>
        <p:spPr>
          <a:xfrm>
            <a:off x="4134348" y="497687"/>
            <a:ext cx="3211200" cy="523220"/>
          </a:xfrm>
          <a:prstGeom prst="rect">
            <a:avLst/>
          </a:prstGeom>
          <a:noFill/>
        </p:spPr>
        <p:txBody>
          <a:bodyPr wrap="none" rtlCol="0">
            <a:spAutoFit/>
          </a:bodyPr>
          <a:lstStyle/>
          <a:p>
            <a:r>
              <a:rPr lang="pl-PL" sz="2800" b="1" dirty="0"/>
              <a:t>HTTP vs </a:t>
            </a:r>
            <a:r>
              <a:rPr lang="pl-PL" sz="2800" b="1" dirty="0" err="1"/>
              <a:t>WebSocket</a:t>
            </a:r>
            <a:endParaRPr lang="en-GB" sz="2800" b="1" dirty="0"/>
          </a:p>
        </p:txBody>
      </p:sp>
    </p:spTree>
    <p:extLst>
      <p:ext uri="{BB962C8B-B14F-4D97-AF65-F5344CB8AC3E}">
        <p14:creationId xmlns:p14="http://schemas.microsoft.com/office/powerpoint/2010/main" val="1396611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A9002E-0720-BF69-3932-8330A789D1FE}"/>
              </a:ext>
            </a:extLst>
          </p:cNvPr>
          <p:cNvSpPr>
            <a:spLocks noGrp="1"/>
          </p:cNvSpPr>
          <p:nvPr>
            <p:ph type="title"/>
          </p:nvPr>
        </p:nvSpPr>
        <p:spPr>
          <a:xfrm>
            <a:off x="1022284" y="111319"/>
            <a:ext cx="10353762" cy="923330"/>
          </a:xfrm>
        </p:spPr>
        <p:txBody>
          <a:bodyPr/>
          <a:lstStyle/>
          <a:p>
            <a:r>
              <a:rPr lang="pl-PL" dirty="0"/>
              <a:t>Trochę kodu…</a:t>
            </a:r>
            <a:endParaRPr lang="en-GB" dirty="0"/>
          </a:p>
        </p:txBody>
      </p:sp>
      <p:sp>
        <p:nvSpPr>
          <p:cNvPr id="3" name="Symbol zastępczy zawartości 2">
            <a:extLst>
              <a:ext uri="{FF2B5EF4-FFF2-40B4-BE49-F238E27FC236}">
                <a16:creationId xmlns:a16="http://schemas.microsoft.com/office/drawing/2014/main" id="{EBB43A6D-3AB4-CFF1-E93B-515A785267CE}"/>
              </a:ext>
            </a:extLst>
          </p:cNvPr>
          <p:cNvSpPr>
            <a:spLocks noGrp="1"/>
          </p:cNvSpPr>
          <p:nvPr>
            <p:ph idx="1"/>
          </p:nvPr>
        </p:nvSpPr>
        <p:spPr>
          <a:xfrm>
            <a:off x="1022284" y="872726"/>
            <a:ext cx="10353762" cy="4505186"/>
          </a:xfrm>
        </p:spPr>
        <p:txBody>
          <a:bodyPr>
            <a:normAutofit/>
          </a:bodyPr>
          <a:lstStyle/>
          <a:p>
            <a:pPr marL="36900" indent="0">
              <a:buNone/>
            </a:pPr>
            <a:r>
              <a:rPr lang="pl-PL" dirty="0"/>
              <a:t>Stworzenie aplikacji umożliwiającej wysyłanie i odbieranie wiadomości przez różnych użytkowników w czasie rzeczywistym opartą na protokole </a:t>
            </a:r>
            <a:r>
              <a:rPr lang="pl-PL" dirty="0" err="1"/>
              <a:t>WebSocket</a:t>
            </a:r>
            <a:r>
              <a:rPr lang="pl-PL" dirty="0"/>
              <a:t> należy rozpocząć  od utworzenia klasy konfiguracyjnej wspomnianego protokołu.</a:t>
            </a:r>
          </a:p>
          <a:p>
            <a:pPr marL="36900" indent="0">
              <a:buNone/>
            </a:pPr>
            <a:r>
              <a:rPr lang="pl-PL" dirty="0"/>
              <a:t>Klasa taka musi być opatrzona adnotacjami @Configuration oraz @EnableWebSocketMessageBroker. To pozwoli nadać jej charakteru klasy konfiguracyjnej oraz zezwolić na działanie </a:t>
            </a:r>
            <a:r>
              <a:rPr lang="pl-PL" dirty="0" err="1"/>
              <a:t>messagebrokera</a:t>
            </a:r>
            <a:r>
              <a:rPr lang="pl-PL" dirty="0"/>
              <a:t>. Ponadto niezbędne jest zaimplementowanie interfejsu </a:t>
            </a:r>
            <a:r>
              <a:rPr lang="pl-PL" dirty="0" err="1"/>
              <a:t>WebSocketMessageBrokerConfigurer</a:t>
            </a:r>
            <a:r>
              <a:rPr lang="pl-PL" dirty="0"/>
              <a:t>, który udostępni nam dwie ważne metody : </a:t>
            </a:r>
            <a:r>
              <a:rPr lang="pl-PL" dirty="0" err="1"/>
              <a:t>registerStompEndpoints</a:t>
            </a:r>
            <a:r>
              <a:rPr lang="pl-PL" dirty="0"/>
              <a:t> oraz </a:t>
            </a:r>
            <a:r>
              <a:rPr lang="pl-PL" dirty="0" err="1"/>
              <a:t>configureMessageBroker</a:t>
            </a:r>
            <a:r>
              <a:rPr lang="pl-PL" dirty="0"/>
              <a:t>.</a:t>
            </a:r>
            <a:endParaRPr lang="en-GB" dirty="0"/>
          </a:p>
        </p:txBody>
      </p:sp>
      <p:sp>
        <p:nvSpPr>
          <p:cNvPr id="4" name="Symbol zastępczy daty 3">
            <a:extLst>
              <a:ext uri="{FF2B5EF4-FFF2-40B4-BE49-F238E27FC236}">
                <a16:creationId xmlns:a16="http://schemas.microsoft.com/office/drawing/2014/main" id="{F5AFBC29-0590-217C-6325-0A54EF173DC0}"/>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spTree>
    <p:extLst>
      <p:ext uri="{BB962C8B-B14F-4D97-AF65-F5344CB8AC3E}">
        <p14:creationId xmlns:p14="http://schemas.microsoft.com/office/powerpoint/2010/main" val="328883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a:extLst>
              <a:ext uri="{FF2B5EF4-FFF2-40B4-BE49-F238E27FC236}">
                <a16:creationId xmlns:a16="http://schemas.microsoft.com/office/drawing/2014/main" id="{C61A1771-8CD0-BC57-5D9E-7DD8CD790075}"/>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pic>
        <p:nvPicPr>
          <p:cNvPr id="5" name="Obraz 4">
            <a:extLst>
              <a:ext uri="{FF2B5EF4-FFF2-40B4-BE49-F238E27FC236}">
                <a16:creationId xmlns:a16="http://schemas.microsoft.com/office/drawing/2014/main" id="{E8D7AD50-A18D-AAC5-D797-66A02677A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846"/>
            <a:ext cx="7040130" cy="4959456"/>
          </a:xfrm>
          <a:prstGeom prst="rect">
            <a:avLst/>
          </a:prstGeom>
        </p:spPr>
      </p:pic>
      <p:cxnSp>
        <p:nvCxnSpPr>
          <p:cNvPr id="6" name="Łącznik prosty ze strzałką 5">
            <a:extLst>
              <a:ext uri="{FF2B5EF4-FFF2-40B4-BE49-F238E27FC236}">
                <a16:creationId xmlns:a16="http://schemas.microsoft.com/office/drawing/2014/main" id="{AD114657-CF1E-E501-A147-60544524FEF1}"/>
              </a:ext>
            </a:extLst>
          </p:cNvPr>
          <p:cNvCxnSpPr>
            <a:cxnSpLocks/>
          </p:cNvCxnSpPr>
          <p:nvPr/>
        </p:nvCxnSpPr>
        <p:spPr>
          <a:xfrm flipH="1" flipV="1">
            <a:off x="6096000" y="1066801"/>
            <a:ext cx="1854631" cy="5869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pole tekstowe 6">
            <a:extLst>
              <a:ext uri="{FF2B5EF4-FFF2-40B4-BE49-F238E27FC236}">
                <a16:creationId xmlns:a16="http://schemas.microsoft.com/office/drawing/2014/main" id="{82AFEF6F-AC89-D8A2-489A-897DC1A440F4}"/>
              </a:ext>
            </a:extLst>
          </p:cNvPr>
          <p:cNvSpPr txBox="1"/>
          <p:nvPr/>
        </p:nvSpPr>
        <p:spPr>
          <a:xfrm>
            <a:off x="7950631" y="1066801"/>
            <a:ext cx="3232616" cy="923330"/>
          </a:xfrm>
          <a:prstGeom prst="rect">
            <a:avLst/>
          </a:prstGeom>
          <a:noFill/>
        </p:spPr>
        <p:txBody>
          <a:bodyPr wrap="square" rtlCol="0">
            <a:spAutoFit/>
          </a:bodyPr>
          <a:lstStyle/>
          <a:p>
            <a:r>
              <a:rPr lang="pl-PL" dirty="0"/>
              <a:t>Interfejs zawierający metody do </a:t>
            </a:r>
            <a:br>
              <a:rPr lang="pl-PL" dirty="0"/>
            </a:br>
            <a:r>
              <a:rPr lang="pl-PL" dirty="0"/>
              <a:t>rejestracji protokołu STOMP </a:t>
            </a:r>
            <a:br>
              <a:rPr lang="pl-PL" dirty="0"/>
            </a:br>
            <a:r>
              <a:rPr lang="pl-PL" dirty="0"/>
              <a:t>oraz konfiguracji </a:t>
            </a:r>
            <a:r>
              <a:rPr lang="pl-PL" dirty="0" err="1"/>
              <a:t>message</a:t>
            </a:r>
            <a:r>
              <a:rPr lang="pl-PL" dirty="0"/>
              <a:t> brokera</a:t>
            </a:r>
            <a:endParaRPr lang="en-GB" dirty="0"/>
          </a:p>
        </p:txBody>
      </p:sp>
      <p:cxnSp>
        <p:nvCxnSpPr>
          <p:cNvPr id="8" name="Łącznik prosty ze strzałką 7">
            <a:extLst>
              <a:ext uri="{FF2B5EF4-FFF2-40B4-BE49-F238E27FC236}">
                <a16:creationId xmlns:a16="http://schemas.microsoft.com/office/drawing/2014/main" id="{0427800D-1E81-9AFD-3027-E8AABEEA1DB5}"/>
              </a:ext>
            </a:extLst>
          </p:cNvPr>
          <p:cNvCxnSpPr>
            <a:cxnSpLocks/>
          </p:cNvCxnSpPr>
          <p:nvPr/>
        </p:nvCxnSpPr>
        <p:spPr>
          <a:xfrm flipH="1" flipV="1">
            <a:off x="4494508" y="2231756"/>
            <a:ext cx="3135041" cy="1159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pole tekstowe 8">
            <a:extLst>
              <a:ext uri="{FF2B5EF4-FFF2-40B4-BE49-F238E27FC236}">
                <a16:creationId xmlns:a16="http://schemas.microsoft.com/office/drawing/2014/main" id="{5BFD9769-CB78-40A8-C145-59CA5B9D88FD}"/>
              </a:ext>
            </a:extLst>
          </p:cNvPr>
          <p:cNvSpPr txBox="1"/>
          <p:nvPr/>
        </p:nvSpPr>
        <p:spPr>
          <a:xfrm>
            <a:off x="7629549" y="2573388"/>
            <a:ext cx="4424929" cy="1754326"/>
          </a:xfrm>
          <a:prstGeom prst="rect">
            <a:avLst/>
          </a:prstGeom>
          <a:noFill/>
        </p:spPr>
        <p:txBody>
          <a:bodyPr wrap="square" rtlCol="0">
            <a:spAutoFit/>
          </a:bodyPr>
          <a:lstStyle/>
          <a:p>
            <a:r>
              <a:rPr lang="pl-PL" dirty="0"/>
              <a:t>Rejestracja protokołu STOMP, </a:t>
            </a:r>
          </a:p>
          <a:p>
            <a:r>
              <a:rPr lang="pl-PL" dirty="0"/>
              <a:t>umożliwiającego przesyłanie wiadomości </a:t>
            </a:r>
            <a:br>
              <a:rPr lang="pl-PL" dirty="0"/>
            </a:br>
            <a:r>
              <a:rPr lang="pl-PL" dirty="0"/>
              <a:t>tekstowych wraz ze stworzeniem </a:t>
            </a:r>
            <a:r>
              <a:rPr lang="pl-PL" dirty="0" err="1"/>
              <a:t>endpointu</a:t>
            </a:r>
            <a:endParaRPr lang="pl-PL" dirty="0"/>
          </a:p>
          <a:p>
            <a:r>
              <a:rPr lang="pl-PL" dirty="0"/>
              <a:t>o nazwie „chat”. Pod ten adres będą kierowane</a:t>
            </a:r>
          </a:p>
          <a:p>
            <a:r>
              <a:rPr lang="pl-PL" dirty="0"/>
              <a:t>wiadomości z kolejki (o nazwie </a:t>
            </a:r>
            <a:r>
              <a:rPr lang="pl-PL" dirty="0" err="1"/>
              <a:t>messages</a:t>
            </a:r>
            <a:r>
              <a:rPr lang="pl-PL" dirty="0"/>
              <a:t>-&gt;</a:t>
            </a:r>
          </a:p>
          <a:p>
            <a:r>
              <a:rPr lang="pl-PL" dirty="0"/>
              <a:t>klasa </a:t>
            </a:r>
            <a:r>
              <a:rPr lang="pl-PL" dirty="0" err="1"/>
              <a:t>ChatMessageController</a:t>
            </a:r>
            <a:r>
              <a:rPr lang="pl-PL" dirty="0"/>
              <a:t>)</a:t>
            </a:r>
            <a:endParaRPr lang="en-GB" dirty="0"/>
          </a:p>
        </p:txBody>
      </p:sp>
      <p:sp>
        <p:nvSpPr>
          <p:cNvPr id="10" name="pole tekstowe 9">
            <a:extLst>
              <a:ext uri="{FF2B5EF4-FFF2-40B4-BE49-F238E27FC236}">
                <a16:creationId xmlns:a16="http://schemas.microsoft.com/office/drawing/2014/main" id="{ED599B5D-44D8-564D-D2E0-B919803BE11C}"/>
              </a:ext>
            </a:extLst>
          </p:cNvPr>
          <p:cNvSpPr txBox="1"/>
          <p:nvPr/>
        </p:nvSpPr>
        <p:spPr>
          <a:xfrm>
            <a:off x="3410003" y="5471331"/>
            <a:ext cx="4268733" cy="1200329"/>
          </a:xfrm>
          <a:prstGeom prst="rect">
            <a:avLst/>
          </a:prstGeom>
          <a:noFill/>
        </p:spPr>
        <p:txBody>
          <a:bodyPr wrap="square" rtlCol="0">
            <a:spAutoFit/>
          </a:bodyPr>
          <a:lstStyle/>
          <a:p>
            <a:r>
              <a:rPr lang="pl-PL" dirty="0"/>
              <a:t>Metoda konfiguracyjna brokera.</a:t>
            </a:r>
          </a:p>
          <a:p>
            <a:r>
              <a:rPr lang="pl-PL" dirty="0"/>
              <a:t>„</a:t>
            </a:r>
            <a:r>
              <a:rPr lang="pl-PL" dirty="0" err="1"/>
              <a:t>topic</a:t>
            </a:r>
            <a:r>
              <a:rPr lang="pl-PL" dirty="0"/>
              <a:t>” – nazwa brokera</a:t>
            </a:r>
          </a:p>
          <a:p>
            <a:r>
              <a:rPr lang="pl-PL" dirty="0"/>
              <a:t>„</a:t>
            </a:r>
            <a:r>
              <a:rPr lang="pl-PL" dirty="0" err="1"/>
              <a:t>app</a:t>
            </a:r>
            <a:r>
              <a:rPr lang="pl-PL" dirty="0"/>
              <a:t>” – </a:t>
            </a:r>
            <a:r>
              <a:rPr lang="pl-PL" dirty="0" err="1"/>
              <a:t>endpoint</a:t>
            </a:r>
            <a:r>
              <a:rPr lang="pl-PL" dirty="0"/>
              <a:t> do którego można dotrzeć </a:t>
            </a:r>
          </a:p>
          <a:p>
            <a:r>
              <a:rPr lang="pl-PL" dirty="0"/>
              <a:t>z zewnątrz do kolejki np. </a:t>
            </a:r>
            <a:r>
              <a:rPr lang="pl-PL" dirty="0" err="1"/>
              <a:t>wstawiki</a:t>
            </a:r>
            <a:r>
              <a:rPr lang="pl-PL" dirty="0"/>
              <a:t> z JS</a:t>
            </a:r>
            <a:endParaRPr lang="en-GB" dirty="0"/>
          </a:p>
        </p:txBody>
      </p:sp>
      <p:cxnSp>
        <p:nvCxnSpPr>
          <p:cNvPr id="11" name="Łącznik prosty ze strzałką 10">
            <a:extLst>
              <a:ext uri="{FF2B5EF4-FFF2-40B4-BE49-F238E27FC236}">
                <a16:creationId xmlns:a16="http://schemas.microsoft.com/office/drawing/2014/main" id="{39A64F6E-2EC4-4240-6452-3FA9BEF1842C}"/>
              </a:ext>
            </a:extLst>
          </p:cNvPr>
          <p:cNvCxnSpPr>
            <a:cxnSpLocks/>
          </p:cNvCxnSpPr>
          <p:nvPr/>
        </p:nvCxnSpPr>
        <p:spPr>
          <a:xfrm flipV="1">
            <a:off x="4819974" y="4355024"/>
            <a:ext cx="0" cy="11000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831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0F7AB70B-D44D-7443-C5F6-AB137C7B0504}"/>
              </a:ext>
            </a:extLst>
          </p:cNvPr>
          <p:cNvSpPr>
            <a:spLocks noGrp="1"/>
          </p:cNvSpPr>
          <p:nvPr>
            <p:ph idx="1"/>
          </p:nvPr>
        </p:nvSpPr>
        <p:spPr/>
        <p:txBody>
          <a:bodyPr/>
          <a:lstStyle/>
          <a:p>
            <a:pPr marL="36900" indent="0">
              <a:buNone/>
            </a:pPr>
            <a:r>
              <a:rPr lang="pl-PL" dirty="0"/>
              <a:t>W następnej kolejności należy dodać klasę zawierająca obsługę wiadomości.</a:t>
            </a:r>
            <a:endParaRPr lang="en-GB" dirty="0"/>
          </a:p>
        </p:txBody>
      </p:sp>
      <p:sp>
        <p:nvSpPr>
          <p:cNvPr id="4" name="Symbol zastępczy daty 3">
            <a:extLst>
              <a:ext uri="{FF2B5EF4-FFF2-40B4-BE49-F238E27FC236}">
                <a16:creationId xmlns:a16="http://schemas.microsoft.com/office/drawing/2014/main" id="{FF0F57F6-99FB-C375-C719-2425A69CDB21}"/>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spTree>
    <p:extLst>
      <p:ext uri="{BB962C8B-B14F-4D97-AF65-F5344CB8AC3E}">
        <p14:creationId xmlns:p14="http://schemas.microsoft.com/office/powerpoint/2010/main" val="375088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a:extLst>
              <a:ext uri="{FF2B5EF4-FFF2-40B4-BE49-F238E27FC236}">
                <a16:creationId xmlns:a16="http://schemas.microsoft.com/office/drawing/2014/main" id="{2248EDA4-2975-4219-546F-7EAF539C160E}"/>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sp>
        <p:nvSpPr>
          <p:cNvPr id="10" name="pole tekstowe 9">
            <a:extLst>
              <a:ext uri="{FF2B5EF4-FFF2-40B4-BE49-F238E27FC236}">
                <a16:creationId xmlns:a16="http://schemas.microsoft.com/office/drawing/2014/main" id="{213B53E8-B04E-62C2-85F8-92B60A4E3B17}"/>
              </a:ext>
            </a:extLst>
          </p:cNvPr>
          <p:cNvSpPr txBox="1"/>
          <p:nvPr/>
        </p:nvSpPr>
        <p:spPr>
          <a:xfrm>
            <a:off x="0" y="5318684"/>
            <a:ext cx="5765937" cy="369332"/>
          </a:xfrm>
          <a:prstGeom prst="rect">
            <a:avLst/>
          </a:prstGeom>
          <a:noFill/>
          <a:ln>
            <a:solidFill>
              <a:srgbClr val="DDA147"/>
            </a:solidFill>
          </a:ln>
        </p:spPr>
        <p:txBody>
          <a:bodyPr wrap="none" rtlCol="0">
            <a:spAutoFit/>
          </a:bodyPr>
          <a:lstStyle/>
          <a:p>
            <a:r>
              <a:rPr lang="pl-PL" dirty="0" err="1"/>
              <a:t>Messagebroker</a:t>
            </a:r>
            <a:r>
              <a:rPr lang="pl-PL" dirty="0"/>
              <a:t> o nazwie „</a:t>
            </a:r>
            <a:r>
              <a:rPr lang="pl-PL" dirty="0" err="1"/>
              <a:t>topic</a:t>
            </a:r>
            <a:r>
              <a:rPr lang="pl-PL" dirty="0"/>
              <a:t>” i kolejka o nazwie „</a:t>
            </a:r>
            <a:r>
              <a:rPr lang="pl-PL" dirty="0" err="1"/>
              <a:t>messages</a:t>
            </a:r>
            <a:r>
              <a:rPr lang="pl-PL" dirty="0"/>
              <a:t>”</a:t>
            </a:r>
            <a:endParaRPr lang="en-GB" dirty="0"/>
          </a:p>
        </p:txBody>
      </p:sp>
      <p:sp>
        <p:nvSpPr>
          <p:cNvPr id="13" name="pole tekstowe 12">
            <a:extLst>
              <a:ext uri="{FF2B5EF4-FFF2-40B4-BE49-F238E27FC236}">
                <a16:creationId xmlns:a16="http://schemas.microsoft.com/office/drawing/2014/main" id="{9CA9140C-AD75-A7FE-FE27-9EECAC6B7E62}"/>
              </a:ext>
            </a:extLst>
          </p:cNvPr>
          <p:cNvSpPr txBox="1"/>
          <p:nvPr/>
        </p:nvSpPr>
        <p:spPr>
          <a:xfrm>
            <a:off x="7068688" y="4903185"/>
            <a:ext cx="4952831" cy="1200329"/>
          </a:xfrm>
          <a:prstGeom prst="rect">
            <a:avLst/>
          </a:prstGeom>
          <a:noFill/>
          <a:ln>
            <a:solidFill>
              <a:srgbClr val="DDA147"/>
            </a:solidFill>
          </a:ln>
        </p:spPr>
        <p:txBody>
          <a:bodyPr wrap="none" rtlCol="0">
            <a:spAutoFit/>
          </a:bodyPr>
          <a:lstStyle/>
          <a:p>
            <a:r>
              <a:rPr lang="pl-PL" dirty="0" err="1"/>
              <a:t>Endpoint</a:t>
            </a:r>
            <a:r>
              <a:rPr lang="pl-PL" dirty="0"/>
              <a:t> o nazwie „chat” – łączenie z tym</a:t>
            </a:r>
            <a:br>
              <a:rPr lang="pl-PL" dirty="0"/>
            </a:br>
            <a:r>
              <a:rPr lang="pl-PL" dirty="0" err="1"/>
              <a:t>endpointem</a:t>
            </a:r>
            <a:r>
              <a:rPr lang="pl-PL" dirty="0"/>
              <a:t> odbywa się po uruchomieniu aplikacji</a:t>
            </a:r>
            <a:br>
              <a:rPr lang="pl-PL" dirty="0"/>
            </a:br>
            <a:r>
              <a:rPr lang="pl-PL" dirty="0"/>
              <a:t>dzięki zaimplementowaniu kodu JS w pliku o nazwie</a:t>
            </a:r>
            <a:br>
              <a:rPr lang="pl-PL" dirty="0"/>
            </a:br>
            <a:r>
              <a:rPr lang="pl-PL" dirty="0"/>
              <a:t>„js.js” (konkretnie metoda </a:t>
            </a:r>
            <a:r>
              <a:rPr lang="pl-PL" dirty="0" err="1"/>
              <a:t>connect</a:t>
            </a:r>
            <a:r>
              <a:rPr lang="pl-PL" dirty="0"/>
              <a:t>).</a:t>
            </a:r>
            <a:endParaRPr lang="en-GB" dirty="0"/>
          </a:p>
        </p:txBody>
      </p:sp>
      <p:pic>
        <p:nvPicPr>
          <p:cNvPr id="21" name="Symbol zastępczy zawartości 20">
            <a:extLst>
              <a:ext uri="{FF2B5EF4-FFF2-40B4-BE49-F238E27FC236}">
                <a16:creationId xmlns:a16="http://schemas.microsoft.com/office/drawing/2014/main" id="{D2FA8163-E047-F729-C313-A2B5365170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0368"/>
            <a:ext cx="11796634" cy="4103177"/>
          </a:xfrm>
        </p:spPr>
      </p:pic>
      <p:cxnSp>
        <p:nvCxnSpPr>
          <p:cNvPr id="12" name="Łącznik prosty ze strzałką 11">
            <a:extLst>
              <a:ext uri="{FF2B5EF4-FFF2-40B4-BE49-F238E27FC236}">
                <a16:creationId xmlns:a16="http://schemas.microsoft.com/office/drawing/2014/main" id="{F5847061-ACF5-5303-D964-1AD898B38BE9}"/>
              </a:ext>
            </a:extLst>
          </p:cNvPr>
          <p:cNvCxnSpPr>
            <a:cxnSpLocks/>
          </p:cNvCxnSpPr>
          <p:nvPr/>
        </p:nvCxnSpPr>
        <p:spPr>
          <a:xfrm flipH="1" flipV="1">
            <a:off x="2822713" y="1627322"/>
            <a:ext cx="5701355" cy="3275863"/>
          </a:xfrm>
          <a:prstGeom prst="straightConnector1">
            <a:avLst/>
          </a:prstGeom>
          <a:ln w="28575">
            <a:solidFill>
              <a:srgbClr val="DDA147"/>
            </a:solidFill>
            <a:tailEnd type="triangle"/>
          </a:ln>
        </p:spPr>
        <p:style>
          <a:lnRef idx="1">
            <a:schemeClr val="accent1"/>
          </a:lnRef>
          <a:fillRef idx="0">
            <a:schemeClr val="accent1"/>
          </a:fillRef>
          <a:effectRef idx="0">
            <a:schemeClr val="accent1"/>
          </a:effectRef>
          <a:fontRef idx="minor">
            <a:schemeClr val="tx1"/>
          </a:fontRef>
        </p:style>
      </p:cxnSp>
      <p:cxnSp>
        <p:nvCxnSpPr>
          <p:cNvPr id="9" name="Łącznik prosty ze strzałką 8">
            <a:extLst>
              <a:ext uri="{FF2B5EF4-FFF2-40B4-BE49-F238E27FC236}">
                <a16:creationId xmlns:a16="http://schemas.microsoft.com/office/drawing/2014/main" id="{0EB6AC84-A838-785D-8CD5-B477FEA551FD}"/>
              </a:ext>
            </a:extLst>
          </p:cNvPr>
          <p:cNvCxnSpPr>
            <a:cxnSpLocks/>
          </p:cNvCxnSpPr>
          <p:nvPr/>
        </p:nvCxnSpPr>
        <p:spPr>
          <a:xfrm flipH="1" flipV="1">
            <a:off x="2247254" y="1918989"/>
            <a:ext cx="575459" cy="3275863"/>
          </a:xfrm>
          <a:prstGeom prst="straightConnector1">
            <a:avLst/>
          </a:prstGeom>
          <a:ln w="31750">
            <a:solidFill>
              <a:srgbClr val="DDA14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127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AF685E-AC7C-6D69-5D32-2D239C5320C4}"/>
              </a:ext>
            </a:extLst>
          </p:cNvPr>
          <p:cNvSpPr>
            <a:spLocks noGrp="1"/>
          </p:cNvSpPr>
          <p:nvPr>
            <p:ph type="title"/>
          </p:nvPr>
        </p:nvSpPr>
        <p:spPr/>
        <p:txBody>
          <a:bodyPr/>
          <a:lstStyle/>
          <a:p>
            <a:r>
              <a:rPr lang="pl-PL" dirty="0"/>
              <a:t>Bazy danych w projekcie</a:t>
            </a:r>
            <a:endParaRPr lang="en-GB" dirty="0"/>
          </a:p>
        </p:txBody>
      </p:sp>
      <p:sp>
        <p:nvSpPr>
          <p:cNvPr id="3" name="Symbol zastępczy zawartości 2">
            <a:extLst>
              <a:ext uri="{FF2B5EF4-FFF2-40B4-BE49-F238E27FC236}">
                <a16:creationId xmlns:a16="http://schemas.microsoft.com/office/drawing/2014/main" id="{79D56377-31B1-42B0-0A10-8B8F73F4D60F}"/>
              </a:ext>
            </a:extLst>
          </p:cNvPr>
          <p:cNvSpPr>
            <a:spLocks noGrp="1"/>
          </p:cNvSpPr>
          <p:nvPr>
            <p:ph idx="1"/>
          </p:nvPr>
        </p:nvSpPr>
        <p:spPr>
          <a:xfrm>
            <a:off x="636104" y="1866900"/>
            <a:ext cx="10631453" cy="3924299"/>
          </a:xfrm>
        </p:spPr>
        <p:txBody>
          <a:bodyPr>
            <a:normAutofit fontScale="77500" lnSpcReduction="20000"/>
          </a:bodyPr>
          <a:lstStyle/>
          <a:p>
            <a:pPr marL="36900" indent="0">
              <a:buNone/>
            </a:pPr>
            <a:r>
              <a:rPr lang="pl-PL" dirty="0"/>
              <a:t>W projekcie do łączenia się z bazą danych H2 wykorzystany został </a:t>
            </a:r>
            <a:r>
              <a:rPr lang="pl-PL" dirty="0" err="1"/>
              <a:t>framework</a:t>
            </a:r>
            <a:r>
              <a:rPr lang="pl-PL" dirty="0"/>
              <a:t> </a:t>
            </a:r>
            <a:r>
              <a:rPr lang="pl-PL" dirty="0" err="1"/>
              <a:t>Hibernate</a:t>
            </a:r>
            <a:r>
              <a:rPr lang="pl-PL" dirty="0"/>
              <a:t>.</a:t>
            </a:r>
          </a:p>
          <a:p>
            <a:pPr marL="36900" indent="0">
              <a:buNone/>
            </a:pPr>
            <a:r>
              <a:rPr lang="pl-PL" dirty="0"/>
              <a:t>Konfiguracja połączenia z bazą danych znajduje się w pliku </a:t>
            </a:r>
            <a:r>
              <a:rPr lang="pl-PL" dirty="0" err="1"/>
              <a:t>application.properties</a:t>
            </a:r>
            <a:r>
              <a:rPr lang="pl-PL" dirty="0"/>
              <a:t>. Sama klasa stanowiąca odzwierciedlenie bazy danych nazywana jest w </a:t>
            </a:r>
            <a:r>
              <a:rPr lang="pl-PL" dirty="0" err="1"/>
              <a:t>SpringBoot</a:t>
            </a:r>
            <a:r>
              <a:rPr lang="pl-PL" dirty="0"/>
              <a:t> encją. Klasa taka musi spełniać 4 poniższe warunki:</a:t>
            </a:r>
          </a:p>
          <a:p>
            <a:pPr marL="494100" indent="-457200">
              <a:buAutoNum type="arabicPeriod"/>
            </a:pPr>
            <a:r>
              <a:rPr lang="pl-PL" dirty="0"/>
              <a:t>Adnotacja @Entity.</a:t>
            </a:r>
          </a:p>
          <a:p>
            <a:pPr marL="494100" indent="-457200">
              <a:buAutoNum type="arabicPeriod"/>
            </a:pPr>
            <a:r>
              <a:rPr lang="pl-PL" dirty="0"/>
              <a:t>Identyfikator @Id z przyjęta strategią numerowania (do wyboru: Identity, Auto, </a:t>
            </a:r>
            <a:r>
              <a:rPr lang="pl-PL" dirty="0" err="1"/>
              <a:t>Table</a:t>
            </a:r>
            <a:r>
              <a:rPr lang="pl-PL" dirty="0"/>
              <a:t> oraz </a:t>
            </a:r>
            <a:r>
              <a:rPr lang="pl-PL" dirty="0" err="1"/>
              <a:t>Sequence</a:t>
            </a:r>
            <a:r>
              <a:rPr lang="pl-PL" dirty="0"/>
              <a:t>).</a:t>
            </a:r>
          </a:p>
          <a:p>
            <a:pPr marL="494100" indent="-457200">
              <a:buAutoNum type="arabicPeriod"/>
            </a:pPr>
            <a:r>
              <a:rPr lang="pl-PL" dirty="0"/>
              <a:t>W klasie encji musi znajdować się bezparametrowy konstruktor.</a:t>
            </a:r>
          </a:p>
          <a:p>
            <a:pPr marL="494100" indent="-457200">
              <a:buAutoNum type="arabicPeriod"/>
            </a:pPr>
            <a:r>
              <a:rPr lang="pl-PL" dirty="0"/>
              <a:t>W klasie encji do wszystkich pól musza zostać stworzone setery i gettery.</a:t>
            </a:r>
          </a:p>
          <a:p>
            <a:pPr marL="36900" indent="0">
              <a:buNone/>
            </a:pPr>
            <a:r>
              <a:rPr lang="pl-PL" dirty="0"/>
              <a:t>Dodatkowo aby umożliwić zapis, odczyt oraz manipulację na danych zapisywanych w bazie konieczne jest stworzenie interfejsu rozszerzającego wbudowany w </a:t>
            </a:r>
            <a:r>
              <a:rPr lang="pl-PL" dirty="0" err="1"/>
              <a:t>SpringBoot</a:t>
            </a:r>
            <a:r>
              <a:rPr lang="pl-PL" dirty="0"/>
              <a:t> interfejs np. </a:t>
            </a:r>
            <a:r>
              <a:rPr lang="pl-PL" dirty="0" err="1"/>
              <a:t>JpaRepository</a:t>
            </a:r>
            <a:r>
              <a:rPr lang="pl-PL" dirty="0"/>
              <a:t>, </a:t>
            </a:r>
            <a:r>
              <a:rPr lang="pl-PL" dirty="0" err="1"/>
              <a:t>CrudRepository</a:t>
            </a:r>
            <a:r>
              <a:rPr lang="pl-PL" dirty="0"/>
              <a:t> lub inne. Repozytorium takie musi być opatrzone adnotacją @Repository. </a:t>
            </a:r>
            <a:r>
              <a:rPr lang="pl-PL" dirty="0" err="1"/>
              <a:t>JpaRepository</a:t>
            </a:r>
            <a:r>
              <a:rPr lang="pl-PL" dirty="0"/>
              <a:t> użyte w projekcie przyjmuje dwa parametry, są to kolejno Klasa typu danych czyli nasza encja oraz typ danych użyty do Id w naszym przypadku </a:t>
            </a:r>
            <a:r>
              <a:rPr lang="pl-PL" dirty="0" err="1"/>
              <a:t>Long</a:t>
            </a:r>
            <a:r>
              <a:rPr lang="pl-PL" dirty="0"/>
              <a:t>.</a:t>
            </a:r>
          </a:p>
          <a:p>
            <a:pPr marL="36900" indent="0">
              <a:buNone/>
            </a:pPr>
            <a:endParaRPr lang="en-GB" dirty="0"/>
          </a:p>
        </p:txBody>
      </p:sp>
      <p:sp>
        <p:nvSpPr>
          <p:cNvPr id="4" name="Symbol zastępczy daty 3">
            <a:extLst>
              <a:ext uri="{FF2B5EF4-FFF2-40B4-BE49-F238E27FC236}">
                <a16:creationId xmlns:a16="http://schemas.microsoft.com/office/drawing/2014/main" id="{739D4D25-7A58-C7FA-050F-E83F59CF80EF}"/>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spTree>
    <p:extLst>
      <p:ext uri="{BB962C8B-B14F-4D97-AF65-F5344CB8AC3E}">
        <p14:creationId xmlns:p14="http://schemas.microsoft.com/office/powerpoint/2010/main" val="216213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pl-PL" dirty="0"/>
              <a:t>Plan prezentacji</a:t>
            </a:r>
            <a:endParaRPr lang="en-gb" dirty="0"/>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4016916313"/>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9747089-03D4-41B0-4602-7F3CBE7686BD}"/>
              </a:ext>
            </a:extLst>
          </p:cNvPr>
          <p:cNvSpPr>
            <a:spLocks noGrp="1"/>
          </p:cNvSpPr>
          <p:nvPr>
            <p:ph type="title"/>
          </p:nvPr>
        </p:nvSpPr>
        <p:spPr/>
        <p:txBody>
          <a:bodyPr/>
          <a:lstStyle/>
          <a:p>
            <a:r>
              <a:rPr lang="pl-PL" dirty="0"/>
              <a:t>Application </a:t>
            </a:r>
            <a:r>
              <a:rPr lang="pl-PL" dirty="0" err="1"/>
              <a:t>properties</a:t>
            </a:r>
            <a:endParaRPr lang="en-GB" dirty="0"/>
          </a:p>
        </p:txBody>
      </p:sp>
      <p:sp>
        <p:nvSpPr>
          <p:cNvPr id="4" name="Symbol zastępczy daty 3">
            <a:extLst>
              <a:ext uri="{FF2B5EF4-FFF2-40B4-BE49-F238E27FC236}">
                <a16:creationId xmlns:a16="http://schemas.microsoft.com/office/drawing/2014/main" id="{E1F074A8-C81D-78FB-7165-2F987277A675}"/>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pic>
        <p:nvPicPr>
          <p:cNvPr id="10" name="Symbol zastępczy zawartości 9">
            <a:extLst>
              <a:ext uri="{FF2B5EF4-FFF2-40B4-BE49-F238E27FC236}">
                <a16:creationId xmlns:a16="http://schemas.microsoft.com/office/drawing/2014/main" id="{2E4C95EE-403E-BCCD-0940-468158E05E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587" y="1687995"/>
            <a:ext cx="7580750" cy="3109292"/>
          </a:xfrm>
        </p:spPr>
      </p:pic>
      <p:sp>
        <p:nvSpPr>
          <p:cNvPr id="11" name="pole tekstowe 10">
            <a:extLst>
              <a:ext uri="{FF2B5EF4-FFF2-40B4-BE49-F238E27FC236}">
                <a16:creationId xmlns:a16="http://schemas.microsoft.com/office/drawing/2014/main" id="{2E6B7878-D15A-FE1D-8E62-89D66C1CAB95}"/>
              </a:ext>
            </a:extLst>
          </p:cNvPr>
          <p:cNvSpPr txBox="1"/>
          <p:nvPr/>
        </p:nvSpPr>
        <p:spPr>
          <a:xfrm>
            <a:off x="5675598" y="3183422"/>
            <a:ext cx="6749476" cy="923330"/>
          </a:xfrm>
          <a:prstGeom prst="rect">
            <a:avLst/>
          </a:prstGeom>
          <a:noFill/>
        </p:spPr>
        <p:txBody>
          <a:bodyPr wrap="none" rtlCol="0">
            <a:spAutoFit/>
          </a:bodyPr>
          <a:lstStyle/>
          <a:p>
            <a:r>
              <a:rPr lang="pl-PL" dirty="0"/>
              <a:t>Strategia generowania tabeli. </a:t>
            </a:r>
            <a:r>
              <a:rPr lang="pl-PL" dirty="0" err="1"/>
              <a:t>Create</a:t>
            </a:r>
            <a:r>
              <a:rPr lang="pl-PL" dirty="0"/>
              <a:t> oznacza, że w trakcie uruchomienia </a:t>
            </a:r>
          </a:p>
          <a:p>
            <a:r>
              <a:rPr lang="pl-PL" dirty="0"/>
              <a:t>aplikacji przeszukane zostaną wszystkie encje. Inne możliwe opcje </a:t>
            </a:r>
            <a:br>
              <a:rPr lang="pl-PL" dirty="0"/>
            </a:br>
            <a:r>
              <a:rPr lang="pl-PL" dirty="0"/>
              <a:t>do wyboru to update oraz </a:t>
            </a:r>
            <a:r>
              <a:rPr lang="pl-PL" dirty="0" err="1"/>
              <a:t>validity</a:t>
            </a:r>
            <a:r>
              <a:rPr lang="pl-PL" dirty="0"/>
              <a:t>.</a:t>
            </a:r>
            <a:endParaRPr lang="en-GB" dirty="0"/>
          </a:p>
        </p:txBody>
      </p:sp>
      <p:cxnSp>
        <p:nvCxnSpPr>
          <p:cNvPr id="15" name="Łącznik prosty ze strzałką 14">
            <a:extLst>
              <a:ext uri="{FF2B5EF4-FFF2-40B4-BE49-F238E27FC236}">
                <a16:creationId xmlns:a16="http://schemas.microsoft.com/office/drawing/2014/main" id="{BD3C68AC-7BB2-3548-7712-8D0CD6152B88}"/>
              </a:ext>
            </a:extLst>
          </p:cNvPr>
          <p:cNvCxnSpPr>
            <a:cxnSpLocks/>
          </p:cNvCxnSpPr>
          <p:nvPr/>
        </p:nvCxnSpPr>
        <p:spPr>
          <a:xfrm flipH="1" flipV="1">
            <a:off x="7089913" y="2676939"/>
            <a:ext cx="1233191" cy="512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pole tekstowe 16">
            <a:extLst>
              <a:ext uri="{FF2B5EF4-FFF2-40B4-BE49-F238E27FC236}">
                <a16:creationId xmlns:a16="http://schemas.microsoft.com/office/drawing/2014/main" id="{102381F3-298F-D0AC-1807-C58FDA61BA01}"/>
              </a:ext>
            </a:extLst>
          </p:cNvPr>
          <p:cNvSpPr txBox="1"/>
          <p:nvPr/>
        </p:nvSpPr>
        <p:spPr>
          <a:xfrm>
            <a:off x="5257921" y="5181564"/>
            <a:ext cx="6369501" cy="369332"/>
          </a:xfrm>
          <a:prstGeom prst="rect">
            <a:avLst/>
          </a:prstGeom>
          <a:noFill/>
        </p:spPr>
        <p:txBody>
          <a:bodyPr wrap="none" rtlCol="0">
            <a:spAutoFit/>
          </a:bodyPr>
          <a:lstStyle/>
          <a:p>
            <a:r>
              <a:rPr lang="pl-PL" dirty="0"/>
              <a:t>Włączenie systemu zarządzania bazą danych z poziomu przeglądarki.</a:t>
            </a:r>
            <a:endParaRPr lang="en-GB" dirty="0"/>
          </a:p>
        </p:txBody>
      </p:sp>
      <p:cxnSp>
        <p:nvCxnSpPr>
          <p:cNvPr id="19" name="Łącznik prosty ze strzałką 18">
            <a:extLst>
              <a:ext uri="{FF2B5EF4-FFF2-40B4-BE49-F238E27FC236}">
                <a16:creationId xmlns:a16="http://schemas.microsoft.com/office/drawing/2014/main" id="{9CF3519E-25C3-B869-6D56-51289D5159ED}"/>
              </a:ext>
            </a:extLst>
          </p:cNvPr>
          <p:cNvCxnSpPr>
            <a:cxnSpLocks/>
          </p:cNvCxnSpPr>
          <p:nvPr/>
        </p:nvCxnSpPr>
        <p:spPr>
          <a:xfrm flipH="1" flipV="1">
            <a:off x="4572000" y="3286539"/>
            <a:ext cx="3106736" cy="1895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pole tekstowe 20">
            <a:extLst>
              <a:ext uri="{FF2B5EF4-FFF2-40B4-BE49-F238E27FC236}">
                <a16:creationId xmlns:a16="http://schemas.microsoft.com/office/drawing/2014/main" id="{0484AF87-9CE7-AFCD-BF58-10984C3A0610}"/>
              </a:ext>
            </a:extLst>
          </p:cNvPr>
          <p:cNvSpPr txBox="1"/>
          <p:nvPr/>
        </p:nvSpPr>
        <p:spPr>
          <a:xfrm>
            <a:off x="206587" y="5675224"/>
            <a:ext cx="10267554" cy="923330"/>
          </a:xfrm>
          <a:prstGeom prst="rect">
            <a:avLst/>
          </a:prstGeom>
          <a:noFill/>
        </p:spPr>
        <p:txBody>
          <a:bodyPr wrap="none" rtlCol="0">
            <a:spAutoFit/>
          </a:bodyPr>
          <a:lstStyle/>
          <a:p>
            <a:r>
              <a:rPr lang="pl-PL" dirty="0"/>
              <a:t>Pod jakim adresem znajduje się system zarządzania baza danych.</a:t>
            </a:r>
          </a:p>
          <a:p>
            <a:r>
              <a:rPr lang="pl-PL" dirty="0"/>
              <a:t>W naszym przypadku aby zajrzeć do bazy danych przy lokalnym uruchomieniu projektu </a:t>
            </a:r>
            <a:br>
              <a:rPr lang="pl-PL" dirty="0"/>
            </a:br>
            <a:r>
              <a:rPr lang="pl-PL" dirty="0"/>
              <a:t>wchodzimy pod adres: </a:t>
            </a:r>
            <a:r>
              <a:rPr lang="pl-PL" dirty="0">
                <a:hlinkClick r:id="rId3"/>
              </a:rPr>
              <a:t>http://localhost:8080/console</a:t>
            </a:r>
            <a:r>
              <a:rPr lang="pl-PL" dirty="0"/>
              <a:t>. Ważne!! nazwa użytkownika i hasło nie zostały podane. </a:t>
            </a:r>
            <a:endParaRPr lang="en-GB" dirty="0"/>
          </a:p>
        </p:txBody>
      </p:sp>
      <p:cxnSp>
        <p:nvCxnSpPr>
          <p:cNvPr id="23" name="Łącznik prosty ze strzałką 22">
            <a:extLst>
              <a:ext uri="{FF2B5EF4-FFF2-40B4-BE49-F238E27FC236}">
                <a16:creationId xmlns:a16="http://schemas.microsoft.com/office/drawing/2014/main" id="{A16A01A7-BE86-D463-E7E7-4D1A954A9802}"/>
              </a:ext>
            </a:extLst>
          </p:cNvPr>
          <p:cNvCxnSpPr>
            <a:cxnSpLocks/>
          </p:cNvCxnSpPr>
          <p:nvPr/>
        </p:nvCxnSpPr>
        <p:spPr>
          <a:xfrm flipV="1">
            <a:off x="3291152" y="3697357"/>
            <a:ext cx="705810" cy="19778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pole tekstowe 11">
            <a:extLst>
              <a:ext uri="{FF2B5EF4-FFF2-40B4-BE49-F238E27FC236}">
                <a16:creationId xmlns:a16="http://schemas.microsoft.com/office/drawing/2014/main" id="{25908156-6F5F-7FCE-68E3-7405A12A2454}"/>
              </a:ext>
            </a:extLst>
          </p:cNvPr>
          <p:cNvSpPr txBox="1"/>
          <p:nvPr/>
        </p:nvSpPr>
        <p:spPr>
          <a:xfrm>
            <a:off x="8323104" y="1674099"/>
            <a:ext cx="3749744" cy="1477328"/>
          </a:xfrm>
          <a:prstGeom prst="rect">
            <a:avLst/>
          </a:prstGeom>
          <a:noFill/>
        </p:spPr>
        <p:txBody>
          <a:bodyPr wrap="none" rtlCol="0">
            <a:spAutoFit/>
          </a:bodyPr>
          <a:lstStyle/>
          <a:p>
            <a:r>
              <a:rPr lang="pl-PL" dirty="0"/>
              <a:t>Baza H2 jest bazą plikową</a:t>
            </a:r>
          </a:p>
          <a:p>
            <a:r>
              <a:rPr lang="pl-PL" dirty="0"/>
              <a:t>i plik o takiej nazwie: </a:t>
            </a:r>
            <a:r>
              <a:rPr lang="pl-PL" dirty="0" err="1"/>
              <a:t>chatUsers</a:t>
            </a:r>
            <a:endParaRPr lang="pl-PL" dirty="0"/>
          </a:p>
          <a:p>
            <a:r>
              <a:rPr lang="pl-PL" dirty="0"/>
              <a:t> zostanie dołączony do projektu.</a:t>
            </a:r>
          </a:p>
          <a:p>
            <a:r>
              <a:rPr lang="pl-PL" dirty="0"/>
              <a:t>W przypadku np. MySQL wyglądałoby </a:t>
            </a:r>
            <a:br>
              <a:rPr lang="pl-PL" dirty="0"/>
            </a:br>
            <a:r>
              <a:rPr lang="pl-PL" dirty="0"/>
              <a:t>to nieco inaczej.</a:t>
            </a:r>
            <a:endParaRPr lang="en-GB" dirty="0"/>
          </a:p>
        </p:txBody>
      </p:sp>
      <p:cxnSp>
        <p:nvCxnSpPr>
          <p:cNvPr id="14" name="Łącznik prosty ze strzałką 13">
            <a:extLst>
              <a:ext uri="{FF2B5EF4-FFF2-40B4-BE49-F238E27FC236}">
                <a16:creationId xmlns:a16="http://schemas.microsoft.com/office/drawing/2014/main" id="{DC6CA936-CDF2-BF8D-50E1-98B44967AD6C}"/>
              </a:ext>
            </a:extLst>
          </p:cNvPr>
          <p:cNvCxnSpPr>
            <a:cxnSpLocks/>
            <a:stCxn id="12" idx="1"/>
          </p:cNvCxnSpPr>
          <p:nvPr/>
        </p:nvCxnSpPr>
        <p:spPr>
          <a:xfrm flipH="1">
            <a:off x="6480313" y="2412763"/>
            <a:ext cx="1842791" cy="536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121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54804F-38B6-F261-0CE9-2BD3EE7E8ABC}"/>
              </a:ext>
            </a:extLst>
          </p:cNvPr>
          <p:cNvSpPr>
            <a:spLocks noGrp="1"/>
          </p:cNvSpPr>
          <p:nvPr>
            <p:ph type="title"/>
          </p:nvPr>
        </p:nvSpPr>
        <p:spPr>
          <a:xfrm>
            <a:off x="919119" y="46039"/>
            <a:ext cx="10353762" cy="1067144"/>
          </a:xfrm>
        </p:spPr>
        <p:txBody>
          <a:bodyPr/>
          <a:lstStyle/>
          <a:p>
            <a:r>
              <a:rPr lang="pl-PL" dirty="0"/>
              <a:t>Klasa encji</a:t>
            </a:r>
            <a:endParaRPr lang="en-GB" dirty="0"/>
          </a:p>
        </p:txBody>
      </p:sp>
      <p:sp>
        <p:nvSpPr>
          <p:cNvPr id="4" name="Symbol zastępczy daty 3">
            <a:extLst>
              <a:ext uri="{FF2B5EF4-FFF2-40B4-BE49-F238E27FC236}">
                <a16:creationId xmlns:a16="http://schemas.microsoft.com/office/drawing/2014/main" id="{1215FBD1-861B-4952-C8A1-B1155D6563A1}"/>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pic>
        <p:nvPicPr>
          <p:cNvPr id="6" name="Obraz 5">
            <a:extLst>
              <a:ext uri="{FF2B5EF4-FFF2-40B4-BE49-F238E27FC236}">
                <a16:creationId xmlns:a16="http://schemas.microsoft.com/office/drawing/2014/main" id="{4B80BEF1-0EC8-B3CA-D6CF-2C55F46CA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46" y="1202841"/>
            <a:ext cx="5676900" cy="4708249"/>
          </a:xfrm>
          <a:prstGeom prst="rect">
            <a:avLst/>
          </a:prstGeom>
        </p:spPr>
      </p:pic>
      <p:sp>
        <p:nvSpPr>
          <p:cNvPr id="7" name="pole tekstowe 6">
            <a:extLst>
              <a:ext uri="{FF2B5EF4-FFF2-40B4-BE49-F238E27FC236}">
                <a16:creationId xmlns:a16="http://schemas.microsoft.com/office/drawing/2014/main" id="{9DB9431B-5396-6F70-CC27-652B43EB2A95}"/>
              </a:ext>
            </a:extLst>
          </p:cNvPr>
          <p:cNvSpPr txBox="1"/>
          <p:nvPr/>
        </p:nvSpPr>
        <p:spPr>
          <a:xfrm>
            <a:off x="6295608" y="3244334"/>
            <a:ext cx="2803716" cy="369332"/>
          </a:xfrm>
          <a:prstGeom prst="rect">
            <a:avLst/>
          </a:prstGeom>
          <a:noFill/>
        </p:spPr>
        <p:txBody>
          <a:bodyPr wrap="none" rtlCol="0">
            <a:spAutoFit/>
          </a:bodyPr>
          <a:lstStyle/>
          <a:p>
            <a:r>
              <a:rPr lang="pl-PL" dirty="0"/>
              <a:t>Kluczowa adnotacja @Entity.</a:t>
            </a:r>
            <a:endParaRPr lang="en-GB" dirty="0"/>
          </a:p>
        </p:txBody>
      </p:sp>
      <p:cxnSp>
        <p:nvCxnSpPr>
          <p:cNvPr id="9" name="Łącznik prosty ze strzałką 8">
            <a:extLst>
              <a:ext uri="{FF2B5EF4-FFF2-40B4-BE49-F238E27FC236}">
                <a16:creationId xmlns:a16="http://schemas.microsoft.com/office/drawing/2014/main" id="{83114485-3962-9386-3282-C9DE2C1D0797}"/>
              </a:ext>
            </a:extLst>
          </p:cNvPr>
          <p:cNvCxnSpPr>
            <a:stCxn id="7" idx="1"/>
          </p:cNvCxnSpPr>
          <p:nvPr/>
        </p:nvCxnSpPr>
        <p:spPr>
          <a:xfrm flipH="1">
            <a:off x="1391478" y="3429000"/>
            <a:ext cx="49041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pole tekstowe 9">
            <a:extLst>
              <a:ext uri="{FF2B5EF4-FFF2-40B4-BE49-F238E27FC236}">
                <a16:creationId xmlns:a16="http://schemas.microsoft.com/office/drawing/2014/main" id="{C8B28957-3F09-53DE-27C5-C7C5F80E80C1}"/>
              </a:ext>
            </a:extLst>
          </p:cNvPr>
          <p:cNvSpPr txBox="1"/>
          <p:nvPr/>
        </p:nvSpPr>
        <p:spPr>
          <a:xfrm>
            <a:off x="6295608" y="4876800"/>
            <a:ext cx="4094775" cy="369332"/>
          </a:xfrm>
          <a:prstGeom prst="rect">
            <a:avLst/>
          </a:prstGeom>
          <a:noFill/>
        </p:spPr>
        <p:txBody>
          <a:bodyPr wrap="none" rtlCol="0">
            <a:spAutoFit/>
          </a:bodyPr>
          <a:lstStyle/>
          <a:p>
            <a:r>
              <a:rPr lang="pl-PL" dirty="0"/>
              <a:t>Dodanie Id oraz strategii jego generowania.</a:t>
            </a:r>
            <a:endParaRPr lang="en-GB" dirty="0"/>
          </a:p>
        </p:txBody>
      </p:sp>
      <p:cxnSp>
        <p:nvCxnSpPr>
          <p:cNvPr id="12" name="Łącznik prosty ze strzałką 11">
            <a:extLst>
              <a:ext uri="{FF2B5EF4-FFF2-40B4-BE49-F238E27FC236}">
                <a16:creationId xmlns:a16="http://schemas.microsoft.com/office/drawing/2014/main" id="{6D001561-28A1-8F26-3AD2-A5E692172083}"/>
              </a:ext>
            </a:extLst>
          </p:cNvPr>
          <p:cNvCxnSpPr>
            <a:stCxn id="10" idx="1"/>
          </p:cNvCxnSpPr>
          <p:nvPr/>
        </p:nvCxnSpPr>
        <p:spPr>
          <a:xfrm flipH="1" flipV="1">
            <a:off x="1391478" y="4876800"/>
            <a:ext cx="4904130"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a:extLst>
              <a:ext uri="{FF2B5EF4-FFF2-40B4-BE49-F238E27FC236}">
                <a16:creationId xmlns:a16="http://schemas.microsoft.com/office/drawing/2014/main" id="{A4236C94-410C-4C87-142C-11BE941A9B75}"/>
              </a:ext>
            </a:extLst>
          </p:cNvPr>
          <p:cNvCxnSpPr>
            <a:cxnSpLocks/>
            <a:stCxn id="10" idx="1"/>
          </p:cNvCxnSpPr>
          <p:nvPr/>
        </p:nvCxnSpPr>
        <p:spPr>
          <a:xfrm flipH="1">
            <a:off x="4990454" y="5061466"/>
            <a:ext cx="13051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pole tekstowe 15">
            <a:extLst>
              <a:ext uri="{FF2B5EF4-FFF2-40B4-BE49-F238E27FC236}">
                <a16:creationId xmlns:a16="http://schemas.microsoft.com/office/drawing/2014/main" id="{5FDEA29B-48B5-089E-5D3C-0C96A72A6874}"/>
              </a:ext>
            </a:extLst>
          </p:cNvPr>
          <p:cNvSpPr txBox="1"/>
          <p:nvPr/>
        </p:nvSpPr>
        <p:spPr>
          <a:xfrm>
            <a:off x="6611925" y="1601323"/>
            <a:ext cx="4660956" cy="646331"/>
          </a:xfrm>
          <a:prstGeom prst="rect">
            <a:avLst/>
          </a:prstGeom>
          <a:noFill/>
        </p:spPr>
        <p:txBody>
          <a:bodyPr wrap="none" rtlCol="0">
            <a:spAutoFit/>
          </a:bodyPr>
          <a:lstStyle/>
          <a:p>
            <a:r>
              <a:rPr lang="pl-PL" dirty="0"/>
              <a:t>W klasie wykorzystana została biblioteka Lombok</a:t>
            </a:r>
          </a:p>
          <a:p>
            <a:r>
              <a:rPr lang="pl-PL" dirty="0"/>
              <a:t>(</a:t>
            </a:r>
            <a:r>
              <a:rPr lang="pl-PL" dirty="0" err="1"/>
              <a:t>AllArgsConstructor</a:t>
            </a:r>
            <a:r>
              <a:rPr lang="pl-PL" dirty="0"/>
              <a:t>, </a:t>
            </a:r>
            <a:r>
              <a:rPr lang="pl-PL" dirty="0" err="1"/>
              <a:t>NoArgsConstructor</a:t>
            </a:r>
            <a:r>
              <a:rPr lang="pl-PL" dirty="0"/>
              <a:t> itp.)</a:t>
            </a:r>
            <a:endParaRPr lang="en-GB" dirty="0"/>
          </a:p>
        </p:txBody>
      </p:sp>
      <p:cxnSp>
        <p:nvCxnSpPr>
          <p:cNvPr id="18" name="Łącznik prosty ze strzałką 17">
            <a:extLst>
              <a:ext uri="{FF2B5EF4-FFF2-40B4-BE49-F238E27FC236}">
                <a16:creationId xmlns:a16="http://schemas.microsoft.com/office/drawing/2014/main" id="{031CA15E-3D97-35E3-1511-7686F7477011}"/>
              </a:ext>
            </a:extLst>
          </p:cNvPr>
          <p:cNvCxnSpPr>
            <a:stCxn id="16" idx="1"/>
          </p:cNvCxnSpPr>
          <p:nvPr/>
        </p:nvCxnSpPr>
        <p:spPr>
          <a:xfrm flipH="1" flipV="1">
            <a:off x="2138766" y="1924488"/>
            <a:ext cx="447315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612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0ED2F7F-30C0-AB31-6778-5641F1C93248}"/>
              </a:ext>
            </a:extLst>
          </p:cNvPr>
          <p:cNvSpPr>
            <a:spLocks noGrp="1"/>
          </p:cNvSpPr>
          <p:nvPr>
            <p:ph type="title"/>
          </p:nvPr>
        </p:nvSpPr>
        <p:spPr/>
        <p:txBody>
          <a:bodyPr/>
          <a:lstStyle/>
          <a:p>
            <a:r>
              <a:rPr lang="pl-PL" dirty="0"/>
              <a:t>Baza H2 a Heroku</a:t>
            </a:r>
            <a:endParaRPr lang="en-GB" dirty="0"/>
          </a:p>
        </p:txBody>
      </p:sp>
      <p:sp>
        <p:nvSpPr>
          <p:cNvPr id="3" name="Symbol zastępczy zawartości 2">
            <a:extLst>
              <a:ext uri="{FF2B5EF4-FFF2-40B4-BE49-F238E27FC236}">
                <a16:creationId xmlns:a16="http://schemas.microsoft.com/office/drawing/2014/main" id="{BC0AFCD7-EA70-D1F9-FCDC-DC3C30306A45}"/>
              </a:ext>
            </a:extLst>
          </p:cNvPr>
          <p:cNvSpPr>
            <a:spLocks noGrp="1"/>
          </p:cNvSpPr>
          <p:nvPr>
            <p:ph idx="1"/>
          </p:nvPr>
        </p:nvSpPr>
        <p:spPr/>
        <p:txBody>
          <a:bodyPr/>
          <a:lstStyle/>
          <a:p>
            <a:pPr marL="36900" indent="0">
              <a:buNone/>
            </a:pPr>
            <a:r>
              <a:rPr lang="pl-PL" dirty="0"/>
              <a:t>Możliwość zajrzenia do bazy danych H2 przy uruchomieniu projektu lokalnie nie stwarza problemów. Wystarczy wejść pod link: </a:t>
            </a:r>
            <a:r>
              <a:rPr lang="pl-PL" dirty="0">
                <a:hlinkClick r:id="rId2"/>
              </a:rPr>
              <a:t>http://localhost:8080/console</a:t>
            </a:r>
            <a:r>
              <a:rPr lang="pl-PL" dirty="0"/>
              <a:t>. Problem pojawia się przy działaniu aplikacji po jej umieszczeniu na zewnętrznym serwerze jakim jest Heroku. </a:t>
            </a:r>
            <a:r>
              <a:rPr lang="pl-PL" dirty="0">
                <a:latin typeface="Goudy Old Style (Tekst podstawowy)"/>
              </a:rPr>
              <a:t>Heroku </a:t>
            </a:r>
            <a:r>
              <a:rPr lang="pl-PL" b="0" i="0" dirty="0">
                <a:solidFill>
                  <a:schemeClr val="tx1"/>
                </a:solidFill>
                <a:effectLst/>
                <a:latin typeface="Goudy Old Style (Tekst podstawowy)"/>
              </a:rPr>
              <a:t>nie umożliwia dostępu do bazy danych H2 </a:t>
            </a:r>
            <a:r>
              <a:rPr lang="pl-PL" b="0" i="0" dirty="0" err="1">
                <a:solidFill>
                  <a:schemeClr val="tx1"/>
                </a:solidFill>
                <a:effectLst/>
                <a:latin typeface="Goudy Old Style (Tekst podstawowy)"/>
              </a:rPr>
              <a:t>Console</a:t>
            </a:r>
            <a:r>
              <a:rPr lang="pl-PL" b="0" i="0" dirty="0">
                <a:solidFill>
                  <a:schemeClr val="tx1"/>
                </a:solidFill>
                <a:effectLst/>
                <a:latin typeface="Goudy Old Style (Tekst podstawowy)"/>
              </a:rPr>
              <a:t> poprzez bezpośrednie otwieranie w przeglądarce, ponieważ utrzymuje środowisko produkcyjne, które jest bardziej zabezpieczone. </a:t>
            </a:r>
          </a:p>
          <a:p>
            <a:pPr marL="36900" indent="0">
              <a:buNone/>
            </a:pPr>
            <a:r>
              <a:rPr lang="pl-PL" dirty="0">
                <a:solidFill>
                  <a:schemeClr val="tx1"/>
                </a:solidFill>
                <a:effectLst/>
                <a:latin typeface="Goudy Old Style (Tekst podstawowy)"/>
              </a:rPr>
              <a:t>Inaczej rzecz by się miała przy wykorzystaniu bazy np. MySQL korzystającej</a:t>
            </a:r>
            <a:br>
              <a:rPr lang="pl-PL" dirty="0">
                <a:solidFill>
                  <a:schemeClr val="tx1"/>
                </a:solidFill>
                <a:effectLst/>
                <a:latin typeface="Goudy Old Style (Tekst podstawowy)"/>
              </a:rPr>
            </a:br>
            <a:r>
              <a:rPr lang="pl-PL" dirty="0">
                <a:solidFill>
                  <a:schemeClr val="tx1"/>
                </a:solidFill>
                <a:effectLst/>
                <a:latin typeface="Goudy Old Style (Tekst podstawowy)"/>
              </a:rPr>
              <a:t>z zewnętrznego serwera.</a:t>
            </a:r>
            <a:endParaRPr lang="en-GB" dirty="0">
              <a:solidFill>
                <a:schemeClr val="tx1"/>
              </a:solidFill>
              <a:latin typeface="Goudy Old Style (Tekst podstawowy)"/>
            </a:endParaRPr>
          </a:p>
        </p:txBody>
      </p:sp>
      <p:sp>
        <p:nvSpPr>
          <p:cNvPr id="4" name="Symbol zastępczy daty 3">
            <a:extLst>
              <a:ext uri="{FF2B5EF4-FFF2-40B4-BE49-F238E27FC236}">
                <a16:creationId xmlns:a16="http://schemas.microsoft.com/office/drawing/2014/main" id="{A3D0ABFC-BF09-AADC-8B1A-D7530BD2D5C2}"/>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spTree>
    <p:extLst>
      <p:ext uri="{BB962C8B-B14F-4D97-AF65-F5344CB8AC3E}">
        <p14:creationId xmlns:p14="http://schemas.microsoft.com/office/powerpoint/2010/main" val="11037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846F44-7427-F1FD-1960-9438DB822B7D}"/>
              </a:ext>
            </a:extLst>
          </p:cNvPr>
          <p:cNvSpPr>
            <a:spLocks noGrp="1"/>
          </p:cNvSpPr>
          <p:nvPr>
            <p:ph type="title"/>
          </p:nvPr>
        </p:nvSpPr>
        <p:spPr/>
        <p:txBody>
          <a:bodyPr/>
          <a:lstStyle/>
          <a:p>
            <a:r>
              <a:rPr lang="pl-PL" dirty="0"/>
              <a:t>Pozostałe istotne elementy aplikacji</a:t>
            </a:r>
            <a:endParaRPr lang="en-GB" dirty="0"/>
          </a:p>
        </p:txBody>
      </p:sp>
      <p:sp>
        <p:nvSpPr>
          <p:cNvPr id="3" name="Symbol zastępczy zawartości 2">
            <a:extLst>
              <a:ext uri="{FF2B5EF4-FFF2-40B4-BE49-F238E27FC236}">
                <a16:creationId xmlns:a16="http://schemas.microsoft.com/office/drawing/2014/main" id="{FCA5F954-A578-237B-9B90-F40541484A4E}"/>
              </a:ext>
            </a:extLst>
          </p:cNvPr>
          <p:cNvSpPr>
            <a:spLocks noGrp="1"/>
          </p:cNvSpPr>
          <p:nvPr>
            <p:ph idx="1"/>
          </p:nvPr>
        </p:nvSpPr>
        <p:spPr>
          <a:xfrm>
            <a:off x="542441" y="1689315"/>
            <a:ext cx="11189776" cy="4311433"/>
          </a:xfrm>
        </p:spPr>
        <p:txBody>
          <a:bodyPr>
            <a:normAutofit fontScale="92500" lnSpcReduction="10000"/>
          </a:bodyPr>
          <a:lstStyle/>
          <a:p>
            <a:pPr marL="36900" indent="0">
              <a:buNone/>
            </a:pPr>
            <a:r>
              <a:rPr lang="pl-PL" dirty="0"/>
              <a:t>Poza wspomnianymi klasami stanowiącymi swoistą podstawę w budowaniu aplikacji wykorzystującej schemat kolejkowy warto wspomnieć na kilka innych elementów. </a:t>
            </a:r>
          </a:p>
          <a:p>
            <a:pPr marL="36900" indent="0">
              <a:buNone/>
            </a:pPr>
            <a:br>
              <a:rPr lang="pl-PL" dirty="0"/>
            </a:br>
            <a:r>
              <a:rPr lang="pl-PL" dirty="0"/>
              <a:t>1) Logika działania programu zawarta jest w klasie „</a:t>
            </a:r>
            <a:r>
              <a:rPr lang="pl-PL" dirty="0" err="1"/>
              <a:t>LoginController</a:t>
            </a:r>
            <a:r>
              <a:rPr lang="pl-PL" dirty="0"/>
              <a:t>”. </a:t>
            </a:r>
          </a:p>
          <a:p>
            <a:pPr marL="36900" indent="0">
              <a:buNone/>
            </a:pPr>
            <a:r>
              <a:rPr lang="pl-PL" dirty="0"/>
              <a:t>2) Za obsługę działania bazy danych odpowiada interfejs „</a:t>
            </a:r>
            <a:r>
              <a:rPr lang="pl-PL" dirty="0" err="1"/>
              <a:t>UserRepo</a:t>
            </a:r>
            <a:r>
              <a:rPr lang="pl-PL" dirty="0"/>
              <a:t>”.</a:t>
            </a:r>
          </a:p>
          <a:p>
            <a:pPr marL="36900" indent="0">
              <a:buNone/>
            </a:pPr>
            <a:r>
              <a:rPr lang="pl-PL" dirty="0"/>
              <a:t>3) Konfiguracja obsługi bazy danych odbywa się w pliku „</a:t>
            </a:r>
            <a:r>
              <a:rPr lang="pl-PL" dirty="0" err="1"/>
              <a:t>application.properties</a:t>
            </a:r>
            <a:r>
              <a:rPr lang="pl-PL" dirty="0"/>
              <a:t>”</a:t>
            </a:r>
          </a:p>
          <a:p>
            <a:pPr marL="36900" indent="0">
              <a:buNone/>
            </a:pPr>
            <a:r>
              <a:rPr lang="pl-PL" dirty="0"/>
              <a:t>4) Budowa wiadomości opisana została w klasie „</a:t>
            </a:r>
            <a:r>
              <a:rPr lang="pl-PL" dirty="0" err="1"/>
              <a:t>ChatMessage</a:t>
            </a:r>
            <a:r>
              <a:rPr lang="pl-PL" dirty="0"/>
              <a:t>”.</a:t>
            </a:r>
          </a:p>
          <a:p>
            <a:pPr marL="36900" indent="0">
              <a:buNone/>
            </a:pPr>
            <a:r>
              <a:rPr lang="pl-PL" dirty="0"/>
              <a:t>5) Szablony widoku „login.html” -&gt; strona logowania oraz „myaccount.html” -&gt; strona docelowa</a:t>
            </a:r>
          </a:p>
          <a:p>
            <a:pPr marL="36900" indent="0">
              <a:buNone/>
            </a:pPr>
            <a:r>
              <a:rPr lang="pl-PL" dirty="0"/>
              <a:t>6) Pozostałe pliki konfiguracyjne oraz zawierające inne metody napisane w języku JavaScript </a:t>
            </a:r>
            <a:br>
              <a:rPr lang="pl-PL" dirty="0"/>
            </a:br>
            <a:r>
              <a:rPr lang="pl-PL" dirty="0"/>
              <a:t>    oraz pliki stylów </a:t>
            </a:r>
            <a:r>
              <a:rPr lang="pl-PL" dirty="0" err="1"/>
              <a:t>css</a:t>
            </a:r>
            <a:r>
              <a:rPr lang="pl-PL" dirty="0"/>
              <a:t>.</a:t>
            </a:r>
            <a:endParaRPr lang="en-GB" dirty="0"/>
          </a:p>
        </p:txBody>
      </p:sp>
      <p:sp>
        <p:nvSpPr>
          <p:cNvPr id="4" name="Symbol zastępczy daty 3">
            <a:extLst>
              <a:ext uri="{FF2B5EF4-FFF2-40B4-BE49-F238E27FC236}">
                <a16:creationId xmlns:a16="http://schemas.microsoft.com/office/drawing/2014/main" id="{961E9328-A4D4-F15B-21C3-5097F459B4C0}"/>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spTree>
    <p:extLst>
      <p:ext uri="{BB962C8B-B14F-4D97-AF65-F5344CB8AC3E}">
        <p14:creationId xmlns:p14="http://schemas.microsoft.com/office/powerpoint/2010/main" val="1242478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B850A5-ABD7-0968-A8BA-5BDCB587D214}"/>
              </a:ext>
            </a:extLst>
          </p:cNvPr>
          <p:cNvSpPr>
            <a:spLocks noGrp="1"/>
          </p:cNvSpPr>
          <p:nvPr>
            <p:ph type="title"/>
          </p:nvPr>
        </p:nvSpPr>
        <p:spPr/>
        <p:txBody>
          <a:bodyPr>
            <a:normAutofit fontScale="90000"/>
          </a:bodyPr>
          <a:lstStyle/>
          <a:p>
            <a:r>
              <a:rPr lang="pl-PL" dirty="0"/>
              <a:t>Uruchamianie lokalne a na zewnętrznym serwerze</a:t>
            </a:r>
            <a:endParaRPr lang="en-GB" dirty="0"/>
          </a:p>
        </p:txBody>
      </p:sp>
      <p:sp>
        <p:nvSpPr>
          <p:cNvPr id="4" name="Symbol zastępczy daty 3">
            <a:extLst>
              <a:ext uri="{FF2B5EF4-FFF2-40B4-BE49-F238E27FC236}">
                <a16:creationId xmlns:a16="http://schemas.microsoft.com/office/drawing/2014/main" id="{BC7D6DA1-B933-A2BD-4DF1-A33A139C79C3}"/>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pic>
        <p:nvPicPr>
          <p:cNvPr id="6" name="Obraz 5">
            <a:extLst>
              <a:ext uri="{FF2B5EF4-FFF2-40B4-BE49-F238E27FC236}">
                <a16:creationId xmlns:a16="http://schemas.microsoft.com/office/drawing/2014/main" id="{5E6EC7F3-8D04-3C7E-B98A-CAAF908C2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8250"/>
            <a:ext cx="10267950" cy="4495800"/>
          </a:xfrm>
          <a:prstGeom prst="rect">
            <a:avLst/>
          </a:prstGeom>
        </p:spPr>
      </p:pic>
      <p:sp>
        <p:nvSpPr>
          <p:cNvPr id="7" name="pole tekstowe 6">
            <a:extLst>
              <a:ext uri="{FF2B5EF4-FFF2-40B4-BE49-F238E27FC236}">
                <a16:creationId xmlns:a16="http://schemas.microsoft.com/office/drawing/2014/main" id="{700DA62E-B346-B423-2C7E-F47CC25154F1}"/>
              </a:ext>
            </a:extLst>
          </p:cNvPr>
          <p:cNvSpPr txBox="1"/>
          <p:nvPr/>
        </p:nvSpPr>
        <p:spPr>
          <a:xfrm>
            <a:off x="7935132" y="3486150"/>
            <a:ext cx="3728072" cy="646331"/>
          </a:xfrm>
          <a:prstGeom prst="rect">
            <a:avLst/>
          </a:prstGeom>
          <a:noFill/>
        </p:spPr>
        <p:txBody>
          <a:bodyPr wrap="none" rtlCol="0">
            <a:spAutoFit/>
          </a:bodyPr>
          <a:lstStyle/>
          <a:p>
            <a:r>
              <a:rPr lang="pl-PL" dirty="0"/>
              <a:t>Uruchamiając projekt lokalnie musimy</a:t>
            </a:r>
          </a:p>
          <a:p>
            <a:r>
              <a:rPr lang="pl-PL" dirty="0"/>
              <a:t>Pamiętać że pracujemy na </a:t>
            </a:r>
            <a:r>
              <a:rPr lang="pl-PL" dirty="0" err="1"/>
              <a:t>localhoście</a:t>
            </a:r>
            <a:endParaRPr lang="en-GB" dirty="0"/>
          </a:p>
        </p:txBody>
      </p:sp>
      <p:sp>
        <p:nvSpPr>
          <p:cNvPr id="8" name="pole tekstowe 7">
            <a:extLst>
              <a:ext uri="{FF2B5EF4-FFF2-40B4-BE49-F238E27FC236}">
                <a16:creationId xmlns:a16="http://schemas.microsoft.com/office/drawing/2014/main" id="{22BDF89E-B2C4-A9FE-26BB-5221C0F9234C}"/>
              </a:ext>
            </a:extLst>
          </p:cNvPr>
          <p:cNvSpPr txBox="1"/>
          <p:nvPr/>
        </p:nvSpPr>
        <p:spPr>
          <a:xfrm>
            <a:off x="8333510" y="1573864"/>
            <a:ext cx="3329694" cy="1200329"/>
          </a:xfrm>
          <a:prstGeom prst="rect">
            <a:avLst/>
          </a:prstGeom>
          <a:noFill/>
        </p:spPr>
        <p:txBody>
          <a:bodyPr wrap="none" rtlCol="0">
            <a:spAutoFit/>
          </a:bodyPr>
          <a:lstStyle/>
          <a:p>
            <a:r>
              <a:rPr lang="pl-PL" dirty="0"/>
              <a:t>Uruchamiając projekt na serwerze </a:t>
            </a:r>
            <a:br>
              <a:rPr lang="pl-PL" dirty="0"/>
            </a:br>
            <a:r>
              <a:rPr lang="pl-PL" dirty="0"/>
              <a:t>musimy pamiętać, że </a:t>
            </a:r>
            <a:br>
              <a:rPr lang="pl-PL" dirty="0"/>
            </a:br>
            <a:r>
              <a:rPr lang="pl-PL" dirty="0"/>
              <a:t>pracujemy na </a:t>
            </a:r>
            <a:br>
              <a:rPr lang="pl-PL" dirty="0"/>
            </a:br>
            <a:r>
              <a:rPr lang="pl-PL" dirty="0"/>
              <a:t>wygenerowanym adresie</a:t>
            </a:r>
            <a:endParaRPr lang="en-GB" dirty="0"/>
          </a:p>
        </p:txBody>
      </p:sp>
      <p:cxnSp>
        <p:nvCxnSpPr>
          <p:cNvPr id="10" name="Łącznik prosty ze strzałką 9">
            <a:extLst>
              <a:ext uri="{FF2B5EF4-FFF2-40B4-BE49-F238E27FC236}">
                <a16:creationId xmlns:a16="http://schemas.microsoft.com/office/drawing/2014/main" id="{FD6894D0-E9FF-3178-4A5E-07EBC51EBF35}"/>
              </a:ext>
            </a:extLst>
          </p:cNvPr>
          <p:cNvCxnSpPr>
            <a:cxnSpLocks/>
          </p:cNvCxnSpPr>
          <p:nvPr/>
        </p:nvCxnSpPr>
        <p:spPr>
          <a:xfrm flipH="1">
            <a:off x="7678736" y="2030278"/>
            <a:ext cx="6547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Łącznik prosty ze strzałką 12">
            <a:extLst>
              <a:ext uri="{FF2B5EF4-FFF2-40B4-BE49-F238E27FC236}">
                <a16:creationId xmlns:a16="http://schemas.microsoft.com/office/drawing/2014/main" id="{192E9788-CD98-EF2F-9D9A-12C83B5DA89A}"/>
              </a:ext>
            </a:extLst>
          </p:cNvPr>
          <p:cNvCxnSpPr/>
          <p:nvPr/>
        </p:nvCxnSpPr>
        <p:spPr>
          <a:xfrm flipH="1">
            <a:off x="5133975" y="3930956"/>
            <a:ext cx="25447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pole tekstowe 13">
            <a:extLst>
              <a:ext uri="{FF2B5EF4-FFF2-40B4-BE49-F238E27FC236}">
                <a16:creationId xmlns:a16="http://schemas.microsoft.com/office/drawing/2014/main" id="{38CD061D-7EE3-569D-0BCA-2D4104CFA221}"/>
              </a:ext>
            </a:extLst>
          </p:cNvPr>
          <p:cNvSpPr txBox="1"/>
          <p:nvPr/>
        </p:nvSpPr>
        <p:spPr>
          <a:xfrm>
            <a:off x="451507" y="5897428"/>
            <a:ext cx="9364936" cy="646331"/>
          </a:xfrm>
          <a:prstGeom prst="rect">
            <a:avLst/>
          </a:prstGeom>
          <a:noFill/>
        </p:spPr>
        <p:txBody>
          <a:bodyPr wrap="none" rtlCol="0">
            <a:spAutoFit/>
          </a:bodyPr>
          <a:lstStyle/>
          <a:p>
            <a:r>
              <a:rPr lang="pl-PL" dirty="0"/>
              <a:t>Powyższy przykład bazuje na dwóch podobnych metodach. Metoda </a:t>
            </a:r>
            <a:r>
              <a:rPr lang="pl-PL" dirty="0" err="1"/>
              <a:t>reconnect</a:t>
            </a:r>
            <a:r>
              <a:rPr lang="pl-PL" dirty="0"/>
              <a:t> jest zaimplementowana </a:t>
            </a:r>
            <a:br>
              <a:rPr lang="pl-PL" dirty="0"/>
            </a:br>
            <a:r>
              <a:rPr lang="pl-PL" dirty="0"/>
              <a:t>w dalszym kodzie na wypadek zatrzymania metody </a:t>
            </a:r>
            <a:r>
              <a:rPr lang="pl-PL" dirty="0" err="1"/>
              <a:t>connect</a:t>
            </a:r>
            <a:r>
              <a:rPr lang="pl-PL" dirty="0"/>
              <a:t>. </a:t>
            </a:r>
            <a:endParaRPr lang="en-GB" dirty="0"/>
          </a:p>
        </p:txBody>
      </p:sp>
    </p:spTree>
    <p:extLst>
      <p:ext uri="{BB962C8B-B14F-4D97-AF65-F5344CB8AC3E}">
        <p14:creationId xmlns:p14="http://schemas.microsoft.com/office/powerpoint/2010/main" val="2204243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a:extLst>
              <a:ext uri="{FF2B5EF4-FFF2-40B4-BE49-F238E27FC236}">
                <a16:creationId xmlns:a16="http://schemas.microsoft.com/office/drawing/2014/main" id="{ACC5BD2F-007A-D77F-3C3B-97CD9F32C539}"/>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sp>
        <p:nvSpPr>
          <p:cNvPr id="5" name="Tytuł 1">
            <a:extLst>
              <a:ext uri="{FF2B5EF4-FFF2-40B4-BE49-F238E27FC236}">
                <a16:creationId xmlns:a16="http://schemas.microsoft.com/office/drawing/2014/main" id="{0355DE53-119E-53DD-A11B-7467694103C3}"/>
              </a:ext>
            </a:extLst>
          </p:cNvPr>
          <p:cNvSpPr>
            <a:spLocks noGrp="1"/>
          </p:cNvSpPr>
          <p:nvPr>
            <p:ph type="title"/>
          </p:nvPr>
        </p:nvSpPr>
        <p:spPr>
          <a:xfrm>
            <a:off x="913795" y="609600"/>
            <a:ext cx="10353762" cy="1257300"/>
          </a:xfrm>
        </p:spPr>
        <p:txBody>
          <a:bodyPr/>
          <a:lstStyle/>
          <a:p>
            <a:r>
              <a:rPr lang="pl-PL" dirty="0"/>
              <a:t>Ad. 3 Podsumowanie.</a:t>
            </a:r>
            <a:endParaRPr lang="en-GB" dirty="0"/>
          </a:p>
        </p:txBody>
      </p:sp>
      <p:pic>
        <p:nvPicPr>
          <p:cNvPr id="11" name="Obraz 10">
            <a:extLst>
              <a:ext uri="{FF2B5EF4-FFF2-40B4-BE49-F238E27FC236}">
                <a16:creationId xmlns:a16="http://schemas.microsoft.com/office/drawing/2014/main" id="{019E0CF4-7723-52A6-C678-BB8B2DE67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6151" y="1866900"/>
            <a:ext cx="3829050" cy="3371850"/>
          </a:xfrm>
          <a:prstGeom prst="rect">
            <a:avLst/>
          </a:prstGeom>
        </p:spPr>
      </p:pic>
    </p:spTree>
    <p:extLst>
      <p:ext uri="{BB962C8B-B14F-4D97-AF65-F5344CB8AC3E}">
        <p14:creationId xmlns:p14="http://schemas.microsoft.com/office/powerpoint/2010/main" val="1629410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76487286-2992-C41E-1201-DF7115791E0F}"/>
              </a:ext>
            </a:extLst>
          </p:cNvPr>
          <p:cNvSpPr>
            <a:spLocks noGrp="1"/>
          </p:cNvSpPr>
          <p:nvPr>
            <p:ph idx="1"/>
          </p:nvPr>
        </p:nvSpPr>
        <p:spPr>
          <a:xfrm>
            <a:off x="619932" y="1115878"/>
            <a:ext cx="10647625" cy="4675321"/>
          </a:xfrm>
        </p:spPr>
        <p:txBody>
          <a:bodyPr>
            <a:normAutofit fontScale="92500" lnSpcReduction="20000"/>
          </a:bodyPr>
          <a:lstStyle/>
          <a:p>
            <a:pPr marL="36900" indent="0">
              <a:buNone/>
            </a:pPr>
            <a:r>
              <a:rPr lang="pl-PL" dirty="0"/>
              <a:t>Projekt aplikacji chat jest typowym rozwiązaniem dla prostego przykładu programu korzystającego </a:t>
            </a:r>
            <a:br>
              <a:rPr lang="pl-PL" dirty="0"/>
            </a:br>
            <a:r>
              <a:rPr lang="pl-PL" dirty="0"/>
              <a:t>z technologii kolejkowej. </a:t>
            </a:r>
          </a:p>
          <a:p>
            <a:pPr marL="36900" indent="0">
              <a:buNone/>
            </a:pPr>
            <a:r>
              <a:rPr lang="pl-PL" dirty="0"/>
              <a:t>Największymi problemami napotkanymi w realizacji celu było zmierzenie się z doborem właściwej technologii. Jednak wybrane rozwiązania koniec końców wydają się być najbardziej optymalnymi przy zachowaniu maksymalnej prostoty.</a:t>
            </a:r>
          </a:p>
          <a:p>
            <a:pPr marL="36900" indent="0">
              <a:buNone/>
            </a:pPr>
            <a:r>
              <a:rPr lang="pl-PL" dirty="0"/>
              <a:t>W celu dalszego zgłębiania wiedzy oraz umiejętności programistycznych rozsądne zdaje się być skorzystanie z otwarto źródłowej biblioteki JavaScript jaką jest </a:t>
            </a:r>
            <a:r>
              <a:rPr lang="pl-PL" dirty="0" err="1"/>
              <a:t>React</a:t>
            </a:r>
            <a:r>
              <a:rPr lang="pl-PL" dirty="0"/>
              <a:t> (lub podobnych np. </a:t>
            </a:r>
            <a:r>
              <a:rPr lang="pl-PL" dirty="0" err="1"/>
              <a:t>frameworków</a:t>
            </a:r>
            <a:r>
              <a:rPr lang="pl-PL" dirty="0"/>
              <a:t> JS </a:t>
            </a:r>
            <a:r>
              <a:rPr lang="pl-PL" dirty="0" err="1"/>
              <a:t>Angular</a:t>
            </a:r>
            <a:r>
              <a:rPr lang="pl-PL" dirty="0"/>
              <a:t> czy Vue) w miejscu szablonów </a:t>
            </a:r>
            <a:r>
              <a:rPr lang="pl-PL" dirty="0" err="1"/>
              <a:t>thymleaf</a:t>
            </a:r>
            <a:r>
              <a:rPr lang="pl-PL" dirty="0"/>
              <a:t>.</a:t>
            </a:r>
          </a:p>
          <a:p>
            <a:pPr marL="36900" indent="0">
              <a:buNone/>
            </a:pPr>
            <a:r>
              <a:rPr lang="pl-PL" dirty="0"/>
              <a:t>Biorąc pod uwagę powyższe można skłonić się ku wnioskowi iż sama znajomość języka Java wraz z </a:t>
            </a:r>
            <a:r>
              <a:rPr lang="pl-PL" dirty="0" err="1"/>
              <a:t>frameworkiem</a:t>
            </a:r>
            <a:r>
              <a:rPr lang="pl-PL" dirty="0"/>
              <a:t> do tworzenia aplikacji webowych takich jak JEE czy </a:t>
            </a:r>
            <a:r>
              <a:rPr lang="pl-PL" dirty="0" err="1"/>
              <a:t>SpringBoot</a:t>
            </a:r>
            <a:r>
              <a:rPr lang="pl-PL" dirty="0"/>
              <a:t> to zbyt mało aby stworzyć w pełni działający program posiadający względy interfejs graficzny i współpracujący z nim „</a:t>
            </a:r>
            <a:r>
              <a:rPr lang="pl-PL" dirty="0" err="1"/>
              <a:t>backend</a:t>
            </a:r>
            <a:r>
              <a:rPr lang="pl-PL" dirty="0"/>
              <a:t>”. Konieczna jest znajomość przynajmniej w minimalnym stopniu wspomnianych języków JavaScript oraz HTML a także podstawowa wiedza na temat protokołu HTTP oraz </a:t>
            </a:r>
            <a:r>
              <a:rPr lang="pl-PL" dirty="0" err="1"/>
              <a:t>WebSocket</a:t>
            </a:r>
            <a:r>
              <a:rPr lang="pl-PL" dirty="0"/>
              <a:t>.</a:t>
            </a:r>
          </a:p>
          <a:p>
            <a:pPr marL="36900" indent="0">
              <a:buNone/>
            </a:pPr>
            <a:endParaRPr lang="pl-PL" dirty="0"/>
          </a:p>
        </p:txBody>
      </p:sp>
      <p:sp>
        <p:nvSpPr>
          <p:cNvPr id="4" name="Symbol zastępczy daty 3">
            <a:extLst>
              <a:ext uri="{FF2B5EF4-FFF2-40B4-BE49-F238E27FC236}">
                <a16:creationId xmlns:a16="http://schemas.microsoft.com/office/drawing/2014/main" id="{24E2EF72-9156-30BC-BAB0-45A5521A1B23}"/>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spTree>
    <p:extLst>
      <p:ext uri="{BB962C8B-B14F-4D97-AF65-F5344CB8AC3E}">
        <p14:creationId xmlns:p14="http://schemas.microsoft.com/office/powerpoint/2010/main" val="4249562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a:extLst>
              <a:ext uri="{FF2B5EF4-FFF2-40B4-BE49-F238E27FC236}">
                <a16:creationId xmlns:a16="http://schemas.microsoft.com/office/drawing/2014/main" id="{DDC8131F-E0F8-3F3F-25A5-7C45C430194B}"/>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pic>
        <p:nvPicPr>
          <p:cNvPr id="6" name="Obraz 5">
            <a:extLst>
              <a:ext uri="{FF2B5EF4-FFF2-40B4-BE49-F238E27FC236}">
                <a16:creationId xmlns:a16="http://schemas.microsoft.com/office/drawing/2014/main" id="{02096B89-53E6-82AB-C031-A9BC3AB9C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7880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D1986B-329F-D896-AAAC-4E79B7479FE6}"/>
              </a:ext>
            </a:extLst>
          </p:cNvPr>
          <p:cNvSpPr>
            <a:spLocks noGrp="1"/>
          </p:cNvSpPr>
          <p:nvPr>
            <p:ph type="title"/>
          </p:nvPr>
        </p:nvSpPr>
        <p:spPr/>
        <p:txBody>
          <a:bodyPr/>
          <a:lstStyle/>
          <a:p>
            <a:r>
              <a:rPr lang="pl-PL" dirty="0"/>
              <a:t>Ad. 1 Zarys ogólny projektu.</a:t>
            </a:r>
            <a:endParaRPr lang="en-GB" dirty="0"/>
          </a:p>
        </p:txBody>
      </p:sp>
      <p:sp>
        <p:nvSpPr>
          <p:cNvPr id="4" name="Symbol zastępczy daty 3">
            <a:extLst>
              <a:ext uri="{FF2B5EF4-FFF2-40B4-BE49-F238E27FC236}">
                <a16:creationId xmlns:a16="http://schemas.microsoft.com/office/drawing/2014/main" id="{B0CF2A62-FAE8-DA3A-A613-0659BAD876C2}"/>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pic>
        <p:nvPicPr>
          <p:cNvPr id="6" name="Obraz 5">
            <a:extLst>
              <a:ext uri="{FF2B5EF4-FFF2-40B4-BE49-F238E27FC236}">
                <a16:creationId xmlns:a16="http://schemas.microsoft.com/office/drawing/2014/main" id="{D65E1273-C2EC-D084-EFF9-849BF22AE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270" y="1634987"/>
            <a:ext cx="2591628" cy="2427601"/>
          </a:xfrm>
          <a:prstGeom prst="rect">
            <a:avLst/>
          </a:prstGeom>
        </p:spPr>
      </p:pic>
      <p:sp>
        <p:nvSpPr>
          <p:cNvPr id="7" name="pole tekstowe 6">
            <a:extLst>
              <a:ext uri="{FF2B5EF4-FFF2-40B4-BE49-F238E27FC236}">
                <a16:creationId xmlns:a16="http://schemas.microsoft.com/office/drawing/2014/main" id="{55CD4059-8CE1-77C8-DFE6-80EADAAD9E06}"/>
              </a:ext>
            </a:extLst>
          </p:cNvPr>
          <p:cNvSpPr txBox="1"/>
          <p:nvPr/>
        </p:nvSpPr>
        <p:spPr>
          <a:xfrm>
            <a:off x="1351721" y="4426226"/>
            <a:ext cx="9793357" cy="707886"/>
          </a:xfrm>
          <a:prstGeom prst="rect">
            <a:avLst/>
          </a:prstGeom>
          <a:noFill/>
        </p:spPr>
        <p:txBody>
          <a:bodyPr wrap="square" rtlCol="0">
            <a:spAutoFit/>
          </a:bodyPr>
          <a:lstStyle/>
          <a:p>
            <a:r>
              <a:rPr lang="pl-PL" sz="2000" dirty="0"/>
              <a:t>Projekt składa się z dwóch głównych części graficznych zaprezentowanych na kolejnych slajdach. </a:t>
            </a:r>
          </a:p>
          <a:p>
            <a:r>
              <a:rPr lang="pl-PL" sz="2000" dirty="0"/>
              <a:t>Są to strona logowania oraz strona umożliwiająca prowadzenie konwersacji.</a:t>
            </a:r>
            <a:endParaRPr lang="en-GB" sz="2000" dirty="0"/>
          </a:p>
        </p:txBody>
      </p:sp>
    </p:spTree>
    <p:extLst>
      <p:ext uri="{BB962C8B-B14F-4D97-AF65-F5344CB8AC3E}">
        <p14:creationId xmlns:p14="http://schemas.microsoft.com/office/powerpoint/2010/main" val="397503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615C066-F6B2-D70D-2FC9-6098D07C080F}"/>
              </a:ext>
            </a:extLst>
          </p:cNvPr>
          <p:cNvSpPr>
            <a:spLocks noGrp="1"/>
          </p:cNvSpPr>
          <p:nvPr>
            <p:ph type="title"/>
          </p:nvPr>
        </p:nvSpPr>
        <p:spPr>
          <a:xfrm>
            <a:off x="913795" y="244476"/>
            <a:ext cx="10353762" cy="1257300"/>
          </a:xfrm>
        </p:spPr>
        <p:txBody>
          <a:bodyPr/>
          <a:lstStyle/>
          <a:p>
            <a:r>
              <a:rPr lang="pl-PL" dirty="0"/>
              <a:t>Strona Logowania</a:t>
            </a:r>
            <a:endParaRPr lang="en-GB" dirty="0"/>
          </a:p>
        </p:txBody>
      </p:sp>
      <p:sp>
        <p:nvSpPr>
          <p:cNvPr id="4" name="Symbol zastępczy daty 3">
            <a:extLst>
              <a:ext uri="{FF2B5EF4-FFF2-40B4-BE49-F238E27FC236}">
                <a16:creationId xmlns:a16="http://schemas.microsoft.com/office/drawing/2014/main" id="{28D4F2C3-7AD2-3F51-247A-B8C08EB20D6F}"/>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pic>
        <p:nvPicPr>
          <p:cNvPr id="6" name="Obraz 5">
            <a:extLst>
              <a:ext uri="{FF2B5EF4-FFF2-40B4-BE49-F238E27FC236}">
                <a16:creationId xmlns:a16="http://schemas.microsoft.com/office/drawing/2014/main" id="{F2DFED2A-3682-365B-CF1A-97C2483CD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585362"/>
            <a:ext cx="10353762" cy="4696926"/>
          </a:xfrm>
          <a:prstGeom prst="rect">
            <a:avLst/>
          </a:prstGeom>
        </p:spPr>
      </p:pic>
    </p:spTree>
    <p:extLst>
      <p:ext uri="{BB962C8B-B14F-4D97-AF65-F5344CB8AC3E}">
        <p14:creationId xmlns:p14="http://schemas.microsoft.com/office/powerpoint/2010/main" val="235359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D0C6D6E-435B-671C-E196-261759801C6C}"/>
              </a:ext>
            </a:extLst>
          </p:cNvPr>
          <p:cNvSpPr>
            <a:spLocks noGrp="1"/>
          </p:cNvSpPr>
          <p:nvPr>
            <p:ph type="title"/>
          </p:nvPr>
        </p:nvSpPr>
        <p:spPr>
          <a:xfrm>
            <a:off x="913795" y="106676"/>
            <a:ext cx="10353762" cy="1016965"/>
          </a:xfrm>
        </p:spPr>
        <p:txBody>
          <a:bodyPr/>
          <a:lstStyle/>
          <a:p>
            <a:r>
              <a:rPr lang="pl-PL" dirty="0"/>
              <a:t>Okno konwersacji</a:t>
            </a:r>
            <a:endParaRPr lang="en-GB" dirty="0"/>
          </a:p>
        </p:txBody>
      </p:sp>
      <p:sp>
        <p:nvSpPr>
          <p:cNvPr id="4" name="Symbol zastępczy daty 3">
            <a:extLst>
              <a:ext uri="{FF2B5EF4-FFF2-40B4-BE49-F238E27FC236}">
                <a16:creationId xmlns:a16="http://schemas.microsoft.com/office/drawing/2014/main" id="{8CC08047-935D-DDF2-FF1A-CC2939561B70}"/>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pic>
        <p:nvPicPr>
          <p:cNvPr id="12" name="Obraz 11">
            <a:extLst>
              <a:ext uri="{FF2B5EF4-FFF2-40B4-BE49-F238E27FC236}">
                <a16:creationId xmlns:a16="http://schemas.microsoft.com/office/drawing/2014/main" id="{BD77E84F-F073-99DA-CADB-7150F7898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952" y="1000774"/>
            <a:ext cx="10601447" cy="4999975"/>
          </a:xfrm>
          <a:prstGeom prst="rect">
            <a:avLst/>
          </a:prstGeom>
        </p:spPr>
      </p:pic>
    </p:spTree>
    <p:extLst>
      <p:ext uri="{BB962C8B-B14F-4D97-AF65-F5344CB8AC3E}">
        <p14:creationId xmlns:p14="http://schemas.microsoft.com/office/powerpoint/2010/main" val="256098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a:extLst>
              <a:ext uri="{FF2B5EF4-FFF2-40B4-BE49-F238E27FC236}">
                <a16:creationId xmlns:a16="http://schemas.microsoft.com/office/drawing/2014/main" id="{197B8FE3-FA2B-F298-35BB-9027BED3D16F}"/>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pic>
        <p:nvPicPr>
          <p:cNvPr id="6" name="Obraz 5">
            <a:extLst>
              <a:ext uri="{FF2B5EF4-FFF2-40B4-BE49-F238E27FC236}">
                <a16:creationId xmlns:a16="http://schemas.microsoft.com/office/drawing/2014/main" id="{B7D8D441-36A4-F8A3-DD44-1F7D09099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62" y="372685"/>
            <a:ext cx="11268075" cy="2486025"/>
          </a:xfrm>
          <a:prstGeom prst="rect">
            <a:avLst/>
          </a:prstGeom>
        </p:spPr>
      </p:pic>
      <p:sp>
        <p:nvSpPr>
          <p:cNvPr id="7" name="pole tekstowe 6">
            <a:extLst>
              <a:ext uri="{FF2B5EF4-FFF2-40B4-BE49-F238E27FC236}">
                <a16:creationId xmlns:a16="http://schemas.microsoft.com/office/drawing/2014/main" id="{6447A45F-A0B1-1004-7938-14099B38829D}"/>
              </a:ext>
            </a:extLst>
          </p:cNvPr>
          <p:cNvSpPr txBox="1"/>
          <p:nvPr/>
        </p:nvSpPr>
        <p:spPr>
          <a:xfrm>
            <a:off x="7678736" y="3689966"/>
            <a:ext cx="3350854" cy="369332"/>
          </a:xfrm>
          <a:prstGeom prst="rect">
            <a:avLst/>
          </a:prstGeom>
          <a:noFill/>
        </p:spPr>
        <p:txBody>
          <a:bodyPr wrap="none" rtlCol="0">
            <a:spAutoFit/>
          </a:bodyPr>
          <a:lstStyle/>
          <a:p>
            <a:r>
              <a:rPr lang="pl-PL" dirty="0"/>
              <a:t>Zegar pokazujący aktualną godzinę</a:t>
            </a:r>
            <a:endParaRPr lang="en-GB" dirty="0"/>
          </a:p>
        </p:txBody>
      </p:sp>
      <p:cxnSp>
        <p:nvCxnSpPr>
          <p:cNvPr id="9" name="Łącznik prosty ze strzałką 8">
            <a:extLst>
              <a:ext uri="{FF2B5EF4-FFF2-40B4-BE49-F238E27FC236}">
                <a16:creationId xmlns:a16="http://schemas.microsoft.com/office/drawing/2014/main" id="{A25CD70E-6555-F2B7-EE55-2A0733FCFA30}"/>
              </a:ext>
            </a:extLst>
          </p:cNvPr>
          <p:cNvCxnSpPr/>
          <p:nvPr/>
        </p:nvCxnSpPr>
        <p:spPr>
          <a:xfrm flipH="1" flipV="1">
            <a:off x="8431078" y="1162373"/>
            <a:ext cx="619258" cy="2510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pole tekstowe 9">
            <a:extLst>
              <a:ext uri="{FF2B5EF4-FFF2-40B4-BE49-F238E27FC236}">
                <a16:creationId xmlns:a16="http://schemas.microsoft.com/office/drawing/2014/main" id="{AB235B7E-7C06-4A74-7CAF-1983854F752F}"/>
              </a:ext>
            </a:extLst>
          </p:cNvPr>
          <p:cNvSpPr txBox="1"/>
          <p:nvPr/>
        </p:nvSpPr>
        <p:spPr>
          <a:xfrm>
            <a:off x="734107" y="4183228"/>
            <a:ext cx="10995930" cy="1200329"/>
          </a:xfrm>
          <a:prstGeom prst="rect">
            <a:avLst/>
          </a:prstGeom>
          <a:noFill/>
        </p:spPr>
        <p:txBody>
          <a:bodyPr wrap="square" rtlCol="0">
            <a:spAutoFit/>
          </a:bodyPr>
          <a:lstStyle/>
          <a:p>
            <a:r>
              <a:rPr lang="pl-PL" dirty="0"/>
              <a:t>Pole tekstowe do wpisania swojego </a:t>
            </a:r>
            <a:r>
              <a:rPr lang="pl-PL" dirty="0" err="1"/>
              <a:t>nicku</a:t>
            </a:r>
            <a:r>
              <a:rPr lang="pl-PL" dirty="0"/>
              <a:t>. Nick musi być unikalny i nie dłuższy niż 7 znaków.</a:t>
            </a:r>
          </a:p>
          <a:p>
            <a:r>
              <a:rPr lang="pl-PL" dirty="0"/>
              <a:t>Aby móc poprawnie przejść proces logowania musi zostać otwarta nowa sesja a JSESSIONID nie może mieć przypisanej wartości., czyli należy otworzyć nowe okno przeglądarki lub okno w trybie incognito. Pozwala to uniknąć nadpisywania zalogowanych użytkowników, ponieważ program działa w ten sposób, że zapisuje dane o użytkowniku na poziomie sesji.</a:t>
            </a:r>
            <a:endParaRPr lang="en-GB" dirty="0"/>
          </a:p>
        </p:txBody>
      </p:sp>
      <p:cxnSp>
        <p:nvCxnSpPr>
          <p:cNvPr id="12" name="Łącznik prosty ze strzałką 11">
            <a:extLst>
              <a:ext uri="{FF2B5EF4-FFF2-40B4-BE49-F238E27FC236}">
                <a16:creationId xmlns:a16="http://schemas.microsoft.com/office/drawing/2014/main" id="{D1F5EEDC-3556-7021-29EA-2730BF456DF5}"/>
              </a:ext>
            </a:extLst>
          </p:cNvPr>
          <p:cNvCxnSpPr>
            <a:cxnSpLocks/>
            <a:stCxn id="10" idx="0"/>
          </p:cNvCxnSpPr>
          <p:nvPr/>
        </p:nvCxnSpPr>
        <p:spPr>
          <a:xfrm flipH="1" flipV="1">
            <a:off x="5455403" y="2278251"/>
            <a:ext cx="776669" cy="19049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38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a:extLst>
              <a:ext uri="{FF2B5EF4-FFF2-40B4-BE49-F238E27FC236}">
                <a16:creationId xmlns:a16="http://schemas.microsoft.com/office/drawing/2014/main" id="{47694A31-B2BC-5BB0-D5C5-E14D7264D778}"/>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pic>
        <p:nvPicPr>
          <p:cNvPr id="6" name="Obraz 5">
            <a:extLst>
              <a:ext uri="{FF2B5EF4-FFF2-40B4-BE49-F238E27FC236}">
                <a16:creationId xmlns:a16="http://schemas.microsoft.com/office/drawing/2014/main" id="{497AC750-559E-39DE-0B0A-484234F3C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0405"/>
            <a:ext cx="12192000" cy="3220009"/>
          </a:xfrm>
          <a:prstGeom prst="rect">
            <a:avLst/>
          </a:prstGeom>
        </p:spPr>
      </p:pic>
      <p:sp>
        <p:nvSpPr>
          <p:cNvPr id="7" name="pole tekstowe 6">
            <a:extLst>
              <a:ext uri="{FF2B5EF4-FFF2-40B4-BE49-F238E27FC236}">
                <a16:creationId xmlns:a16="http://schemas.microsoft.com/office/drawing/2014/main" id="{3008CAC0-BEDF-4178-B260-D22787580862}"/>
              </a:ext>
            </a:extLst>
          </p:cNvPr>
          <p:cNvSpPr txBox="1"/>
          <p:nvPr/>
        </p:nvSpPr>
        <p:spPr>
          <a:xfrm>
            <a:off x="2548073" y="1379349"/>
            <a:ext cx="7095853" cy="369332"/>
          </a:xfrm>
          <a:prstGeom prst="rect">
            <a:avLst/>
          </a:prstGeom>
          <a:noFill/>
        </p:spPr>
        <p:txBody>
          <a:bodyPr wrap="none" rtlCol="0">
            <a:spAutoFit/>
          </a:bodyPr>
          <a:lstStyle/>
          <a:p>
            <a:r>
              <a:rPr lang="pl-PL" dirty="0"/>
              <a:t>Interaktywne łącza stanowiące linki do popularnych serwisów internetowych</a:t>
            </a:r>
            <a:endParaRPr lang="en-GB" dirty="0"/>
          </a:p>
        </p:txBody>
      </p:sp>
      <p:cxnSp>
        <p:nvCxnSpPr>
          <p:cNvPr id="9" name="Łącznik prosty ze strzałką 8">
            <a:extLst>
              <a:ext uri="{FF2B5EF4-FFF2-40B4-BE49-F238E27FC236}">
                <a16:creationId xmlns:a16="http://schemas.microsoft.com/office/drawing/2014/main" id="{5B36613B-30D0-9567-21E8-80C05CE3F6B1}"/>
              </a:ext>
            </a:extLst>
          </p:cNvPr>
          <p:cNvCxnSpPr/>
          <p:nvPr/>
        </p:nvCxnSpPr>
        <p:spPr>
          <a:xfrm flipH="1">
            <a:off x="3037668" y="1875295"/>
            <a:ext cx="3058331" cy="12088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Łącznik prosty ze strzałką 10">
            <a:extLst>
              <a:ext uri="{FF2B5EF4-FFF2-40B4-BE49-F238E27FC236}">
                <a16:creationId xmlns:a16="http://schemas.microsoft.com/office/drawing/2014/main" id="{9A1FBA83-938E-705F-1901-6ED66B713CC0}"/>
              </a:ext>
            </a:extLst>
          </p:cNvPr>
          <p:cNvCxnSpPr/>
          <p:nvPr/>
        </p:nvCxnSpPr>
        <p:spPr>
          <a:xfrm flipH="1">
            <a:off x="4757980" y="1875295"/>
            <a:ext cx="1338019" cy="1193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Łącznik prosty ze strzałką 12">
            <a:extLst>
              <a:ext uri="{FF2B5EF4-FFF2-40B4-BE49-F238E27FC236}">
                <a16:creationId xmlns:a16="http://schemas.microsoft.com/office/drawing/2014/main" id="{00615147-1FFC-3460-314B-54DBD5E4C83B}"/>
              </a:ext>
            </a:extLst>
          </p:cNvPr>
          <p:cNvCxnSpPr/>
          <p:nvPr/>
        </p:nvCxnSpPr>
        <p:spPr>
          <a:xfrm>
            <a:off x="6095999" y="1875295"/>
            <a:ext cx="707757" cy="12088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Łącznik prosty ze strzałką 14">
            <a:extLst>
              <a:ext uri="{FF2B5EF4-FFF2-40B4-BE49-F238E27FC236}">
                <a16:creationId xmlns:a16="http://schemas.microsoft.com/office/drawing/2014/main" id="{16B58BC1-0352-5005-ABCD-FEB45B5BACB4}"/>
              </a:ext>
            </a:extLst>
          </p:cNvPr>
          <p:cNvCxnSpPr/>
          <p:nvPr/>
        </p:nvCxnSpPr>
        <p:spPr>
          <a:xfrm>
            <a:off x="6095999" y="1875295"/>
            <a:ext cx="2288584" cy="12088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890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Obraz 39">
            <a:extLst>
              <a:ext uri="{FF2B5EF4-FFF2-40B4-BE49-F238E27FC236}">
                <a16:creationId xmlns:a16="http://schemas.microsoft.com/office/drawing/2014/main" id="{D393C173-FA68-E736-4990-75DA58ACE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72575" cy="5124450"/>
          </a:xfrm>
          <a:prstGeom prst="rect">
            <a:avLst/>
          </a:prstGeom>
        </p:spPr>
      </p:pic>
      <p:sp>
        <p:nvSpPr>
          <p:cNvPr id="4" name="Symbol zastępczy daty 3">
            <a:extLst>
              <a:ext uri="{FF2B5EF4-FFF2-40B4-BE49-F238E27FC236}">
                <a16:creationId xmlns:a16="http://schemas.microsoft.com/office/drawing/2014/main" id="{2882E897-A5C8-FC74-CD47-F3767CA08C88}"/>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sp>
        <p:nvSpPr>
          <p:cNvPr id="9" name="pole tekstowe 8">
            <a:extLst>
              <a:ext uri="{FF2B5EF4-FFF2-40B4-BE49-F238E27FC236}">
                <a16:creationId xmlns:a16="http://schemas.microsoft.com/office/drawing/2014/main" id="{F2E77FE6-7DE0-6245-7A38-44DE2166AEBE}"/>
              </a:ext>
            </a:extLst>
          </p:cNvPr>
          <p:cNvSpPr txBox="1"/>
          <p:nvPr/>
        </p:nvSpPr>
        <p:spPr>
          <a:xfrm>
            <a:off x="1100379" y="5816083"/>
            <a:ext cx="1681358" cy="369332"/>
          </a:xfrm>
          <a:prstGeom prst="rect">
            <a:avLst/>
          </a:prstGeom>
          <a:noFill/>
        </p:spPr>
        <p:txBody>
          <a:bodyPr wrap="none" rtlCol="0">
            <a:spAutoFit/>
          </a:bodyPr>
          <a:lstStyle/>
          <a:p>
            <a:r>
              <a:rPr lang="pl-PL" dirty="0"/>
              <a:t>Okno dialogowe</a:t>
            </a:r>
            <a:endParaRPr lang="en-GB" dirty="0"/>
          </a:p>
        </p:txBody>
      </p:sp>
      <p:cxnSp>
        <p:nvCxnSpPr>
          <p:cNvPr id="11" name="Łącznik prosty ze strzałką 10">
            <a:extLst>
              <a:ext uri="{FF2B5EF4-FFF2-40B4-BE49-F238E27FC236}">
                <a16:creationId xmlns:a16="http://schemas.microsoft.com/office/drawing/2014/main" id="{0BDB9057-A50F-7AA3-D8D4-908EB407AEB8}"/>
              </a:ext>
            </a:extLst>
          </p:cNvPr>
          <p:cNvCxnSpPr>
            <a:cxnSpLocks/>
          </p:cNvCxnSpPr>
          <p:nvPr/>
        </p:nvCxnSpPr>
        <p:spPr>
          <a:xfrm flipV="1">
            <a:off x="2169763" y="4242041"/>
            <a:ext cx="123987" cy="15740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pole tekstowe 11">
            <a:extLst>
              <a:ext uri="{FF2B5EF4-FFF2-40B4-BE49-F238E27FC236}">
                <a16:creationId xmlns:a16="http://schemas.microsoft.com/office/drawing/2014/main" id="{C6E53160-6BC2-4376-5407-8EFE12949B6B}"/>
              </a:ext>
            </a:extLst>
          </p:cNvPr>
          <p:cNvSpPr txBox="1"/>
          <p:nvPr/>
        </p:nvSpPr>
        <p:spPr>
          <a:xfrm>
            <a:off x="2781737" y="6337782"/>
            <a:ext cx="4177490" cy="369332"/>
          </a:xfrm>
          <a:prstGeom prst="rect">
            <a:avLst/>
          </a:prstGeom>
          <a:noFill/>
        </p:spPr>
        <p:txBody>
          <a:bodyPr wrap="none" rtlCol="0">
            <a:spAutoFit/>
          </a:bodyPr>
          <a:lstStyle/>
          <a:p>
            <a:r>
              <a:rPr lang="pl-PL" dirty="0"/>
              <a:t>Pole tekstowe do wprowadzania wiadomości</a:t>
            </a:r>
            <a:endParaRPr lang="en-GB" dirty="0"/>
          </a:p>
        </p:txBody>
      </p:sp>
      <p:cxnSp>
        <p:nvCxnSpPr>
          <p:cNvPr id="14" name="Łącznik prosty ze strzałką 13">
            <a:extLst>
              <a:ext uri="{FF2B5EF4-FFF2-40B4-BE49-F238E27FC236}">
                <a16:creationId xmlns:a16="http://schemas.microsoft.com/office/drawing/2014/main" id="{C01F1238-25BD-8F33-76DB-432307736F57}"/>
              </a:ext>
            </a:extLst>
          </p:cNvPr>
          <p:cNvCxnSpPr>
            <a:cxnSpLocks/>
          </p:cNvCxnSpPr>
          <p:nvPr/>
        </p:nvCxnSpPr>
        <p:spPr>
          <a:xfrm flipH="1" flipV="1">
            <a:off x="4017831" y="4909882"/>
            <a:ext cx="213206" cy="1427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pole tekstowe 14">
            <a:extLst>
              <a:ext uri="{FF2B5EF4-FFF2-40B4-BE49-F238E27FC236}">
                <a16:creationId xmlns:a16="http://schemas.microsoft.com/office/drawing/2014/main" id="{4C53AA41-0D23-6C8E-DD47-76C6696355A4}"/>
              </a:ext>
            </a:extLst>
          </p:cNvPr>
          <p:cNvSpPr txBox="1"/>
          <p:nvPr/>
        </p:nvSpPr>
        <p:spPr>
          <a:xfrm>
            <a:off x="9653998" y="1178348"/>
            <a:ext cx="2538002" cy="1754326"/>
          </a:xfrm>
          <a:prstGeom prst="rect">
            <a:avLst/>
          </a:prstGeom>
          <a:noFill/>
        </p:spPr>
        <p:txBody>
          <a:bodyPr wrap="none" rtlCol="0">
            <a:spAutoFit/>
          </a:bodyPr>
          <a:lstStyle/>
          <a:p>
            <a:r>
              <a:rPr lang="pl-PL" dirty="0"/>
              <a:t>Okno z aktywnymi </a:t>
            </a:r>
          </a:p>
          <a:p>
            <a:r>
              <a:rPr lang="pl-PL" dirty="0"/>
              <a:t>Użytkownikami. </a:t>
            </a:r>
          </a:p>
          <a:p>
            <a:r>
              <a:rPr lang="pl-PL" dirty="0"/>
              <a:t>Aktualizacja 5 sek.</a:t>
            </a:r>
          </a:p>
          <a:p>
            <a:r>
              <a:rPr lang="pl-PL" dirty="0"/>
              <a:t>Użytkownik jest usuwany </a:t>
            </a:r>
          </a:p>
          <a:p>
            <a:r>
              <a:rPr lang="pl-PL" dirty="0"/>
              <a:t>po zamknięciu okna </a:t>
            </a:r>
          </a:p>
          <a:p>
            <a:r>
              <a:rPr lang="pl-PL" dirty="0"/>
              <a:t>Przeglądarki.</a:t>
            </a:r>
            <a:endParaRPr lang="en-GB" dirty="0"/>
          </a:p>
        </p:txBody>
      </p:sp>
      <p:cxnSp>
        <p:nvCxnSpPr>
          <p:cNvPr id="17" name="Łącznik prosty ze strzałką 16">
            <a:extLst>
              <a:ext uri="{FF2B5EF4-FFF2-40B4-BE49-F238E27FC236}">
                <a16:creationId xmlns:a16="http://schemas.microsoft.com/office/drawing/2014/main" id="{F1608F15-64B8-BEE3-82A6-C3887946C515}"/>
              </a:ext>
            </a:extLst>
          </p:cNvPr>
          <p:cNvCxnSpPr>
            <a:cxnSpLocks/>
          </p:cNvCxnSpPr>
          <p:nvPr/>
        </p:nvCxnSpPr>
        <p:spPr>
          <a:xfrm flipH="1">
            <a:off x="8346778" y="1735811"/>
            <a:ext cx="140711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pole tekstowe 17">
            <a:extLst>
              <a:ext uri="{FF2B5EF4-FFF2-40B4-BE49-F238E27FC236}">
                <a16:creationId xmlns:a16="http://schemas.microsoft.com/office/drawing/2014/main" id="{61310FB8-C94F-98C8-BEEE-2183FE84AB72}"/>
              </a:ext>
            </a:extLst>
          </p:cNvPr>
          <p:cNvSpPr txBox="1"/>
          <p:nvPr/>
        </p:nvSpPr>
        <p:spPr>
          <a:xfrm>
            <a:off x="5393410" y="5862301"/>
            <a:ext cx="6138412" cy="369332"/>
          </a:xfrm>
          <a:prstGeom prst="rect">
            <a:avLst/>
          </a:prstGeom>
          <a:noFill/>
        </p:spPr>
        <p:txBody>
          <a:bodyPr wrap="none" rtlCol="0">
            <a:spAutoFit/>
          </a:bodyPr>
          <a:lstStyle/>
          <a:p>
            <a:r>
              <a:rPr lang="pl-PL" dirty="0"/>
              <a:t>Każdemu użytkownikowi zostaje przypisany losowo wybrany kolor</a:t>
            </a:r>
            <a:endParaRPr lang="en-GB" dirty="0"/>
          </a:p>
        </p:txBody>
      </p:sp>
      <p:cxnSp>
        <p:nvCxnSpPr>
          <p:cNvPr id="20" name="Łącznik prosty ze strzałką 19">
            <a:extLst>
              <a:ext uri="{FF2B5EF4-FFF2-40B4-BE49-F238E27FC236}">
                <a16:creationId xmlns:a16="http://schemas.microsoft.com/office/drawing/2014/main" id="{DDF68985-58C4-D886-5CC2-7F4D0E5BFA12}"/>
              </a:ext>
            </a:extLst>
          </p:cNvPr>
          <p:cNvCxnSpPr>
            <a:cxnSpLocks/>
          </p:cNvCxnSpPr>
          <p:nvPr/>
        </p:nvCxnSpPr>
        <p:spPr>
          <a:xfrm flipH="1" flipV="1">
            <a:off x="2719146" y="1565329"/>
            <a:ext cx="4134718" cy="42507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Łącznik prosty ze strzałką 21">
            <a:extLst>
              <a:ext uri="{FF2B5EF4-FFF2-40B4-BE49-F238E27FC236}">
                <a16:creationId xmlns:a16="http://schemas.microsoft.com/office/drawing/2014/main" id="{190EF9D2-831D-6232-3BAF-970EBC7D9D18}"/>
              </a:ext>
            </a:extLst>
          </p:cNvPr>
          <p:cNvCxnSpPr>
            <a:cxnSpLocks/>
          </p:cNvCxnSpPr>
          <p:nvPr/>
        </p:nvCxnSpPr>
        <p:spPr>
          <a:xfrm flipH="1" flipV="1">
            <a:off x="1363851" y="1813630"/>
            <a:ext cx="5490013" cy="40024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pole tekstowe 23">
            <a:extLst>
              <a:ext uri="{FF2B5EF4-FFF2-40B4-BE49-F238E27FC236}">
                <a16:creationId xmlns:a16="http://schemas.microsoft.com/office/drawing/2014/main" id="{FF5BDF65-C8C1-91D7-3D79-E304DDCF022A}"/>
              </a:ext>
            </a:extLst>
          </p:cNvPr>
          <p:cNvSpPr txBox="1"/>
          <p:nvPr/>
        </p:nvSpPr>
        <p:spPr>
          <a:xfrm>
            <a:off x="10110483" y="206198"/>
            <a:ext cx="1776448" cy="369332"/>
          </a:xfrm>
          <a:prstGeom prst="rect">
            <a:avLst/>
          </a:prstGeom>
          <a:noFill/>
        </p:spPr>
        <p:txBody>
          <a:bodyPr wrap="none" rtlCol="0">
            <a:spAutoFit/>
          </a:bodyPr>
          <a:lstStyle/>
          <a:p>
            <a:r>
              <a:rPr lang="pl-PL" dirty="0"/>
              <a:t>Aktualna godzina</a:t>
            </a:r>
            <a:endParaRPr lang="en-GB" dirty="0"/>
          </a:p>
        </p:txBody>
      </p:sp>
      <p:cxnSp>
        <p:nvCxnSpPr>
          <p:cNvPr id="26" name="Łącznik prosty ze strzałką 25">
            <a:extLst>
              <a:ext uri="{FF2B5EF4-FFF2-40B4-BE49-F238E27FC236}">
                <a16:creationId xmlns:a16="http://schemas.microsoft.com/office/drawing/2014/main" id="{6EA2FED7-194E-E745-89FA-79286D9EF7BB}"/>
              </a:ext>
            </a:extLst>
          </p:cNvPr>
          <p:cNvCxnSpPr>
            <a:cxnSpLocks/>
          </p:cNvCxnSpPr>
          <p:nvPr/>
        </p:nvCxnSpPr>
        <p:spPr>
          <a:xfrm flipH="1">
            <a:off x="9221734" y="440496"/>
            <a:ext cx="75247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pole tekstowe 26">
            <a:extLst>
              <a:ext uri="{FF2B5EF4-FFF2-40B4-BE49-F238E27FC236}">
                <a16:creationId xmlns:a16="http://schemas.microsoft.com/office/drawing/2014/main" id="{63507EA1-0F6C-3AFC-E30E-C5D54C74A3B3}"/>
              </a:ext>
            </a:extLst>
          </p:cNvPr>
          <p:cNvSpPr txBox="1"/>
          <p:nvPr/>
        </p:nvSpPr>
        <p:spPr>
          <a:xfrm>
            <a:off x="9597971" y="3595710"/>
            <a:ext cx="2154244" cy="646331"/>
          </a:xfrm>
          <a:prstGeom prst="rect">
            <a:avLst/>
          </a:prstGeom>
          <a:noFill/>
        </p:spPr>
        <p:txBody>
          <a:bodyPr wrap="none" rtlCol="0">
            <a:spAutoFit/>
          </a:bodyPr>
          <a:lstStyle/>
          <a:p>
            <a:r>
              <a:rPr lang="pl-PL" dirty="0"/>
              <a:t>Aktualnie zalogowany</a:t>
            </a:r>
          </a:p>
          <a:p>
            <a:r>
              <a:rPr lang="pl-PL" dirty="0"/>
              <a:t>użytkownik</a:t>
            </a:r>
            <a:endParaRPr lang="en-GB" dirty="0"/>
          </a:p>
        </p:txBody>
      </p:sp>
      <p:cxnSp>
        <p:nvCxnSpPr>
          <p:cNvPr id="29" name="Łącznik prosty ze strzałką 28">
            <a:extLst>
              <a:ext uri="{FF2B5EF4-FFF2-40B4-BE49-F238E27FC236}">
                <a16:creationId xmlns:a16="http://schemas.microsoft.com/office/drawing/2014/main" id="{27B8AF41-2447-3756-32C8-18853EEF033B}"/>
              </a:ext>
            </a:extLst>
          </p:cNvPr>
          <p:cNvCxnSpPr>
            <a:cxnSpLocks/>
            <a:stCxn id="27" idx="1"/>
          </p:cNvCxnSpPr>
          <p:nvPr/>
        </p:nvCxnSpPr>
        <p:spPr>
          <a:xfrm flipH="1" flipV="1">
            <a:off x="3688597" y="520218"/>
            <a:ext cx="5909374" cy="33986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Łącznik prosty ze strzałką 36">
            <a:extLst>
              <a:ext uri="{FF2B5EF4-FFF2-40B4-BE49-F238E27FC236}">
                <a16:creationId xmlns:a16="http://schemas.microsoft.com/office/drawing/2014/main" id="{5D5A4979-D135-8F9D-6461-5341A59CFC1E}"/>
              </a:ext>
            </a:extLst>
          </p:cNvPr>
          <p:cNvCxnSpPr>
            <a:cxnSpLocks/>
          </p:cNvCxnSpPr>
          <p:nvPr/>
        </p:nvCxnSpPr>
        <p:spPr>
          <a:xfrm flipH="1" flipV="1">
            <a:off x="1216380" y="2055511"/>
            <a:ext cx="5637484" cy="37606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58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D1986B-329F-D896-AAAC-4E79B7479FE6}"/>
              </a:ext>
            </a:extLst>
          </p:cNvPr>
          <p:cNvSpPr>
            <a:spLocks noGrp="1"/>
          </p:cNvSpPr>
          <p:nvPr>
            <p:ph type="title"/>
          </p:nvPr>
        </p:nvSpPr>
        <p:spPr/>
        <p:txBody>
          <a:bodyPr/>
          <a:lstStyle/>
          <a:p>
            <a:r>
              <a:rPr lang="pl-PL" dirty="0"/>
              <a:t>Ad. 2 Szczegóły techniczne projektu.</a:t>
            </a:r>
            <a:endParaRPr lang="en-GB" dirty="0"/>
          </a:p>
        </p:txBody>
      </p:sp>
      <p:sp>
        <p:nvSpPr>
          <p:cNvPr id="4" name="Symbol zastępczy daty 3">
            <a:extLst>
              <a:ext uri="{FF2B5EF4-FFF2-40B4-BE49-F238E27FC236}">
                <a16:creationId xmlns:a16="http://schemas.microsoft.com/office/drawing/2014/main" id="{B0CF2A62-FAE8-DA3A-A613-0659BAD876C2}"/>
              </a:ext>
            </a:extLst>
          </p:cNvPr>
          <p:cNvSpPr>
            <a:spLocks noGrp="1"/>
          </p:cNvSpPr>
          <p:nvPr>
            <p:ph type="dt" sz="half" idx="10"/>
          </p:nvPr>
        </p:nvSpPr>
        <p:spPr/>
        <p:txBody>
          <a:bodyPr/>
          <a:lstStyle/>
          <a:p>
            <a:pPr rtl="0"/>
            <a:fld id="{FE66EF20-7923-4C49-B6A5-A6030680AE73}" type="datetime1">
              <a:rPr lang="en-US" smtClean="0"/>
              <a:t>2/26/2024</a:t>
            </a:fld>
            <a:endParaRPr lang="en-US" dirty="0"/>
          </a:p>
        </p:txBody>
      </p:sp>
      <p:pic>
        <p:nvPicPr>
          <p:cNvPr id="5" name="Obraz 4">
            <a:extLst>
              <a:ext uri="{FF2B5EF4-FFF2-40B4-BE49-F238E27FC236}">
                <a16:creationId xmlns:a16="http://schemas.microsoft.com/office/drawing/2014/main" id="{3BED72C0-3B5E-A5A3-575B-27C62170C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572" y="1866900"/>
            <a:ext cx="2380511" cy="2557940"/>
          </a:xfrm>
          <a:prstGeom prst="rect">
            <a:avLst/>
          </a:prstGeom>
        </p:spPr>
      </p:pic>
    </p:spTree>
    <p:extLst>
      <p:ext uri="{BB962C8B-B14F-4D97-AF65-F5344CB8AC3E}">
        <p14:creationId xmlns:p14="http://schemas.microsoft.com/office/powerpoint/2010/main" val="3775177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9151_TF12214701" id="{AC920C2C-49F5-466D-BC3F-92874E6BB505}" vid="{A6E2792E-6B91-4794-A99F-5E36791810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{32A007F7-90C1-403C-9152-D28629A3931B}tf12214701_win32</Template>
  <TotalTime>25121</TotalTime>
  <Words>1650</Words>
  <Application>Microsoft Office PowerPoint</Application>
  <PresentationFormat>Panoramiczny</PresentationFormat>
  <Paragraphs>139</Paragraphs>
  <Slides>27</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27</vt:i4>
      </vt:variant>
    </vt:vector>
  </HeadingPairs>
  <TitlesOfParts>
    <vt:vector size="32" baseType="lpstr">
      <vt:lpstr>Calibri</vt:lpstr>
      <vt:lpstr>Goudy Old Style</vt:lpstr>
      <vt:lpstr>Goudy Old Style (Tekst podstawowy)</vt:lpstr>
      <vt:lpstr>Wingdings 2</vt:lpstr>
      <vt:lpstr>SlateVTI</vt:lpstr>
      <vt:lpstr>Prezentacja do projektu końcowego Studiów Podyplomowych Java EE „Aplikacja chat”</vt:lpstr>
      <vt:lpstr>Plan prezentacji</vt:lpstr>
      <vt:lpstr>Ad. 1 Zarys ogólny projektu.</vt:lpstr>
      <vt:lpstr>Strona Logowania</vt:lpstr>
      <vt:lpstr>Okno konwersacji</vt:lpstr>
      <vt:lpstr>Prezentacja programu PowerPoint</vt:lpstr>
      <vt:lpstr>Prezentacja programu PowerPoint</vt:lpstr>
      <vt:lpstr>Prezentacja programu PowerPoint</vt:lpstr>
      <vt:lpstr>Ad. 2 Szczegóły techniczne projektu.</vt:lpstr>
      <vt:lpstr>Prezentacja programu PowerPoint</vt:lpstr>
      <vt:lpstr>Prezentacja programu PowerPoint</vt:lpstr>
      <vt:lpstr>Prezentacja programu PowerPoint</vt:lpstr>
      <vt:lpstr>Prezentacja programu PowerPoint</vt:lpstr>
      <vt:lpstr>Prezentacja programu PowerPoint</vt:lpstr>
      <vt:lpstr>Trochę kodu…</vt:lpstr>
      <vt:lpstr>Prezentacja programu PowerPoint</vt:lpstr>
      <vt:lpstr>Prezentacja programu PowerPoint</vt:lpstr>
      <vt:lpstr>Prezentacja programu PowerPoint</vt:lpstr>
      <vt:lpstr>Bazy danych w projekcie</vt:lpstr>
      <vt:lpstr>Application properties</vt:lpstr>
      <vt:lpstr>Klasa encji</vt:lpstr>
      <vt:lpstr>Baza H2 a Heroku</vt:lpstr>
      <vt:lpstr>Pozostałe istotne elementy aplikacji</vt:lpstr>
      <vt:lpstr>Uruchamianie lokalne a na zewnętrznym serwerze</vt:lpstr>
      <vt:lpstr>Ad. 3 Podsumowanie.</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karol.wrzeszczynski@gmail.com</dc:creator>
  <cp:lastModifiedBy>karol.wrzeszczynski@gmail.com</cp:lastModifiedBy>
  <cp:revision>7</cp:revision>
  <cp:lastPrinted>2024-01-06T19:29:07Z</cp:lastPrinted>
  <dcterms:created xsi:type="dcterms:W3CDTF">2023-12-19T12:08:01Z</dcterms:created>
  <dcterms:modified xsi:type="dcterms:W3CDTF">2024-02-26T18:52:14Z</dcterms:modified>
</cp:coreProperties>
</file>