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7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531F8-D6B9-A1D4-DF8A-919637516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E65717-2675-7631-E60A-663127716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1194D-1D85-8FB1-08BB-8B2990559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2D75B-F878-DAB9-8AF3-54BC968BC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70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67436"/>
            <a:ext cx="5674360" cy="3200400"/>
          </a:xfrm>
        </p:spPr>
        <p:txBody>
          <a:bodyPr/>
          <a:lstStyle/>
          <a:p>
            <a:r>
              <a:rPr lang="en-US" dirty="0"/>
              <a:t>iSchool Q&amp;A bot:</a:t>
            </a:r>
            <a:br>
              <a:rPr lang="en-US" dirty="0"/>
            </a:br>
            <a:r>
              <a:rPr lang="en-US" dirty="0"/>
              <a:t>cohere and pinecone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7025B-44F4-4F66-46E4-96213DE462A9}"/>
              </a:ext>
            </a:extLst>
          </p:cNvPr>
          <p:cNvSpPr txBox="1"/>
          <p:nvPr/>
        </p:nvSpPr>
        <p:spPr>
          <a:xfrm>
            <a:off x="6096000" y="6164826"/>
            <a:ext cx="1985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 Sahil Wani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Querying the vector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7305369" cy="3914910"/>
          </a:xfrm>
        </p:spPr>
        <p:txBody>
          <a:bodyPr/>
          <a:lstStyle/>
          <a:p>
            <a:r>
              <a:rPr lang="en-US" noProof="1"/>
              <a:t>How it Works:</a:t>
            </a:r>
          </a:p>
          <a:p>
            <a:r>
              <a:rPr lang="en-US" noProof="1"/>
              <a:t>Convert user query into an embedding</a:t>
            </a:r>
          </a:p>
          <a:p>
            <a:r>
              <a:rPr lang="en-US" noProof="1"/>
              <a:t>Pinecone returns the top matching course entries</a:t>
            </a:r>
          </a:p>
          <a:p>
            <a:r>
              <a:rPr lang="en-US" noProof="1"/>
              <a:t>Metadata (course descriptions) are then passed to Cohere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LLm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7973962" cy="3914910"/>
          </a:xfrm>
        </p:spPr>
        <p:txBody>
          <a:bodyPr/>
          <a:lstStyle/>
          <a:p>
            <a:r>
              <a:rPr lang="en-US" b="1" dirty="0"/>
              <a:t>Why Cohere?</a:t>
            </a:r>
          </a:p>
          <a:p>
            <a:r>
              <a:rPr lang="en-US" dirty="0"/>
              <a:t>Capable of generating high-quality, context-aware answers</a:t>
            </a:r>
          </a:p>
          <a:p>
            <a:endParaRPr lang="en-US" dirty="0"/>
          </a:p>
          <a:p>
            <a:r>
              <a:rPr lang="en-US" b="1" dirty="0"/>
              <a:t>Process</a:t>
            </a:r>
          </a:p>
          <a:p>
            <a:r>
              <a:rPr lang="en-US" dirty="0"/>
              <a:t>Retrieve the top course data from Pinecone</a:t>
            </a:r>
          </a:p>
          <a:p>
            <a:r>
              <a:rPr lang="en-US" dirty="0"/>
              <a:t>Build a prompt with the relevant course descriptions</a:t>
            </a:r>
          </a:p>
          <a:p>
            <a:r>
              <a:rPr lang="en-US" dirty="0"/>
              <a:t>Send the prompt to Cohere for the final, natural language response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Chatbot Architecture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18EA4-9312-F6A7-5DB0-05A02C4E0013}"/>
              </a:ext>
            </a:extLst>
          </p:cNvPr>
          <p:cNvSpPr txBox="1"/>
          <p:nvPr/>
        </p:nvSpPr>
        <p:spPr>
          <a:xfrm>
            <a:off x="1052052" y="1794242"/>
            <a:ext cx="58026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Query</a:t>
            </a:r>
          </a:p>
          <a:p>
            <a:r>
              <a:rPr lang="en-US" dirty="0"/>
              <a:t>   ↓</a:t>
            </a:r>
          </a:p>
          <a:p>
            <a:r>
              <a:rPr lang="en-US" dirty="0"/>
              <a:t>Embed Query (Sentence-Transformers)</a:t>
            </a:r>
          </a:p>
          <a:p>
            <a:r>
              <a:rPr lang="en-US" dirty="0"/>
              <a:t>   ↓</a:t>
            </a:r>
          </a:p>
          <a:p>
            <a:r>
              <a:rPr lang="en-US" dirty="0"/>
              <a:t>Search Pinecone for Similar Courses</a:t>
            </a:r>
          </a:p>
          <a:p>
            <a:r>
              <a:rPr lang="en-US" dirty="0"/>
              <a:t>   ↓</a:t>
            </a:r>
          </a:p>
          <a:p>
            <a:r>
              <a:rPr lang="en-US" dirty="0"/>
              <a:t>Relevant Course Data</a:t>
            </a:r>
          </a:p>
          <a:p>
            <a:r>
              <a:rPr lang="en-US" dirty="0"/>
              <a:t>   ↓</a:t>
            </a:r>
          </a:p>
          <a:p>
            <a:r>
              <a:rPr lang="en-US" dirty="0"/>
              <a:t>Prompt Construction → Cohere LLM → Generate Answer</a:t>
            </a:r>
          </a:p>
          <a:p>
            <a:r>
              <a:rPr lang="en-US" dirty="0"/>
              <a:t>   ↓</a:t>
            </a:r>
          </a:p>
          <a:p>
            <a:r>
              <a:rPr lang="en-US" dirty="0"/>
              <a:t>Return Answer to User in Streamlit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32BB8-DA9B-DFAC-A988-C189C316E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456D-4FE7-2B12-FD74-7C386803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012"/>
            <a:ext cx="9524998" cy="814472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B9467-3B7B-3DB2-F7F9-EB89A4019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C4355A-D39A-F7F0-656F-34B6582ECED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914400" y="955812"/>
            <a:ext cx="9193161" cy="57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7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dirty="0"/>
              <a:t>This presentation outlines the creation of a Q&amp;A bot. The bot uses Syracuse University iSchool’s graduate course information. It leverages Pinecone and Cohere for enhanced knowledge retrieval.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51" y="2477729"/>
            <a:ext cx="4756381" cy="639097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7DD71C-601F-4C3F-2F7E-DC9CA13E6B0E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6" b="632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B9434C-00F1-EC05-C40C-3D8F51B9D4D0}"/>
              </a:ext>
            </a:extLst>
          </p:cNvPr>
          <p:cNvSpPr txBox="1"/>
          <p:nvPr/>
        </p:nvSpPr>
        <p:spPr>
          <a:xfrm>
            <a:off x="1044651" y="3266605"/>
            <a:ext cx="438927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Core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Requirements and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Why Vector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Creating Vector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Generating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Uploading Embeddings to Pinecone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Querying the Vector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LLM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Chatbot Architecture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31" y="445401"/>
            <a:ext cx="5416592" cy="891786"/>
          </a:xfrm>
        </p:spPr>
        <p:txBody>
          <a:bodyPr>
            <a:normAutofit/>
          </a:bodyPr>
          <a:lstStyle/>
          <a:p>
            <a:r>
              <a:rPr lang="en-US" sz="3600" dirty="0"/>
              <a:t>Core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8228" y="1970563"/>
            <a:ext cx="8247785" cy="4302417"/>
          </a:xfrm>
        </p:spPr>
        <p:txBody>
          <a:bodyPr>
            <a:normAutofit/>
          </a:bodyPr>
          <a:lstStyle/>
          <a:p>
            <a:r>
              <a:rPr lang="en-US" b="1" dirty="0"/>
              <a:t>Pinecone</a:t>
            </a:r>
            <a:r>
              <a:rPr lang="en-US" dirty="0"/>
              <a:t> : Stores and manages vector embeddings</a:t>
            </a:r>
          </a:p>
          <a:p>
            <a:endParaRPr lang="en-US" dirty="0"/>
          </a:p>
          <a:p>
            <a:r>
              <a:rPr lang="en-US" b="1" dirty="0"/>
              <a:t>Embeddings</a:t>
            </a:r>
            <a:r>
              <a:rPr lang="en-US" dirty="0"/>
              <a:t>: Sentence transformers in vector database</a:t>
            </a:r>
          </a:p>
          <a:p>
            <a:endParaRPr lang="en-US" dirty="0"/>
          </a:p>
          <a:p>
            <a:r>
              <a:rPr lang="en-US" b="1" dirty="0"/>
              <a:t>LLM</a:t>
            </a:r>
            <a:r>
              <a:rPr lang="en-US" dirty="0"/>
              <a:t>: Cohere API</a:t>
            </a:r>
          </a:p>
          <a:p>
            <a:endParaRPr lang="en-US" dirty="0"/>
          </a:p>
          <a:p>
            <a:r>
              <a:rPr lang="en-US" b="1" dirty="0"/>
              <a:t>Chat UI</a:t>
            </a:r>
            <a:r>
              <a:rPr lang="en-US" dirty="0"/>
              <a:t>: Streamlit</a:t>
            </a:r>
          </a:p>
          <a:p>
            <a:endParaRPr lang="en-US" dirty="0"/>
          </a:p>
          <a:p>
            <a:r>
              <a:rPr lang="en-US" b="1" dirty="0"/>
              <a:t>Course data</a:t>
            </a:r>
            <a:r>
              <a:rPr lang="en-US" dirty="0"/>
              <a:t>: Syracuse University iSchool graduate courses description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Requirement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8652388" cy="4155757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cap="none" dirty="0">
                <a:cs typeface="Calibri"/>
              </a:rPr>
              <a:t>Requirements:</a:t>
            </a:r>
          </a:p>
          <a:p>
            <a:pPr lvl="1"/>
            <a:r>
              <a:rPr lang="en-US" dirty="0">
                <a:cs typeface="Calibri"/>
              </a:rPr>
              <a:t>Ability to answer detailed questions on iSchool's graduate courses</a:t>
            </a:r>
          </a:p>
          <a:p>
            <a:pPr lvl="1"/>
            <a:r>
              <a:rPr lang="en-US" dirty="0">
                <a:cs typeface="Calibri"/>
              </a:rPr>
              <a:t>Must handle quires about course information, credits, description etc.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Tools Used:</a:t>
            </a:r>
          </a:p>
          <a:p>
            <a:pPr lvl="1"/>
            <a:r>
              <a:rPr lang="en-US" dirty="0">
                <a:cs typeface="Calibri"/>
              </a:rPr>
              <a:t>Python</a:t>
            </a:r>
          </a:p>
          <a:p>
            <a:pPr lvl="1"/>
            <a:r>
              <a:rPr lang="en-US" dirty="0">
                <a:cs typeface="Calibri"/>
              </a:rPr>
              <a:t>Cohere</a:t>
            </a:r>
          </a:p>
          <a:p>
            <a:pPr lvl="1"/>
            <a:r>
              <a:rPr lang="en-US" dirty="0">
                <a:cs typeface="Calibri"/>
              </a:rPr>
              <a:t>Streamlit</a:t>
            </a:r>
          </a:p>
          <a:p>
            <a:pPr lvl="1"/>
            <a:r>
              <a:rPr lang="en-US" dirty="0">
                <a:cs typeface="Calibri"/>
              </a:rPr>
              <a:t>Sentence Transformers </a:t>
            </a:r>
            <a:endParaRPr lang="en-US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4" y="620261"/>
            <a:ext cx="7157884" cy="834083"/>
          </a:xfrm>
        </p:spPr>
        <p:txBody>
          <a:bodyPr>
            <a:normAutofit/>
          </a:bodyPr>
          <a:lstStyle/>
          <a:p>
            <a:r>
              <a:rPr lang="en-US" sz="3600" dirty="0"/>
              <a:t>Why Vector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1381" y="1655931"/>
            <a:ext cx="5329084" cy="3771476"/>
          </a:xfrm>
        </p:spPr>
        <p:txBody>
          <a:bodyPr>
            <a:noAutofit/>
          </a:bodyPr>
          <a:lstStyle/>
          <a:p>
            <a:r>
              <a:rPr lang="en-US" b="1" dirty="0"/>
              <a:t>Semantic Search</a:t>
            </a:r>
          </a:p>
          <a:p>
            <a:r>
              <a:rPr lang="en-US" dirty="0"/>
              <a:t>Retrieves information based on meaning.</a:t>
            </a:r>
          </a:p>
          <a:p>
            <a:endParaRPr lang="en-US" b="1" dirty="0"/>
          </a:p>
          <a:p>
            <a:r>
              <a:rPr lang="en-US" b="1" dirty="0"/>
              <a:t>Scalability</a:t>
            </a:r>
          </a:p>
          <a:p>
            <a:r>
              <a:rPr lang="en-US" dirty="0"/>
              <a:t>Efficiently handles large datasets.</a:t>
            </a:r>
          </a:p>
          <a:p>
            <a:endParaRPr lang="en-US" b="1" dirty="0"/>
          </a:p>
          <a:p>
            <a:r>
              <a:rPr lang="en-US" b="1" dirty="0"/>
              <a:t>Pinecone Benefits</a:t>
            </a:r>
          </a:p>
          <a:p>
            <a:r>
              <a:rPr lang="en-US" dirty="0"/>
              <a:t>Managed service, easy integration.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/>
          <a:p>
            <a:r>
              <a:rPr lang="en-US" sz="3600" dirty="0"/>
              <a:t>Creating Vector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9753601" cy="3747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Account Setup</a:t>
            </a:r>
          </a:p>
          <a:p>
            <a:pPr lvl="1"/>
            <a:r>
              <a:rPr lang="en-US" sz="2000" dirty="0"/>
              <a:t>Sign up on pinecone.io</a:t>
            </a:r>
          </a:p>
          <a:p>
            <a:pPr lvl="1"/>
            <a:r>
              <a:rPr lang="en-US" sz="2000" dirty="0"/>
              <a:t>Retrieve API key &amp; environment</a:t>
            </a:r>
          </a:p>
          <a:p>
            <a:pPr lvl="1"/>
            <a:endParaRPr lang="en-US" sz="2000" dirty="0"/>
          </a:p>
          <a:p>
            <a:r>
              <a:rPr lang="en-US" b="1" dirty="0"/>
              <a:t>Initialize the Pinecon</a:t>
            </a:r>
            <a:r>
              <a:rPr lang="en-US" dirty="0"/>
              <a:t>e 	</a:t>
            </a:r>
          </a:p>
          <a:p>
            <a:pPr lvl="1"/>
            <a:endParaRPr lang="en-US" sz="2000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CF7251-DBB1-71F6-8285-7CD5B13B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217197"/>
            <a:ext cx="3820058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/>
          <a:p>
            <a:r>
              <a:rPr lang="en-US" sz="3600" dirty="0"/>
              <a:t>generating Embeddings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8219769" cy="3747180"/>
          </a:xfrm>
        </p:spPr>
        <p:txBody>
          <a:bodyPr>
            <a:normAutofit/>
          </a:bodyPr>
          <a:lstStyle/>
          <a:p>
            <a:r>
              <a:rPr lang="en-US" b="0" dirty="0"/>
              <a:t>Model Selection: sentence-transformers (all-MiniLM-L6-v2)</a:t>
            </a:r>
          </a:p>
          <a:p>
            <a:r>
              <a:rPr lang="en-US" b="0" dirty="0"/>
              <a:t>Embedding Process:</a:t>
            </a:r>
          </a:p>
          <a:p>
            <a:pPr lvl="1"/>
            <a:r>
              <a:rPr lang="en-US" sz="2000" b="0" dirty="0"/>
              <a:t>Install dependencies</a:t>
            </a:r>
          </a:p>
          <a:p>
            <a:pPr lvl="1"/>
            <a:r>
              <a:rPr lang="en-US" sz="2000" b="0" dirty="0"/>
              <a:t>pip install sentence-transformers</a:t>
            </a:r>
          </a:p>
          <a:p>
            <a:pPr lvl="1"/>
            <a:r>
              <a:rPr lang="en-US" sz="2000" b="0" dirty="0"/>
              <a:t>Generate vector embeddings for each course description</a:t>
            </a:r>
          </a:p>
          <a:p>
            <a:pPr lvl="1"/>
            <a:r>
              <a:rPr lang="en-US" sz="2000" b="0" dirty="0"/>
              <a:t>Store results as 384-dim vectors</a:t>
            </a:r>
          </a:p>
          <a:p>
            <a:r>
              <a:rPr lang="en-US" b="0" dirty="0"/>
              <a:t>Why sentence-transformers?</a:t>
            </a:r>
          </a:p>
          <a:p>
            <a:pPr lvl="1"/>
            <a:r>
              <a:rPr lang="en-US" sz="2000" b="0" dirty="0"/>
              <a:t>Good balance of speed &amp; accuracy for Q&amp;A tasks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6536467" cy="1448747"/>
          </a:xfrm>
        </p:spPr>
        <p:txBody>
          <a:bodyPr>
            <a:normAutofit/>
          </a:bodyPr>
          <a:lstStyle/>
          <a:p>
            <a:r>
              <a:rPr lang="en-US" sz="3600" dirty="0"/>
              <a:t>Uploading embeddings to pinecone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7187382" cy="3747180"/>
          </a:xfrm>
        </p:spPr>
        <p:txBody>
          <a:bodyPr/>
          <a:lstStyle/>
          <a:p>
            <a:r>
              <a:rPr lang="en-US" dirty="0"/>
              <a:t>Convert each description into an embedding</a:t>
            </a:r>
          </a:p>
          <a:p>
            <a:r>
              <a:rPr lang="en-US" dirty="0" err="1"/>
              <a:t>Upsert</a:t>
            </a:r>
            <a:r>
              <a:rPr lang="en-US" dirty="0"/>
              <a:t> into Pinecone with metadata (course name, ID, etc.)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course is stored as a vector, enabling similarity search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D4AC1-EAE8-79E5-4FDA-9442FB3E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905101"/>
            <a:ext cx="730669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60</TotalTime>
  <Words>403</Words>
  <Application>Microsoft Office PowerPoint</Application>
  <PresentationFormat>Widescreen</PresentationFormat>
  <Paragraphs>118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Custom</vt:lpstr>
      <vt:lpstr>iSchool Q&amp;A bot: cohere and pinecone</vt:lpstr>
      <vt:lpstr>Introduction</vt:lpstr>
      <vt:lpstr>Agenda</vt:lpstr>
      <vt:lpstr>Core Components</vt:lpstr>
      <vt:lpstr>Requirement and Tools</vt:lpstr>
      <vt:lpstr>Why Vector Databases</vt:lpstr>
      <vt:lpstr>Creating Vector database</vt:lpstr>
      <vt:lpstr>generating Embeddings </vt:lpstr>
      <vt:lpstr>Uploading embeddings to pinecone</vt:lpstr>
      <vt:lpstr>Querying the vector database</vt:lpstr>
      <vt:lpstr>LLm Integration</vt:lpstr>
      <vt:lpstr>Chatbot Architecture Overview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Rajendra Wani</dc:creator>
  <cp:lastModifiedBy>Sahil Rajendra Wani</cp:lastModifiedBy>
  <cp:revision>20</cp:revision>
  <dcterms:created xsi:type="dcterms:W3CDTF">2025-02-16T01:15:40Z</dcterms:created>
  <dcterms:modified xsi:type="dcterms:W3CDTF">2025-02-16T02:15:56Z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