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379" r:id="rId5"/>
    <p:sldId id="396" r:id="rId6"/>
    <p:sldId id="371" r:id="rId7"/>
    <p:sldId id="359" r:id="rId8"/>
    <p:sldId id="392" r:id="rId9"/>
    <p:sldId id="362" r:id="rId10"/>
    <p:sldId id="399" r:id="rId11"/>
    <p:sldId id="375" r:id="rId12"/>
    <p:sldId id="374" r:id="rId13"/>
    <p:sldId id="397" r:id="rId14"/>
    <p:sldId id="398" r:id="rId15"/>
    <p:sldId id="389" r:id="rId16"/>
    <p:sldId id="393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7C"/>
    <a:srgbClr val="003A52"/>
    <a:srgbClr val="E56D55"/>
    <a:srgbClr val="DE9F5B"/>
    <a:srgbClr val="F28360"/>
    <a:srgbClr val="BA6964"/>
    <a:srgbClr val="DB4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09" autoAdjust="0"/>
  </p:normalViewPr>
  <p:slideViewPr>
    <p:cSldViewPr showGuides="1">
      <p:cViewPr varScale="1">
        <p:scale>
          <a:sx n="76" d="100"/>
          <a:sy n="76" d="100"/>
        </p:scale>
        <p:origin x="946" y="53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2/28/2025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2/28/2025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4BFB7-2191-07EC-53E4-F57A78B1A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B8FA5-0C29-9273-B24F-C48862AD5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7AA6A-36D3-A174-845D-9E1434AA0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FBC8E-84B1-4046-944F-A0E5CE2F9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7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E483-E172-64D9-751E-BC2EB040A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7FBC9-D267-1F6B-0428-A38BF3D41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D403C-A381-F17B-B795-E825667AC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A4E4-377B-2C22-94D3-A080BAB62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84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4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7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6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8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2063F-E33B-1B47-A14A-203F75FA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F7460A-F955-CD11-A246-C230156ED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01F2B-AFF0-D1A7-D038-43B055188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A0744-BAFB-79C3-D355-0DE346735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11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019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06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F1F0E-8DF0-62EB-B3C8-C6E1AEA0259F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24CC1C1D-653F-14A0-54A0-6492ABCC273D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2049B2C-54AB-505F-2572-7CD19C3D968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23FD261-2FDC-1CD9-A732-906B64F405A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90AE363-FA57-0E86-3B4F-5E0A0806185D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137775E-DBE1-BA92-6BCD-E9944273E622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524EC-636E-4802-109E-EE71B9D4EB96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03E2BFD-896B-BEC0-29BD-917248BCC6E8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9527DE-31CB-858E-9758-616F93A85AE1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7C850F0-0452-2D8B-D0FC-FBB759016D0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1721AD6-6F30-0F58-A50E-32AF0FFCB1F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1E989A6-CA34-B2A2-552B-4FF5F76F9F4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6E8597AB-CD80-E7F0-F72F-40DFF3012FC5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5A2B040-E43D-ED66-F37F-E956857A55FA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9B8B1CB-3502-9821-3B34-67B4601C88A7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35C657D-422D-A995-B64D-619B6A571325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1D693-8EFB-0671-CF70-84C0E591B0C4}"/>
              </a:ext>
            </a:extLst>
          </p:cNvPr>
          <p:cNvCxnSpPr/>
          <p:nvPr userDrawn="1"/>
        </p:nvCxnSpPr>
        <p:spPr>
          <a:xfrm rot="10800000">
            <a:off x="455612" y="144779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43CFFE-3C15-DA64-2463-80330D89A4B9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DBBBDCC-257F-24EC-27A6-227D459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>
            <a:normAutofit/>
          </a:bodyPr>
          <a:lstStyle>
            <a:lvl1pPr algn="l">
              <a:defRPr sz="4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D3A5D-9665-1463-8327-4E15CDD4E786}"/>
              </a:ext>
            </a:extLst>
          </p:cNvPr>
          <p:cNvGrpSpPr/>
          <p:nvPr userDrawn="1"/>
        </p:nvGrpSpPr>
        <p:grpSpPr>
          <a:xfrm>
            <a:off x="982255" y="2281053"/>
            <a:ext cx="2286082" cy="2295894"/>
            <a:chOff x="982255" y="2281053"/>
            <a:chExt cx="2286082" cy="22958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C18144-9323-970D-DF65-B42D33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55" y="2281053"/>
              <a:ext cx="2286082" cy="22958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2D720A-50F8-524A-E72A-32B073A15EA3}"/>
                </a:ext>
              </a:extLst>
            </p:cNvPr>
            <p:cNvSpPr/>
            <p:nvPr/>
          </p:nvSpPr>
          <p:spPr>
            <a:xfrm>
              <a:off x="1793080" y="3120710"/>
              <a:ext cx="691763" cy="691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542C9E-426B-E68F-C132-EDEAD07A758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E96BB-4B51-AF19-15EA-803FCE1BCA9E}"/>
              </a:ext>
            </a:extLst>
          </p:cNvPr>
          <p:cNvGrpSpPr/>
          <p:nvPr userDrawn="1"/>
        </p:nvGrpSpPr>
        <p:grpSpPr>
          <a:xfrm>
            <a:off x="455611" y="5661786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4788C66-17F7-D9FE-31CB-95EE947F964B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31B611EC-0253-A614-C481-A1FCD9B63143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3E97C15-99B2-C628-FF01-1760B604D9C8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2AEDCD07-A50E-9AD7-7C5F-E6A58BDF0E00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2E1F0CA3-2F0D-C8C9-A26C-A94E8F9D5A6B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2E8B704-7C74-5ABD-8551-0F18687DB3A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DD0D25B-B68E-52C8-F485-82EFD6F534D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0F9169B-78AC-E723-9732-25A301F5157B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D44E897D-3BAE-3070-F317-7B773773638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D12434D8-E614-02C4-35C5-5A8210624C5D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25D0EC30-F0CD-7028-07C6-31A0A46F5687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C53FD7-0571-AFB4-76B8-C165647B0CF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8C6A87F-6FA6-0F77-131A-0AE2A7E5FEBB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4696A920-0DEB-EB7A-DD1B-6ECABD381673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FFD56427-82E5-DFD7-1956-AEFF3610C52D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F467F-C705-E684-A579-DB2879650B17}"/>
              </a:ext>
            </a:extLst>
          </p:cNvPr>
          <p:cNvGrpSpPr/>
          <p:nvPr userDrawn="1"/>
        </p:nvGrpSpPr>
        <p:grpSpPr>
          <a:xfrm>
            <a:off x="455617" y="5410200"/>
            <a:ext cx="11353792" cy="616755"/>
            <a:chOff x="760415" y="7127111"/>
            <a:chExt cx="10286999" cy="11487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18B3D9-7217-BFE4-FE9A-DEDDDB26C748}"/>
                </a:ext>
              </a:extLst>
            </p:cNvPr>
            <p:cNvCxnSpPr/>
            <p:nvPr/>
          </p:nvCxnSpPr>
          <p:spPr>
            <a:xfrm>
              <a:off x="760416" y="8275818"/>
              <a:ext cx="1028699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75D9E7-2DF6-6560-CC21-E81551E9AB0A}"/>
                </a:ext>
              </a:extLst>
            </p:cNvPr>
            <p:cNvCxnSpPr/>
            <p:nvPr/>
          </p:nvCxnSpPr>
          <p:spPr>
            <a:xfrm>
              <a:off x="760415" y="7127111"/>
              <a:ext cx="1028699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DEDD67-EA3D-363D-8A40-D49E5F1B4C1C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FA33993F-8FA8-07DB-3B69-E1A22B18849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55613" y="830263"/>
            <a:ext cx="5789612" cy="353218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  <a:lvl2pPr marL="457200">
              <a:defRPr/>
            </a:lvl2pPr>
            <a:lvl3pPr marL="914400">
              <a:defRPr/>
            </a:lvl3pPr>
            <a:lvl4pPr marL="1371600">
              <a:defRPr/>
            </a:lvl4pPr>
            <a:lvl5pPr marL="18288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245008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1448"/>
            <a:ext cx="11356848" cy="3584448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92176E-3B49-0477-AA91-E6395EC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36B7D-E277-C256-5856-F8E6C59FC5E1}"/>
              </a:ext>
            </a:extLst>
          </p:cNvPr>
          <p:cNvCxnSpPr>
            <a:cxnSpLocks/>
          </p:cNvCxnSpPr>
          <p:nvPr userDrawn="1"/>
        </p:nvCxnSpPr>
        <p:spPr>
          <a:xfrm>
            <a:off x="455617" y="2438400"/>
            <a:ext cx="113537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2B67A-2B44-F4A3-3DE0-514550897E7D}"/>
              </a:ext>
            </a:extLst>
          </p:cNvPr>
          <p:cNvCxnSpPr>
            <a:cxnSpLocks/>
          </p:cNvCxnSpPr>
          <p:nvPr userDrawn="1"/>
        </p:nvCxnSpPr>
        <p:spPr>
          <a:xfrm>
            <a:off x="6254104" y="2438400"/>
            <a:ext cx="0" cy="3587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A84-9C58-F896-0FB0-49EBCE3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197864"/>
            <a:ext cx="11353801" cy="2395728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8C78A5-5D77-F57C-D5EA-9FED831F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94176"/>
            <a:ext cx="11356848" cy="197510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272CF2-D7FA-D7DE-67B8-A8E6C0C3987C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8716FC7-1AD2-45FF-0DA3-7A1BFB1B2E0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9BB50BB-555B-D492-C307-C81262E21B59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408CA3-CC0E-EC5C-062F-934E485268D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AE5ED21-EB43-A35B-E75A-451CB583EBA9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385C5A-30D8-0BA8-828B-AB63969F183C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64D7533-0D81-28B1-5BCE-B377A69CCB70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999CAC2-3805-7790-0D5B-1C0C560FC39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745A4C-04EE-2733-6012-D36B5BBBF39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857CED-E2E1-89D2-A39D-654ACE08A93B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9393802-381E-135F-4932-F69B44996A8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4B70FE7-D13E-6BF8-0263-5DC35765D06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E69ACE-9D4F-1BC1-3813-E4A8B8D3DC2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56F1340-0F67-BC41-CE24-7A6D858FB09F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982964F-E8E0-48A7-63EE-30E110ED9895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39F1912B-FF96-9C65-85DE-F7EFD9DF13EB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8CC7A-81EA-FE94-C301-81556552A481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EC814-52EA-642A-75CD-07481ECF4273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DA2521-B0F3-5A0E-9428-0B165F691501}"/>
              </a:ext>
            </a:extLst>
          </p:cNvPr>
          <p:cNvGrpSpPr/>
          <p:nvPr userDrawn="1"/>
        </p:nvGrpSpPr>
        <p:grpSpPr>
          <a:xfrm>
            <a:off x="455595" y="5663122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A5A1D4-EBE7-9453-19D8-B316FAC9992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71E21317-0ADC-6BF8-DFD8-DA8C9E0F0646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EFF694-4FBF-F6A5-750F-30AACB3C2EB9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5F19B0A-2C90-24E0-A63C-B8B841B832BF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2554279-F72C-5046-9E50-62272505D46D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736FAE4-B9C8-1879-59A5-D9764E11486C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7BA47AA-B3DD-48A7-19BD-E8255F9B069A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8FC8D71-7679-D51D-AA45-16338DBF0DA2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3BC4D85-8499-C4DE-84DC-80193602AB2A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5C1B48A-2A95-F0D4-AC65-178A56B43F86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D2245DE-C317-FF60-ABBF-D0CFE4A503FF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60B9A58-26A4-E15F-753D-DA3847B4651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965DC43-1BBE-B7DA-93C1-F920AB125B24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B2B05D8B-37A7-2CDF-5C37-B108920566C8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0BA82473-BACD-58B4-E315-83013BECB612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3E19B-FA9C-5C38-6BCD-CE9C1DB196D3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6CEBD1-73E3-AFFD-B18B-C563A5DDFBAB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7153E3-4FAF-5038-3E06-59C31F3C1FB3}"/>
              </a:ext>
            </a:extLst>
          </p:cNvPr>
          <p:cNvGrpSpPr/>
          <p:nvPr userDrawn="1"/>
        </p:nvGrpSpPr>
        <p:grpSpPr>
          <a:xfrm>
            <a:off x="456096" y="825273"/>
            <a:ext cx="5812452" cy="1469999"/>
            <a:chOff x="457033" y="830370"/>
            <a:chExt cx="5812452" cy="2065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E83417-C739-7E6A-1A1E-66C3A939437F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506D605-7BD2-DBFC-DB13-E043D25FFA58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57EFF3-5056-A157-A797-3494AFA4704F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18" name="Isosceles Triangle 42">
                  <a:extLst>
                    <a:ext uri="{FF2B5EF4-FFF2-40B4-BE49-F238E27FC236}">
                      <a16:creationId xmlns:a16="http://schemas.microsoft.com/office/drawing/2014/main" id="{7A4C9B86-B935-82A0-D658-EBB7D17E7381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Isosceles Triangle 43">
                  <a:extLst>
                    <a:ext uri="{FF2B5EF4-FFF2-40B4-BE49-F238E27FC236}">
                      <a16:creationId xmlns:a16="http://schemas.microsoft.com/office/drawing/2014/main" id="{3AF50299-1EA6-1864-EDAC-C3E6877A47C9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4CF649A-DFC6-1BF8-0270-752AAA9CEDD6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0108786-C7D0-954D-E8A3-AF7C673DEFA1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3DC63D-6304-DCBF-34B3-0EBBEC1F9065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16" name="Isosceles Triangle 40">
                  <a:extLst>
                    <a:ext uri="{FF2B5EF4-FFF2-40B4-BE49-F238E27FC236}">
                      <a16:creationId xmlns:a16="http://schemas.microsoft.com/office/drawing/2014/main" id="{6B52CBF4-8599-BFF2-4482-EEE46A5F9AF4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41">
                  <a:extLst>
                    <a:ext uri="{FF2B5EF4-FFF2-40B4-BE49-F238E27FC236}">
                      <a16:creationId xmlns:a16="http://schemas.microsoft.com/office/drawing/2014/main" id="{042C9065-C8B2-7FDF-02E8-2C9F4269F51F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190318-A06B-CC6B-18D2-C2B0A8150403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EEE936E-06C8-2235-5084-73FE99F4D1CA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084BE1D-78B4-6DAB-93E4-251AC62C1350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096FF-DA4D-A343-D4C0-23DE487905E1}"/>
              </a:ext>
            </a:extLst>
          </p:cNvPr>
          <p:cNvGrpSpPr/>
          <p:nvPr userDrawn="1"/>
        </p:nvGrpSpPr>
        <p:grpSpPr>
          <a:xfrm>
            <a:off x="455611" y="4572000"/>
            <a:ext cx="5812452" cy="1469999"/>
            <a:chOff x="457033" y="830370"/>
            <a:chExt cx="5812452" cy="20651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8E795A-DDAB-7E87-CB74-F3C9400DAA07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842CD96-6F19-C2E7-DB53-F591695BFBFD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8D220F-2EBD-A806-C9C2-3C1B91FB55A9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32" name="Isosceles Triangle 42">
                  <a:extLst>
                    <a:ext uri="{FF2B5EF4-FFF2-40B4-BE49-F238E27FC236}">
                      <a16:creationId xmlns:a16="http://schemas.microsoft.com/office/drawing/2014/main" id="{BB1DE0C2-5412-A76E-69E1-3A57548DA2C0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43">
                  <a:extLst>
                    <a:ext uri="{FF2B5EF4-FFF2-40B4-BE49-F238E27FC236}">
                      <a16:creationId xmlns:a16="http://schemas.microsoft.com/office/drawing/2014/main" id="{3D50BC3F-930B-FB72-0B5F-CEEFA2FA8FA0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0CB9AE1-299B-0510-3AB7-F2F04AFD95EB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4980405C-D948-1A58-EC49-ED0B23B548AB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F270D1C-3800-E1FC-9565-BFBE2F1A59EE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30" name="Isosceles Triangle 40">
                  <a:extLst>
                    <a:ext uri="{FF2B5EF4-FFF2-40B4-BE49-F238E27FC236}">
                      <a16:creationId xmlns:a16="http://schemas.microsoft.com/office/drawing/2014/main" id="{F3BD1C8B-91DF-FCC8-CD61-449251E29867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sosceles Triangle 41">
                  <a:extLst>
                    <a:ext uri="{FF2B5EF4-FFF2-40B4-BE49-F238E27FC236}">
                      <a16:creationId xmlns:a16="http://schemas.microsoft.com/office/drawing/2014/main" id="{AFB2A733-589E-F734-652F-24BE73548569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851D053-622F-D591-749F-3F8F85CB8706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5BD8778-F92B-F561-5C9F-4E28D2BAE444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78A0F2-8500-3B61-7CB7-C06B717BC7B3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49FA9-9C63-477D-9647-E85476276144}"/>
              </a:ext>
            </a:extLst>
          </p:cNvPr>
          <p:cNvCxnSpPr/>
          <p:nvPr userDrawn="1"/>
        </p:nvCxnSpPr>
        <p:spPr>
          <a:xfrm>
            <a:off x="6246813" y="831037"/>
            <a:ext cx="0" cy="51952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77793-980F-C12A-4C1F-8E5CF2312BCB}"/>
              </a:ext>
            </a:extLst>
          </p:cNvPr>
          <p:cNvGrpSpPr/>
          <p:nvPr userDrawn="1"/>
        </p:nvGrpSpPr>
        <p:grpSpPr>
          <a:xfrm>
            <a:off x="453810" y="2277215"/>
            <a:ext cx="5804109" cy="2302786"/>
            <a:chOff x="379667" y="2277215"/>
            <a:chExt cx="5651371" cy="230278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66CF6D-7BC9-C8C9-5F6E-1ABD405A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67" y="2277215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055B61-28A3-530B-B84F-BBE72252970B}"/>
                </a:ext>
              </a:extLst>
            </p:cNvPr>
            <p:cNvCxnSpPr>
              <a:cxnSpLocks/>
            </p:cNvCxnSpPr>
            <p:nvPr/>
          </p:nvCxnSpPr>
          <p:spPr>
            <a:xfrm>
              <a:off x="392243" y="4580001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B99DA4-D361-CB3B-1C65-E043624F851D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EB66D9-438A-25D6-4477-C6587095FFD0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C98393-F36D-0E2E-7C65-156C358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19160C8-ECEB-7240-9ABC-EF687B108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1309-6FE3-0960-7BB1-BDE74FC2D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6282-234B-8776-F76F-A59B8040A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F7EA-493F-E798-EEAB-43E3F0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7EA237-29E4-C9E5-1412-45F20A771318}"/>
              </a:ext>
            </a:extLst>
          </p:cNvPr>
          <p:cNvGrpSpPr/>
          <p:nvPr userDrawn="1"/>
        </p:nvGrpSpPr>
        <p:grpSpPr>
          <a:xfrm>
            <a:off x="6048174" y="831032"/>
            <a:ext cx="5732456" cy="364609"/>
            <a:chOff x="6019602" y="5661675"/>
            <a:chExt cx="5732456" cy="36460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067193A-4C41-AD7D-5AE7-4018376E69D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D123BE-1B6C-C770-3900-0879FE097DA6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0214242-3860-51C5-20FB-A2DFA298A64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60A3393-CF72-9623-16A9-B9F0D4324992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E66747B-3A35-E221-7141-F2675D8B6B3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BA5F574-F13B-DD46-1569-957B8C2121D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19CF334-9665-5F30-9F58-70950EE0825F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A8F13-04F3-DE80-D663-1A43C40A152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3553941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861AE-2000-B67A-1013-C065785C882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1191925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56E6F3-93DA-B3EA-46A3-D9DDB8500FE9}"/>
              </a:ext>
            </a:extLst>
          </p:cNvPr>
          <p:cNvGrpSpPr/>
          <p:nvPr userDrawn="1"/>
        </p:nvGrpSpPr>
        <p:grpSpPr>
          <a:xfrm>
            <a:off x="6040759" y="3566068"/>
            <a:ext cx="5732456" cy="364609"/>
            <a:chOff x="6019602" y="5661675"/>
            <a:chExt cx="5732456" cy="36460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5280277-9E19-9704-ABD4-1C8FD523AF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C067164-AF53-9619-FC03-FDC26E1C927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12F2B5D7-28A9-E995-4985-B550BCA752B9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13BCD68-93FC-814A-D777-F85BB289AD61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4736AA-6664-C549-2FAD-8A0CFE27AFA5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C2E2F51-EF4C-75FB-6221-8DB6F4BDC3E6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6C815CE-7C62-59B1-BAB4-4397B0C1542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D2785-56AF-3451-10FB-4E6F9699635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9602" y="3919564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E69ACA87-2170-A3D4-B23A-427CA93C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7" y="3949700"/>
            <a:ext cx="5753100" cy="2070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2FA80-17C9-2722-5498-68FDC0326EB4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7745F-BACD-DC4C-E55C-899B1D90F3F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A0A0B06-0927-9D33-6F76-CBB62C2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23951D4E-C68E-139B-F5B4-4C5307ADD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233-AE33-4CB0-F4DA-8AF182D1A1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337A-F55F-FF31-E2BC-ECDF93A39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2236-DAB8-3C41-8C40-1448CC4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A60C-5945-8E6F-F895-9ECCDE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40">
            <a:extLst>
              <a:ext uri="{FF2B5EF4-FFF2-40B4-BE49-F238E27FC236}">
                <a16:creationId xmlns:a16="http://schemas.microsoft.com/office/drawing/2014/main" id="{94875880-BEFD-F3B6-9740-634DB1A7E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1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E9A5-CC43-4AD0-865C-3D797DC4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20C7-F6CD-FDFB-A647-4C0E8A50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2652-AAA2-F315-D13E-1C179AC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white line art of a star&#10;&#10;Description automatically generated">
            <a:extLst>
              <a:ext uri="{FF2B5EF4-FFF2-40B4-BE49-F238E27FC236}">
                <a16:creationId xmlns:a16="http://schemas.microsoft.com/office/drawing/2014/main" id="{2CB8D1F2-BB19-789F-7A10-739273876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91" y="1197889"/>
            <a:ext cx="3342312" cy="28428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A412EB-E0A6-358C-725B-9DE71558A9FA}"/>
              </a:ext>
            </a:extLst>
          </p:cNvPr>
          <p:cNvGrpSpPr/>
          <p:nvPr userDrawn="1"/>
        </p:nvGrpSpPr>
        <p:grpSpPr>
          <a:xfrm>
            <a:off x="8456605" y="4038599"/>
            <a:ext cx="3352811" cy="1835639"/>
            <a:chOff x="8695305" y="4038599"/>
            <a:chExt cx="3088783" cy="1835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B8258E-A0D6-6490-59A7-8A216AFE77EB}"/>
                </a:ext>
              </a:extLst>
            </p:cNvPr>
            <p:cNvGrpSpPr/>
            <p:nvPr/>
          </p:nvGrpSpPr>
          <p:grpSpPr>
            <a:xfrm>
              <a:off x="8695305" y="4038599"/>
              <a:ext cx="3088783" cy="1835639"/>
              <a:chOff x="8720635" y="4038599"/>
              <a:chExt cx="3088783" cy="1835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FAEBDB-6FA7-5CCC-7DBB-B8BB04C1C213}"/>
                  </a:ext>
                </a:extLst>
              </p:cNvPr>
              <p:cNvGrpSpPr/>
              <p:nvPr/>
            </p:nvGrpSpPr>
            <p:grpSpPr>
              <a:xfrm>
                <a:off x="8720635" y="4038599"/>
                <a:ext cx="786090" cy="1262596"/>
                <a:chOff x="8720637" y="4038599"/>
                <a:chExt cx="828547" cy="1330789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B44B970-0217-DCCB-42E0-2E86ADABD14A}"/>
                    </a:ext>
                  </a:extLst>
                </p:cNvPr>
                <p:cNvSpPr/>
                <p:nvPr/>
              </p:nvSpPr>
              <p:spPr>
                <a:xfrm rot="10800000">
                  <a:off x="8720637" y="4038599"/>
                  <a:ext cx="828547" cy="1330789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6B1F82B-DBBF-7ADE-2EA5-4A0FA5A3FE95}"/>
                    </a:ext>
                  </a:extLst>
                </p:cNvPr>
                <p:cNvSpPr/>
                <p:nvPr/>
              </p:nvSpPr>
              <p:spPr>
                <a:xfrm rot="10800000">
                  <a:off x="8728691" y="4045438"/>
                  <a:ext cx="434657" cy="71600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D14DD9-20A8-8575-7A61-D84640F40301}"/>
                  </a:ext>
                </a:extLst>
              </p:cNvPr>
              <p:cNvGrpSpPr/>
              <p:nvPr/>
            </p:nvGrpSpPr>
            <p:grpSpPr>
              <a:xfrm>
                <a:off x="11107428" y="4521119"/>
                <a:ext cx="701990" cy="1353119"/>
                <a:chOff x="11098080" y="4503109"/>
                <a:chExt cx="711334" cy="1371130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77CC67D8-1AC0-2439-FC7E-981AD0F7E4C5}"/>
                    </a:ext>
                  </a:extLst>
                </p:cNvPr>
                <p:cNvSpPr/>
                <p:nvPr/>
              </p:nvSpPr>
              <p:spPr>
                <a:xfrm>
                  <a:off x="11098080" y="4503109"/>
                  <a:ext cx="711334" cy="1155412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5D5A6138-F194-F6FC-182B-9F86724A187C}"/>
                    </a:ext>
                  </a:extLst>
                </p:cNvPr>
                <p:cNvSpPr/>
                <p:nvPr/>
              </p:nvSpPr>
              <p:spPr>
                <a:xfrm>
                  <a:off x="11382608" y="5181602"/>
                  <a:ext cx="426803" cy="69263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7B13B7-18D7-207A-021A-D08E4EEA956E}"/>
                </a:ext>
              </a:extLst>
            </p:cNvPr>
            <p:cNvSpPr/>
            <p:nvPr/>
          </p:nvSpPr>
          <p:spPr>
            <a:xfrm>
              <a:off x="879017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D22A7D-FCB9-6BD1-DB73-C2DF853158EB}"/>
                </a:ext>
              </a:extLst>
            </p:cNvPr>
            <p:cNvSpPr/>
            <p:nvPr/>
          </p:nvSpPr>
          <p:spPr>
            <a:xfrm>
              <a:off x="9538317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732992-6CC5-4538-D972-F94812ABC780}"/>
                </a:ext>
              </a:extLst>
            </p:cNvPr>
            <p:cNvSpPr/>
            <p:nvPr/>
          </p:nvSpPr>
          <p:spPr>
            <a:xfrm>
              <a:off x="1032558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FD5E00-03A9-DB67-7C55-68BA6AEEAEC9}"/>
              </a:ext>
            </a:extLst>
          </p:cNvPr>
          <p:cNvCxnSpPr>
            <a:cxnSpLocks/>
          </p:cNvCxnSpPr>
          <p:nvPr userDrawn="1"/>
        </p:nvCxnSpPr>
        <p:spPr>
          <a:xfrm>
            <a:off x="8456609" y="4045090"/>
            <a:ext cx="3352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281E0-AEBC-9934-C7A1-645E1CD275F2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3ACEA6-73D4-5663-99B3-7D9CE75F0A60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D8AF1-5923-E4E6-6F17-4D28FFF59994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2B6A6-AA68-91B5-DFCC-91DE61FD7B45}"/>
                </a:ext>
              </a:extLst>
            </p:cNvPr>
            <p:cNvCxnSpPr>
              <a:cxnSpLocks/>
            </p:cNvCxnSpPr>
            <p:nvPr/>
          </p:nvCxnSpPr>
          <p:spPr>
            <a:xfrm>
              <a:off x="8456612" y="831037"/>
              <a:ext cx="0" cy="56459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70480E-2E91-8FA9-74D0-E6505CCB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4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A53C4924-6170-D81C-3073-AC4F70D37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9602" y="844933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0591BE-359C-0F5A-1138-94B25A58E12B}"/>
              </a:ext>
            </a:extLst>
          </p:cNvPr>
          <p:cNvGrpSpPr/>
          <p:nvPr userDrawn="1"/>
        </p:nvGrpSpPr>
        <p:grpSpPr>
          <a:xfrm>
            <a:off x="6019602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EA197-5435-A4D4-5EAE-1361A252E0A6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C4423E0-9271-00AF-97BF-73709650786E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EB03BC1-4B65-6435-8A02-2DFEA9C3517F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537638-17EB-C516-1197-0FEE7D2163C7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EFC1475-C4BA-8CD0-FAE8-61C54FA7D07C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4FE30E-05DB-3B4D-2E23-2EEDC4B7325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47BA90D-212A-DF64-6BCB-121DBEE10B88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3A8DE-0A6F-FCE9-0242-C26500384204}"/>
              </a:ext>
            </a:extLst>
          </p:cNvPr>
          <p:cNvGrpSpPr/>
          <p:nvPr userDrawn="1"/>
        </p:nvGrpSpPr>
        <p:grpSpPr>
          <a:xfrm>
            <a:off x="6010075" y="3276600"/>
            <a:ext cx="5791199" cy="2381900"/>
            <a:chOff x="455611" y="2307799"/>
            <a:chExt cx="5638801" cy="23819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1E4C76-3597-67DB-A991-CD68CB9C3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417CE-9A1C-7D61-7122-C2F215281CE7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720F7-4521-28AA-F0EA-9E594613197B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2822-F3E4-EADA-5A38-B31E5F6F2F93}"/>
              </a:ext>
            </a:extLst>
          </p:cNvPr>
          <p:cNvGrpSpPr/>
          <p:nvPr userDrawn="1"/>
        </p:nvGrpSpPr>
        <p:grpSpPr>
          <a:xfrm>
            <a:off x="6048174" y="2908546"/>
            <a:ext cx="5732456" cy="364609"/>
            <a:chOff x="6019602" y="5661675"/>
            <a:chExt cx="5732456" cy="36460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1D76A43-A8AA-2B5F-2A8D-869C6338F7E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3BE4205-C3C1-465F-3522-CFE72D74D46B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0623EA4-0737-4606-618E-1E99FC373E96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90304E7-4FBA-6560-F1FD-699158903E1F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DF2F8F-A4DE-9A51-5892-F2ABEFC8476E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62BEF69-AA65-F49B-5255-29121BDC9C5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AE4A6B4-1E90-6820-016B-4C42992D0343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FA906-0AF9-E1B8-74E8-F146D4E8BFC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F1BCDDA3-C13F-B9F7-895C-DC53390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3324415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E158113E-F5F4-CD42-D6AE-FE847DA8D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5152-8518-81B4-8DEA-0E13F6EC10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940A8-8A97-0FF4-11B6-360DC35D6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3D9E-A74F-614E-BD02-C6361A35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6C8-5392-A1BA-3E25-16657845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63623"/>
            <a:ext cx="11353801" cy="1581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white line art of a gear&#10;&#10;Description automatically generated">
            <a:extLst>
              <a:ext uri="{FF2B5EF4-FFF2-40B4-BE49-F238E27FC236}">
                <a16:creationId xmlns:a16="http://schemas.microsoft.com/office/drawing/2014/main" id="{969D475A-FF4D-4BF6-771B-6E26F1086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3A52"/>
              </a:clrFrom>
              <a:clrTo>
                <a:srgbClr val="003A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0" y="3533948"/>
            <a:ext cx="11353778" cy="2487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03F0F1-8B99-CE42-49F5-9FDBAC231D27}"/>
              </a:ext>
            </a:extLst>
          </p:cNvPr>
          <p:cNvGrpSpPr/>
          <p:nvPr userDrawn="1"/>
        </p:nvGrpSpPr>
        <p:grpSpPr>
          <a:xfrm>
            <a:off x="455615" y="3138348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069E72-7FF8-84AF-9550-9DA72DAF57AF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B41BD85-A1B9-2654-071F-3CFD640054A8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D0310C-65DC-829E-ADA4-298D99C781BC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0C02DCA-8541-233D-F0A7-5DE5DEE95FB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13D6679-F5AE-64AE-B005-22D18A4ABB1F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9DDBE34-9147-41FD-5A16-1645B85BF77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BCD038-1DDC-CA2E-64E7-AA5DB38BA647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92CC9B-4B44-3A01-7047-6BD05D8FE7E6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D9852C8-BC54-FAF3-2D8A-25CBF6E9B28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61DBF9-F690-CF17-0B00-E392C2D9025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6C1240-414B-5EB8-5FBB-A7A13DD69A8A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FE17768-D6D8-33D5-9451-D0541F50534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69E932A-90F8-DB19-C847-A7F5644D2FFC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E53EA5E-8AA6-53A1-2687-A756CD87804C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EAA1DEC-D68F-6F97-707F-E2804657BF77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2422E-1717-6BC8-5C4C-4DCF8E31AFCA}"/>
              </a:ext>
            </a:extLst>
          </p:cNvPr>
          <p:cNvGrpSpPr/>
          <p:nvPr userDrawn="1"/>
        </p:nvGrpSpPr>
        <p:grpSpPr>
          <a:xfrm>
            <a:off x="455611" y="1185957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25CC66E-2E68-8B92-D342-F09DD44E5CE6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732F62B-BCFB-7561-1207-27EA2A4F4EB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DE51CE20-CE21-66D2-C44C-81A8838052D0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7E2B8F-1664-7BF8-E7DB-62896D7DB7E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D132DAD-249F-1606-4B29-D7F50EA9BEB0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1A92F374-94E5-72C1-833E-3C8981C99F82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30660F29-C34F-F142-FBFE-5EFF60592A74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3F64602-E590-A750-534A-7E8562CB56F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B0401DE-A1ED-EEA2-D768-C7A0FB5F386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B9774AB-0141-5B5D-8FBB-A72088A585C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657BA7F-A6EE-94D0-018F-23DC9C4E46E9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F2BDA6F-B4D1-D747-F3CA-990D29E11B47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3E818D4-E9D6-0078-63FD-E42F98C2D9F0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3CB616E-EE88-5948-5603-D3F263478B7A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805762A-0137-B6B4-A7FA-341473BC0A03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E54100-0339-C628-C2A7-18646AEB0A65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15276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E3CD7-417A-CD45-DA09-19387AFBA2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51510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DE243-6E14-E68B-44C2-BD531EA724C3}"/>
              </a:ext>
            </a:extLst>
          </p:cNvPr>
          <p:cNvCxnSpPr/>
          <p:nvPr userDrawn="1"/>
        </p:nvCxnSpPr>
        <p:spPr>
          <a:xfrm>
            <a:off x="455575" y="1546850"/>
            <a:ext cx="11353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BFA232-92D1-0D73-6867-FE0D0589B3F2}"/>
              </a:ext>
            </a:extLst>
          </p:cNvPr>
          <p:cNvCxnSpPr/>
          <p:nvPr userDrawn="1"/>
        </p:nvCxnSpPr>
        <p:spPr>
          <a:xfrm rot="10800000">
            <a:off x="455576" y="1191271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4BDA383F-AAAB-383E-24EA-13712AD32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935" y="837775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8CC2BA-9E5A-B8F9-6B92-0FC813C23D75}"/>
              </a:ext>
            </a:extLst>
          </p:cNvPr>
          <p:cNvGrpSpPr/>
          <p:nvPr userDrawn="1"/>
        </p:nvGrpSpPr>
        <p:grpSpPr>
          <a:xfrm>
            <a:off x="455611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D87EAD6-EBC7-D3AE-60C3-34B05DA56A41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3B83F28-4E4E-9AEB-7861-D13F12EDE88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BB418CF-2B2A-A44A-B968-D6BA1C6D1F2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B9E5FD-D81F-CF7A-96B8-FB23060CBEA0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23B551B-59FF-03A9-CA32-E730A1D2331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21355AD-BB27-6A35-BB58-A8A524B924E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AB52D65-3606-3391-4D1C-BDE810314BD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691FF-3F7E-38FB-08DC-FE05A0521124}"/>
              </a:ext>
            </a:extLst>
          </p:cNvPr>
          <p:cNvGrpSpPr/>
          <p:nvPr userDrawn="1"/>
        </p:nvGrpSpPr>
        <p:grpSpPr>
          <a:xfrm>
            <a:off x="484183" y="2908546"/>
            <a:ext cx="5732456" cy="364609"/>
            <a:chOff x="6019602" y="5661675"/>
            <a:chExt cx="5732456" cy="364609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5AA5753-53CF-3221-6B62-080BB935EC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68CA797-7D5A-B608-1ACA-335231DDC29D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4C3A0B-24B1-33F2-A522-EDF45D606FC5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7BEB395-0B6F-F887-6EF4-EF08239D52F9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AE4E799-173B-B9F1-B06C-A0CC3B066A56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E793C89-7366-2BCC-D2DB-2F28E9A2A1D4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8FA3D98-A64F-944A-AB04-37FC2FDDD46E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9533-8F1E-44A7-8B47-99AB857DF6AB}"/>
              </a:ext>
            </a:extLst>
          </p:cNvPr>
          <p:cNvGrpSpPr/>
          <p:nvPr userDrawn="1"/>
        </p:nvGrpSpPr>
        <p:grpSpPr>
          <a:xfrm>
            <a:off x="446084" y="3276600"/>
            <a:ext cx="5791199" cy="2381900"/>
            <a:chOff x="455611" y="2307799"/>
            <a:chExt cx="5638801" cy="23819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73E0F0-E5BD-F223-137D-A645FCF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37CF0E-9F41-6673-C0E1-3BBAD85DA798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3ED3E-F773-4648-2849-F1F54DBAF3A5}"/>
              </a:ext>
            </a:extLst>
          </p:cNvPr>
          <p:cNvCxnSpPr/>
          <p:nvPr userDrawn="1"/>
        </p:nvCxnSpPr>
        <p:spPr>
          <a:xfrm>
            <a:off x="623131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DADD4-18BE-A44A-CDDD-3DD34E207714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084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99BAFD8D-B1A2-223F-5DEE-8513D22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DAF58893-225F-9839-4AF5-8AF4C9A4D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A924-A402-448B-CA05-2645ABDBE7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F3B9-43F6-FADE-60C0-0D4DC01D9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FBA-69D5-F381-4BB3-47DEEE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E235CD8-6A96-F95D-9E38-23FDC13785B7}"/>
              </a:ext>
            </a:extLst>
          </p:cNvPr>
          <p:cNvSpPr/>
          <p:nvPr userDrawn="1"/>
        </p:nvSpPr>
        <p:spPr>
          <a:xfrm rot="10800000">
            <a:off x="10378860" y="4351368"/>
            <a:ext cx="414179" cy="125881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E742EAC-BCB8-F9D0-84D4-6A653D38B768}"/>
              </a:ext>
            </a:extLst>
          </p:cNvPr>
          <p:cNvSpPr/>
          <p:nvPr userDrawn="1"/>
        </p:nvSpPr>
        <p:spPr>
          <a:xfrm>
            <a:off x="10585951" y="4352034"/>
            <a:ext cx="986271" cy="1666288"/>
          </a:xfrm>
          <a:prstGeom prst="parallelogram">
            <a:avLst>
              <a:gd name="adj" fmla="val 59972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102350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F434B5-8A80-F035-A0F7-495BEC5D5CEB}"/>
              </a:ext>
            </a:extLst>
          </p:cNvPr>
          <p:cNvSpPr/>
          <p:nvPr userDrawn="1"/>
        </p:nvSpPr>
        <p:spPr>
          <a:xfrm>
            <a:off x="11374043" y="4759509"/>
            <a:ext cx="414179" cy="1258813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02734-0974-5386-C0F9-E2BE7EA6E6E5}"/>
              </a:ext>
            </a:extLst>
          </p:cNvPr>
          <p:cNvCxnSpPr>
            <a:cxnSpLocks/>
          </p:cNvCxnSpPr>
          <p:nvPr userDrawn="1"/>
        </p:nvCxnSpPr>
        <p:spPr>
          <a:xfrm>
            <a:off x="10378445" y="4343400"/>
            <a:ext cx="1" cy="1682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F15-A535-359D-EE3D-3BBDB2E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0">
            <a:extLst>
              <a:ext uri="{FF2B5EF4-FFF2-40B4-BE49-F238E27FC236}">
                <a16:creationId xmlns:a16="http://schemas.microsoft.com/office/drawing/2014/main" id="{8880E109-D2C0-09D8-1A97-262785E609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0">
            <a:extLst>
              <a:ext uri="{FF2B5EF4-FFF2-40B4-BE49-F238E27FC236}">
                <a16:creationId xmlns:a16="http://schemas.microsoft.com/office/drawing/2014/main" id="{5E777085-29F0-61FF-3D68-0F6CBA8BB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2304288"/>
            <a:ext cx="4645152" cy="299923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655-C4F7-BDC7-8E08-DBC1659AA6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E7-C50F-3D98-D82F-253EF386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D65-417E-F629-741D-C9E06E1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02" y="831036"/>
            <a:ext cx="11353801" cy="921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8412" y="6106705"/>
            <a:ext cx="457200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12" y="6124572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012" y="6102626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83175-CA5A-51EB-5665-4379FD2F545B}"/>
              </a:ext>
            </a:extLst>
          </p:cNvPr>
          <p:cNvSpPr/>
          <p:nvPr userDrawn="1"/>
        </p:nvSpPr>
        <p:spPr>
          <a:xfrm>
            <a:off x="455612" y="381000"/>
            <a:ext cx="11353800" cy="6096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DF9B1-D7B9-469D-2BDD-030BB373EAFE}"/>
              </a:ext>
            </a:extLst>
          </p:cNvPr>
          <p:cNvCxnSpPr/>
          <p:nvPr userDrawn="1"/>
        </p:nvCxnSpPr>
        <p:spPr>
          <a:xfrm rot="10800000">
            <a:off x="3786878" y="380996"/>
            <a:ext cx="0" cy="45070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01CEF09-4761-CA93-B67D-687ADAAFDD3B}"/>
              </a:ext>
            </a:extLst>
          </p:cNvPr>
          <p:cNvCxnSpPr/>
          <p:nvPr userDrawn="1"/>
        </p:nvCxnSpPr>
        <p:spPr>
          <a:xfrm>
            <a:off x="3786874" y="6026289"/>
            <a:ext cx="0" cy="4507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09383D-487B-CA4F-D7EB-0FA72D1CC2BE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D35581-5D47-E665-9BC9-8E2758509788}"/>
                </a:ext>
              </a:extLst>
            </p:cNvPr>
            <p:cNvCxnSpPr/>
            <p:nvPr/>
          </p:nvCxnSpPr>
          <p:spPr>
            <a:xfrm>
              <a:off x="8456612" y="6026289"/>
              <a:ext cx="0" cy="45070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4BA1620-B3AA-DF08-2776-8EAA83E86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53A42-077B-77BB-0DCD-D9BD1954A428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BAE39-4731-4079-C5E5-5A17D541669C}"/>
              </a:ext>
            </a:extLst>
          </p:cNvPr>
          <p:cNvCxnSpPr/>
          <p:nvPr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74" r:id="rId11"/>
    <p:sldLayoutId id="2147483693" r:id="rId12"/>
    <p:sldLayoutId id="214748369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0" baseline="0">
          <a:ln w="9525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 anchor="ctr">
            <a:normAutofit/>
          </a:bodyPr>
          <a:lstStyle/>
          <a:p>
            <a:r>
              <a:rPr lang="en-US" dirty="0"/>
              <a:t>Research on Functions in LLMs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- Sahil Wani</a:t>
            </a:r>
          </a:p>
        </p:txBody>
      </p:sp>
    </p:spTree>
    <p:extLst>
      <p:ext uri="{BB962C8B-B14F-4D97-AF65-F5344CB8AC3E}">
        <p14:creationId xmlns:p14="http://schemas.microsoft.com/office/powerpoint/2010/main" val="2631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AD58D-7169-57F7-7B17-580CC630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767C376-F5EE-C3AE-AC1F-B057061C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807720"/>
          </a:xfrm>
        </p:spPr>
        <p:txBody>
          <a:bodyPr/>
          <a:lstStyle/>
          <a:p>
            <a:r>
              <a:rPr lang="en-US" dirty="0"/>
              <a:t>Limitations and challenges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9027DB5-B2F0-28B0-0783-559D61B44A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2438400"/>
            <a:ext cx="6931152" cy="30480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Dependency on external APIs</a:t>
            </a:r>
            <a:r>
              <a:rPr lang="en-US" sz="1600" dirty="0"/>
              <a:t>: If the API fails, the function call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Security concerns</a:t>
            </a:r>
            <a:r>
              <a:rPr lang="en-US" sz="1600" dirty="0"/>
              <a:t>: Improper function implementation can expose sensitive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Latency issues</a:t>
            </a:r>
            <a:r>
              <a:rPr lang="en-US" sz="1600" dirty="0"/>
              <a:t>: Some functions may take longer to execute, impacting user experience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7F3C33-0652-CF8F-65A2-56370FA0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FBB9-D624-E49C-46BB-9BC482E46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6392C08F-EA78-4E01-5FC3-6A8DEC41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 dirty="0"/>
              <a:t>Strategies to mitigate challenges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C0242595-2EC0-2A94-EE5E-84C7B1DB1C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fallback mechanisms for API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Secure API integrations with authentication and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 function execution for minimal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logging and monitoring for debugging and performance tracking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4754B-7A42-122D-C3AE-9725D120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F95C2-0721-2019-3E2C-599C253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20" dirty="0">
                <a:solidFill>
                  <a:schemeClr val="accent2"/>
                </a:solidFill>
              </a:rPr>
              <a:t>Best practices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CAC96-34B6-1CBC-4396-38DEC6B5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01873-E86A-5F3F-9E94-EFEFFBC5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functions with clear input and output structures</a:t>
            </a:r>
          </a:p>
          <a:p>
            <a:r>
              <a:rPr lang="en-US" dirty="0"/>
              <a:t>Handle errors gracefully to avoid failures</a:t>
            </a:r>
          </a:p>
          <a:p>
            <a:r>
              <a:rPr lang="en-US" dirty="0"/>
              <a:t>Implement caching mechanisms to reduce redundant API calls</a:t>
            </a:r>
          </a:p>
          <a:p>
            <a:r>
              <a:rPr lang="en-US" dirty="0"/>
              <a:t>Ensure proper authentication when using external APIs</a:t>
            </a:r>
          </a:p>
        </p:txBody>
      </p:sp>
    </p:spTree>
    <p:extLst>
      <p:ext uri="{BB962C8B-B14F-4D97-AF65-F5344CB8AC3E}">
        <p14:creationId xmlns:p14="http://schemas.microsoft.com/office/powerpoint/2010/main" val="7308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EE1CCC3-A2F7-7A09-FD4A-F74A0D5A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50" dirty="0"/>
              <a:t>THANK YOU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FB8557AF-27E6-B217-3EA3-30BFC5B76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Sahil Wani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swani01@syr.edu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SUID: 466848553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 dirty="0"/>
              <a:t>Introduction to functions in LLMs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AE5E64-4E10-844E-5EBF-358DDB700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>
            <a:normAutofit/>
          </a:bodyPr>
          <a:lstStyle/>
          <a:p>
            <a:r>
              <a:rPr lang="en-US" sz="1600" dirty="0"/>
              <a:t>Functions enable structured interactions with LLMs</a:t>
            </a:r>
          </a:p>
          <a:p>
            <a:r>
              <a:rPr lang="en-US" sz="1600" dirty="0"/>
              <a:t>They help automate tasks and retrieve information efficiently</a:t>
            </a:r>
          </a:p>
          <a:p>
            <a:r>
              <a:rPr lang="en-US" sz="1600" dirty="0"/>
              <a:t>Enhances chatbot capabilities and workflow automation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807720"/>
          </a:xfrm>
        </p:spPr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FB310-ECD8-C9D0-4AAF-C5B1689706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2438400"/>
            <a:ext cx="6931152" cy="30480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 in LLMs act as predefined tasks that can be executed based on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enable structured responses, data retrieval, and integration with external APIs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2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6ACD720-5015-228A-2BFF-0FD5FA7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3E9497C-B706-7D4B-B850-9EE7948699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600" dirty="0"/>
              <a:t>User inputs a query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When the LLM detects a need for external information, it calls a function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The function returns structured output, which is incorporated into the response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The LLM generates a final response using the function’s 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8B656394-28CD-07EB-472E-6BB6010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175A07C-673D-4C4F-44DB-ADB7429995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>
            <a:normAutofit/>
          </a:bodyPr>
          <a:lstStyle/>
          <a:p>
            <a:r>
              <a:rPr lang="en-US" sz="1600" dirty="0"/>
              <a:t>Built-in Functions: Predefined by the LLM, such as text summarization or translation</a:t>
            </a:r>
          </a:p>
          <a:p>
            <a:r>
              <a:rPr lang="en-US" sz="1600" dirty="0"/>
              <a:t>Custom Functions: Created by developers to extend LLM capabilities (e.g., API calls, database queries)</a:t>
            </a:r>
          </a:p>
          <a:p>
            <a:r>
              <a:rPr lang="en-US" sz="1600" dirty="0"/>
              <a:t>Functions enhance efficiency, allowing LLMs to go beyond simple text generation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897C4-19E2-DF97-626D-4033C7D2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8D199F-445D-A262-84D3-8B40BFD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 dirty="0"/>
              <a:t>Features of using Functions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BD3B47-08F7-7750-21BB-AB9E396CE4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/>
          <a:lstStyle/>
          <a:p>
            <a:r>
              <a:rPr lang="en-US" dirty="0"/>
              <a:t>Automate repetitive tasks, reducing manual workload</a:t>
            </a:r>
          </a:p>
          <a:p>
            <a:r>
              <a:rPr lang="en-US" dirty="0"/>
              <a:t>Improve response accuracy by leveraging structured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B85D53-1D50-38D9-37F2-6DF7F46296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Enable seamless integration with third-party services</a:t>
            </a:r>
          </a:p>
          <a:p>
            <a:r>
              <a:rPr lang="en-US" dirty="0"/>
              <a:t>Reduce API token usage by calling only necessary functions.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6544A-7A76-9110-F32A-3856DDD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686A0-ED1F-91A0-8443-B73C29AC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949488D8-5223-101E-D820-EF0C798B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functions in </a:t>
            </a:r>
            <a:r>
              <a:rPr lang="en-US" dirty="0" err="1"/>
              <a:t>LLm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0017C5BE-A735-9938-7BF0-6C10373402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600" dirty="0"/>
              <a:t>Functions enhance LLM capabilities by enabling structured responses and automation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They improve efficiency, accuracy, and real-world applicability of AI chatbots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As AI evolves, function calling will play a crucial role in intelligent automation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0FA68-D479-A230-4C49-76D7E1E4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4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24D3CF-92F2-AECC-4A85-7C2AFEC4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 dirty="0"/>
              <a:t>Use cases of functions in LLM’s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4D4CD9-BEF1-51F0-A605-A2CBFF2FF6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6812" y="822960"/>
            <a:ext cx="5565638" cy="3538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Data Summarization</a:t>
            </a:r>
            <a:r>
              <a:rPr lang="en-US" sz="1600" dirty="0"/>
              <a:t>:</a:t>
            </a:r>
          </a:p>
          <a:p>
            <a:r>
              <a:rPr lang="en-US" sz="1600" dirty="0"/>
              <a:t>AI tools summarizing research papers or legal documents into concise key points</a:t>
            </a:r>
          </a:p>
          <a:p>
            <a:r>
              <a:rPr lang="en-US" sz="1600" dirty="0"/>
              <a:t>News bots summarizing trending articles for quick consumption</a:t>
            </a:r>
          </a:p>
          <a:p>
            <a:r>
              <a:rPr lang="en-US" sz="1600" dirty="0"/>
              <a:t>Automated meeting assistants generating concise summaries from meeting transcripts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BBCB0-83B1-4388-1061-4A6F1CF8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7ED9F63-6451-45EA-F9E9-9202E3E77CA6}"/>
              </a:ext>
            </a:extLst>
          </p:cNvPr>
          <p:cNvSpPr txBox="1">
            <a:spLocks/>
          </p:cNvSpPr>
          <p:nvPr/>
        </p:nvSpPr>
        <p:spPr>
          <a:xfrm>
            <a:off x="455602" y="856753"/>
            <a:ext cx="5791210" cy="3504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Personalized Recommendations</a:t>
            </a:r>
            <a:r>
              <a:rPr lang="en-US" sz="1600" dirty="0"/>
              <a:t>:</a:t>
            </a:r>
          </a:p>
          <a:p>
            <a:r>
              <a:rPr lang="en-US" sz="1600" dirty="0"/>
              <a:t>AI-driven chatbots suggesting books, movies, or courses based on user preferences</a:t>
            </a:r>
          </a:p>
          <a:p>
            <a:r>
              <a:rPr lang="en-US" sz="1600" dirty="0"/>
              <a:t>E-commerce platforms using LLM functions to suggest products based on purchase history</a:t>
            </a:r>
          </a:p>
          <a:p>
            <a:r>
              <a:rPr lang="en-US" sz="1600" dirty="0"/>
              <a:t>Personalized health assistants providing diet and exercise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625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E53A5-66CC-D8B6-3350-E2E22370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Use cases of functions in LLM’s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20AAFF-EB73-2616-468A-ADED2BC91B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02" y="2440379"/>
            <a:ext cx="5791210" cy="3586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Fetching Real-time Data</a:t>
            </a:r>
            <a:r>
              <a:rPr lang="en-US" dirty="0"/>
              <a:t>:</a:t>
            </a:r>
          </a:p>
          <a:p>
            <a:r>
              <a:rPr lang="en-US" dirty="0"/>
              <a:t>Example: A finance chatbot retrieving live stock market prices</a:t>
            </a:r>
          </a:p>
          <a:p>
            <a:r>
              <a:rPr lang="en-US" dirty="0"/>
              <a:t>Weather bots providing instant weather updates based on location</a:t>
            </a:r>
          </a:p>
          <a:p>
            <a:r>
              <a:rPr lang="en-US" dirty="0"/>
              <a:t>News aggregation bots fetching headlines from multiple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18F0B-B504-6696-E489-1F5DC12CA3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6811" y="2440379"/>
            <a:ext cx="5562591" cy="3586586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Automating Customer Support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used to fetch order status and tracking details in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generation and automatic assignment in customer service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AI-powered FAQs that dynamically retrieve answers from company knowledge bases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0FE1F-B9B1-D567-E5F7-F22AC84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">
  <a:themeElements>
    <a:clrScheme name="Custom 412">
      <a:dk1>
        <a:sysClr val="windowText" lastClr="000000"/>
      </a:dk1>
      <a:lt1>
        <a:sysClr val="window" lastClr="FFFFFF"/>
      </a:lt1>
      <a:dk2>
        <a:srgbClr val="003A52"/>
      </a:dk2>
      <a:lt2>
        <a:srgbClr val="F4997C"/>
      </a:lt2>
      <a:accent1>
        <a:srgbClr val="99CB38"/>
      </a:accent1>
      <a:accent2>
        <a:srgbClr val="F4997C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F4997C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36_win32_CP_v6.potx" id="{13DD5795-0574-4A2F-AC34-68E02D4DE4FF}" vid="{9EAE3170-BE99-45F7-9667-8704B80AC0CC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B16707D-7BDD-4F76-AF2C-932988E8AB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E69059-4068-4547-AFCF-42D3194F9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E1A5E8-8BE0-4CCA-9433-A727D932CB4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56</TotalTime>
  <Words>518</Words>
  <Application>Microsoft Office PowerPoint</Application>
  <PresentationFormat>Custom</PresentationFormat>
  <Paragraphs>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Blue atom design</vt:lpstr>
      <vt:lpstr>Research on Functions in LLMs</vt:lpstr>
      <vt:lpstr>Introduction to functions in LLMs</vt:lpstr>
      <vt:lpstr>What are functions?</vt:lpstr>
      <vt:lpstr>How it works?</vt:lpstr>
      <vt:lpstr>Types of Functions</vt:lpstr>
      <vt:lpstr>Features of using Functions</vt:lpstr>
      <vt:lpstr>Importance of functions in LLm</vt:lpstr>
      <vt:lpstr>Use cases of functions in LLM’s</vt:lpstr>
      <vt:lpstr>Use cases of functions in LLM’s</vt:lpstr>
      <vt:lpstr>Limitations and challenges</vt:lpstr>
      <vt:lpstr>Strategies to mitigate challenges</vt:lpstr>
      <vt:lpstr>Best practices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Rajendra Wani</dc:creator>
  <cp:lastModifiedBy>Sahil Rajendra Wani</cp:lastModifiedBy>
  <cp:revision>28</cp:revision>
  <dcterms:created xsi:type="dcterms:W3CDTF">2025-02-28T19:54:03Z</dcterms:created>
  <dcterms:modified xsi:type="dcterms:W3CDTF">2025-02-28T21:47:03Z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