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0" r:id="rId4"/>
    <p:sldId id="259" r:id="rId5"/>
    <p:sldId id="258" r:id="rId6"/>
    <p:sldId id="265" r:id="rId7"/>
    <p:sldId id="261" r:id="rId8"/>
    <p:sldId id="266" r:id="rId9"/>
    <p:sldId id="262" r:id="rId10"/>
    <p:sldId id="264"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66" d="100"/>
          <a:sy n="66" d="100"/>
        </p:scale>
        <p:origin x="77"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97842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video.syr.edu/media/t/1_evf19lqu"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dirty="0">
              <a:latin typeface="Gelasio"/>
            </a:endParaRPr>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5789" y="727155"/>
            <a:ext cx="7477601" cy="2076995"/>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Introduction to Stock Market Analysis</a:t>
            </a:r>
            <a:endParaRPr lang="en-US" sz="6036" dirty="0"/>
          </a:p>
        </p:txBody>
      </p:sp>
      <p:sp>
        <p:nvSpPr>
          <p:cNvPr id="6" name="Text 3"/>
          <p:cNvSpPr/>
          <p:nvPr/>
        </p:nvSpPr>
        <p:spPr>
          <a:xfrm>
            <a:off x="6218908" y="2804150"/>
            <a:ext cx="7775872" cy="5057460"/>
          </a:xfrm>
          <a:prstGeom prst="rect">
            <a:avLst/>
          </a:prstGeom>
          <a:noFill/>
          <a:ln/>
        </p:spPr>
        <p:txBody>
          <a:bodyPr wrap="square" rtlCol="0" anchor="t"/>
          <a:lstStyle/>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This presentation provides an overview of using AWS services to conduct comprehensive stock market analysis. We'll explore the objectives, architecture, and deployment of this solution, as well as discuss challenges encountered and lessons learned.</a:t>
            </a:r>
          </a:p>
          <a:p>
            <a:pPr marL="0" indent="0">
              <a:lnSpc>
                <a:spcPts val="2799"/>
              </a:lnSpc>
              <a:buNone/>
            </a:pPr>
            <a:endParaRPr lang="en-US" sz="1750" dirty="0">
              <a:solidFill>
                <a:srgbClr val="746558"/>
              </a:solidFill>
              <a:latin typeface="Gelasio" pitchFamily="34" charset="0"/>
              <a:ea typeface="Gelasio" pitchFamily="34" charset="-122"/>
            </a:endParaRPr>
          </a:p>
          <a:p>
            <a:pPr marL="0" indent="0" algn="r">
              <a:lnSpc>
                <a:spcPts val="2799"/>
              </a:lnSpc>
              <a:buNone/>
            </a:pPr>
            <a:endParaRPr lang="en-US" sz="1750" dirty="0">
              <a:solidFill>
                <a:srgbClr val="746558"/>
              </a:solidFill>
              <a:latin typeface="Gelasio" pitchFamily="34" charset="0"/>
              <a:ea typeface="Gelasio" pitchFamily="34" charset="-122"/>
            </a:endParaRPr>
          </a:p>
          <a:p>
            <a:pPr marL="0" indent="0" algn="r">
              <a:lnSpc>
                <a:spcPts val="2799"/>
              </a:lnSpc>
              <a:buNone/>
            </a:pPr>
            <a:r>
              <a:rPr lang="en-US" sz="1750" dirty="0">
                <a:solidFill>
                  <a:srgbClr val="746558"/>
                </a:solidFill>
                <a:latin typeface="Gelasio" pitchFamily="34" charset="0"/>
                <a:ea typeface="Gelasio" pitchFamily="34" charset="-122"/>
              </a:rPr>
              <a:t>Presented by:</a:t>
            </a:r>
          </a:p>
          <a:p>
            <a:pPr algn="r">
              <a:lnSpc>
                <a:spcPts val="2799"/>
              </a:lnSpc>
            </a:pPr>
            <a:r>
              <a:rPr lang="en-US" sz="1750" dirty="0">
                <a:solidFill>
                  <a:srgbClr val="746558"/>
                </a:solidFill>
                <a:latin typeface="Gelasio" pitchFamily="34" charset="0"/>
                <a:ea typeface="Gelasio" pitchFamily="34" charset="-122"/>
              </a:rPr>
              <a:t>Sahil Wani </a:t>
            </a:r>
          </a:p>
          <a:p>
            <a:pPr algn="r">
              <a:lnSpc>
                <a:spcPts val="2799"/>
              </a:lnSpc>
            </a:pPr>
            <a:r>
              <a:rPr lang="en-US" sz="1750" dirty="0">
                <a:solidFill>
                  <a:srgbClr val="746558"/>
                </a:solidFill>
                <a:latin typeface="Gelasio" pitchFamily="34" charset="0"/>
                <a:ea typeface="Gelasio" pitchFamily="34" charset="-122"/>
              </a:rPr>
              <a:t>Prakyath Praveen Davanam</a:t>
            </a:r>
          </a:p>
          <a:p>
            <a:pPr algn="r">
              <a:lnSpc>
                <a:spcPts val="2799"/>
              </a:lnSpc>
            </a:pPr>
            <a:r>
              <a:rPr lang="en-US" sz="1750" dirty="0">
                <a:solidFill>
                  <a:srgbClr val="746558"/>
                </a:solidFill>
                <a:latin typeface="Gelasio" pitchFamily="34" charset="0"/>
                <a:ea typeface="Gelasio" pitchFamily="34" charset="-122"/>
              </a:rPr>
              <a:t>Rithvik Segu</a:t>
            </a:r>
          </a:p>
          <a:p>
            <a:pPr algn="r">
              <a:lnSpc>
                <a:spcPts val="2799"/>
              </a:lnSpc>
            </a:pPr>
            <a:r>
              <a:rPr lang="en-US" sz="1750" dirty="0">
                <a:solidFill>
                  <a:srgbClr val="746558"/>
                </a:solidFill>
                <a:latin typeface="Gelasio" pitchFamily="34" charset="0"/>
                <a:ea typeface="Gelasio" pitchFamily="34" charset="-122"/>
              </a:rPr>
              <a:t>Meghana Shivani Invilli</a:t>
            </a:r>
          </a:p>
          <a:p>
            <a:pPr marL="0" indent="0">
              <a:lnSpc>
                <a:spcPts val="2799"/>
              </a:lnSpc>
              <a:buNone/>
            </a:pPr>
            <a:endParaRPr lang="en-US" sz="1750" dirty="0">
              <a:solidFill>
                <a:srgbClr val="746558"/>
              </a:solidFill>
              <a:latin typeface="Gelasio" pitchFamily="34" charset="0"/>
              <a:ea typeface="Gelasio" pitchFamily="34" charset="-122"/>
            </a:endParaRPr>
          </a:p>
          <a:p>
            <a:pPr marL="0" indent="0" algn="r">
              <a:lnSpc>
                <a:spcPts val="2799"/>
              </a:lnSpc>
              <a:buNone/>
            </a:pPr>
            <a:r>
              <a:rPr lang="en-US" sz="1750" dirty="0">
                <a:solidFill>
                  <a:srgbClr val="746558"/>
                </a:solidFill>
                <a:latin typeface="Gelasio" pitchFamily="34" charset="0"/>
                <a:ea typeface="Gelasio" pitchFamily="34" charset="-122"/>
              </a:rPr>
              <a:t>Guided by: Carlos Caicedo Bastidas</a:t>
            </a:r>
            <a:endParaRPr lang="en-US" sz="1750" dirty="0"/>
          </a:p>
        </p:txBody>
      </p:sp>
      <p:sp>
        <p:nvSpPr>
          <p:cNvPr id="7" name="Shape 4"/>
          <p:cNvSpPr/>
          <p:nvPr/>
        </p:nvSpPr>
        <p:spPr>
          <a:xfrm>
            <a:off x="6319599" y="6376749"/>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6786086" y="6360081"/>
            <a:ext cx="228802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1706137"/>
            <a:ext cx="14630400" cy="6523462"/>
          </a:xfrm>
          <a:prstGeom prst="rect">
            <a:avLst/>
          </a:prstGeom>
          <a:solidFill>
            <a:srgbClr val="F9F6F0"/>
          </a:solidFill>
          <a:ln/>
        </p:spPr>
        <p:txBody>
          <a:bodyPr/>
          <a:lstStyle/>
          <a:p>
            <a:endParaRPr lang="en-US" dirty="0">
              <a:latin typeface="Gelasio"/>
            </a:endParaRPr>
          </a:p>
        </p:txBody>
      </p:sp>
      <p:sp>
        <p:nvSpPr>
          <p:cNvPr id="4" name="Text 2"/>
          <p:cNvSpPr/>
          <p:nvPr/>
        </p:nvSpPr>
        <p:spPr>
          <a:xfrm>
            <a:off x="1803818" y="451003"/>
            <a:ext cx="7285434"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cs typeface="Gelasio" pitchFamily="34" charset="-120"/>
              </a:rPr>
              <a:t>Conclusion and Next Steps</a:t>
            </a:r>
            <a:endParaRPr lang="en-US" sz="4800" dirty="0"/>
          </a:p>
        </p:txBody>
      </p:sp>
      <p:sp>
        <p:nvSpPr>
          <p:cNvPr id="5" name="Shape 3"/>
          <p:cNvSpPr/>
          <p:nvPr/>
        </p:nvSpPr>
        <p:spPr>
          <a:xfrm>
            <a:off x="2037993" y="3781782"/>
            <a:ext cx="499943" cy="499943"/>
          </a:xfrm>
          <a:prstGeom prst="roundRect">
            <a:avLst>
              <a:gd name="adj" fmla="val 26667"/>
            </a:avLst>
          </a:prstGeom>
          <a:solidFill>
            <a:srgbClr val="EFE7D6"/>
          </a:solidFill>
          <a:ln/>
        </p:spPr>
        <p:txBody>
          <a:bodyPr/>
          <a:lstStyle/>
          <a:p>
            <a:endParaRPr lang="en-US"/>
          </a:p>
        </p:txBody>
      </p:sp>
      <p:sp>
        <p:nvSpPr>
          <p:cNvPr id="6" name="Text 4"/>
          <p:cNvSpPr/>
          <p:nvPr/>
        </p:nvSpPr>
        <p:spPr>
          <a:xfrm>
            <a:off x="2209324" y="3823454"/>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858101"/>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Conclusion</a:t>
            </a:r>
            <a:endParaRPr lang="en-US" sz="2187" dirty="0"/>
          </a:p>
        </p:txBody>
      </p:sp>
      <p:sp>
        <p:nvSpPr>
          <p:cNvPr id="8" name="Text 6"/>
          <p:cNvSpPr/>
          <p:nvPr/>
        </p:nvSpPr>
        <p:spPr>
          <a:xfrm>
            <a:off x="2760107" y="4338518"/>
            <a:ext cx="4444008" cy="1572906"/>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The integration of AWS services has enabled us to create a scalable, cost-effective, and efficient stock market analysis solution.</a:t>
            </a:r>
            <a:endParaRPr lang="en-US" sz="2000" dirty="0"/>
          </a:p>
        </p:txBody>
      </p:sp>
      <p:sp>
        <p:nvSpPr>
          <p:cNvPr id="9" name="Shape 7"/>
          <p:cNvSpPr/>
          <p:nvPr/>
        </p:nvSpPr>
        <p:spPr>
          <a:xfrm>
            <a:off x="7426285" y="3781782"/>
            <a:ext cx="499943" cy="499943"/>
          </a:xfrm>
          <a:prstGeom prst="roundRect">
            <a:avLst>
              <a:gd name="adj" fmla="val 26667"/>
            </a:avLst>
          </a:prstGeom>
          <a:solidFill>
            <a:srgbClr val="EFE7D6"/>
          </a:solidFill>
          <a:ln/>
        </p:spPr>
        <p:txBody>
          <a:bodyPr/>
          <a:lstStyle/>
          <a:p>
            <a:endParaRPr lang="en-US"/>
          </a:p>
        </p:txBody>
      </p:sp>
      <p:sp>
        <p:nvSpPr>
          <p:cNvPr id="10" name="Text 8"/>
          <p:cNvSpPr/>
          <p:nvPr/>
        </p:nvSpPr>
        <p:spPr>
          <a:xfrm>
            <a:off x="7575233" y="3823454"/>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3858101"/>
            <a:ext cx="303847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Future Enhancements</a:t>
            </a:r>
            <a:endParaRPr lang="en-US" sz="2187" dirty="0"/>
          </a:p>
        </p:txBody>
      </p:sp>
      <p:sp>
        <p:nvSpPr>
          <p:cNvPr id="12" name="Text 10"/>
          <p:cNvSpPr/>
          <p:nvPr/>
        </p:nvSpPr>
        <p:spPr>
          <a:xfrm>
            <a:off x="8148399" y="4338518"/>
            <a:ext cx="4444008" cy="1572906"/>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Explore the use of AWS sagemaker for machine learning and artificial intelligence to enhance the predictive capabilities of the analysis.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exchange numbers">
            <a:extLst>
              <a:ext uri="{FF2B5EF4-FFF2-40B4-BE49-F238E27FC236}">
                <a16:creationId xmlns:a16="http://schemas.microsoft.com/office/drawing/2014/main" id="{8BD78A5E-1DC8-D5D2-42E5-6EC630E7BDCB}"/>
              </a:ext>
            </a:extLst>
          </p:cNvPr>
          <p:cNvPicPr>
            <a:picLocks noChangeAspect="1"/>
          </p:cNvPicPr>
          <p:nvPr/>
        </p:nvPicPr>
        <p:blipFill rotWithShape="1">
          <a:blip r:embed="rId2"/>
          <a:srcRect r="15627" b="-1"/>
          <a:stretch/>
        </p:blipFill>
        <p:spPr>
          <a:xfrm>
            <a:off x="4228185" y="10"/>
            <a:ext cx="10402215" cy="82295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1207047" cy="82296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DB5F428-4585-5AB0-BEB1-E308809DCFB4}"/>
              </a:ext>
            </a:extLst>
          </p:cNvPr>
          <p:cNvSpPr txBox="1"/>
          <p:nvPr/>
        </p:nvSpPr>
        <p:spPr>
          <a:xfrm>
            <a:off x="573577" y="1346835"/>
            <a:ext cx="4828032" cy="384496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dirty="0">
                <a:solidFill>
                  <a:schemeClr val="bg1"/>
                </a:solidFill>
                <a:latin typeface="+mj-lt"/>
                <a:ea typeface="+mj-ea"/>
                <a:cs typeface="+mj-cs"/>
              </a:rPr>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11905" y="416149"/>
            <a:ext cx="175565" cy="844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234" y="5456304"/>
            <a:ext cx="4773168" cy="21945"/>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32262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dirty="0">
              <a:latin typeface="Gelasio"/>
            </a:endParaRPr>
          </a:p>
        </p:txBody>
      </p:sp>
      <p:sp>
        <p:nvSpPr>
          <p:cNvPr id="3" name="Shape 1"/>
          <p:cNvSpPr/>
          <p:nvPr/>
        </p:nvSpPr>
        <p:spPr>
          <a:xfrm>
            <a:off x="0" y="1816986"/>
            <a:ext cx="14630400" cy="6412614"/>
          </a:xfrm>
          <a:prstGeom prst="rect">
            <a:avLst/>
          </a:prstGeom>
          <a:solidFill>
            <a:srgbClr val="F9F6F0"/>
          </a:solidFill>
          <a:ln/>
        </p:spPr>
        <p:txBody>
          <a:bodyPr/>
          <a:lstStyle/>
          <a:p>
            <a:endParaRPr lang="en-US"/>
          </a:p>
        </p:txBody>
      </p:sp>
      <p:sp>
        <p:nvSpPr>
          <p:cNvPr id="4" name="Text 2"/>
          <p:cNvSpPr/>
          <p:nvPr/>
        </p:nvSpPr>
        <p:spPr>
          <a:xfrm>
            <a:off x="1803100" y="535344"/>
            <a:ext cx="5554980"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cs typeface="Gelasio" pitchFamily="34" charset="-120"/>
              </a:rPr>
              <a:t>Objective</a:t>
            </a:r>
            <a:endParaRPr lang="en-US" sz="4800" dirty="0"/>
          </a:p>
        </p:txBody>
      </p:sp>
      <p:sp>
        <p:nvSpPr>
          <p:cNvPr id="5" name="Shape 3"/>
          <p:cNvSpPr/>
          <p:nvPr/>
        </p:nvSpPr>
        <p:spPr>
          <a:xfrm>
            <a:off x="2037993" y="3430429"/>
            <a:ext cx="499943" cy="499943"/>
          </a:xfrm>
          <a:prstGeom prst="roundRect">
            <a:avLst>
              <a:gd name="adj" fmla="val 26667"/>
            </a:avLst>
          </a:prstGeom>
          <a:solidFill>
            <a:srgbClr val="EFE7D6"/>
          </a:solidFill>
          <a:ln/>
        </p:spPr>
        <p:txBody>
          <a:bodyPr/>
          <a:lstStyle/>
          <a:p>
            <a:endParaRPr lang="en-US"/>
          </a:p>
        </p:txBody>
      </p:sp>
      <p:sp>
        <p:nvSpPr>
          <p:cNvPr id="6" name="Text 4"/>
          <p:cNvSpPr/>
          <p:nvPr/>
        </p:nvSpPr>
        <p:spPr>
          <a:xfrm>
            <a:off x="2209324" y="3472101"/>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506748"/>
            <a:ext cx="2647950"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Leverage AWS Cloud Services</a:t>
            </a:r>
            <a:endParaRPr lang="en-US" sz="2187" dirty="0"/>
          </a:p>
        </p:txBody>
      </p:sp>
      <p:sp>
        <p:nvSpPr>
          <p:cNvPr id="8" name="Text 6"/>
          <p:cNvSpPr/>
          <p:nvPr/>
        </p:nvSpPr>
        <p:spPr>
          <a:xfrm>
            <a:off x="2037874" y="4465190"/>
            <a:ext cx="3370183" cy="1777008"/>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Utilize a suite of scalable, cost-effective AWS services to power our stock market analysis capabilities.</a:t>
            </a:r>
            <a:endParaRPr lang="en-US" sz="2000" dirty="0"/>
          </a:p>
        </p:txBody>
      </p:sp>
      <p:sp>
        <p:nvSpPr>
          <p:cNvPr id="9" name="Shape 7"/>
          <p:cNvSpPr/>
          <p:nvPr/>
        </p:nvSpPr>
        <p:spPr>
          <a:xfrm>
            <a:off x="5630228" y="3430429"/>
            <a:ext cx="499943" cy="499943"/>
          </a:xfrm>
          <a:prstGeom prst="roundRect">
            <a:avLst>
              <a:gd name="adj" fmla="val 26667"/>
            </a:avLst>
          </a:prstGeom>
          <a:solidFill>
            <a:srgbClr val="EFE7D6"/>
          </a:solidFill>
          <a:ln/>
        </p:spPr>
        <p:txBody>
          <a:bodyPr/>
          <a:lstStyle/>
          <a:p>
            <a:endParaRPr lang="en-US"/>
          </a:p>
        </p:txBody>
      </p:sp>
      <p:sp>
        <p:nvSpPr>
          <p:cNvPr id="10" name="Text 8"/>
          <p:cNvSpPr/>
          <p:nvPr/>
        </p:nvSpPr>
        <p:spPr>
          <a:xfrm>
            <a:off x="5779175" y="3472101"/>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6352342" y="3506748"/>
            <a:ext cx="2647950"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rPr>
              <a:t>Data Processing</a:t>
            </a:r>
            <a:endParaRPr lang="en-US" sz="2187" dirty="0"/>
          </a:p>
        </p:txBody>
      </p:sp>
      <p:sp>
        <p:nvSpPr>
          <p:cNvPr id="12" name="Text 10"/>
          <p:cNvSpPr/>
          <p:nvPr/>
        </p:nvSpPr>
        <p:spPr>
          <a:xfrm>
            <a:off x="5672988" y="4481215"/>
            <a:ext cx="3370183" cy="1421606"/>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Streamline the process of collecting, storing, and preparing stock market data for analysis.</a:t>
            </a:r>
            <a:endParaRPr lang="en-US" sz="2000" dirty="0"/>
          </a:p>
        </p:txBody>
      </p:sp>
      <p:sp>
        <p:nvSpPr>
          <p:cNvPr id="13" name="Shape 11"/>
          <p:cNvSpPr/>
          <p:nvPr/>
        </p:nvSpPr>
        <p:spPr>
          <a:xfrm>
            <a:off x="9222462" y="3430429"/>
            <a:ext cx="499943" cy="499943"/>
          </a:xfrm>
          <a:prstGeom prst="roundRect">
            <a:avLst>
              <a:gd name="adj" fmla="val 26667"/>
            </a:avLst>
          </a:prstGeom>
          <a:solidFill>
            <a:srgbClr val="EFE7D6"/>
          </a:solidFill>
          <a:ln/>
        </p:spPr>
        <p:txBody>
          <a:bodyPr/>
          <a:lstStyle/>
          <a:p>
            <a:endParaRPr lang="en-US"/>
          </a:p>
        </p:txBody>
      </p:sp>
      <p:sp>
        <p:nvSpPr>
          <p:cNvPr id="14" name="Text 12"/>
          <p:cNvSpPr/>
          <p:nvPr/>
        </p:nvSpPr>
        <p:spPr>
          <a:xfrm>
            <a:off x="9372005" y="3472101"/>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9944576" y="3506748"/>
            <a:ext cx="2647950"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Gain Actionable Insights</a:t>
            </a:r>
            <a:endParaRPr lang="en-US" sz="2187" dirty="0"/>
          </a:p>
        </p:txBody>
      </p:sp>
      <p:sp>
        <p:nvSpPr>
          <p:cNvPr id="16" name="Text 14"/>
          <p:cNvSpPr/>
          <p:nvPr/>
        </p:nvSpPr>
        <p:spPr>
          <a:xfrm>
            <a:off x="9230728" y="4486115"/>
            <a:ext cx="4075645" cy="1421606"/>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Generate meaningful insights to inform investment strategies and decision-making.</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dirty="0">
              <a:latin typeface="Gelasio"/>
            </a:endParaRPr>
          </a:p>
        </p:txBody>
      </p:sp>
      <p:sp>
        <p:nvSpPr>
          <p:cNvPr id="4" name="Text 2"/>
          <p:cNvSpPr/>
          <p:nvPr/>
        </p:nvSpPr>
        <p:spPr>
          <a:xfrm>
            <a:off x="2037993" y="1669613"/>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Leveraging AWS Serverless Architecture</a:t>
            </a:r>
            <a:endParaRPr lang="en-US" sz="4374" dirty="0"/>
          </a:p>
        </p:txBody>
      </p:sp>
      <p:sp>
        <p:nvSpPr>
          <p:cNvPr id="5" name="Shape 3"/>
          <p:cNvSpPr/>
          <p:nvPr/>
        </p:nvSpPr>
        <p:spPr>
          <a:xfrm>
            <a:off x="2037993" y="3502699"/>
            <a:ext cx="3370064" cy="3712139"/>
          </a:xfrm>
          <a:prstGeom prst="roundRect">
            <a:avLst>
              <a:gd name="adj" fmla="val 4361"/>
            </a:avLst>
          </a:prstGeom>
          <a:solidFill>
            <a:srgbClr val="EFE7D6"/>
          </a:solidFill>
          <a:ln/>
        </p:spPr>
        <p:txBody>
          <a:bodyPr/>
          <a:lstStyle/>
          <a:p>
            <a:endParaRPr lang="en-US"/>
          </a:p>
        </p:txBody>
      </p:sp>
      <p:sp>
        <p:nvSpPr>
          <p:cNvPr id="6" name="Text 4"/>
          <p:cNvSpPr/>
          <p:nvPr/>
        </p:nvSpPr>
        <p:spPr>
          <a:xfrm>
            <a:off x="2260163" y="3724870"/>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Scalability</a:t>
            </a:r>
            <a:endParaRPr lang="en-US" sz="2187" dirty="0"/>
          </a:p>
        </p:txBody>
      </p:sp>
      <p:sp>
        <p:nvSpPr>
          <p:cNvPr id="7" name="Text 5"/>
          <p:cNvSpPr/>
          <p:nvPr/>
        </p:nvSpPr>
        <p:spPr>
          <a:xfrm>
            <a:off x="2260163" y="4205288"/>
            <a:ext cx="2925723" cy="2132409"/>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The serverless, event-driven nature of the AWS services ensures the solution can automatically scale to handle fluctuations in data volume and analysis demands.</a:t>
            </a:r>
            <a:endParaRPr lang="en-US" sz="2000" dirty="0"/>
          </a:p>
        </p:txBody>
      </p:sp>
      <p:sp>
        <p:nvSpPr>
          <p:cNvPr id="8" name="Shape 6"/>
          <p:cNvSpPr/>
          <p:nvPr/>
        </p:nvSpPr>
        <p:spPr>
          <a:xfrm>
            <a:off x="5630228" y="3502700"/>
            <a:ext cx="3370064" cy="3712138"/>
          </a:xfrm>
          <a:prstGeom prst="roundRect">
            <a:avLst>
              <a:gd name="adj" fmla="val 4361"/>
            </a:avLst>
          </a:prstGeom>
          <a:solidFill>
            <a:srgbClr val="EFE7D6"/>
          </a:solidFill>
          <a:ln/>
        </p:spPr>
        <p:txBody>
          <a:bodyPr/>
          <a:lstStyle/>
          <a:p>
            <a:endParaRPr lang="en-US"/>
          </a:p>
        </p:txBody>
      </p:sp>
      <p:sp>
        <p:nvSpPr>
          <p:cNvPr id="9" name="Text 7"/>
          <p:cNvSpPr/>
          <p:nvPr/>
        </p:nvSpPr>
        <p:spPr>
          <a:xfrm>
            <a:off x="5852398" y="3724870"/>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Cost-Efficiency</a:t>
            </a:r>
            <a:endParaRPr lang="en-US" sz="2187" dirty="0"/>
          </a:p>
        </p:txBody>
      </p:sp>
      <p:sp>
        <p:nvSpPr>
          <p:cNvPr id="10" name="Text 8"/>
          <p:cNvSpPr/>
          <p:nvPr/>
        </p:nvSpPr>
        <p:spPr>
          <a:xfrm>
            <a:off x="5852398" y="4205288"/>
            <a:ext cx="2925723" cy="2576750"/>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By only paying for the resources used, the serverless architecture provides a cost-effective way to run the stock market analysis workloads</a:t>
            </a:r>
            <a:r>
              <a:rPr lang="en-US" sz="1750" dirty="0">
                <a:solidFill>
                  <a:srgbClr val="746558"/>
                </a:solidFill>
                <a:latin typeface="Gelasio" pitchFamily="34" charset="0"/>
                <a:ea typeface="Gelasio" pitchFamily="34" charset="-122"/>
                <a:cs typeface="Gelasio" pitchFamily="34" charset="-120"/>
              </a:rPr>
              <a:t>.</a:t>
            </a:r>
            <a:endParaRPr lang="en-US" sz="1750" dirty="0"/>
          </a:p>
        </p:txBody>
      </p:sp>
      <p:sp>
        <p:nvSpPr>
          <p:cNvPr id="11" name="Shape 9"/>
          <p:cNvSpPr/>
          <p:nvPr/>
        </p:nvSpPr>
        <p:spPr>
          <a:xfrm>
            <a:off x="9222462" y="3502699"/>
            <a:ext cx="3370064" cy="3712137"/>
          </a:xfrm>
          <a:prstGeom prst="roundRect">
            <a:avLst>
              <a:gd name="adj" fmla="val 4361"/>
            </a:avLst>
          </a:prstGeom>
          <a:solidFill>
            <a:srgbClr val="EFE7D6"/>
          </a:solidFill>
          <a:ln/>
        </p:spPr>
        <p:txBody>
          <a:bodyPr/>
          <a:lstStyle/>
          <a:p>
            <a:endParaRPr lang="en-US"/>
          </a:p>
        </p:txBody>
      </p:sp>
      <p:sp>
        <p:nvSpPr>
          <p:cNvPr id="12" name="Text 10"/>
          <p:cNvSpPr/>
          <p:nvPr/>
        </p:nvSpPr>
        <p:spPr>
          <a:xfrm>
            <a:off x="9444633" y="3724870"/>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Maintenance-Free</a:t>
            </a:r>
            <a:endParaRPr lang="en-US" sz="2187" dirty="0"/>
          </a:p>
        </p:txBody>
      </p:sp>
      <p:sp>
        <p:nvSpPr>
          <p:cNvPr id="13" name="Text 11"/>
          <p:cNvSpPr/>
          <p:nvPr/>
        </p:nvSpPr>
        <p:spPr>
          <a:xfrm>
            <a:off x="9444633" y="4205287"/>
            <a:ext cx="2925723" cy="3009549"/>
          </a:xfrm>
          <a:prstGeom prst="rect">
            <a:avLst/>
          </a:prstGeom>
          <a:noFill/>
          <a:ln/>
        </p:spPr>
        <p:txBody>
          <a:bodyPr wrap="square" rtlCol="0" anchor="t"/>
          <a:lstStyle/>
          <a:p>
            <a:pPr>
              <a:lnSpc>
                <a:spcPts val="2799"/>
              </a:lnSpc>
            </a:pPr>
            <a:r>
              <a:rPr lang="en-US" sz="2000" dirty="0">
                <a:solidFill>
                  <a:srgbClr val="746558"/>
                </a:solidFill>
                <a:latin typeface="Gelasio" pitchFamily="34" charset="0"/>
                <a:ea typeface="Gelasio" pitchFamily="34" charset="-122"/>
                <a:cs typeface="Gelasio" pitchFamily="34" charset="-120"/>
              </a:rPr>
              <a:t>AWS manages the underlying infrastructure, allowing the team to focus on developing and improving the analytical capabilities rather than managing servers</a:t>
            </a:r>
            <a:endParaRPr lang="en-US" sz="2000" dirty="0"/>
          </a:p>
          <a:p>
            <a:pPr marL="0" indent="0">
              <a:lnSpc>
                <a:spcPts val="2799"/>
              </a:lnSpc>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11151"/>
            <a:ext cx="14630400" cy="8229600"/>
          </a:xfrm>
          <a:prstGeom prst="rect">
            <a:avLst/>
          </a:prstGeom>
          <a:solidFill>
            <a:srgbClr val="F9F6F0">
              <a:alpha val="85000"/>
            </a:srgbClr>
          </a:solidFill>
          <a:ln/>
        </p:spPr>
        <p:txBody>
          <a:bodyPr/>
          <a:lstStyle/>
          <a:p>
            <a:endParaRPr lang="en-US" dirty="0">
              <a:latin typeface="Gelasio"/>
            </a:endParaRPr>
          </a:p>
        </p:txBody>
      </p:sp>
      <p:sp>
        <p:nvSpPr>
          <p:cNvPr id="6" name="Text 3"/>
          <p:cNvSpPr/>
          <p:nvPr/>
        </p:nvSpPr>
        <p:spPr>
          <a:xfrm>
            <a:off x="1848422" y="487264"/>
            <a:ext cx="9937790"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cs typeface="Gelasio" pitchFamily="34" charset="-120"/>
              </a:rPr>
              <a:t>Architecture and Services Flowchart</a:t>
            </a:r>
            <a:endParaRPr lang="en-US" sz="4800" dirty="0"/>
          </a:p>
        </p:txBody>
      </p:sp>
      <p:sp>
        <p:nvSpPr>
          <p:cNvPr id="8" name="Text 4"/>
          <p:cNvSpPr/>
          <p:nvPr/>
        </p:nvSpPr>
        <p:spPr>
          <a:xfrm>
            <a:off x="5926455" y="7406045"/>
            <a:ext cx="2777490" cy="347186"/>
          </a:xfrm>
          <a:prstGeom prst="rect">
            <a:avLst/>
          </a:prstGeom>
          <a:noFill/>
          <a:ln/>
        </p:spPr>
        <p:txBody>
          <a:bodyPr wrap="none" rtlCol="0" anchor="t"/>
          <a:lstStyle/>
          <a:p>
            <a:pPr marL="0" indent="0" algn="ctr">
              <a:lnSpc>
                <a:spcPts val="2734"/>
              </a:lnSpc>
              <a:buNone/>
            </a:pPr>
            <a:endParaRPr lang="en-US" sz="2187" dirty="0"/>
          </a:p>
        </p:txBody>
      </p:sp>
      <p:pic>
        <p:nvPicPr>
          <p:cNvPr id="11" name="Picture 10" descr="A diagram of a software development process&#10;&#10;Description automatically generated">
            <a:extLst>
              <a:ext uri="{FF2B5EF4-FFF2-40B4-BE49-F238E27FC236}">
                <a16:creationId xmlns:a16="http://schemas.microsoft.com/office/drawing/2014/main" id="{9C7A1311-B954-A6F3-F94C-4DEB06368DB3}"/>
              </a:ext>
            </a:extLst>
          </p:cNvPr>
          <p:cNvPicPr>
            <a:picLocks noChangeAspect="1"/>
          </p:cNvPicPr>
          <p:nvPr/>
        </p:nvPicPr>
        <p:blipFill rotWithShape="1">
          <a:blip r:embed="rId4"/>
          <a:srcRect l="956" t="1880" r="845"/>
          <a:stretch/>
        </p:blipFill>
        <p:spPr>
          <a:xfrm>
            <a:off x="2486722" y="2129882"/>
            <a:ext cx="9668107" cy="49622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1806498"/>
            <a:ext cx="14630400" cy="6411950"/>
          </a:xfrm>
          <a:prstGeom prst="rect">
            <a:avLst/>
          </a:prstGeom>
          <a:solidFill>
            <a:srgbClr val="F9F6F0"/>
          </a:solidFill>
          <a:ln/>
        </p:spPr>
        <p:txBody>
          <a:bodyPr/>
          <a:lstStyle/>
          <a:p>
            <a:endParaRPr lang="en-US" dirty="0">
              <a:latin typeface="Gelasio"/>
            </a:endParaRPr>
          </a:p>
        </p:txBody>
      </p:sp>
      <p:sp>
        <p:nvSpPr>
          <p:cNvPr id="4" name="Text 2"/>
          <p:cNvSpPr/>
          <p:nvPr/>
        </p:nvSpPr>
        <p:spPr>
          <a:xfrm>
            <a:off x="1858516" y="535201"/>
            <a:ext cx="7993856"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cs typeface="Gelasio" pitchFamily="34" charset="-120"/>
              </a:rPr>
              <a:t>Integrating the AWS Services</a:t>
            </a:r>
            <a:endParaRPr lang="en-US" sz="4800" dirty="0"/>
          </a:p>
        </p:txBody>
      </p:sp>
      <p:sp>
        <p:nvSpPr>
          <p:cNvPr id="5" name="Text 3"/>
          <p:cNvSpPr/>
          <p:nvPr/>
        </p:nvSpPr>
        <p:spPr>
          <a:xfrm>
            <a:off x="1483221" y="3107703"/>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Data Ingestion</a:t>
            </a:r>
            <a:endParaRPr lang="en-US" sz="2187" dirty="0"/>
          </a:p>
        </p:txBody>
      </p:sp>
      <p:sp>
        <p:nvSpPr>
          <p:cNvPr id="6" name="Text 4"/>
          <p:cNvSpPr/>
          <p:nvPr/>
        </p:nvSpPr>
        <p:spPr>
          <a:xfrm>
            <a:off x="1293793" y="3858220"/>
            <a:ext cx="3156347" cy="2564882"/>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Use Amazon S3 to store raw stock market data, and AWS Glue to extract, transform, and load the data into a format suitable for analysis.</a:t>
            </a:r>
            <a:endParaRPr lang="en-US" sz="2000" dirty="0"/>
          </a:p>
        </p:txBody>
      </p:sp>
      <p:sp>
        <p:nvSpPr>
          <p:cNvPr id="7" name="Text 5"/>
          <p:cNvSpPr/>
          <p:nvPr/>
        </p:nvSpPr>
        <p:spPr>
          <a:xfrm>
            <a:off x="5743932" y="3107703"/>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Data Exploration</a:t>
            </a:r>
            <a:endParaRPr lang="en-US" sz="2187" dirty="0"/>
          </a:p>
        </p:txBody>
      </p:sp>
      <p:sp>
        <p:nvSpPr>
          <p:cNvPr id="8" name="Text 6"/>
          <p:cNvSpPr/>
          <p:nvPr/>
        </p:nvSpPr>
        <p:spPr>
          <a:xfrm>
            <a:off x="5743932" y="3858220"/>
            <a:ext cx="3156347" cy="2564882"/>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Leverage Amazon Athena to run SQL queries on the transformed data, allowing for interactive exploration and discovery of insights.</a:t>
            </a:r>
            <a:endParaRPr lang="en-US" sz="2000" dirty="0"/>
          </a:p>
        </p:txBody>
      </p:sp>
      <p:sp>
        <p:nvSpPr>
          <p:cNvPr id="9" name="Text 7"/>
          <p:cNvSpPr/>
          <p:nvPr/>
        </p:nvSpPr>
        <p:spPr>
          <a:xfrm>
            <a:off x="10665355" y="3107703"/>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Visualization</a:t>
            </a:r>
            <a:endParaRPr lang="en-US" sz="2187" dirty="0"/>
          </a:p>
        </p:txBody>
      </p:sp>
      <p:sp>
        <p:nvSpPr>
          <p:cNvPr id="10" name="Text 8"/>
          <p:cNvSpPr/>
          <p:nvPr/>
        </p:nvSpPr>
        <p:spPr>
          <a:xfrm>
            <a:off x="10180260" y="3858220"/>
            <a:ext cx="3156347" cy="3077839"/>
          </a:xfrm>
          <a:prstGeom prst="rect">
            <a:avLst/>
          </a:prstGeom>
          <a:noFill/>
          <a:ln/>
        </p:spPr>
        <p:txBody>
          <a:bodyPr wrap="square" rtlCol="0" anchor="t"/>
          <a:lstStyle/>
          <a:p>
            <a:pPr marL="0" indent="0">
              <a:lnSpc>
                <a:spcPts val="2799"/>
              </a:lnSpc>
              <a:buNone/>
            </a:pPr>
            <a:r>
              <a:rPr lang="en-US" sz="2000" dirty="0">
                <a:solidFill>
                  <a:srgbClr val="746558"/>
                </a:solidFill>
                <a:latin typeface="Gelasio" pitchFamily="34" charset="0"/>
                <a:ea typeface="Gelasio" pitchFamily="34" charset="-122"/>
                <a:cs typeface="Gelasio" pitchFamily="34" charset="-120"/>
              </a:rPr>
              <a:t>Employ Amazon QuickSight to create interactive, visually-appealing dashboards and reports, enabling stakeholders to easily understand and interpret the analysis.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1806498"/>
            <a:ext cx="14630400" cy="6411950"/>
          </a:xfrm>
          <a:prstGeom prst="rect">
            <a:avLst/>
          </a:prstGeom>
          <a:solidFill>
            <a:srgbClr val="F9F6F0"/>
          </a:solidFill>
          <a:ln/>
        </p:spPr>
        <p:txBody>
          <a:bodyPr/>
          <a:lstStyle/>
          <a:p>
            <a:endParaRPr lang="en-US" dirty="0">
              <a:latin typeface="Gelasio"/>
            </a:endParaRPr>
          </a:p>
        </p:txBody>
      </p:sp>
      <p:sp>
        <p:nvSpPr>
          <p:cNvPr id="4" name="Text 2"/>
          <p:cNvSpPr/>
          <p:nvPr/>
        </p:nvSpPr>
        <p:spPr>
          <a:xfrm>
            <a:off x="1858516" y="535201"/>
            <a:ext cx="7993856"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rPr>
              <a:t>Data Preprocessing</a:t>
            </a:r>
            <a:endParaRPr lang="en-US" sz="4800" dirty="0"/>
          </a:p>
        </p:txBody>
      </p:sp>
      <p:sp>
        <p:nvSpPr>
          <p:cNvPr id="5" name="Text 3"/>
          <p:cNvSpPr/>
          <p:nvPr/>
        </p:nvSpPr>
        <p:spPr>
          <a:xfrm>
            <a:off x="1483221" y="3107703"/>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1293793" y="3858220"/>
            <a:ext cx="3156347" cy="2564882"/>
          </a:xfrm>
          <a:prstGeom prst="rect">
            <a:avLst/>
          </a:prstGeom>
          <a:noFill/>
          <a:ln/>
        </p:spPr>
        <p:txBody>
          <a:bodyPr wrap="square" rtlCol="0" anchor="t"/>
          <a:lstStyle/>
          <a:p>
            <a:pPr marL="0" indent="0">
              <a:lnSpc>
                <a:spcPts val="2799"/>
              </a:lnSpc>
              <a:buNone/>
            </a:pPr>
            <a:endParaRPr lang="en-US" sz="2000" dirty="0"/>
          </a:p>
        </p:txBody>
      </p:sp>
      <p:sp>
        <p:nvSpPr>
          <p:cNvPr id="7" name="Text 5"/>
          <p:cNvSpPr/>
          <p:nvPr/>
        </p:nvSpPr>
        <p:spPr>
          <a:xfrm>
            <a:off x="5743932" y="3107703"/>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5743932" y="3858220"/>
            <a:ext cx="3156347" cy="2564882"/>
          </a:xfrm>
          <a:prstGeom prst="rect">
            <a:avLst/>
          </a:prstGeom>
          <a:noFill/>
          <a:ln/>
        </p:spPr>
        <p:txBody>
          <a:bodyPr wrap="square" rtlCol="0" anchor="t"/>
          <a:lstStyle/>
          <a:p>
            <a:pPr marL="0" indent="0">
              <a:lnSpc>
                <a:spcPts val="2799"/>
              </a:lnSpc>
              <a:buNone/>
            </a:pPr>
            <a:endParaRPr lang="en-US" sz="2000" dirty="0"/>
          </a:p>
        </p:txBody>
      </p:sp>
      <p:sp>
        <p:nvSpPr>
          <p:cNvPr id="9" name="Text 7"/>
          <p:cNvSpPr/>
          <p:nvPr/>
        </p:nvSpPr>
        <p:spPr>
          <a:xfrm>
            <a:off x="10665355" y="3107703"/>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10180260" y="3858220"/>
            <a:ext cx="3156347" cy="3077839"/>
          </a:xfrm>
          <a:prstGeom prst="rect">
            <a:avLst/>
          </a:prstGeom>
          <a:noFill/>
          <a:ln/>
        </p:spPr>
        <p:txBody>
          <a:bodyPr wrap="square" rtlCol="0" anchor="t"/>
          <a:lstStyle/>
          <a:p>
            <a:pPr marL="0" indent="0">
              <a:lnSpc>
                <a:spcPts val="2799"/>
              </a:lnSpc>
              <a:buNone/>
            </a:pPr>
            <a:endParaRPr lang="en-US" sz="2000" dirty="0"/>
          </a:p>
        </p:txBody>
      </p:sp>
      <p:sp>
        <p:nvSpPr>
          <p:cNvPr id="12" name="TextBox 11">
            <a:extLst>
              <a:ext uri="{FF2B5EF4-FFF2-40B4-BE49-F238E27FC236}">
                <a16:creationId xmlns:a16="http://schemas.microsoft.com/office/drawing/2014/main" id="{7A2293F0-A67A-2947-8AEE-9B6D7D43B0B6}"/>
              </a:ext>
            </a:extLst>
          </p:cNvPr>
          <p:cNvSpPr txBox="1"/>
          <p:nvPr/>
        </p:nvSpPr>
        <p:spPr>
          <a:xfrm>
            <a:off x="1858516" y="2489719"/>
            <a:ext cx="11099201"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746558"/>
                </a:solidFill>
                <a:latin typeface="Gelasio" pitchFamily="34" charset="0"/>
                <a:ea typeface="Gelasio" pitchFamily="34" charset="-122"/>
              </a:rPr>
              <a:t>Initially, four stock market datasets from Nasdaq were obtained for companies such as Apple, Microsoft, AMD, and Qualcomm</a:t>
            </a:r>
          </a:p>
          <a:p>
            <a:endParaRPr lang="en-US" sz="2000" dirty="0">
              <a:solidFill>
                <a:srgbClr val="746558"/>
              </a:solidFill>
              <a:latin typeface="Gelasio" pitchFamily="34" charset="0"/>
              <a:ea typeface="Gelasio" pitchFamily="34" charset="-122"/>
            </a:endParaRPr>
          </a:p>
          <a:p>
            <a:pPr marL="285750" indent="-285750">
              <a:buFont typeface="Wingdings" panose="05000000000000000000" pitchFamily="2" charset="2"/>
              <a:buChar char="Ø"/>
            </a:pPr>
            <a:r>
              <a:rPr lang="en-US" sz="2000" dirty="0">
                <a:solidFill>
                  <a:srgbClr val="746558"/>
                </a:solidFill>
                <a:latin typeface="Gelasio" pitchFamily="34" charset="0"/>
                <a:ea typeface="Gelasio" pitchFamily="34" charset="-122"/>
              </a:rPr>
              <a:t>A new column titled 'Company' was added to each dataset to specify the company name</a:t>
            </a:r>
          </a:p>
          <a:p>
            <a:endParaRPr lang="en-US" sz="2000" dirty="0">
              <a:solidFill>
                <a:srgbClr val="746558"/>
              </a:solidFill>
              <a:latin typeface="Gelasio" pitchFamily="34" charset="0"/>
              <a:ea typeface="Gelasio" pitchFamily="34" charset="-122"/>
            </a:endParaRPr>
          </a:p>
          <a:p>
            <a:pPr marL="285750" indent="-285750">
              <a:buFont typeface="Wingdings" panose="05000000000000000000" pitchFamily="2" charset="2"/>
              <a:buChar char="Ø"/>
            </a:pPr>
            <a:r>
              <a:rPr lang="en-US" sz="2000" dirty="0">
                <a:solidFill>
                  <a:srgbClr val="746558"/>
                </a:solidFill>
                <a:latin typeface="Gelasio" pitchFamily="34" charset="0"/>
                <a:ea typeface="Gelasio" pitchFamily="34" charset="-122"/>
              </a:rPr>
              <a:t>Subsequently, these four datasets were merged to create a unified dataset</a:t>
            </a:r>
          </a:p>
          <a:p>
            <a:endParaRPr lang="en-US" sz="2000" dirty="0">
              <a:solidFill>
                <a:srgbClr val="746558"/>
              </a:solidFill>
              <a:latin typeface="Gelasio" pitchFamily="34" charset="0"/>
              <a:ea typeface="Gelasio" pitchFamily="34" charset="-122"/>
            </a:endParaRPr>
          </a:p>
          <a:p>
            <a:pPr marL="285750" indent="-285750">
              <a:buFont typeface="Wingdings" panose="05000000000000000000" pitchFamily="2" charset="2"/>
              <a:buChar char="Ø"/>
            </a:pPr>
            <a:r>
              <a:rPr lang="en-US" sz="2000" dirty="0">
                <a:solidFill>
                  <a:srgbClr val="746558"/>
                </a:solidFill>
                <a:latin typeface="Gelasio" pitchFamily="34" charset="0"/>
                <a:ea typeface="Gelasio" pitchFamily="34" charset="-122"/>
              </a:rPr>
              <a:t>The dataset was then examined for any null or duplicate values, and outliers were identified using a box plot</a:t>
            </a:r>
          </a:p>
          <a:p>
            <a:endParaRPr lang="en-US" sz="2000" dirty="0">
              <a:solidFill>
                <a:srgbClr val="746558"/>
              </a:solidFill>
              <a:latin typeface="Gelasio" pitchFamily="34" charset="0"/>
              <a:ea typeface="Gelasio" pitchFamily="34" charset="-122"/>
            </a:endParaRPr>
          </a:p>
          <a:p>
            <a:pPr marL="285750" indent="-285750">
              <a:buFont typeface="Wingdings" panose="05000000000000000000" pitchFamily="2" charset="2"/>
              <a:buChar char="Ø"/>
            </a:pPr>
            <a:r>
              <a:rPr lang="en-US" sz="2000" dirty="0">
                <a:solidFill>
                  <a:srgbClr val="746558"/>
                </a:solidFill>
                <a:latin typeface="Gelasio" pitchFamily="34" charset="0"/>
                <a:ea typeface="Gelasio" pitchFamily="34" charset="-122"/>
              </a:rPr>
              <a:t>Finally, the data type of the 'date' column was adjusted, and additional columns for 'quarter', 'year', and 'day' were created to enhance the analysis.</a:t>
            </a:r>
          </a:p>
        </p:txBody>
      </p:sp>
    </p:spTree>
    <p:extLst>
      <p:ext uri="{BB962C8B-B14F-4D97-AF65-F5344CB8AC3E}">
        <p14:creationId xmlns:p14="http://schemas.microsoft.com/office/powerpoint/2010/main" val="3941997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7620" y="0"/>
            <a:ext cx="14622779" cy="8229600"/>
          </a:xfrm>
          <a:prstGeom prst="rect">
            <a:avLst/>
          </a:prstGeom>
          <a:solidFill>
            <a:srgbClr val="F9F6F0"/>
          </a:solidFill>
          <a:ln/>
        </p:spPr>
        <p:txBody>
          <a:bodyPr/>
          <a:lstStyle/>
          <a:p>
            <a:endParaRPr lang="en-US" dirty="0">
              <a:latin typeface="Gelasio"/>
            </a:endParaRPr>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423897"/>
            <a:ext cx="6332458"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cs typeface="Gelasio" pitchFamily="34" charset="-120"/>
              </a:rPr>
              <a:t>Deployment Procedure</a:t>
            </a:r>
            <a:endParaRPr lang="en-US" sz="4800" dirty="0"/>
          </a:p>
        </p:txBody>
      </p:sp>
      <p:pic>
        <p:nvPicPr>
          <p:cNvPr id="6" name="Image 1" descr="preencoded.png"/>
          <p:cNvPicPr>
            <a:picLocks noChangeAspect="1"/>
          </p:cNvPicPr>
          <p:nvPr/>
        </p:nvPicPr>
        <p:blipFill>
          <a:blip r:embed="rId4"/>
          <a:stretch>
            <a:fillRect/>
          </a:stretch>
        </p:blipFill>
        <p:spPr>
          <a:xfrm>
            <a:off x="4490799" y="1460584"/>
            <a:ext cx="1110972" cy="1271466"/>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endParaRPr lang="en-US" sz="2187" dirty="0"/>
          </a:p>
        </p:txBody>
      </p:sp>
      <p:sp>
        <p:nvSpPr>
          <p:cNvPr id="8" name="Text 4"/>
          <p:cNvSpPr/>
          <p:nvPr/>
        </p:nvSpPr>
        <p:spPr>
          <a:xfrm>
            <a:off x="5930450" y="1797655"/>
            <a:ext cx="7862173" cy="575639"/>
          </a:xfrm>
          <a:prstGeom prst="rect">
            <a:avLst/>
          </a:prstGeom>
          <a:noFill/>
          <a:ln/>
        </p:spPr>
        <p:txBody>
          <a:bodyPr wrap="square" rtlCol="0" anchor="t"/>
          <a:lstStyle/>
          <a:p>
            <a:pPr marL="0" indent="0" algn="l">
              <a:lnSpc>
                <a:spcPts val="2799"/>
              </a:lnSpc>
              <a:buNone/>
            </a:pPr>
            <a:r>
              <a:rPr lang="en-US" sz="2000" dirty="0">
                <a:solidFill>
                  <a:srgbClr val="746558"/>
                </a:solidFill>
                <a:latin typeface="Gelasio" pitchFamily="34" charset="0"/>
                <a:ea typeface="Gelasio" pitchFamily="34" charset="-122"/>
                <a:cs typeface="Gelasio" pitchFamily="34" charset="-120"/>
              </a:rPr>
              <a:t>Chose a new s3 bucket and uploaded the file for storage</a:t>
            </a:r>
            <a:endParaRPr lang="en-US" sz="2000" dirty="0"/>
          </a:p>
        </p:txBody>
      </p:sp>
      <p:pic>
        <p:nvPicPr>
          <p:cNvPr id="9" name="Image 2" descr="preencoded.png"/>
          <p:cNvPicPr>
            <a:picLocks noChangeAspect="1"/>
          </p:cNvPicPr>
          <p:nvPr/>
        </p:nvPicPr>
        <p:blipFill>
          <a:blip r:embed="rId5"/>
          <a:stretch>
            <a:fillRect/>
          </a:stretch>
        </p:blipFill>
        <p:spPr>
          <a:xfrm>
            <a:off x="4490799" y="2713960"/>
            <a:ext cx="1110972" cy="1271466"/>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6"/>
          <p:cNvSpPr/>
          <p:nvPr/>
        </p:nvSpPr>
        <p:spPr>
          <a:xfrm>
            <a:off x="5930451" y="3072723"/>
            <a:ext cx="7862173" cy="534344"/>
          </a:xfrm>
          <a:prstGeom prst="rect">
            <a:avLst/>
          </a:prstGeom>
          <a:noFill/>
          <a:ln/>
        </p:spPr>
        <p:txBody>
          <a:bodyPr wrap="square" rtlCol="0" anchor="t"/>
          <a:lstStyle/>
          <a:p>
            <a:pPr marL="0" indent="0" algn="l">
              <a:lnSpc>
                <a:spcPts val="2799"/>
              </a:lnSpc>
              <a:buNone/>
            </a:pPr>
            <a:r>
              <a:rPr lang="en-US" sz="2000" dirty="0">
                <a:solidFill>
                  <a:srgbClr val="746558"/>
                </a:solidFill>
                <a:latin typeface="Gelasio" pitchFamily="34" charset="0"/>
                <a:ea typeface="Gelasio" pitchFamily="34" charset="-122"/>
                <a:cs typeface="Gelasio" pitchFamily="34" charset="-120"/>
              </a:rPr>
              <a:t>Created a new database within AWS Glue</a:t>
            </a:r>
            <a:endParaRPr lang="en-US" sz="2000" dirty="0"/>
          </a:p>
        </p:txBody>
      </p:sp>
      <p:pic>
        <p:nvPicPr>
          <p:cNvPr id="12" name="Image 3" descr="preencoded.png"/>
          <p:cNvPicPr>
            <a:picLocks noChangeAspect="1"/>
          </p:cNvPicPr>
          <p:nvPr/>
        </p:nvPicPr>
        <p:blipFill>
          <a:blip r:embed="rId6"/>
          <a:stretch>
            <a:fillRect/>
          </a:stretch>
        </p:blipFill>
        <p:spPr>
          <a:xfrm>
            <a:off x="4490799" y="3945046"/>
            <a:ext cx="1110972" cy="1271466"/>
          </a:xfrm>
          <a:prstGeom prst="rect">
            <a:avLst/>
          </a:prstGeom>
        </p:spPr>
      </p:pic>
      <p:sp>
        <p:nvSpPr>
          <p:cNvPr id="13" name="Text 7"/>
          <p:cNvSpPr/>
          <p:nvPr/>
        </p:nvSpPr>
        <p:spPr>
          <a:xfrm>
            <a:off x="5944180" y="4137436"/>
            <a:ext cx="7857597" cy="810682"/>
          </a:xfrm>
          <a:prstGeom prst="rect">
            <a:avLst/>
          </a:prstGeom>
          <a:noFill/>
          <a:ln/>
        </p:spPr>
        <p:txBody>
          <a:bodyPr wrap="none" rtlCol="0" anchor="t"/>
          <a:lstStyle/>
          <a:p>
            <a:pPr marL="0" indent="0" algn="l">
              <a:lnSpc>
                <a:spcPts val="2734"/>
              </a:lnSpc>
              <a:buNone/>
            </a:pPr>
            <a:r>
              <a:rPr lang="en-US" sz="2000" dirty="0">
                <a:solidFill>
                  <a:srgbClr val="746558"/>
                </a:solidFill>
                <a:latin typeface="Gelasio" pitchFamily="34" charset="0"/>
                <a:ea typeface="Gelasio" pitchFamily="34" charset="-122"/>
              </a:rPr>
              <a:t>Set up and run a Glue Crawler to populate the Data Catalog with </a:t>
            </a:r>
          </a:p>
          <a:p>
            <a:pPr marL="0" indent="0" algn="l">
              <a:lnSpc>
                <a:spcPts val="2734"/>
              </a:lnSpc>
              <a:buNone/>
            </a:pPr>
            <a:r>
              <a:rPr lang="en-US" sz="2000" dirty="0">
                <a:solidFill>
                  <a:srgbClr val="746558"/>
                </a:solidFill>
                <a:latin typeface="Gelasio" pitchFamily="34" charset="0"/>
                <a:ea typeface="Gelasio" pitchFamily="34" charset="-122"/>
              </a:rPr>
              <a:t>metadata from the S3 bucket</a:t>
            </a:r>
          </a:p>
        </p:txBody>
      </p:sp>
      <p:sp>
        <p:nvSpPr>
          <p:cNvPr id="14" name="Text 8"/>
          <p:cNvSpPr/>
          <p:nvPr/>
        </p:nvSpPr>
        <p:spPr>
          <a:xfrm>
            <a:off x="5944180" y="5406874"/>
            <a:ext cx="7862173" cy="710803"/>
          </a:xfrm>
          <a:prstGeom prst="rect">
            <a:avLst/>
          </a:prstGeom>
          <a:noFill/>
          <a:ln/>
        </p:spPr>
        <p:txBody>
          <a:bodyPr wrap="square" rtlCol="0" anchor="t"/>
          <a:lstStyle/>
          <a:p>
            <a:pPr marL="0" indent="0" algn="l">
              <a:lnSpc>
                <a:spcPts val="2799"/>
              </a:lnSpc>
              <a:buNone/>
            </a:pPr>
            <a:r>
              <a:rPr lang="en-US" sz="2000" dirty="0">
                <a:solidFill>
                  <a:srgbClr val="746558"/>
                </a:solidFill>
                <a:latin typeface="Gelasio" pitchFamily="34" charset="0"/>
                <a:ea typeface="Gelasio" pitchFamily="34" charset="-122"/>
                <a:cs typeface="Gelasio" pitchFamily="34" charset="-120"/>
              </a:rPr>
              <a:t>Utilized Athena to execute SQL queries against the data organized in the Glue Data Catalog</a:t>
            </a:r>
            <a:endParaRPr lang="en-US" sz="2000" dirty="0"/>
          </a:p>
        </p:txBody>
      </p:sp>
      <p:pic>
        <p:nvPicPr>
          <p:cNvPr id="18" name="Image 4">
            <a:extLst>
              <a:ext uri="{FF2B5EF4-FFF2-40B4-BE49-F238E27FC236}">
                <a16:creationId xmlns:a16="http://schemas.microsoft.com/office/drawing/2014/main" id="{EF9C373B-E1D1-B012-1563-A55EFB8139AD}"/>
              </a:ext>
            </a:extLst>
          </p:cNvPr>
          <p:cNvPicPr>
            <a:picLocks noChangeAspect="1"/>
          </p:cNvPicPr>
          <p:nvPr/>
        </p:nvPicPr>
        <p:blipFill>
          <a:blip r:embed="rId7"/>
          <a:stretch>
            <a:fillRect/>
          </a:stretch>
        </p:blipFill>
        <p:spPr>
          <a:xfrm>
            <a:off x="4494522" y="5184290"/>
            <a:ext cx="1103717" cy="1313021"/>
          </a:xfrm>
          <a:prstGeom prst="rect">
            <a:avLst/>
          </a:prstGeom>
        </p:spPr>
      </p:pic>
      <p:pic>
        <p:nvPicPr>
          <p:cNvPr id="19" name="Image 5">
            <a:extLst>
              <a:ext uri="{FF2B5EF4-FFF2-40B4-BE49-F238E27FC236}">
                <a16:creationId xmlns:a16="http://schemas.microsoft.com/office/drawing/2014/main" id="{4CBF0722-F47C-ACB1-CEF1-E7299C5AF2E3}"/>
              </a:ext>
            </a:extLst>
          </p:cNvPr>
          <p:cNvPicPr>
            <a:picLocks noChangeAspect="1"/>
          </p:cNvPicPr>
          <p:nvPr/>
        </p:nvPicPr>
        <p:blipFill>
          <a:blip r:embed="rId8"/>
          <a:stretch>
            <a:fillRect/>
          </a:stretch>
        </p:blipFill>
        <p:spPr>
          <a:xfrm>
            <a:off x="4490799" y="6489215"/>
            <a:ext cx="1110971" cy="1313021"/>
          </a:xfrm>
          <a:prstGeom prst="rect">
            <a:avLst/>
          </a:prstGeom>
        </p:spPr>
      </p:pic>
      <p:sp>
        <p:nvSpPr>
          <p:cNvPr id="20" name="TextBox 19">
            <a:extLst>
              <a:ext uri="{FF2B5EF4-FFF2-40B4-BE49-F238E27FC236}">
                <a16:creationId xmlns:a16="http://schemas.microsoft.com/office/drawing/2014/main" id="{5DDE019F-271B-1AA6-0F3C-0BAFCFD1441D}"/>
              </a:ext>
            </a:extLst>
          </p:cNvPr>
          <p:cNvSpPr txBox="1"/>
          <p:nvPr/>
        </p:nvSpPr>
        <p:spPr>
          <a:xfrm>
            <a:off x="5933263" y="6791782"/>
            <a:ext cx="7415561" cy="707886"/>
          </a:xfrm>
          <a:prstGeom prst="rect">
            <a:avLst/>
          </a:prstGeom>
          <a:noFill/>
        </p:spPr>
        <p:txBody>
          <a:bodyPr wrap="square" rtlCol="0">
            <a:spAutoFit/>
          </a:bodyPr>
          <a:lstStyle/>
          <a:p>
            <a:r>
              <a:rPr lang="en-US" sz="2000" dirty="0">
                <a:solidFill>
                  <a:srgbClr val="746558"/>
                </a:solidFill>
                <a:latin typeface="Gelasio" pitchFamily="34" charset="0"/>
                <a:ea typeface="Gelasio" pitchFamily="34" charset="-122"/>
              </a:rPr>
              <a:t>Connected Quicksight to Athena to visualize and analyze the data  through interactive dashboards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0F48C623-4ACF-29EA-6723-ECFD4DEC46F2}"/>
              </a:ext>
            </a:extLst>
          </p:cNvPr>
          <p:cNvSpPr/>
          <p:nvPr/>
        </p:nvSpPr>
        <p:spPr>
          <a:xfrm>
            <a:off x="0" y="0"/>
            <a:ext cx="14630400" cy="8229600"/>
          </a:xfrm>
          <a:prstGeom prst="rect">
            <a:avLst/>
          </a:prstGeom>
          <a:solidFill>
            <a:srgbClr val="DDCFBB"/>
          </a:solidFill>
          <a:ln/>
        </p:spPr>
        <p:txBody>
          <a:bodyPr/>
          <a:lstStyle/>
          <a:p>
            <a:endParaRPr lang="en-US"/>
          </a:p>
        </p:txBody>
      </p:sp>
      <p:sp>
        <p:nvSpPr>
          <p:cNvPr id="2" name="Shape 1">
            <a:extLst>
              <a:ext uri="{FF2B5EF4-FFF2-40B4-BE49-F238E27FC236}">
                <a16:creationId xmlns:a16="http://schemas.microsoft.com/office/drawing/2014/main" id="{BCB34ED8-1EE3-6CA6-C867-32EB6677A666}"/>
              </a:ext>
            </a:extLst>
          </p:cNvPr>
          <p:cNvSpPr/>
          <p:nvPr/>
        </p:nvSpPr>
        <p:spPr>
          <a:xfrm>
            <a:off x="0" y="11150"/>
            <a:ext cx="14630400" cy="8229600"/>
          </a:xfrm>
          <a:prstGeom prst="rect">
            <a:avLst/>
          </a:prstGeom>
          <a:solidFill>
            <a:srgbClr val="F9F6F0"/>
          </a:solidFill>
          <a:ln/>
        </p:spPr>
        <p:txBody>
          <a:bodyPr/>
          <a:lstStyle/>
          <a:p>
            <a:endParaRPr lang="en-US" dirty="0">
              <a:latin typeface="Gelasio"/>
            </a:endParaRPr>
          </a:p>
        </p:txBody>
      </p:sp>
      <p:sp>
        <p:nvSpPr>
          <p:cNvPr id="5" name="TextBox 4">
            <a:extLst>
              <a:ext uri="{FF2B5EF4-FFF2-40B4-BE49-F238E27FC236}">
                <a16:creationId xmlns:a16="http://schemas.microsoft.com/office/drawing/2014/main" id="{73D1CCC6-9BC8-D45F-766E-C4270F0A0BD3}"/>
              </a:ext>
            </a:extLst>
          </p:cNvPr>
          <p:cNvSpPr txBox="1"/>
          <p:nvPr/>
        </p:nvSpPr>
        <p:spPr>
          <a:xfrm>
            <a:off x="1382751" y="443369"/>
            <a:ext cx="6858000" cy="1323439"/>
          </a:xfrm>
          <a:prstGeom prst="rect">
            <a:avLst/>
          </a:prstGeom>
          <a:noFill/>
        </p:spPr>
        <p:txBody>
          <a:bodyPr wrap="square" rtlCol="0">
            <a:spAutoFit/>
          </a:bodyPr>
          <a:lstStyle/>
          <a:p>
            <a:r>
              <a:rPr lang="en-US" sz="4000" b="1" dirty="0">
                <a:latin typeface="Gelasio"/>
              </a:rPr>
              <a:t>Video Demonstration</a:t>
            </a:r>
          </a:p>
          <a:p>
            <a:endParaRPr lang="en-US" sz="4000" dirty="0"/>
          </a:p>
        </p:txBody>
      </p:sp>
      <p:sp>
        <p:nvSpPr>
          <p:cNvPr id="8" name="Shape 3">
            <a:extLst>
              <a:ext uri="{FF2B5EF4-FFF2-40B4-BE49-F238E27FC236}">
                <a16:creationId xmlns:a16="http://schemas.microsoft.com/office/drawing/2014/main" id="{BA280D91-46F5-47C7-410E-A3CC7BB6C10D}"/>
              </a:ext>
            </a:extLst>
          </p:cNvPr>
          <p:cNvSpPr/>
          <p:nvPr/>
        </p:nvSpPr>
        <p:spPr>
          <a:xfrm>
            <a:off x="3183038" y="2095018"/>
            <a:ext cx="8565265" cy="5810491"/>
          </a:xfrm>
          <a:prstGeom prst="roundRect">
            <a:avLst>
              <a:gd name="adj" fmla="val 4361"/>
            </a:avLst>
          </a:prstGeom>
          <a:solidFill>
            <a:srgbClr val="EFE7D6"/>
          </a:solidFill>
          <a:ln/>
        </p:spPr>
        <p:txBody>
          <a:bodyPr/>
          <a:lstStyle/>
          <a:p>
            <a:endParaRPr lang="en-US"/>
          </a:p>
        </p:txBody>
      </p:sp>
      <p:pic>
        <p:nvPicPr>
          <p:cNvPr id="7" name="Picture 6" descr="A screenshot of a computer&#10;&#10;Description automatically generated">
            <a:hlinkClick r:id="rId2"/>
            <a:extLst>
              <a:ext uri="{FF2B5EF4-FFF2-40B4-BE49-F238E27FC236}">
                <a16:creationId xmlns:a16="http://schemas.microsoft.com/office/drawing/2014/main" id="{6939F2F2-0608-21F2-FE5D-5DDF6DCC032C}"/>
              </a:ext>
            </a:extLst>
          </p:cNvPr>
          <p:cNvPicPr>
            <a:picLocks noChangeAspect="1"/>
          </p:cNvPicPr>
          <p:nvPr/>
        </p:nvPicPr>
        <p:blipFill>
          <a:blip r:embed="rId3"/>
          <a:stretch>
            <a:fillRect/>
          </a:stretch>
        </p:blipFill>
        <p:spPr>
          <a:xfrm>
            <a:off x="3725982" y="2562494"/>
            <a:ext cx="7567316" cy="4519052"/>
          </a:xfrm>
          <a:prstGeom prst="rect">
            <a:avLst/>
          </a:prstGeom>
        </p:spPr>
      </p:pic>
      <p:sp>
        <p:nvSpPr>
          <p:cNvPr id="4" name="TextBox 3">
            <a:extLst>
              <a:ext uri="{FF2B5EF4-FFF2-40B4-BE49-F238E27FC236}">
                <a16:creationId xmlns:a16="http://schemas.microsoft.com/office/drawing/2014/main" id="{62B9FAEF-C823-19A7-D49A-320D8F3FD605}"/>
              </a:ext>
            </a:extLst>
          </p:cNvPr>
          <p:cNvSpPr txBox="1"/>
          <p:nvPr/>
        </p:nvSpPr>
        <p:spPr>
          <a:xfrm>
            <a:off x="4905971" y="7034005"/>
            <a:ext cx="4818457" cy="707886"/>
          </a:xfrm>
          <a:prstGeom prst="rect">
            <a:avLst/>
          </a:prstGeom>
          <a:noFill/>
        </p:spPr>
        <p:txBody>
          <a:bodyPr wrap="square" rtlCol="0">
            <a:spAutoFit/>
          </a:bodyPr>
          <a:lstStyle/>
          <a:p>
            <a:endParaRPr lang="en-US" sz="2000" b="1" dirty="0">
              <a:latin typeface="Gelasio"/>
            </a:endParaRPr>
          </a:p>
          <a:p>
            <a:r>
              <a:rPr lang="en-US" sz="2000" b="1" dirty="0">
                <a:latin typeface="Gelasio"/>
                <a:hlinkClick r:id="rId2"/>
              </a:rPr>
              <a:t>https://video.syr.edu/media/t/1_evf19lqu</a:t>
            </a:r>
            <a:endParaRPr lang="en-US" sz="2000" b="1" dirty="0">
              <a:latin typeface="Gelasio"/>
            </a:endParaRPr>
          </a:p>
        </p:txBody>
      </p:sp>
    </p:spTree>
    <p:extLst>
      <p:ext uri="{BB962C8B-B14F-4D97-AF65-F5344CB8AC3E}">
        <p14:creationId xmlns:p14="http://schemas.microsoft.com/office/powerpoint/2010/main" val="10476285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1728439"/>
            <a:ext cx="14630400" cy="6501161"/>
          </a:xfrm>
          <a:prstGeom prst="rect">
            <a:avLst/>
          </a:prstGeom>
          <a:solidFill>
            <a:srgbClr val="F9F6F0"/>
          </a:solidFill>
          <a:ln/>
        </p:spPr>
        <p:txBody>
          <a:bodyPr/>
          <a:lstStyle/>
          <a:p>
            <a:endParaRPr lang="en-US" dirty="0">
              <a:latin typeface="Gelasio"/>
            </a:endParaRPr>
          </a:p>
        </p:txBody>
      </p:sp>
      <p:sp>
        <p:nvSpPr>
          <p:cNvPr id="4" name="Text 2"/>
          <p:cNvSpPr/>
          <p:nvPr/>
        </p:nvSpPr>
        <p:spPr>
          <a:xfrm>
            <a:off x="1859575" y="517033"/>
            <a:ext cx="5554980" cy="694373"/>
          </a:xfrm>
          <a:prstGeom prst="rect">
            <a:avLst/>
          </a:prstGeom>
          <a:noFill/>
          <a:ln/>
        </p:spPr>
        <p:txBody>
          <a:bodyPr wrap="none" rtlCol="0" anchor="t"/>
          <a:lstStyle/>
          <a:p>
            <a:pPr marL="0" indent="0">
              <a:lnSpc>
                <a:spcPts val="5468"/>
              </a:lnSpc>
              <a:buNone/>
            </a:pPr>
            <a:r>
              <a:rPr lang="en-US" sz="4800" b="1" dirty="0">
                <a:solidFill>
                  <a:srgbClr val="484237"/>
                </a:solidFill>
                <a:latin typeface="Gelasio" pitchFamily="34" charset="0"/>
                <a:ea typeface="Gelasio" pitchFamily="34" charset="-122"/>
                <a:cs typeface="Gelasio" pitchFamily="34" charset="-120"/>
              </a:rPr>
              <a:t>Issues Encountered</a:t>
            </a:r>
            <a:endParaRPr lang="en-US" sz="4800" dirty="0"/>
          </a:p>
        </p:txBody>
      </p:sp>
      <p:sp>
        <p:nvSpPr>
          <p:cNvPr id="5" name="Text 3"/>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6" name="Text 4"/>
          <p:cNvSpPr/>
          <p:nvPr/>
        </p:nvSpPr>
        <p:spPr>
          <a:xfrm>
            <a:off x="798769" y="2539905"/>
            <a:ext cx="10199013" cy="2299724"/>
          </a:xfrm>
          <a:prstGeom prst="rect">
            <a:avLst/>
          </a:prstGeom>
          <a:noFill/>
          <a:ln/>
        </p:spPr>
        <p:txBody>
          <a:bodyPr wrap="none" rtlCol="0" anchor="t"/>
          <a:lstStyle/>
          <a:p>
            <a:pPr algn="l">
              <a:lnSpc>
                <a:spcPts val="2799"/>
              </a:lnSpc>
              <a:buSzPct val="100000"/>
            </a:pPr>
            <a:endParaRPr lang="en-US" sz="2000" dirty="0"/>
          </a:p>
        </p:txBody>
      </p:sp>
      <p:sp>
        <p:nvSpPr>
          <p:cNvPr id="7" name="Text 5"/>
          <p:cNvSpPr/>
          <p:nvPr/>
        </p:nvSpPr>
        <p:spPr>
          <a:xfrm>
            <a:off x="2393394" y="4950619"/>
            <a:ext cx="10199013" cy="355402"/>
          </a:xfrm>
          <a:prstGeom prst="rect">
            <a:avLst/>
          </a:prstGeom>
          <a:noFill/>
          <a:ln/>
        </p:spPr>
        <p:txBody>
          <a:bodyPr wrap="none" rtlCol="0" anchor="t"/>
          <a:lstStyle/>
          <a:p>
            <a:pPr algn="l">
              <a:lnSpc>
                <a:spcPts val="2799"/>
              </a:lnSpc>
              <a:buSzPct val="100000"/>
            </a:pPr>
            <a:endParaRPr lang="en-US" sz="1750" dirty="0"/>
          </a:p>
        </p:txBody>
      </p:sp>
      <p:sp>
        <p:nvSpPr>
          <p:cNvPr id="9" name="TextBox 8">
            <a:extLst>
              <a:ext uri="{FF2B5EF4-FFF2-40B4-BE49-F238E27FC236}">
                <a16:creationId xmlns:a16="http://schemas.microsoft.com/office/drawing/2014/main" id="{11B57C26-4FF2-BFCC-9F99-06C8ABACAA64}"/>
              </a:ext>
            </a:extLst>
          </p:cNvPr>
          <p:cNvSpPr txBox="1"/>
          <p:nvPr/>
        </p:nvSpPr>
        <p:spPr>
          <a:xfrm>
            <a:off x="1940312" y="2539905"/>
            <a:ext cx="10827834"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746558"/>
                </a:solidFill>
                <a:latin typeface="Gelasio"/>
                <a:ea typeface="Gelasio" pitchFamily="34" charset="-122"/>
              </a:rPr>
              <a:t>Server Overloading: Due to its extensive resource requirements, Kafka proved to be a heavy application for our virtual machine, which could not handle the large volume of load owing to memory constraints.</a:t>
            </a:r>
          </a:p>
          <a:p>
            <a:endParaRPr lang="en-US" sz="2000" dirty="0">
              <a:solidFill>
                <a:srgbClr val="746558"/>
              </a:solidFill>
              <a:latin typeface="Gelasio"/>
              <a:ea typeface="Gelasio" pitchFamily="34" charset="-122"/>
            </a:endParaRPr>
          </a:p>
          <a:p>
            <a:endParaRPr lang="en-US" sz="2000" dirty="0">
              <a:solidFill>
                <a:srgbClr val="746558"/>
              </a:solidFill>
              <a:latin typeface="Gelasio"/>
              <a:ea typeface="Gelasio" pitchFamily="34" charset="-122"/>
            </a:endParaRPr>
          </a:p>
          <a:p>
            <a:pPr marL="285750" indent="-285750">
              <a:buFont typeface="Arial" panose="020B0604020202020204" pitchFamily="34" charset="0"/>
              <a:buChar char="•"/>
            </a:pPr>
            <a:r>
              <a:rPr lang="en-US" sz="2000" dirty="0">
                <a:solidFill>
                  <a:srgbClr val="746558"/>
                </a:solidFill>
                <a:latin typeface="Gelasio"/>
                <a:ea typeface="Gelasio" pitchFamily="34" charset="-122"/>
              </a:rPr>
              <a:t>Issues Creating Kafka Topics: We faced challenges while attempting to create topics within our Kafka consumer instance</a:t>
            </a:r>
          </a:p>
          <a:p>
            <a:endParaRPr lang="en-US" sz="2000" dirty="0">
              <a:solidFill>
                <a:srgbClr val="746558"/>
              </a:solidFill>
              <a:latin typeface="Gelasio"/>
              <a:ea typeface="Gelasio" pitchFamily="34" charset="-122"/>
            </a:endParaRPr>
          </a:p>
          <a:p>
            <a:endParaRPr lang="en-US" sz="2000" dirty="0">
              <a:solidFill>
                <a:srgbClr val="746558"/>
              </a:solidFill>
              <a:latin typeface="Gelasio"/>
              <a:ea typeface="Gelasio" pitchFamily="34" charset="-122"/>
            </a:endParaRPr>
          </a:p>
          <a:p>
            <a:pPr marL="285750" indent="-285750">
              <a:buFont typeface="Arial" panose="020B0604020202020204" pitchFamily="34" charset="0"/>
              <a:buChar char="•"/>
            </a:pPr>
            <a:r>
              <a:rPr lang="en-US" sz="2000" dirty="0">
                <a:solidFill>
                  <a:srgbClr val="746558"/>
                </a:solidFill>
                <a:latin typeface="Gelasio"/>
                <a:ea typeface="Gelasio" pitchFamily="34" charset="-122"/>
              </a:rPr>
              <a:t>Integration Issues with AWS QuickSight: The AWS Learner's Account limitations prevented us from using the AWS QuickSight service</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605</Words>
  <Application>Microsoft Office PowerPoint</Application>
  <PresentationFormat>Custom</PresentationFormat>
  <Paragraphs>82</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Gelasio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Sahil Rajendra Wani</cp:lastModifiedBy>
  <cp:revision>24</cp:revision>
  <dcterms:created xsi:type="dcterms:W3CDTF">2024-04-27T17:17:31Z</dcterms:created>
  <dcterms:modified xsi:type="dcterms:W3CDTF">2024-04-29T04:54:02Z</dcterms:modified>
</cp:coreProperties>
</file>