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4E6B9D5-4425-4FC1-9660-C509DDDB17E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3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02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45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9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13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3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01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7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7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9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9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5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3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4F30-8860-4F67-B89A-5F39761CAD2B}" type="datetimeFigureOut">
              <a:rPr lang="ko-KR" altLang="en-US" smtClean="0"/>
              <a:t>2017-03-05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D18F-A2DE-4EC3-BD9F-3F0103D1E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5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2594343"/>
            <a:ext cx="10090298" cy="1034157"/>
          </a:xfrm>
        </p:spPr>
        <p:txBody>
          <a:bodyPr/>
          <a:lstStyle/>
          <a:p>
            <a:r>
              <a:rPr lang="en-US" altLang="ko-KR" dirty="0"/>
              <a:t>Project_9 ML With Spark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P10 in military, 9</a:t>
            </a:r>
            <a:r>
              <a:rPr lang="en-US" altLang="ko-KR" baseline="30000" dirty="0"/>
              <a:t>th</a:t>
            </a:r>
            <a:r>
              <a:rPr lang="en-US" altLang="ko-KR" dirty="0"/>
              <a:t> project</a:t>
            </a:r>
          </a:p>
          <a:p>
            <a:r>
              <a:rPr lang="en-US" altLang="ko-KR" dirty="0"/>
              <a:t>ML with spark(what is big data framework enveloper than Hadoop)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37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현재 빅데이터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프레임워크인 </a:t>
            </a:r>
            <a:r>
              <a:rPr lang="en-US" altLang="ko-KR" dirty="0"/>
              <a:t>spark</a:t>
            </a:r>
            <a:r>
              <a:rPr lang="ko-KR" altLang="en-US" dirty="0"/>
              <a:t>를 활용하여 모델을 숙달 예측할 수 있도록 함</a:t>
            </a:r>
            <a:endParaRPr lang="en-US" altLang="ko-KR" dirty="0"/>
          </a:p>
          <a:p>
            <a:r>
              <a:rPr lang="en-US" altLang="ko-KR" dirty="0"/>
              <a:t>cloud9</a:t>
            </a:r>
            <a:r>
              <a:rPr lang="ko-KR" altLang="en-US" dirty="0"/>
              <a:t>이라는 </a:t>
            </a:r>
            <a:r>
              <a:rPr lang="en-US" altLang="ko-KR" dirty="0"/>
              <a:t>Web ide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인터넷만 된다면 어디서나 구축이 가능하고</a:t>
            </a:r>
            <a:r>
              <a:rPr lang="en-US" altLang="ko-KR" dirty="0"/>
              <a:t>, </a:t>
            </a:r>
            <a:r>
              <a:rPr lang="ko-KR" altLang="en-US" dirty="0"/>
              <a:t>활용할 수 있다는 가능성 제공</a:t>
            </a:r>
            <a:endParaRPr lang="en-US" altLang="ko-KR" dirty="0"/>
          </a:p>
          <a:p>
            <a:r>
              <a:rPr lang="en-US" altLang="ko-KR" dirty="0"/>
              <a:t>Microsoft Excel</a:t>
            </a:r>
            <a:r>
              <a:rPr lang="ko-KR" altLang="en-US" dirty="0"/>
              <a:t>을 사용함으로써</a:t>
            </a:r>
            <a:r>
              <a:rPr lang="en-US" altLang="ko-KR" dirty="0"/>
              <a:t>, </a:t>
            </a:r>
            <a:r>
              <a:rPr lang="en-US" altLang="ko-KR" dirty="0" err="1"/>
              <a:t>raw_data</a:t>
            </a:r>
            <a:r>
              <a:rPr lang="ko-KR" altLang="en-US" dirty="0"/>
              <a:t>의 최적화 및 </a:t>
            </a:r>
            <a:r>
              <a:rPr lang="ko-KR" altLang="en-US" dirty="0" err="1"/>
              <a:t>가우시안</a:t>
            </a:r>
            <a:r>
              <a:rPr lang="ko-KR" altLang="en-US" dirty="0"/>
              <a:t> 분포에 따른 데이터 정리</a:t>
            </a:r>
            <a:endParaRPr lang="en-US" altLang="ko-KR" dirty="0"/>
          </a:p>
          <a:p>
            <a:r>
              <a:rPr lang="en-US" altLang="ko-KR" dirty="0" err="1"/>
              <a:t>Mllib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LinearRegressionModel</a:t>
            </a:r>
            <a:r>
              <a:rPr lang="ko-KR" altLang="en-US" dirty="0"/>
              <a:t>과 </a:t>
            </a:r>
            <a:r>
              <a:rPr lang="en-US" altLang="ko-KR" dirty="0" err="1"/>
              <a:t>DecisionTree</a:t>
            </a:r>
            <a:r>
              <a:rPr lang="ko-KR" altLang="en-US" dirty="0"/>
              <a:t>를 활용한 테스트 진행</a:t>
            </a:r>
            <a:endParaRPr lang="en-US" altLang="ko-KR" dirty="0"/>
          </a:p>
          <a:p>
            <a:r>
              <a:rPr lang="ko-KR" altLang="en-US" dirty="0"/>
              <a:t>공공데이터 포털</a:t>
            </a:r>
            <a:r>
              <a:rPr lang="en-US" altLang="ko-KR" dirty="0"/>
              <a:t>(data.go.kr)</a:t>
            </a:r>
            <a:r>
              <a:rPr lang="ko-KR" altLang="en-US" dirty="0"/>
              <a:t>를 이용하여 빅데이터를 </a:t>
            </a:r>
            <a:r>
              <a:rPr lang="ko-KR" altLang="en-US" dirty="0" err="1"/>
              <a:t>다루는법</a:t>
            </a:r>
            <a:r>
              <a:rPr lang="ko-KR" altLang="en-US" dirty="0"/>
              <a:t> 숙달</a:t>
            </a:r>
            <a:endParaRPr lang="en-US" altLang="ko-KR" dirty="0"/>
          </a:p>
          <a:p>
            <a:r>
              <a:rPr lang="en-US" altLang="ko-KR" dirty="0"/>
              <a:t>Google Geocoding API</a:t>
            </a:r>
            <a:r>
              <a:rPr lang="ko-KR" altLang="en-US" dirty="0"/>
              <a:t>를 사용함으로써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ko-KR" altLang="en-US" dirty="0"/>
              <a:t>의 활용법에 대해서 숙달</a:t>
            </a:r>
            <a:endParaRPr lang="en-US" altLang="ko-KR" dirty="0"/>
          </a:p>
          <a:p>
            <a:r>
              <a:rPr lang="en-US" altLang="ko-KR" dirty="0"/>
              <a:t>Scala</a:t>
            </a:r>
            <a:r>
              <a:rPr lang="ko-KR" altLang="en-US" dirty="0"/>
              <a:t>의 언어 숙달</a:t>
            </a:r>
            <a:endParaRPr lang="en-US" altLang="ko-KR" dirty="0"/>
          </a:p>
          <a:p>
            <a:r>
              <a:rPr lang="en-US" altLang="ko-KR" dirty="0" err="1"/>
              <a:t>Pyspark</a:t>
            </a:r>
            <a:r>
              <a:rPr lang="ko-KR" altLang="en-US" dirty="0"/>
              <a:t>와 </a:t>
            </a:r>
            <a:r>
              <a:rPr lang="en-US" altLang="ko-KR" dirty="0" err="1"/>
              <a:t>Jupyter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보다 보기 편한 인터페이스 제공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을 활용한 오픈소스 백업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을 활용하여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en-US" altLang="ko-KR" dirty="0" err="1"/>
              <a:t>json</a:t>
            </a:r>
            <a:r>
              <a:rPr lang="ko-KR" altLang="en-US" dirty="0"/>
              <a:t>데이터에 대해 </a:t>
            </a:r>
            <a:r>
              <a:rPr lang="ko-KR" altLang="en-US" dirty="0" err="1"/>
              <a:t>크롤링</a:t>
            </a:r>
            <a:r>
              <a:rPr lang="ko-KR" altLang="en-US" dirty="0"/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36554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0" y="392218"/>
            <a:ext cx="8610600" cy="1293028"/>
          </a:xfrm>
        </p:spPr>
        <p:txBody>
          <a:bodyPr/>
          <a:lstStyle/>
          <a:p>
            <a:r>
              <a:rPr lang="ko-KR" altLang="en-US" dirty="0"/>
              <a:t>경과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322050"/>
              </p:ext>
            </p:extLst>
          </p:nvPr>
        </p:nvGraphicFramePr>
        <p:xfrm>
          <a:off x="685800" y="1821770"/>
          <a:ext cx="10820400" cy="457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77">
                  <a:extLst>
                    <a:ext uri="{9D8B030D-6E8A-4147-A177-3AD203B41FA5}">
                      <a16:colId xmlns:a16="http://schemas.microsoft.com/office/drawing/2014/main" val="1054154455"/>
                    </a:ext>
                  </a:extLst>
                </a:gridCol>
                <a:gridCol w="8901223">
                  <a:extLst>
                    <a:ext uri="{9D8B030D-6E8A-4147-A177-3AD203B41FA5}">
                      <a16:colId xmlns:a16="http://schemas.microsoft.com/office/drawing/2014/main" val="1497542649"/>
                    </a:ext>
                  </a:extLst>
                </a:gridCol>
              </a:tblGrid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23034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Cloud9</a:t>
                      </a:r>
                      <a:r>
                        <a:rPr lang="en-US" altLang="ko-KR" baseline="0" dirty="0"/>
                        <a:t>_Ubuntu 14.04_x64, Scala, Spark, Maven, </a:t>
                      </a:r>
                      <a:r>
                        <a:rPr lang="en-US" altLang="ko-KR" baseline="0" dirty="0" err="1"/>
                        <a:t>sbt</a:t>
                      </a:r>
                      <a:r>
                        <a:rPr lang="ko-KR" altLang="en-US" baseline="0" dirty="0"/>
                        <a:t>등 필요한 모듈 설치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8263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spark</a:t>
                      </a:r>
                      <a:r>
                        <a:rPr lang="en-US" altLang="ko-KR" baseline="0" dirty="0"/>
                        <a:t> standalone</a:t>
                      </a:r>
                      <a:r>
                        <a:rPr lang="ko-KR" altLang="en-US" baseline="0" dirty="0"/>
                        <a:t>환경에서 </a:t>
                      </a:r>
                      <a:r>
                        <a:rPr lang="en-US" altLang="ko-KR" baseline="0" dirty="0"/>
                        <a:t>master node</a:t>
                      </a:r>
                      <a:r>
                        <a:rPr lang="ko-KR" altLang="en-US" baseline="0" dirty="0"/>
                        <a:t>와 </a:t>
                      </a:r>
                      <a:r>
                        <a:rPr lang="en-US" altLang="ko-KR" baseline="0" dirty="0"/>
                        <a:t>slave node</a:t>
                      </a:r>
                      <a:r>
                        <a:rPr lang="ko-KR" altLang="en-US" baseline="0" dirty="0"/>
                        <a:t>의 실행 방법 숙달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0158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Maven</a:t>
                      </a:r>
                      <a:r>
                        <a:rPr lang="ko-KR" altLang="en-US" dirty="0"/>
                        <a:t>으로 테스트 프로젝트 구성 및 </a:t>
                      </a:r>
                      <a:r>
                        <a:rPr lang="en-US" altLang="ko-KR" dirty="0"/>
                        <a:t>jar</a:t>
                      </a:r>
                      <a:r>
                        <a:rPr lang="ko-KR" altLang="en-US" dirty="0"/>
                        <a:t>파일 추출 작업 실시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4686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Sbt</a:t>
                      </a:r>
                      <a:r>
                        <a:rPr lang="en-US" altLang="ko-KR" dirty="0"/>
                        <a:t>(Simple/Scala</a:t>
                      </a:r>
                      <a:r>
                        <a:rPr lang="en-US" altLang="ko-KR" baseline="0" dirty="0"/>
                        <a:t> build tool)</a:t>
                      </a:r>
                      <a:r>
                        <a:rPr lang="ko-KR" altLang="en-US" baseline="0" dirty="0"/>
                        <a:t>을 활용하여 테스트 </a:t>
                      </a:r>
                      <a:r>
                        <a:rPr lang="en-US" altLang="ko-KR" baseline="0" dirty="0"/>
                        <a:t>jar</a:t>
                      </a:r>
                      <a:r>
                        <a:rPr lang="ko-KR" altLang="en-US" baseline="0" dirty="0"/>
                        <a:t>파일 추출 작업 실시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0703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Sparkconf</a:t>
                      </a:r>
                      <a:r>
                        <a:rPr lang="ko-KR" altLang="en-US" dirty="0"/>
                        <a:t>설정 방법에 대하여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27444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Cloud9</a:t>
                      </a:r>
                      <a:r>
                        <a:rPr lang="ko-KR" altLang="en-US" dirty="0"/>
                        <a:t>환경의 제약적인 환경</a:t>
                      </a:r>
                      <a:r>
                        <a:rPr lang="en-US" altLang="ko-KR" dirty="0"/>
                        <a:t>(mem:1GB,</a:t>
                      </a:r>
                      <a:r>
                        <a:rPr lang="en-US" altLang="ko-KR" baseline="0" dirty="0"/>
                        <a:t> disk:5GB)</a:t>
                      </a:r>
                      <a:r>
                        <a:rPr lang="ko-KR" altLang="en-US" baseline="0" dirty="0"/>
                        <a:t>에서 </a:t>
                      </a:r>
                      <a:r>
                        <a:rPr lang="en-US" altLang="ko-KR" baseline="0" dirty="0"/>
                        <a:t>worker</a:t>
                      </a:r>
                      <a:r>
                        <a:rPr lang="ko-KR" altLang="en-US" baseline="0" dirty="0"/>
                        <a:t>와 </a:t>
                      </a:r>
                      <a:r>
                        <a:rPr lang="en-US" altLang="ko-KR" baseline="0" dirty="0"/>
                        <a:t>master </a:t>
                      </a:r>
                      <a:r>
                        <a:rPr lang="ko-KR" altLang="en-US" baseline="0" dirty="0"/>
                        <a:t>동시 구동이 어렵다는 점 인지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1170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Raw_Data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수집</a:t>
                      </a:r>
                      <a:r>
                        <a:rPr lang="en-US" altLang="ko-KR" dirty="0"/>
                        <a:t>, 16</a:t>
                      </a:r>
                      <a:r>
                        <a:rPr lang="ko-KR" altLang="en-US" dirty="0"/>
                        <a:t>년도 기름값 데이터</a:t>
                      </a:r>
                      <a:r>
                        <a:rPr lang="en-US" altLang="ko-KR" dirty="0"/>
                        <a:t>(16_oil_price.csv)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추출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44476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Raw_Data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수도권 지역 지하철 이용자수 관련 데이터 추출</a:t>
                      </a:r>
                      <a:r>
                        <a:rPr lang="en-US" altLang="ko-KR" dirty="0"/>
                        <a:t>(16MM_subway.csv)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60615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Pyspark</a:t>
                      </a:r>
                      <a:r>
                        <a:rPr lang="en-US" altLang="ko-KR" baseline="0" dirty="0"/>
                        <a:t> on </a:t>
                      </a:r>
                      <a:r>
                        <a:rPr lang="en-US" altLang="ko-KR" baseline="0" dirty="0" err="1"/>
                        <a:t>Jupyter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환경에서 </a:t>
                      </a:r>
                      <a:r>
                        <a:rPr lang="en-US" altLang="ko-KR" baseline="0" dirty="0"/>
                        <a:t>plot</a:t>
                      </a:r>
                      <a:r>
                        <a:rPr lang="ko-KR" altLang="en-US" baseline="0" dirty="0"/>
                        <a:t>을 활용한 그래프 그리기 실시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66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811772"/>
            <a:ext cx="10820400" cy="4024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895600" y="38158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경과</a:t>
            </a:r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08967"/>
              </p:ext>
            </p:extLst>
          </p:nvPr>
        </p:nvGraphicFramePr>
        <p:xfrm>
          <a:off x="685800" y="1811137"/>
          <a:ext cx="10820400" cy="48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77">
                  <a:extLst>
                    <a:ext uri="{9D8B030D-6E8A-4147-A177-3AD203B41FA5}">
                      <a16:colId xmlns:a16="http://schemas.microsoft.com/office/drawing/2014/main" val="1054154455"/>
                    </a:ext>
                  </a:extLst>
                </a:gridCol>
                <a:gridCol w="8901223">
                  <a:extLst>
                    <a:ext uri="{9D8B030D-6E8A-4147-A177-3AD203B41FA5}">
                      <a16:colId xmlns:a16="http://schemas.microsoft.com/office/drawing/2014/main" val="1497542649"/>
                    </a:ext>
                  </a:extLst>
                </a:gridCol>
              </a:tblGrid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23034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1601_oil_data.csv</a:t>
                      </a:r>
                      <a:r>
                        <a:rPr lang="en-US" altLang="ko-KR" baseline="0" dirty="0"/>
                        <a:t> + 1601_subway.csv </a:t>
                      </a:r>
                      <a:r>
                        <a:rPr lang="ko-KR" altLang="en-US" baseline="0" dirty="0"/>
                        <a:t>작업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8263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엑셀에서 부분합을 사용하기에는 호스트 컴퓨터의 리소스 문제로 불가하다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0158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기상 데이터와 역 위치에 대하여 좌표 크롤링할 수 있는 방법에 대해 고안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Myposition.com/query=… </a:t>
                      </a:r>
                      <a:r>
                        <a:rPr lang="ko-KR" altLang="en-US" dirty="0"/>
                        <a:t>페이지에서 </a:t>
                      </a:r>
                      <a:r>
                        <a:rPr lang="ko-KR" altLang="en-US" dirty="0" err="1"/>
                        <a:t>크롤링</a:t>
                      </a:r>
                      <a:r>
                        <a:rPr lang="ko-KR" altLang="en-US" dirty="0"/>
                        <a:t> 할 것으로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4686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동적 페이지 </a:t>
                      </a:r>
                      <a:r>
                        <a:rPr lang="ko-KR" altLang="en-US" dirty="0" err="1"/>
                        <a:t>크롤링을</a:t>
                      </a:r>
                      <a:r>
                        <a:rPr lang="ko-KR" altLang="en-US" dirty="0"/>
                        <a:t> 위해 </a:t>
                      </a:r>
                      <a:r>
                        <a:rPr lang="en-US" altLang="ko-KR" dirty="0" err="1"/>
                        <a:t>chromeDriver</a:t>
                      </a:r>
                      <a:r>
                        <a:rPr lang="ko-KR" altLang="en-US" dirty="0"/>
                        <a:t>를 사용하려 했으나</a:t>
                      </a:r>
                      <a:r>
                        <a:rPr lang="en-US" altLang="ko-KR" dirty="0"/>
                        <a:t>, Cloud9</a:t>
                      </a:r>
                      <a:r>
                        <a:rPr lang="ko-KR" altLang="en-US" dirty="0"/>
                        <a:t>의 정책상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0703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Phantomjs</a:t>
                      </a:r>
                      <a:r>
                        <a:rPr lang="ko-KR" altLang="en-US" dirty="0"/>
                        <a:t>라는 파싱 도구 발견</a:t>
                      </a:r>
                      <a:r>
                        <a:rPr lang="en-US" altLang="ko-KR" dirty="0"/>
                        <a:t>.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동적인 파싱은 되는듯 했으나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초기페이지만 </a:t>
                      </a:r>
                      <a:r>
                        <a:rPr lang="ko-KR" altLang="en-US" dirty="0" err="1"/>
                        <a:t>가능할뿐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실제 역이나 내용을 검색한 후의 결과는 나오지 않음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27444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List_subway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List_weather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파일 생성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각 </a:t>
                      </a:r>
                      <a:r>
                        <a:rPr lang="en-US" altLang="ko-KR" dirty="0" err="1"/>
                        <a:t>raw_Data</a:t>
                      </a:r>
                      <a:r>
                        <a:rPr lang="ko-KR" altLang="en-US" dirty="0"/>
                        <a:t>에서 중복을 제거한 실제 목록</a:t>
                      </a:r>
                      <a:r>
                        <a:rPr lang="ko-KR" altLang="en-US" baseline="0" dirty="0"/>
                        <a:t> 추출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1170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Google</a:t>
                      </a:r>
                      <a:r>
                        <a:rPr lang="en-US" altLang="ko-KR" baseline="0" dirty="0"/>
                        <a:t> API</a:t>
                      </a:r>
                      <a:r>
                        <a:rPr lang="ko-KR" altLang="en-US" baseline="0" dirty="0"/>
                        <a:t>를 사용하기로 결정</a:t>
                      </a:r>
                      <a:r>
                        <a:rPr lang="en-US" altLang="ko-KR" baseline="0" dirty="0"/>
                        <a:t>.(</a:t>
                      </a:r>
                      <a:r>
                        <a:rPr lang="ko-KR" altLang="en-US" baseline="0" dirty="0"/>
                        <a:t>실제 </a:t>
                      </a:r>
                      <a:r>
                        <a:rPr lang="en-US" altLang="ko-KR" baseline="0" dirty="0" err="1"/>
                        <a:t>Myposition</a:t>
                      </a:r>
                      <a:r>
                        <a:rPr lang="ko-KR" altLang="en-US" baseline="0" dirty="0"/>
                        <a:t>의 경우 </a:t>
                      </a:r>
                      <a:r>
                        <a:rPr lang="en-US" altLang="ko-KR" baseline="0" dirty="0"/>
                        <a:t>Google Geocoding API</a:t>
                      </a:r>
                      <a:r>
                        <a:rPr lang="ko-KR" altLang="en-US" baseline="0" dirty="0"/>
                        <a:t>를 사용함</a:t>
                      </a:r>
                      <a:r>
                        <a:rPr lang="en-US" altLang="ko-KR" baseline="0" dirty="0"/>
                        <a:t>)</a:t>
                      </a:r>
                    </a:p>
                    <a:p>
                      <a:pPr latinLnBrk="1"/>
                      <a:r>
                        <a:rPr lang="ko-KR" altLang="en-US" baseline="0" dirty="0"/>
                        <a:t>단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군내에서 </a:t>
                      </a:r>
                      <a:r>
                        <a:rPr lang="en-US" altLang="ko-KR" baseline="0" dirty="0"/>
                        <a:t>google </a:t>
                      </a:r>
                      <a:r>
                        <a:rPr lang="ko-KR" altLang="en-US" baseline="0" dirty="0"/>
                        <a:t>서비스에 대해 원활한 진행이 불가한 것으로 판단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추후 진행하기로 한 후 중단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38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95600" y="38158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경과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137087"/>
              </p:ext>
            </p:extLst>
          </p:nvPr>
        </p:nvGraphicFramePr>
        <p:xfrm>
          <a:off x="685800" y="1811137"/>
          <a:ext cx="10820400" cy="499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77">
                  <a:extLst>
                    <a:ext uri="{9D8B030D-6E8A-4147-A177-3AD203B41FA5}">
                      <a16:colId xmlns:a16="http://schemas.microsoft.com/office/drawing/2014/main" val="1054154455"/>
                    </a:ext>
                  </a:extLst>
                </a:gridCol>
                <a:gridCol w="8901223">
                  <a:extLst>
                    <a:ext uri="{9D8B030D-6E8A-4147-A177-3AD203B41FA5}">
                      <a16:colId xmlns:a16="http://schemas.microsoft.com/office/drawing/2014/main" val="1497542649"/>
                    </a:ext>
                  </a:extLst>
                </a:gridCol>
              </a:tblGrid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23034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Google</a:t>
                      </a:r>
                      <a:r>
                        <a:rPr lang="en-US" altLang="ko-KR" baseline="0" dirty="0"/>
                        <a:t> Geocoding API</a:t>
                      </a:r>
                      <a:r>
                        <a:rPr lang="ko-KR" altLang="en-US" baseline="0" dirty="0"/>
                        <a:t>를 사용하여 </a:t>
                      </a:r>
                      <a:r>
                        <a:rPr lang="en-US" altLang="ko-KR" baseline="0" dirty="0"/>
                        <a:t>ajax</a:t>
                      </a:r>
                      <a:r>
                        <a:rPr lang="ko-KR" altLang="en-US" baseline="0" dirty="0"/>
                        <a:t>로 </a:t>
                      </a:r>
                      <a:r>
                        <a:rPr lang="en-US" altLang="ko-KR" baseline="0" dirty="0"/>
                        <a:t>parsing</a:t>
                      </a:r>
                      <a:r>
                        <a:rPr lang="ko-KR" altLang="en-US" baseline="0" dirty="0" err="1"/>
                        <a:t>진행시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비동기 실행으로 인해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반복된 검색 불가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8263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Python</a:t>
                      </a:r>
                      <a:r>
                        <a:rPr lang="ko-KR" altLang="en-US" dirty="0"/>
                        <a:t>에 있는 </a:t>
                      </a:r>
                      <a:r>
                        <a:rPr lang="en-US" altLang="ko-KR" dirty="0"/>
                        <a:t>request</a:t>
                      </a:r>
                      <a:r>
                        <a:rPr lang="ko-KR" altLang="en-US" dirty="0"/>
                        <a:t>모듈을 사용하여 </a:t>
                      </a:r>
                      <a:r>
                        <a:rPr lang="ko-KR" altLang="en-US" dirty="0" err="1"/>
                        <a:t>반복문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정상 작동 확인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파일로 저장하여 추후 활용할 수 있도록 함</a:t>
                      </a:r>
                      <a:r>
                        <a:rPr lang="en-US" altLang="ko-KR" dirty="0"/>
                        <a:t>(location_subway</a:t>
                      </a:r>
                      <a:r>
                        <a:rPr lang="en-US" altLang="ko-KR" baseline="0" dirty="0"/>
                        <a:t>.csv/location_weather.csv) </a:t>
                      </a:r>
                      <a:r>
                        <a:rPr lang="ko-KR" altLang="en-US" baseline="0" dirty="0"/>
                        <a:t>파일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0158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Weather_price</a:t>
                      </a:r>
                      <a:r>
                        <a:rPr lang="ko-KR" altLang="en-US" dirty="0"/>
                        <a:t>에서 기온이나 풍속에</a:t>
                      </a:r>
                      <a:r>
                        <a:rPr lang="ko-KR" altLang="en-US" baseline="0" dirty="0"/>
                        <a:t> 관련하여 손실데이터가 많음</a:t>
                      </a:r>
                      <a:r>
                        <a:rPr lang="en-US" altLang="ko-KR" baseline="0" dirty="0"/>
                        <a:t>. (</a:t>
                      </a:r>
                      <a:r>
                        <a:rPr lang="en-US" altLang="ko-KR" baseline="0" dirty="0" err="1"/>
                        <a:t>prev+next</a:t>
                      </a:r>
                      <a:r>
                        <a:rPr lang="en-US" altLang="ko-KR" baseline="0" dirty="0"/>
                        <a:t>)/2</a:t>
                      </a:r>
                      <a:r>
                        <a:rPr lang="ko-KR" altLang="en-US" baseline="0" dirty="0"/>
                        <a:t>를 활용하여 빈 공란 채우기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4686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</a:t>
                      </a:r>
                      <a:r>
                        <a:rPr lang="ko-KR" altLang="en-US" dirty="0"/>
                        <a:t>파일의 특성상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로 구분을 하기 때문에 </a:t>
                      </a:r>
                      <a:r>
                        <a:rPr lang="en-US" altLang="ko-KR" dirty="0"/>
                        <a:t>Excel</a:t>
                      </a:r>
                      <a:r>
                        <a:rPr lang="ko-KR" altLang="en-US" dirty="0"/>
                        <a:t>에서 실제 인원 수 데이터 상에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를 제거하도록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0703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통합데이터</a:t>
                      </a:r>
                      <a:r>
                        <a:rPr lang="en-US" altLang="ko-KR" dirty="0"/>
                        <a:t>(merge.csv</a:t>
                      </a:r>
                      <a:r>
                        <a:rPr lang="en-US" altLang="ko-KR" baseline="0" dirty="0"/>
                        <a:t>) </a:t>
                      </a:r>
                      <a:r>
                        <a:rPr lang="ko-KR" altLang="en-US" baseline="0" dirty="0"/>
                        <a:t>구성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1170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Weathers</a:t>
                      </a:r>
                      <a:r>
                        <a:rPr lang="en-US" altLang="ko-KR" baseline="0" dirty="0"/>
                        <a:t> data</a:t>
                      </a:r>
                      <a:r>
                        <a:rPr lang="ko-KR" altLang="en-US" baseline="0" dirty="0"/>
                        <a:t>에 </a:t>
                      </a:r>
                      <a:r>
                        <a:rPr lang="en-US" altLang="ko-KR" baseline="0" dirty="0"/>
                        <a:t>loss data </a:t>
                      </a:r>
                      <a:r>
                        <a:rPr lang="ko-KR" altLang="en-US" baseline="0" dirty="0"/>
                        <a:t>확인 및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해당 관련부분 전체 </a:t>
                      </a:r>
                      <a:r>
                        <a:rPr lang="ko-KR" altLang="en-US" baseline="0" dirty="0" err="1"/>
                        <a:t>삭제후</a:t>
                      </a:r>
                      <a:r>
                        <a:rPr lang="ko-KR" altLang="en-US" baseline="0" dirty="0"/>
                        <a:t> 다시 구성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마포 지점에 해당하는 데이터에 손실데이터가 </a:t>
                      </a:r>
                      <a:r>
                        <a:rPr lang="ko-KR" altLang="en-US" baseline="0" dirty="0" err="1"/>
                        <a:t>몰려있었음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44476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Master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worker</a:t>
                      </a:r>
                      <a:r>
                        <a:rPr lang="en-US" altLang="ko-KR" baseline="0" dirty="0"/>
                        <a:t> node</a:t>
                      </a:r>
                      <a:r>
                        <a:rPr lang="ko-KR" altLang="en-US" baseline="0" dirty="0"/>
                        <a:t>를 구분하여 구동 시작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구동 중 </a:t>
                      </a:r>
                      <a:r>
                        <a:rPr lang="en-US" altLang="ko-KR" baseline="0" dirty="0"/>
                        <a:t>csv</a:t>
                      </a:r>
                      <a:r>
                        <a:rPr lang="ko-KR" altLang="en-US" baseline="0" dirty="0"/>
                        <a:t>파일 </a:t>
                      </a:r>
                      <a:r>
                        <a:rPr lang="ko-KR" altLang="en-US" baseline="0" dirty="0" err="1"/>
                        <a:t>변환간에</a:t>
                      </a:r>
                      <a:r>
                        <a:rPr lang="ko-KR" altLang="en-US" baseline="0" dirty="0"/>
                        <a:t> 에러 데이터 확인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68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895600" y="38158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경과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164103"/>
              </p:ext>
            </p:extLst>
          </p:nvPr>
        </p:nvGraphicFramePr>
        <p:xfrm>
          <a:off x="685800" y="1811137"/>
          <a:ext cx="10820400" cy="43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77">
                  <a:extLst>
                    <a:ext uri="{9D8B030D-6E8A-4147-A177-3AD203B41FA5}">
                      <a16:colId xmlns:a16="http://schemas.microsoft.com/office/drawing/2014/main" val="1054154455"/>
                    </a:ext>
                  </a:extLst>
                </a:gridCol>
                <a:gridCol w="8901223">
                  <a:extLst>
                    <a:ext uri="{9D8B030D-6E8A-4147-A177-3AD203B41FA5}">
                      <a16:colId xmlns:a16="http://schemas.microsoft.com/office/drawing/2014/main" val="1497542649"/>
                    </a:ext>
                  </a:extLst>
                </a:gridCol>
              </a:tblGrid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23034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</a:t>
                      </a:r>
                      <a:r>
                        <a:rPr lang="ko-KR" altLang="en-US" dirty="0"/>
                        <a:t>로 구성된 모델에 대하여 테스트 완료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상당한 </a:t>
                      </a:r>
                      <a:r>
                        <a:rPr lang="ko-KR" altLang="en-US" dirty="0" err="1"/>
                        <a:t>오차값</a:t>
                      </a:r>
                      <a:r>
                        <a:rPr lang="ko-KR" altLang="en-US" dirty="0"/>
                        <a:t>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8263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LinearRegression</a:t>
                      </a:r>
                      <a:r>
                        <a:rPr lang="en-US" altLang="ko-KR" baseline="0" dirty="0" err="1"/>
                        <a:t>WithSGD</a:t>
                      </a:r>
                      <a:r>
                        <a:rPr lang="ko-KR" altLang="en-US" baseline="0" dirty="0"/>
                        <a:t>의 경우 </a:t>
                      </a:r>
                      <a:r>
                        <a:rPr lang="en-US" altLang="ko-KR" baseline="0" dirty="0" err="1"/>
                        <a:t>StepSize</a:t>
                      </a:r>
                      <a:r>
                        <a:rPr lang="ko-KR" altLang="en-US" baseline="0" dirty="0"/>
                        <a:t>설정이 매우 작도록 설정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0158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Plot</a:t>
                      </a:r>
                      <a:r>
                        <a:rPr lang="ko-KR" altLang="en-US" dirty="0"/>
                        <a:t>을 사용하여 그래픽으로 보기 위해 </a:t>
                      </a:r>
                      <a:r>
                        <a:rPr lang="en-US" altLang="ko-KR" dirty="0" err="1"/>
                        <a:t>Pyspark</a:t>
                      </a:r>
                      <a:r>
                        <a:rPr lang="ko-KR" altLang="en-US" dirty="0"/>
                        <a:t>로 이전하여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재구성 실시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4686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17/03/01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DecisionTree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LinearRegressionWithSGD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모델 테스트</a:t>
                      </a:r>
                      <a:r>
                        <a:rPr lang="en-US" altLang="ko-KR" baseline="0" dirty="0"/>
                        <a:t>(MSE, RMSLE)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0703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(Date)</a:t>
                      </a:r>
                      <a:r>
                        <a:rPr lang="ko-KR" altLang="en-US" dirty="0"/>
                        <a:t>열 제거 및 </a:t>
                      </a:r>
                      <a:r>
                        <a:rPr lang="en-US" altLang="ko-KR" dirty="0" err="1"/>
                        <a:t>raw_Data</a:t>
                      </a:r>
                      <a:r>
                        <a:rPr lang="ko-KR" altLang="en-US" dirty="0"/>
                        <a:t>간의 정규화 작업 실시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1170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17/03/03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Spark.ml</a:t>
                      </a:r>
                      <a:r>
                        <a:rPr lang="ko-KR" altLang="en-US" dirty="0"/>
                        <a:t>에 담겨있는 패키지 확인</a:t>
                      </a:r>
                      <a:r>
                        <a:rPr lang="en-US" altLang="ko-KR" dirty="0"/>
                        <a:t>(RDD</a:t>
                      </a:r>
                      <a:r>
                        <a:rPr lang="en-US" altLang="ko-KR" baseline="0" dirty="0"/>
                        <a:t> =&gt; </a:t>
                      </a:r>
                      <a:r>
                        <a:rPr lang="en-US" altLang="ko-KR" baseline="0" dirty="0" err="1"/>
                        <a:t>DataFrame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44476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머신 </a:t>
                      </a:r>
                      <a:r>
                        <a:rPr lang="ko-KR" altLang="en-US" dirty="0" err="1"/>
                        <a:t>이동후</a:t>
                      </a:r>
                      <a:r>
                        <a:rPr lang="ko-KR" altLang="en-US" dirty="0"/>
                        <a:t> 테스트시 </a:t>
                      </a:r>
                      <a:r>
                        <a:rPr lang="en-US" altLang="ko-KR" dirty="0"/>
                        <a:t>spark-shell(</a:t>
                      </a:r>
                      <a:r>
                        <a:rPr lang="en-US" altLang="ko-KR" dirty="0" err="1"/>
                        <a:t>scala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보다 </a:t>
                      </a:r>
                      <a:r>
                        <a:rPr lang="en-US" altLang="ko-KR" dirty="0" err="1"/>
                        <a:t>pyspark</a:t>
                      </a:r>
                      <a:r>
                        <a:rPr lang="ko-KR" altLang="en-US" dirty="0"/>
                        <a:t>에서 구동이 </a:t>
                      </a:r>
                      <a:r>
                        <a:rPr lang="ko-KR" altLang="en-US" dirty="0" err="1"/>
                        <a:t>빠른것을</a:t>
                      </a:r>
                      <a:r>
                        <a:rPr lang="ko-KR" altLang="en-US" dirty="0"/>
                        <a:t>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4433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17/03/04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55510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17/03/05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Ml</a:t>
                      </a:r>
                      <a:r>
                        <a:rPr lang="ko-KR" altLang="en-US" dirty="0"/>
                        <a:t>에 대해서 </a:t>
                      </a:r>
                      <a:r>
                        <a:rPr lang="ko-KR" altLang="en-US" dirty="0" err="1"/>
                        <a:t>머신러닝</a:t>
                      </a:r>
                      <a:r>
                        <a:rPr lang="ko-KR" altLang="en-US" dirty="0"/>
                        <a:t>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0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45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895600" y="38158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경과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908163"/>
              </p:ext>
            </p:extLst>
          </p:nvPr>
        </p:nvGraphicFramePr>
        <p:xfrm>
          <a:off x="685800" y="1811137"/>
          <a:ext cx="10820400" cy="499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177">
                  <a:extLst>
                    <a:ext uri="{9D8B030D-6E8A-4147-A177-3AD203B41FA5}">
                      <a16:colId xmlns:a16="http://schemas.microsoft.com/office/drawing/2014/main" val="1054154455"/>
                    </a:ext>
                  </a:extLst>
                </a:gridCol>
                <a:gridCol w="8901223">
                  <a:extLst>
                    <a:ext uri="{9D8B030D-6E8A-4147-A177-3AD203B41FA5}">
                      <a16:colId xmlns:a16="http://schemas.microsoft.com/office/drawing/2014/main" val="1497542649"/>
                    </a:ext>
                  </a:extLst>
                </a:gridCol>
              </a:tblGrid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323034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Google</a:t>
                      </a:r>
                      <a:r>
                        <a:rPr lang="en-US" altLang="ko-KR" baseline="0" dirty="0"/>
                        <a:t> Geocoding API</a:t>
                      </a:r>
                      <a:r>
                        <a:rPr lang="ko-KR" altLang="en-US" baseline="0" dirty="0"/>
                        <a:t>를 사용하여 </a:t>
                      </a:r>
                      <a:r>
                        <a:rPr lang="en-US" altLang="ko-KR" baseline="0" dirty="0"/>
                        <a:t>ajax</a:t>
                      </a:r>
                      <a:r>
                        <a:rPr lang="ko-KR" altLang="en-US" baseline="0" dirty="0"/>
                        <a:t>로 </a:t>
                      </a:r>
                      <a:r>
                        <a:rPr lang="en-US" altLang="ko-KR" baseline="0" dirty="0"/>
                        <a:t>parsing</a:t>
                      </a:r>
                      <a:r>
                        <a:rPr lang="ko-KR" altLang="en-US" baseline="0" dirty="0" err="1"/>
                        <a:t>진행시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비동기 실행으로 인해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반복된 검색 불가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28263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Python</a:t>
                      </a:r>
                      <a:r>
                        <a:rPr lang="ko-KR" altLang="en-US" dirty="0"/>
                        <a:t>에 있는 </a:t>
                      </a:r>
                      <a:r>
                        <a:rPr lang="en-US" altLang="ko-KR" dirty="0"/>
                        <a:t>request</a:t>
                      </a:r>
                      <a:r>
                        <a:rPr lang="ko-KR" altLang="en-US" dirty="0"/>
                        <a:t>모듈을 사용하여 </a:t>
                      </a:r>
                      <a:r>
                        <a:rPr lang="ko-KR" altLang="en-US" dirty="0" err="1"/>
                        <a:t>반복문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정상 작동 확인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Csv </a:t>
                      </a:r>
                      <a:r>
                        <a:rPr lang="ko-KR" altLang="en-US" dirty="0"/>
                        <a:t>파일로 저장하여 추후 활용할 수 있도록 함</a:t>
                      </a:r>
                      <a:r>
                        <a:rPr lang="en-US" altLang="ko-KR" dirty="0"/>
                        <a:t>(location_subway</a:t>
                      </a:r>
                      <a:r>
                        <a:rPr lang="en-US" altLang="ko-KR" baseline="0" dirty="0"/>
                        <a:t>.csv/location_weather.csv) </a:t>
                      </a:r>
                      <a:r>
                        <a:rPr lang="ko-KR" altLang="en-US" baseline="0" dirty="0"/>
                        <a:t>파일 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0158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Weather_price</a:t>
                      </a:r>
                      <a:r>
                        <a:rPr lang="ko-KR" altLang="en-US" dirty="0"/>
                        <a:t>에서 기온이나 풍속에</a:t>
                      </a:r>
                      <a:r>
                        <a:rPr lang="ko-KR" altLang="en-US" baseline="0" dirty="0"/>
                        <a:t> 관련하여 손실데이터가 많음</a:t>
                      </a:r>
                      <a:r>
                        <a:rPr lang="en-US" altLang="ko-KR" baseline="0" dirty="0"/>
                        <a:t>. (</a:t>
                      </a:r>
                      <a:r>
                        <a:rPr lang="en-US" altLang="ko-KR" baseline="0" dirty="0" err="1"/>
                        <a:t>prev+next</a:t>
                      </a:r>
                      <a:r>
                        <a:rPr lang="en-US" altLang="ko-KR" baseline="0" dirty="0"/>
                        <a:t>)/2</a:t>
                      </a:r>
                      <a:r>
                        <a:rPr lang="ko-KR" altLang="en-US" baseline="0" dirty="0"/>
                        <a:t>를 활용하여 빈 공란 채우기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4686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Csv</a:t>
                      </a:r>
                      <a:r>
                        <a:rPr lang="ko-KR" altLang="en-US" dirty="0"/>
                        <a:t>파일의 특성상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로 구분을 하기 때문에 </a:t>
                      </a:r>
                      <a:r>
                        <a:rPr lang="en-US" altLang="ko-KR" dirty="0"/>
                        <a:t>Excel</a:t>
                      </a:r>
                      <a:r>
                        <a:rPr lang="ko-KR" altLang="en-US" dirty="0"/>
                        <a:t>에서 실제 인원 수 데이터 상에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를 제거하도록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07032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통합데이터</a:t>
                      </a:r>
                      <a:r>
                        <a:rPr lang="en-US" altLang="ko-KR" dirty="0"/>
                        <a:t>(merge.csv</a:t>
                      </a:r>
                      <a:r>
                        <a:rPr lang="en-US" altLang="ko-KR" baseline="0" dirty="0"/>
                        <a:t>) </a:t>
                      </a:r>
                      <a:r>
                        <a:rPr lang="ko-KR" altLang="en-US" baseline="0" dirty="0"/>
                        <a:t>구성 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11708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Weathers</a:t>
                      </a:r>
                      <a:r>
                        <a:rPr lang="en-US" altLang="ko-KR" baseline="0" dirty="0"/>
                        <a:t> data</a:t>
                      </a:r>
                      <a:r>
                        <a:rPr lang="ko-KR" altLang="en-US" baseline="0" dirty="0"/>
                        <a:t>에 </a:t>
                      </a:r>
                      <a:r>
                        <a:rPr lang="en-US" altLang="ko-KR" baseline="0" dirty="0"/>
                        <a:t>loss data </a:t>
                      </a:r>
                      <a:r>
                        <a:rPr lang="ko-KR" altLang="en-US" baseline="0" dirty="0"/>
                        <a:t>확인 및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해당 관련부분 전체 </a:t>
                      </a:r>
                      <a:r>
                        <a:rPr lang="ko-KR" altLang="en-US" baseline="0" dirty="0" err="1"/>
                        <a:t>삭제후</a:t>
                      </a:r>
                      <a:r>
                        <a:rPr lang="ko-KR" altLang="en-US" baseline="0" dirty="0"/>
                        <a:t> 다시 구성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마포 지점에 해당하는 데이터에 손실데이터가 </a:t>
                      </a:r>
                      <a:r>
                        <a:rPr lang="ko-KR" altLang="en-US" baseline="0" dirty="0" err="1"/>
                        <a:t>몰려있었음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44476"/>
                  </a:ext>
                </a:extLst>
              </a:tr>
              <a:tr h="437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17/02/27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Master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worker</a:t>
                      </a:r>
                      <a:r>
                        <a:rPr lang="en-US" altLang="ko-KR" baseline="0" dirty="0"/>
                        <a:t> node</a:t>
                      </a:r>
                      <a:r>
                        <a:rPr lang="ko-KR" altLang="en-US" baseline="0" dirty="0"/>
                        <a:t>를 구분하여 구동 시작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구동 중 </a:t>
                      </a:r>
                      <a:r>
                        <a:rPr lang="en-US" altLang="ko-KR" baseline="0" dirty="0"/>
                        <a:t>csv</a:t>
                      </a:r>
                      <a:r>
                        <a:rPr lang="ko-KR" altLang="en-US" baseline="0" dirty="0"/>
                        <a:t>파일 </a:t>
                      </a:r>
                      <a:r>
                        <a:rPr lang="ko-KR" altLang="en-US" baseline="0" dirty="0" err="1"/>
                        <a:t>변환간에</a:t>
                      </a:r>
                      <a:r>
                        <a:rPr lang="ko-KR" altLang="en-US" baseline="0" dirty="0"/>
                        <a:t> 에러 데이터 확인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422714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118</TotalTime>
  <Words>719</Words>
  <Application>Microsoft Office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Century Gothic</vt:lpstr>
      <vt:lpstr>비행기 구름</vt:lpstr>
      <vt:lpstr>Project_9 ML With Spark</vt:lpstr>
      <vt:lpstr>프로젝트 개요</vt:lpstr>
      <vt:lpstr>경과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Project_9 ML With Spark</dc:title>
  <dc:creator>Sion Kim</dc:creator>
  <cp:lastModifiedBy>Sion Kim</cp:lastModifiedBy>
  <cp:revision>6</cp:revision>
  <dcterms:created xsi:type="dcterms:W3CDTF">2017-03-05T02:34:14Z</dcterms:created>
  <dcterms:modified xsi:type="dcterms:W3CDTF">2017-03-05T07:34:04Z</dcterms:modified>
</cp:coreProperties>
</file>