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305" r:id="rId4"/>
    <p:sldId id="298" r:id="rId5"/>
    <p:sldId id="273" r:id="rId6"/>
    <p:sldId id="299" r:id="rId7"/>
    <p:sldId id="304" r:id="rId8"/>
    <p:sldId id="306" r:id="rId9"/>
    <p:sldId id="284" r:id="rId10"/>
    <p:sldId id="300" r:id="rId11"/>
    <p:sldId id="295" r:id="rId12"/>
    <p:sldId id="301" r:id="rId13"/>
    <p:sldId id="302" r:id="rId14"/>
    <p:sldId id="28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5" autoAdjust="0"/>
    <p:restoredTop sz="90811" autoAdjust="0"/>
  </p:normalViewPr>
  <p:slideViewPr>
    <p:cSldViewPr snapToGrid="0">
      <p:cViewPr varScale="1">
        <p:scale>
          <a:sx n="64" d="100"/>
          <a:sy n="64" d="100"/>
        </p:scale>
        <p:origin x="-69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0988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fld id="{B06AAE74-5DF8-4FD7-A741-592704E90C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None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314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fld id="{B06AAE74-5DF8-4FD7-A741-592704E90C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None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3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handler</a:t>
            </a:r>
            <a:r>
              <a:rPr kumimoji="0" lang="zh-CN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线程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幼圆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ViewPager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控件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幼圆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DrawerLayout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布局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幼圆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幼圆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5223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handler</a:t>
            </a:r>
            <a:r>
              <a:rPr kumimoji="0" lang="zh-CN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线程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幼圆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ViewPager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控件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幼圆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DrawerLayout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布局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幼圆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幼圆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012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SQLite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数据库方法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9963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fld id="{B06AAE74-5DF8-4FD7-A741-592704E90C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None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040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582051"/>
            <a:ext cx="10363200" cy="925429"/>
          </a:xfrm>
        </p:spPr>
        <p:txBody>
          <a:bodyPr lIns="90170" tIns="46990" rIns="90170" bIns="46990" anchor="t"/>
          <a:lstStyle>
            <a:lvl1pPr algn="ctr">
              <a:defRPr sz="4400">
                <a:solidFill>
                  <a:srgbClr val="EC7963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930140"/>
            <a:ext cx="8534400" cy="620378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 typeface="Arial" pitchFamily="34" charset="0"/>
              <a:buNone/>
              <a:defRPr>
                <a:solidFill>
                  <a:srgbClr val="EC7963"/>
                </a:solidFill>
                <a:sym typeface="Arial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单击此处编辑母版副标题样式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423659"/>
            <a:ext cx="2844800" cy="389255"/>
          </a:xfrm>
        </p:spPr>
        <p:txBody>
          <a:bodyPr/>
          <a:lstStyle/>
          <a:p>
            <a:fld id="{A95C4DBB-C3E7-475E-B664-C86F1E63D977}" type="datetime1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423659"/>
            <a:ext cx="3860800" cy="3892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423659"/>
            <a:ext cx="2844800" cy="389255"/>
          </a:xfrm>
        </p:spPr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5832" y="198158"/>
            <a:ext cx="10376569" cy="8699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1365" y="1600201"/>
            <a:ext cx="10421035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grpSp>
        <p:nvGrpSpPr>
          <p:cNvPr id="11" name="Group 7"/>
          <p:cNvGrpSpPr/>
          <p:nvPr/>
        </p:nvGrpSpPr>
        <p:grpSpPr bwMode="auto">
          <a:xfrm>
            <a:off x="244894" y="196135"/>
            <a:ext cx="912812" cy="933450"/>
            <a:chOff x="0" y="0"/>
            <a:chExt cx="1437" cy="1469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735" y="767"/>
              <a:ext cx="702" cy="703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0" y="197"/>
              <a:ext cx="1052" cy="105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1052" y="0"/>
              <a:ext cx="315" cy="317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0077" y="2097088"/>
            <a:ext cx="7094482" cy="123825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/>
          <a:lstStyle>
            <a:lvl1pPr algn="l">
              <a:buFont typeface="Arial" pitchFamily="34" charset="0"/>
              <a:buNone/>
              <a:defRPr sz="4000">
                <a:solidFill>
                  <a:srgbClr val="EC7963"/>
                </a:solidFill>
                <a:sym typeface="Arial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2194" y="3368457"/>
            <a:ext cx="7094482" cy="10287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800">
                <a:sym typeface="Arial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单击此处编辑母版副标题样式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grpSp>
        <p:nvGrpSpPr>
          <p:cNvPr id="15" name="Group 4"/>
          <p:cNvGrpSpPr/>
          <p:nvPr/>
        </p:nvGrpSpPr>
        <p:grpSpPr bwMode="auto">
          <a:xfrm>
            <a:off x="2105025" y="2334610"/>
            <a:ext cx="1437608" cy="1638300"/>
            <a:chOff x="0" y="0"/>
            <a:chExt cx="1754" cy="2001"/>
          </a:xfrm>
        </p:grpSpPr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840" y="1085"/>
              <a:ext cx="915" cy="916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0" y="410"/>
              <a:ext cx="1370" cy="137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1250" y="0"/>
              <a:ext cx="410" cy="413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7706" y="166629"/>
            <a:ext cx="10424694" cy="86995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57706" y="1600201"/>
            <a:ext cx="500899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3410" y="1600201"/>
            <a:ext cx="500899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grpSp>
        <p:nvGrpSpPr>
          <p:cNvPr id="16" name="Group 7"/>
          <p:cNvGrpSpPr/>
          <p:nvPr/>
        </p:nvGrpSpPr>
        <p:grpSpPr bwMode="auto">
          <a:xfrm>
            <a:off x="244894" y="196135"/>
            <a:ext cx="912812" cy="933450"/>
            <a:chOff x="0" y="0"/>
            <a:chExt cx="1437" cy="1469"/>
          </a:xfrm>
        </p:grpSpPr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735" y="767"/>
              <a:ext cx="702" cy="703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0" y="197"/>
              <a:ext cx="1052" cy="105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1052" y="0"/>
              <a:ext cx="315" cy="317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799" cy="1153431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07291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648607"/>
            <a:ext cx="5389034" cy="354105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07291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48607"/>
            <a:ext cx="5410200" cy="354105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27545" y="2097088"/>
            <a:ext cx="4747537" cy="123825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>
            <a:normAutofit/>
          </a:bodyPr>
          <a:lstStyle>
            <a:lvl1pPr algn="l">
              <a:buFont typeface="Arial" pitchFamily="34" charset="0"/>
              <a:buNone/>
              <a:defRPr sz="4400">
                <a:solidFill>
                  <a:srgbClr val="EC7963"/>
                </a:solidFill>
                <a:sym typeface="Arial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9662" y="3368457"/>
            <a:ext cx="4747537" cy="10287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800">
                <a:sym typeface="Arial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单击此处编辑母版副标题样式</a:t>
            </a:r>
          </a:p>
        </p:txBody>
      </p:sp>
      <p:grpSp>
        <p:nvGrpSpPr>
          <p:cNvPr id="13" name="Group 4"/>
          <p:cNvGrpSpPr/>
          <p:nvPr/>
        </p:nvGrpSpPr>
        <p:grpSpPr bwMode="auto">
          <a:xfrm>
            <a:off x="3082493" y="2334610"/>
            <a:ext cx="1437608" cy="1638300"/>
            <a:chOff x="0" y="0"/>
            <a:chExt cx="1754" cy="2001"/>
          </a:xfrm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840" y="1085"/>
              <a:ext cx="915" cy="916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0" y="410"/>
              <a:ext cx="1370" cy="137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1250" y="0"/>
              <a:ext cx="410" cy="413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457200"/>
            <a:ext cx="61722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92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9235" y="387351"/>
            <a:ext cx="2053166" cy="5738813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7351"/>
            <a:ext cx="8716434" cy="573881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1398" y="196136"/>
            <a:ext cx="10001002" cy="107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A95C4DBB-C3E7-475E-B664-C86F1E63D977}" type="datetime1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7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buFont typeface="Arial" pitchFamily="34" charset="0"/>
        <a:defRPr sz="3600" kern="1200">
          <a:solidFill>
            <a:schemeClr val="tx2"/>
          </a:solidFill>
          <a:latin typeface="+mj-ea"/>
          <a:ea typeface="+mj-ea"/>
          <a:cs typeface="+mj-cs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tx2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tx2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tx2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tx2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tx2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tx2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tx2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tx2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" Target="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1.xml"/><Relationship Id="rId2" Type="http://schemas.openxmlformats.org/officeDocument/2006/relationships/tags" Target="../tags/tag3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9629" y="1076871"/>
            <a:ext cx="8320195" cy="1374775"/>
          </a:xfrm>
        </p:spPr>
        <p:txBody>
          <a:bodyPr>
            <a:normAutofit fontScale="90000"/>
          </a:bodyPr>
          <a:lstStyle/>
          <a:p>
            <a:pPr lvl="0">
              <a:lnSpc>
                <a:spcPct val="90000"/>
              </a:lnSpc>
              <a:buClr>
                <a:schemeClr val="tx1"/>
              </a:buClr>
            </a:pPr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itchFamily="66" charset="0"/>
                <a:ea typeface="宋体" pitchFamily="2" charset="-122"/>
                <a:sym typeface="+mn-ea"/>
              </a:rPr>
              <a:t>“旧时光”旧物交易平台</a:t>
            </a:r>
            <a:r>
              <a:rPr lang="en-US" altLang="zh-CN" sz="4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itchFamily="66" charset="0"/>
                <a:ea typeface="宋体" pitchFamily="2" charset="-122"/>
                <a:sym typeface="+mn-ea"/>
              </a:rPr>
              <a:t/>
            </a:r>
            <a:br>
              <a:rPr lang="en-US" altLang="zh-CN" sz="4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itchFamily="66" charset="0"/>
                <a:ea typeface="宋体" pitchFamily="2" charset="-122"/>
                <a:sym typeface="+mn-ea"/>
              </a:rPr>
            </a:br>
            <a:r>
              <a:rPr lang="en-US" altLang="zh-CN" sz="4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itchFamily="66" charset="0"/>
                <a:ea typeface="宋体" pitchFamily="2" charset="-122"/>
                <a:sym typeface="+mn-ea"/>
              </a:rPr>
              <a:t>		</a:t>
            </a:r>
            <a:r>
              <a:rPr lang="en-US" altLang="zh-C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itchFamily="66" charset="0"/>
                <a:ea typeface="宋体" pitchFamily="2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itchFamily="66" charset="0"/>
                <a:ea typeface="宋体" pitchFamily="2" charset="-122"/>
                <a:sym typeface="+mn-ea"/>
              </a:rPr>
              <a:t>商品管理模块和交易模块</a:t>
            </a:r>
            <a:endParaRPr lang="zh-CN" altLang="zh-CN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itchFamily="66" charset="0"/>
              <a:ea typeface="宋体" pitchFamily="2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91168" y="3119439"/>
            <a:ext cx="2853559" cy="673045"/>
          </a:xfrm>
        </p:spPr>
        <p:txBody>
          <a:bodyPr>
            <a:normAutofit fontScale="95000"/>
          </a:bodyPr>
          <a:lstStyle/>
          <a:p>
            <a:r>
              <a:rPr lang="zh-CN" altLang="en-US" sz="3200" b="1" dirty="0">
                <a:latin typeface="Verdana" pitchFamily="34" charset="0"/>
                <a:ea typeface="微软雅黑" pitchFamily="34" charset="-122"/>
                <a:sym typeface="+mn-ea"/>
              </a:rPr>
              <a:t>－</a:t>
            </a:r>
            <a:r>
              <a:rPr lang="zh-CN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itchFamily="66" charset="0"/>
                <a:ea typeface="宋体" pitchFamily="2" charset="-122"/>
                <a:cs typeface="+mj-cs"/>
                <a:sym typeface="+mn-ea"/>
              </a:rPr>
              <a:t>－结项汇报</a:t>
            </a:r>
            <a:endParaRPr lang="zh-CN" altLang="zh-CN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itchFamily="66" charset="0"/>
              <a:ea typeface="宋体" pitchFamily="2" charset="-122"/>
              <a:cs typeface="+mj-cs"/>
            </a:endParaRPr>
          </a:p>
        </p:txBody>
      </p:sp>
      <p:sp>
        <p:nvSpPr>
          <p:cNvPr id="7171" name="矩形 7170"/>
          <p:cNvSpPr/>
          <p:nvPr/>
        </p:nvSpPr>
        <p:spPr>
          <a:xfrm>
            <a:off x="5123082" y="6387134"/>
            <a:ext cx="5038350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zh-CN" sz="2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itchFamily="66" charset="0"/>
                <a:ea typeface="宋体" pitchFamily="2" charset="-122"/>
                <a:cs typeface="+mj-cs"/>
              </a:rPr>
              <a:t>青岛大学</a:t>
            </a:r>
            <a:r>
              <a:rPr lang="zh-CN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itchFamily="66" charset="0"/>
                <a:ea typeface="宋体" pitchFamily="2" charset="-122"/>
                <a:cs typeface="+mj-cs"/>
              </a:rPr>
              <a:t>QDU数据科学与软件工程学院</a:t>
            </a:r>
          </a:p>
        </p:txBody>
      </p:sp>
      <p:sp>
        <p:nvSpPr>
          <p:cNvPr id="5" name="文本占位符 9217"/>
          <p:cNvSpPr txBox="1">
            <a:spLocks/>
          </p:cNvSpPr>
          <p:nvPr/>
        </p:nvSpPr>
        <p:spPr bwMode="auto">
          <a:xfrm>
            <a:off x="303499" y="5229225"/>
            <a:ext cx="5221537" cy="1133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EC7963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charset="-122"/>
                <a:ea typeface="楷体" charset="-122"/>
              </a:rPr>
              <a:t>答辩人：王英锦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楷体" charset="-122"/>
              <a:ea typeface="楷体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charset="-122"/>
                <a:ea typeface="楷体" charset="-122"/>
              </a:rPr>
              <a:t>答辩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charset="-122"/>
                <a:ea typeface="楷体" charset="-122"/>
              </a:rPr>
              <a:t>时间：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charset="-122"/>
                <a:ea typeface="楷体" charset="-122"/>
              </a:rPr>
              <a:t>5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charset="-122"/>
                <a:ea typeface="楷体" charset="-122"/>
              </a:rPr>
              <a:t>月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charset="-122"/>
                <a:ea typeface="楷体" charset="-122"/>
              </a:rPr>
              <a:t>26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charset="-122"/>
                <a:ea typeface="楷体" charset="-122"/>
              </a:rPr>
              <a:t>日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charset="-122"/>
              <a:ea typeface="楷体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标题1"/>
          <p:cNvSpPr>
            <a:spLocks noGrp="1"/>
          </p:cNvSpPr>
          <p:nvPr>
            <p:ph type="title"/>
          </p:nvPr>
        </p:nvSpPr>
        <p:spPr>
          <a:xfrm>
            <a:off x="1706879" y="10160"/>
            <a:ext cx="3696393" cy="789305"/>
          </a:xfrm>
          <a:ln>
            <a:noFill/>
          </a:ln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zh-CN" dirty="0"/>
              <a:t>界面</a:t>
            </a:r>
            <a:r>
              <a:rPr lang="zh-CN" altLang="en-US" dirty="0"/>
              <a:t>预览及技术概要</a:t>
            </a:r>
            <a:endParaRPr lang="zh-CN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4456941" y="6027182"/>
            <a:ext cx="1892661" cy="4924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 smtClean="0">
                <a:latin typeface="Arial" charset="0"/>
                <a:ea typeface="微软雅黑" pitchFamily="34" charset="-122"/>
              </a:rPr>
              <a:t>商品修改界面</a:t>
            </a:r>
            <a:endParaRPr lang="zh-CN" altLang="en-US" sz="2000" b="1" dirty="0">
              <a:latin typeface="Arial" charset="0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14550" y="5657850"/>
            <a:ext cx="190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</a:t>
            </a:r>
            <a:r>
              <a:rPr lang="zh-CN" altLang="en-US" dirty="0" smtClean="0"/>
              <a:t>前的界面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36811" y="5644076"/>
            <a:ext cx="229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修改</a:t>
            </a:r>
            <a:r>
              <a:rPr lang="zh-CN" altLang="en-US" dirty="0" smtClean="0"/>
              <a:t>后的界面</a:t>
            </a:r>
            <a:endParaRPr lang="zh-CN" altLang="en-US" dirty="0"/>
          </a:p>
        </p:txBody>
      </p:sp>
      <p:pic>
        <p:nvPicPr>
          <p:cNvPr id="6146" name="Picture 2" descr="S70509-1436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3057" y="984001"/>
            <a:ext cx="2655186" cy="444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S70509-18453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9241" y="984001"/>
            <a:ext cx="2667535" cy="444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046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标题1"/>
          <p:cNvSpPr>
            <a:spLocks noGrp="1"/>
          </p:cNvSpPr>
          <p:nvPr>
            <p:ph type="title"/>
          </p:nvPr>
        </p:nvSpPr>
        <p:spPr>
          <a:xfrm>
            <a:off x="1706880" y="10160"/>
            <a:ext cx="3546764" cy="789305"/>
          </a:xfrm>
          <a:ln>
            <a:noFill/>
          </a:ln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zh-CN" dirty="0"/>
              <a:t>界面</a:t>
            </a:r>
            <a:r>
              <a:rPr lang="zh-CN" altLang="en-US" dirty="0"/>
              <a:t>预览及技术概要</a:t>
            </a:r>
            <a:endParaRPr lang="zh-CN" altLang="zh-CN" dirty="0"/>
          </a:p>
        </p:txBody>
      </p:sp>
      <p:sp>
        <p:nvSpPr>
          <p:cNvPr id="25" name="文本框 24"/>
          <p:cNvSpPr txBox="1"/>
          <p:nvPr/>
        </p:nvSpPr>
        <p:spPr>
          <a:xfrm>
            <a:off x="4787697" y="6039227"/>
            <a:ext cx="1624946" cy="452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 smtClean="0">
                <a:latin typeface="Arial" charset="0"/>
                <a:ea typeface="微软雅黑" pitchFamily="34" charset="-122"/>
              </a:rPr>
              <a:t>商品删除</a:t>
            </a:r>
            <a:endParaRPr lang="en-US" altLang="zh-CN" sz="2000" b="1" dirty="0" smtClean="0">
              <a:latin typeface="Arial" charset="0"/>
              <a:ea typeface="微软雅黑" pitchFamily="34" charset="-122"/>
            </a:endParaRPr>
          </a:p>
        </p:txBody>
      </p:sp>
      <p:pic>
        <p:nvPicPr>
          <p:cNvPr id="7170" name="Picture 2" descr="S70509-2051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38" t="11745" b="56377"/>
          <a:stretch>
            <a:fillRect/>
          </a:stretch>
        </p:blipFill>
        <p:spPr bwMode="auto">
          <a:xfrm>
            <a:off x="2100869" y="1795462"/>
            <a:ext cx="6940727" cy="363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0978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界面预览及技术概要</a:t>
            </a:r>
            <a:endParaRPr lang="zh-CN" altLang="en-US" dirty="0"/>
          </a:p>
        </p:txBody>
      </p:sp>
      <p:pic>
        <p:nvPicPr>
          <p:cNvPr id="8194" name="Picture 2" descr="S70510-0947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2104"/>
          <a:stretch>
            <a:fillRect/>
          </a:stretch>
        </p:blipFill>
        <p:spPr bwMode="auto">
          <a:xfrm>
            <a:off x="1362075" y="3483766"/>
            <a:ext cx="3475037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S70510-094758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1337" y="1421294"/>
            <a:ext cx="2452688" cy="40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500563" y="6057900"/>
            <a:ext cx="204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Arial" charset="0"/>
                <a:ea typeface="微软雅黑" pitchFamily="34" charset="-122"/>
              </a:rPr>
              <a:t>购物</a:t>
            </a:r>
            <a:r>
              <a:rPr lang="zh-CN" altLang="en-US" sz="2000" b="1" dirty="0" smtClean="0">
                <a:latin typeface="Arial" charset="0"/>
                <a:ea typeface="微软雅黑" pitchFamily="34" charset="-122"/>
              </a:rPr>
              <a:t>车界面</a:t>
            </a:r>
            <a:endParaRPr lang="zh-CN" altLang="en-US" sz="2000" b="1" dirty="0">
              <a:latin typeface="Arial" charset="0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63775" y="5688568"/>
            <a:ext cx="215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购物车没有商品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00900" y="5717142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购物车里有商品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445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界面预览及技术概要</a:t>
            </a:r>
          </a:p>
        </p:txBody>
      </p:sp>
      <p:pic>
        <p:nvPicPr>
          <p:cNvPr id="9218" name="Picture 2" descr="S70507-0325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5577" y="1246187"/>
            <a:ext cx="2760997" cy="464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500563" y="6057900"/>
            <a:ext cx="204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Arial" charset="0"/>
                <a:ea typeface="微软雅黑" pitchFamily="34" charset="-122"/>
              </a:rPr>
              <a:t>交易</a:t>
            </a:r>
            <a:r>
              <a:rPr lang="zh-CN" altLang="en-US" sz="2000" b="1" dirty="0" smtClean="0">
                <a:latin typeface="Arial" charset="0"/>
                <a:ea typeface="微软雅黑" pitchFamily="34" charset="-122"/>
              </a:rPr>
              <a:t>界面</a:t>
            </a:r>
            <a:endParaRPr lang="zh-CN" altLang="en-US" sz="2000" b="1" dirty="0">
              <a:latin typeface="Arial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727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7831" y="2276872"/>
            <a:ext cx="7801610" cy="22301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谢谢</a:t>
            </a:r>
            <a:endParaRPr kumimoji="0" lang="en-US" altLang="zh-CN" sz="5400" b="1" i="0" u="none" strike="noStrike" kern="1200" cap="none" spc="0" normalizeH="0" baseline="0" noProof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	</a:t>
            </a:r>
            <a:r>
              <a:rPr kumimoji="0" lang="zh-CN" altLang="en-US" sz="5400" b="1" i="0" u="none" strike="noStrike" kern="1200" cap="none" spc="0" normalizeH="0" baseline="0" noProof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各位</a:t>
            </a:r>
            <a:r>
              <a:rPr kumimoji="0" lang="zh-CN" altLang="en-US" sz="5400" b="1" i="0" u="none" strike="noStrike" kern="1200" cap="none" spc="0" normalizeH="0" baseline="0" noProof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领导和老师的指导！</a:t>
            </a:r>
            <a:endParaRPr kumimoji="0" lang="zh-CN" altLang="en-US" sz="5400" b="1" i="0" u="none" strike="noStrike" kern="1200" cap="none" spc="0" normalizeH="0" baseline="0" noProof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uLnTx/>
              <a:uFillTx/>
              <a:latin typeface="Comic Sans MS" pitchFamily="66" charset="0"/>
              <a:ea typeface="幼圆" pitchFamily="49" charset="-122"/>
              <a:cs typeface="+mn-cs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s_1"/>
          <p:cNvSpPr txBox="1"/>
          <p:nvPr>
            <p:custDataLst>
              <p:tags r:id="rId1"/>
            </p:custDataLst>
          </p:nvPr>
        </p:nvSpPr>
        <p:spPr>
          <a:xfrm>
            <a:off x="4954112" y="965200"/>
            <a:ext cx="2225040" cy="483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40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</a:t>
            </a:r>
            <a:endParaRPr kumimoji="0" lang="zh-CN" altLang="en-US" sz="2400" b="0" i="0" u="none" strike="noStrike" kern="1200" cap="none" spc="40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195" name="MH_Others_2"/>
          <p:cNvSpPr txBox="1"/>
          <p:nvPr>
            <p:custDataLst>
              <p:tags r:id="rId2"/>
            </p:custDataLst>
          </p:nvPr>
        </p:nvSpPr>
        <p:spPr>
          <a:xfrm>
            <a:off x="5259388" y="58738"/>
            <a:ext cx="1627187" cy="828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71780" indent="-271780" algn="just" defTabSz="514350" rtl="0" eaLnBrk="0" fontAlgn="base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m"/>
              <a:defRPr lang="zh-CN" altLang="en-US" sz="2400" kern="1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71780" indent="-271780" algn="just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900"/>
              </a:spcAft>
              <a:buClr>
                <a:srgbClr val="6DC2FB"/>
              </a:buClr>
              <a:buFont typeface="幼圆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微软雅黑" pitchFamily="34" charset="-122"/>
                <a:cs typeface="+mn-cs"/>
              </a:defRPr>
            </a:lvl2pPr>
            <a:lvl3pPr marL="64325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3pPr>
            <a:lvl4pPr marL="900430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4pPr>
            <a:lvl5pPr marL="115760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5pPr>
          </a:lstStyle>
          <a:p>
            <a:pPr marL="0" lvl="0" indent="0" algn="ctr" defTabSz="914400">
              <a:spcBef>
                <a:spcPct val="0"/>
              </a:spcBef>
              <a:buClr>
                <a:schemeClr val="tx1"/>
              </a:buClr>
              <a:buNone/>
            </a:pPr>
            <a:r>
              <a:rPr lang="zh-CN" altLang="en-US" sz="4400" b="1" dirty="0">
                <a:solidFill>
                  <a:schemeClr val="tx1"/>
                </a:solidFill>
                <a:ea typeface="幼圆" pitchFamily="49" charset="-122"/>
              </a:rPr>
              <a:t>目 录</a:t>
            </a:r>
          </a:p>
        </p:txBody>
      </p:sp>
      <p:sp>
        <p:nvSpPr>
          <p:cNvPr id="9" name="MH_Entry_1"/>
          <p:cNvSpPr/>
          <p:nvPr>
            <p:custDataLst>
              <p:tags r:id="rId3"/>
            </p:custDataLst>
          </p:nvPr>
        </p:nvSpPr>
        <p:spPr>
          <a:xfrm>
            <a:off x="2230438" y="2386013"/>
            <a:ext cx="3476625" cy="52387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0" rIns="0" bIns="0" anchor="ctr"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宋体" pitchFamily="2" charset="-122"/>
              </a:rPr>
              <a:t>项目介绍</a:t>
            </a:r>
            <a:endParaRPr kumimoji="0" lang="zh-CN" altLang="zh-CN" sz="2800" b="0" i="0" u="none" strike="noStrike" kern="1200" cap="none" spc="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MH_Number_1">
            <a:hlinkClick r:id="rId17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1951038" y="2386013"/>
            <a:ext cx="528638" cy="523875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 anchor="ctr"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01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  <p:sp>
        <p:nvSpPr>
          <p:cNvPr id="11" name="MH_Entry_2"/>
          <p:cNvSpPr/>
          <p:nvPr>
            <p:custDataLst>
              <p:tags r:id="rId5"/>
            </p:custDataLst>
          </p:nvPr>
        </p:nvSpPr>
        <p:spPr>
          <a:xfrm>
            <a:off x="2230438" y="3382963"/>
            <a:ext cx="3476625" cy="52387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0" rIns="0" bIns="0" anchor="ctr">
            <a:normAutofit/>
          </a:bodyPr>
          <a:lstStyle>
            <a:lvl1pPr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1pPr>
            <a:lvl2pPr marL="742950" indent="-28575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2pPr>
            <a:lvl3pPr marL="11430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3pPr>
            <a:lvl4pPr marL="16002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4pPr>
            <a:lvl5pPr marL="20574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宋体" pitchFamily="2" charset="-122"/>
              </a:rPr>
              <a:t>知识储备</a:t>
            </a:r>
            <a:endParaRPr lang="zh-CN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MH_Number_2">
            <a:hlinkClick r:id="rId18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1951038" y="3382963"/>
            <a:ext cx="528638" cy="523875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 anchor="ctr"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02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  <p:sp>
        <p:nvSpPr>
          <p:cNvPr id="13" name="MH_Entry_3"/>
          <p:cNvSpPr/>
          <p:nvPr>
            <p:custDataLst>
              <p:tags r:id="rId7"/>
            </p:custDataLst>
          </p:nvPr>
        </p:nvSpPr>
        <p:spPr>
          <a:xfrm>
            <a:off x="2252663" y="4379913"/>
            <a:ext cx="3476625" cy="52387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0" rIns="0" bIns="0" anchor="ctr">
            <a:normAutofit/>
          </a:bodyPr>
          <a:lstStyle>
            <a:lvl1pPr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1pPr>
            <a:lvl2pPr marL="742950" indent="-28575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2pPr>
            <a:lvl3pPr marL="11430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3pPr>
            <a:lvl4pPr marL="16002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4pPr>
            <a:lvl5pPr marL="20574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latin typeface="幼圆" pitchFamily="49" charset="-122"/>
                <a:ea typeface="宋体" pitchFamily="2" charset="-122"/>
              </a:rPr>
              <a:t>项目</a:t>
            </a:r>
            <a:r>
              <a:rPr lang="zh-CN" altLang="en-US" dirty="0">
                <a:latin typeface="幼圆" pitchFamily="49" charset="-122"/>
                <a:ea typeface="宋体" pitchFamily="2" charset="-122"/>
              </a:rPr>
              <a:t>框架图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宋体" pitchFamily="2" charset="-122"/>
              <a:cs typeface="幼圆" pitchFamily="49" charset="-122"/>
            </a:endParaRPr>
          </a:p>
        </p:txBody>
      </p:sp>
      <p:sp>
        <p:nvSpPr>
          <p:cNvPr id="14" name="MH_Number_3">
            <a:hlinkClick r:id="rId18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1973263" y="4379913"/>
            <a:ext cx="528638" cy="523875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 anchor="ctr"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03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  <p:sp>
        <p:nvSpPr>
          <p:cNvPr id="15" name="MH_Entry_4"/>
          <p:cNvSpPr/>
          <p:nvPr>
            <p:custDataLst>
              <p:tags r:id="rId9"/>
            </p:custDataLst>
          </p:nvPr>
        </p:nvSpPr>
        <p:spPr>
          <a:xfrm>
            <a:off x="6597651" y="2384425"/>
            <a:ext cx="3476625" cy="525463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0" rIns="0" bIns="0" anchor="ctr">
            <a:normAutofit/>
          </a:bodyPr>
          <a:lstStyle>
            <a:lvl1pPr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1pPr>
            <a:lvl2pPr marL="742950" indent="-28575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2pPr>
            <a:lvl3pPr marL="11430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3pPr>
            <a:lvl4pPr marL="16002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4pPr>
            <a:lvl5pPr marL="20574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latin typeface="幼圆" pitchFamily="49" charset="-122"/>
                <a:ea typeface="宋体" pitchFamily="2" charset="-122"/>
              </a:rPr>
              <a:t>需求</a:t>
            </a:r>
            <a:r>
              <a:rPr lang="zh-CN" altLang="en-US" dirty="0">
                <a:latin typeface="幼圆" pitchFamily="49" charset="-122"/>
                <a:ea typeface="宋体" pitchFamily="2" charset="-122"/>
              </a:rPr>
              <a:t>用例图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宋体" pitchFamily="2" charset="-122"/>
              <a:cs typeface="幼圆" pitchFamily="49" charset="-122"/>
            </a:endParaRPr>
          </a:p>
        </p:txBody>
      </p:sp>
      <p:sp>
        <p:nvSpPr>
          <p:cNvPr id="16" name="MH_Number_4">
            <a:hlinkClick r:id="rId18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6318251" y="2384425"/>
            <a:ext cx="528638" cy="525463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 anchor="ctr"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04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  <p:sp>
        <p:nvSpPr>
          <p:cNvPr id="21" name="MH_Entry_4"/>
          <p:cNvSpPr/>
          <p:nvPr>
            <p:custDataLst>
              <p:tags r:id="rId11"/>
            </p:custDataLst>
          </p:nvPr>
        </p:nvSpPr>
        <p:spPr>
          <a:xfrm>
            <a:off x="6580188" y="3379788"/>
            <a:ext cx="3479800" cy="52387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0" rIns="0" bIns="0" anchor="ctr">
            <a:normAutofit/>
          </a:bodyPr>
          <a:lstStyle>
            <a:lvl1pPr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1pPr>
            <a:lvl2pPr marL="742950" indent="-28575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2pPr>
            <a:lvl3pPr marL="11430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3pPr>
            <a:lvl4pPr marL="16002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4pPr>
            <a:lvl5pPr marL="20574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宋体" pitchFamily="2" charset="-122"/>
                <a:cs typeface="幼圆" pitchFamily="49" charset="-122"/>
              </a:rPr>
              <a:t>数据流程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宋体" pitchFamily="2" charset="-122"/>
              <a:cs typeface="幼圆" pitchFamily="49" charset="-122"/>
            </a:endParaRPr>
          </a:p>
        </p:txBody>
      </p:sp>
      <p:sp>
        <p:nvSpPr>
          <p:cNvPr id="22" name="MH_Number_4">
            <a:hlinkClick r:id="rId18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6300788" y="3379788"/>
            <a:ext cx="528638" cy="523875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 anchor="ctr"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05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  <p:sp>
        <p:nvSpPr>
          <p:cNvPr id="23" name="MH_Entry_4"/>
          <p:cNvSpPr/>
          <p:nvPr>
            <p:custDataLst>
              <p:tags r:id="rId13"/>
            </p:custDataLst>
          </p:nvPr>
        </p:nvSpPr>
        <p:spPr>
          <a:xfrm>
            <a:off x="6580188" y="4379913"/>
            <a:ext cx="3479800" cy="52387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0" rIns="0" bIns="0" anchor="ctr">
            <a:normAutofit/>
          </a:bodyPr>
          <a:lstStyle>
            <a:lvl1pPr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1pPr>
            <a:lvl2pPr marL="742950" indent="-28575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2pPr>
            <a:lvl3pPr marL="11430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3pPr>
            <a:lvl4pPr marL="16002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4pPr>
            <a:lvl5pPr marL="20574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幼圆" pitchFamily="49" charset="-122"/>
                <a:ea typeface="宋体" pitchFamily="2" charset="-122"/>
              </a:rPr>
              <a:t>界面展示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宋体" pitchFamily="2" charset="-122"/>
              <a:cs typeface="幼圆" pitchFamily="49" charset="-122"/>
            </a:endParaRPr>
          </a:p>
        </p:txBody>
      </p:sp>
      <p:sp>
        <p:nvSpPr>
          <p:cNvPr id="24" name="MH_Number_4">
            <a:hlinkClick r:id="rId18" action="ppaction://hlinksldjump"/>
          </p:cNvPr>
          <p:cNvSpPr/>
          <p:nvPr>
            <p:custDataLst>
              <p:tags r:id="rId14"/>
            </p:custDataLst>
          </p:nvPr>
        </p:nvSpPr>
        <p:spPr>
          <a:xfrm>
            <a:off x="6300788" y="4379913"/>
            <a:ext cx="528638" cy="523875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 anchor="ctr"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06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本次毕业设计所制作的平台软件是以促成商品的二次销售为目的，将商品的基本信息</a:t>
            </a:r>
            <a:r>
              <a:rPr lang="zh-CN" altLang="zh-CN" dirty="0" smtClean="0"/>
              <a:t>发布</a:t>
            </a:r>
            <a:r>
              <a:rPr lang="zh-CN" altLang="zh-CN" dirty="0"/>
              <a:t>在该平台上，包括商品的基本属性、价格和件数等，吸引该商品的需求者对其进行购买。用户支付价款同时填写基本的购买者信息，可以通过通过快递邮寄或者同城就近直接取货等多种方式取得商品。对于注册、登录、购买等具体信息的变化与存储是利用</a:t>
            </a:r>
            <a:r>
              <a:rPr lang="en-US" altLang="zh-CN" dirty="0"/>
              <a:t>DB2</a:t>
            </a:r>
            <a:r>
              <a:rPr lang="zh-CN" altLang="zh-CN" dirty="0"/>
              <a:t>数据库进行管理，该服务器的底层数据库能够同时支持</a:t>
            </a:r>
            <a:r>
              <a:rPr lang="en-US" altLang="zh-CN" dirty="0"/>
              <a:t>PC</a:t>
            </a:r>
            <a:r>
              <a:rPr lang="zh-CN" altLang="zh-CN" dirty="0"/>
              <a:t>端、</a:t>
            </a:r>
            <a:r>
              <a:rPr lang="en-US" altLang="zh-CN" dirty="0"/>
              <a:t>IOS</a:t>
            </a:r>
            <a:r>
              <a:rPr lang="zh-CN" altLang="zh-CN" dirty="0"/>
              <a:t>平台和</a:t>
            </a:r>
            <a:r>
              <a:rPr lang="en-US" altLang="zh-CN" dirty="0"/>
              <a:t>Android</a:t>
            </a:r>
            <a:r>
              <a:rPr lang="zh-CN" altLang="zh-CN" dirty="0"/>
              <a:t>平台，本项目组主要负责的是对</a:t>
            </a:r>
            <a:r>
              <a:rPr lang="en-US" altLang="zh-CN" dirty="0"/>
              <a:t>Android</a:t>
            </a:r>
            <a:r>
              <a:rPr lang="zh-CN" altLang="zh-CN" dirty="0"/>
              <a:t>平台的研发。</a:t>
            </a:r>
          </a:p>
          <a:p>
            <a:r>
              <a:rPr lang="zh-CN" altLang="zh-CN" dirty="0"/>
              <a:t>本人所研究的内容主要是该</a:t>
            </a:r>
            <a:r>
              <a:rPr lang="en-US" altLang="zh-CN" dirty="0"/>
              <a:t>Android</a:t>
            </a:r>
            <a:r>
              <a:rPr lang="zh-CN" altLang="zh-CN" dirty="0"/>
              <a:t>平台的商品管理模块和交易模块。商品管理模块主要包括商品的发布、修改和删除方面；交易</a:t>
            </a:r>
            <a:r>
              <a:rPr lang="zh-CN" altLang="zh-CN"/>
              <a:t>模</a:t>
            </a:r>
            <a:r>
              <a:rPr lang="zh-CN" altLang="zh-CN" smtClean="0"/>
              <a:t>块</a:t>
            </a:r>
            <a:r>
              <a:rPr lang="zh-CN" altLang="en-US" smtClean="0"/>
              <a:t>主要是</a:t>
            </a:r>
            <a:r>
              <a:rPr lang="zh-CN" altLang="zh-CN" smtClean="0"/>
              <a:t>用</a:t>
            </a:r>
            <a:r>
              <a:rPr lang="zh-CN" altLang="zh-CN" dirty="0"/>
              <a:t>户选择线下双方自由交易。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175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知识储备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编程知识：</a:t>
            </a:r>
            <a:endParaRPr lang="en-US" altLang="zh-CN" dirty="0" smtClean="0"/>
          </a:p>
          <a:p>
            <a:r>
              <a:rPr lang="zh-CN" altLang="en-US" dirty="0" smtClean="0"/>
              <a:t>客户端（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zh-CN" altLang="en-US" dirty="0" smtClean="0"/>
              <a:t>服务器端（</a:t>
            </a:r>
            <a:r>
              <a:rPr lang="en-US" altLang="zh-CN" dirty="0" err="1" smtClean="0"/>
              <a:t>JavaEE</a:t>
            </a:r>
            <a:r>
              <a:rPr lang="zh-CN" altLang="en-US" dirty="0" smtClean="0"/>
              <a:t>）：</a:t>
            </a:r>
            <a:r>
              <a:rPr lang="en-US" altLang="zh-CN" dirty="0" err="1" smtClean="0"/>
              <a:t>structs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action</a:t>
            </a:r>
            <a:r>
              <a:rPr lang="zh-CN" altLang="en-US" dirty="0" smtClean="0"/>
              <a:t>类、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接口及其实现</a:t>
            </a:r>
            <a:endParaRPr lang="en-US" altLang="zh-CN" dirty="0" smtClean="0"/>
          </a:p>
          <a:p>
            <a:r>
              <a:rPr lang="zh-CN" altLang="en-US" dirty="0" smtClean="0"/>
              <a:t>数据库（</a:t>
            </a:r>
            <a:r>
              <a:rPr lang="en-US" altLang="zh-CN" dirty="0" smtClean="0"/>
              <a:t>DB2</a:t>
            </a:r>
            <a:r>
              <a:rPr lang="zh-CN" altLang="en-US" dirty="0" smtClean="0"/>
              <a:t>）：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hql</a:t>
            </a:r>
            <a:r>
              <a:rPr lang="zh-CN" altLang="en-US" dirty="0" smtClean="0"/>
              <a:t>语法、数据库表结构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平台的使用：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myeclipse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IBM </a:t>
            </a:r>
            <a:r>
              <a:rPr lang="en-US" altLang="zh-CN" dirty="0" err="1" smtClean="0"/>
              <a:t>DataStudio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数据类型：</a:t>
            </a:r>
            <a:endParaRPr lang="en-US" altLang="zh-CN" dirty="0" smtClean="0"/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5530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标题1"/>
          <p:cNvSpPr>
            <a:spLocks noGrp="1"/>
          </p:cNvSpPr>
          <p:nvPr>
            <p:ph type="title"/>
          </p:nvPr>
        </p:nvSpPr>
        <p:spPr>
          <a:xfrm>
            <a:off x="1541463" y="31750"/>
            <a:ext cx="2233612" cy="804863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项目框架图</a:t>
            </a:r>
            <a:endParaRPr lang="zh-CN" altLang="zh-CN" dirty="0"/>
          </a:p>
        </p:txBody>
      </p:sp>
      <p:pic>
        <p:nvPicPr>
          <p:cNvPr id="3097" name="Picture 25" descr="201703081031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576387"/>
            <a:ext cx="9792888" cy="358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需求用例</a:t>
            </a:r>
            <a:endParaRPr lang="zh-CN" altLang="en-US" dirty="0"/>
          </a:p>
        </p:txBody>
      </p:sp>
      <p:pic>
        <p:nvPicPr>
          <p:cNvPr id="4098" name="Picture 2" descr="UseCaseDiagram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5832" y="1166934"/>
            <a:ext cx="5438588" cy="485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UseCaseDiagram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9980" y="1312675"/>
            <a:ext cx="6640848" cy="469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UseCaseDiagram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062" y="1149350"/>
            <a:ext cx="6314833" cy="485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UseCaseDiagram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5187" y="1130925"/>
            <a:ext cx="5024626" cy="487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441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客户端与服务器端连接：客户端通过</a:t>
            </a:r>
            <a:r>
              <a:rPr lang="en-US" altLang="zh-CN" dirty="0"/>
              <a:t>http</a:t>
            </a:r>
            <a:r>
              <a:rPr lang="zh-CN" altLang="en-US" dirty="0"/>
              <a:t>方法发送</a:t>
            </a:r>
            <a:r>
              <a:rPr lang="en-US" altLang="zh-CN" dirty="0"/>
              <a:t>request</a:t>
            </a:r>
            <a:r>
              <a:rPr lang="zh-CN" altLang="en-US" dirty="0"/>
              <a:t>请求，之后从服务器接收到</a:t>
            </a:r>
            <a:r>
              <a:rPr lang="en-US" altLang="zh-CN" dirty="0"/>
              <a:t>JSON</a:t>
            </a:r>
            <a:r>
              <a:rPr lang="zh-CN" altLang="en-US" dirty="0"/>
              <a:t>类型的</a:t>
            </a:r>
            <a:r>
              <a:rPr lang="en-US" altLang="zh-CN" dirty="0"/>
              <a:t>response</a:t>
            </a:r>
            <a:r>
              <a:rPr lang="zh-CN" altLang="en-US" dirty="0"/>
              <a:t>并对</a:t>
            </a:r>
            <a:r>
              <a:rPr lang="en-US" altLang="zh-CN" dirty="0"/>
              <a:t>response</a:t>
            </a:r>
            <a:r>
              <a:rPr lang="zh-CN" altLang="en-US" dirty="0"/>
              <a:t>进行解析处理；服务器端通过</a:t>
            </a:r>
            <a:r>
              <a:rPr lang="en-US" altLang="zh-CN" dirty="0"/>
              <a:t>action</a:t>
            </a:r>
            <a:r>
              <a:rPr lang="zh-CN" altLang="en-US" dirty="0"/>
              <a:t>接收到客户端的请求之后，传递到</a:t>
            </a:r>
            <a:r>
              <a:rPr lang="en-US" altLang="zh-CN" dirty="0"/>
              <a:t>Dao</a:t>
            </a:r>
            <a:r>
              <a:rPr lang="zh-CN" altLang="en-US" dirty="0"/>
              <a:t>中对数据库进行操作并将查询结果返回至客户端</a:t>
            </a:r>
            <a:endParaRPr lang="en-US" altLang="zh-CN" dirty="0"/>
          </a:p>
          <a:p>
            <a:r>
              <a:rPr lang="zh-CN" altLang="en-US" dirty="0"/>
              <a:t>服务器与数据库连接：在服务器实现了</a:t>
            </a:r>
            <a:r>
              <a:rPr lang="en-US" altLang="zh-CN" dirty="0"/>
              <a:t>Dao</a:t>
            </a:r>
            <a:r>
              <a:rPr lang="zh-CN" altLang="en-US" dirty="0"/>
              <a:t>接口的</a:t>
            </a:r>
            <a:r>
              <a:rPr lang="en-US" altLang="zh-CN" dirty="0" err="1"/>
              <a:t>DaoImp</a:t>
            </a:r>
            <a:r>
              <a:rPr lang="zh-CN" altLang="en-US" dirty="0"/>
              <a:t>类中编写</a:t>
            </a:r>
            <a:r>
              <a:rPr lang="en-US" altLang="zh-CN" dirty="0" err="1"/>
              <a:t>hql</a:t>
            </a:r>
            <a:r>
              <a:rPr lang="zh-CN" altLang="en-US" dirty="0"/>
              <a:t>语句对数据库进行查询，并使用</a:t>
            </a:r>
            <a:r>
              <a:rPr lang="en-US" altLang="zh-CN" dirty="0"/>
              <a:t>Transaction</a:t>
            </a:r>
            <a:r>
              <a:rPr lang="zh-CN" altLang="en-US" dirty="0"/>
              <a:t>对数据库进行修改插入操作。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133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界面预览及技术概要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00563" y="6057900"/>
            <a:ext cx="204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Arial" charset="0"/>
                <a:ea typeface="微软雅黑" pitchFamily="34" charset="-122"/>
              </a:rPr>
              <a:t>左划菜单</a:t>
            </a:r>
            <a:endParaRPr lang="zh-CN" altLang="en-US" sz="2000" b="1" dirty="0">
              <a:latin typeface="Arial" charset="0"/>
              <a:ea typeface="微软雅黑" pitchFamily="34" charset="-122"/>
            </a:endParaRPr>
          </a:p>
        </p:txBody>
      </p:sp>
      <p:pic>
        <p:nvPicPr>
          <p:cNvPr id="10242" name="Picture 2" descr="S70507-0331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5750" y="1068108"/>
            <a:ext cx="2857499" cy="476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315200" y="1228725"/>
            <a:ext cx="2100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点击左上角的按钮进入左划菜单，左划菜单是使用</a:t>
            </a:r>
            <a:r>
              <a:rPr lang="en-US" altLang="zh-CN" sz="2400" dirty="0" smtClean="0"/>
              <a:t>Fragment</a:t>
            </a:r>
            <a:r>
              <a:rPr lang="zh-CN" altLang="en-US" sz="2400" dirty="0" smtClean="0"/>
              <a:t>来实现的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485899" y="1256763"/>
            <a:ext cx="177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点击之后进入登录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3278981" y="1485363"/>
            <a:ext cx="935832" cy="3005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文本框 8"/>
          <p:cNvSpPr txBox="1"/>
          <p:nvPr/>
        </p:nvSpPr>
        <p:spPr>
          <a:xfrm>
            <a:off x="1419224" y="1881724"/>
            <a:ext cx="177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点击之后跳转至搜索的界面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3278981" y="2024062"/>
            <a:ext cx="1042988" cy="71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文本框 10"/>
          <p:cNvSpPr txBox="1"/>
          <p:nvPr/>
        </p:nvSpPr>
        <p:spPr>
          <a:xfrm>
            <a:off x="1419224" y="2598928"/>
            <a:ext cx="177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点击之后弹出一个半透明的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里面写着联系方式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 bwMode="auto">
          <a:xfrm flipV="1">
            <a:off x="3190874" y="2806186"/>
            <a:ext cx="1042988" cy="528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文本框 12"/>
          <p:cNvSpPr txBox="1"/>
          <p:nvPr/>
        </p:nvSpPr>
        <p:spPr>
          <a:xfrm>
            <a:off x="1419224" y="4077388"/>
            <a:ext cx="177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点击之后打开浏览器，并打开网页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 bwMode="auto">
          <a:xfrm flipV="1">
            <a:off x="3253382" y="3199093"/>
            <a:ext cx="913806" cy="11300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xmlns="" val="28915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标题1"/>
          <p:cNvSpPr>
            <a:spLocks noGrp="1"/>
          </p:cNvSpPr>
          <p:nvPr>
            <p:ph type="title"/>
          </p:nvPr>
        </p:nvSpPr>
        <p:spPr>
          <a:xfrm>
            <a:off x="1706879" y="10160"/>
            <a:ext cx="3696393" cy="789305"/>
          </a:xfrm>
          <a:ln>
            <a:noFill/>
          </a:ln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zh-CN" dirty="0"/>
              <a:t>界面</a:t>
            </a:r>
            <a:r>
              <a:rPr lang="zh-CN" altLang="en-US" dirty="0"/>
              <a:t>预览及技术概要</a:t>
            </a:r>
            <a:endParaRPr lang="zh-CN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4698011" y="6013408"/>
            <a:ext cx="1209438" cy="452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 smtClean="0">
                <a:latin typeface="Arial" charset="0"/>
                <a:ea typeface="微软雅黑" pitchFamily="34" charset="-122"/>
              </a:rPr>
              <a:t>发布界面</a:t>
            </a:r>
            <a:endParaRPr lang="zh-CN" altLang="en-US" sz="2000" b="1" dirty="0">
              <a:latin typeface="Arial" charset="0"/>
              <a:ea typeface="微软雅黑" pitchFamily="34" charset="-122"/>
            </a:endParaRPr>
          </a:p>
        </p:txBody>
      </p:sp>
      <p:pic>
        <p:nvPicPr>
          <p:cNvPr id="5122" name="Picture 2" descr="S70509-1843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6880" y="984001"/>
            <a:ext cx="2665096" cy="44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S70509-18453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9097" y="984001"/>
            <a:ext cx="2691095" cy="444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114550" y="5657850"/>
            <a:ext cx="190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发布的初始界面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36811" y="5644076"/>
            <a:ext cx="229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添加信息之后的界面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6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ENTRY"/>
  <p:tag name="ID" val="553529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NUMBER"/>
  <p:tag name="ID" val="553529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ENTRY"/>
  <p:tag name="ID" val="553529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NUMBER"/>
  <p:tag name="ID" val="553529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ENTRY"/>
  <p:tag name="ID" val="553529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NUMBER"/>
  <p:tag name="ID" val="553529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OTHERS"/>
  <p:tag name="ID" val="5535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OTHERS"/>
  <p:tag name="ID" val="5535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ENTRY"/>
  <p:tag name="ID" val="553529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NUMBER"/>
  <p:tag name="ID" val="553529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ENTRY"/>
  <p:tag name="ID" val="553529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NUMBER"/>
  <p:tag name="ID" val="553529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ENTRY"/>
  <p:tag name="ID" val="553529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NUMBER"/>
  <p:tag name="ID" val="553529"/>
  <p:tag name="MH_ORDER" val="3"/>
</p:tagLst>
</file>

<file path=ppt/theme/theme1.xml><?xml version="1.0" encoding="utf-8"?>
<a:theme xmlns:a="http://schemas.openxmlformats.org/drawingml/2006/main" name="默认设计模板">
  <a:themeElements>
    <a:clrScheme name="自定义 21">
      <a:dk1>
        <a:srgbClr val="000000"/>
      </a:dk1>
      <a:lt1>
        <a:srgbClr val="FFFFFF"/>
      </a:lt1>
      <a:dk2>
        <a:srgbClr val="EC7963"/>
      </a:dk2>
      <a:lt2>
        <a:srgbClr val="808080"/>
      </a:lt2>
      <a:accent1>
        <a:srgbClr val="99FFCC"/>
      </a:accent1>
      <a:accent2>
        <a:srgbClr val="FFFF99"/>
      </a:accent2>
      <a:accent3>
        <a:srgbClr val="FFFFFF"/>
      </a:accent3>
      <a:accent4>
        <a:srgbClr val="000000"/>
      </a:accent4>
      <a:accent5>
        <a:srgbClr val="99CC0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797</Words>
  <Application>Microsoft Office PowerPoint</Application>
  <PresentationFormat>自定义</PresentationFormat>
  <Paragraphs>76</Paragraphs>
  <Slides>14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默认设计模板</vt:lpstr>
      <vt:lpstr>“旧时光”旧物交易平台   ——商品管理模块和交易模块</vt:lpstr>
      <vt:lpstr>幻灯片 2</vt:lpstr>
      <vt:lpstr>项目介绍</vt:lpstr>
      <vt:lpstr>知识储备</vt:lpstr>
      <vt:lpstr>项目框架图</vt:lpstr>
      <vt:lpstr>需求用例</vt:lpstr>
      <vt:lpstr>数据流程</vt:lpstr>
      <vt:lpstr>界面预览及技术概要</vt:lpstr>
      <vt:lpstr>界面预览及技术概要</vt:lpstr>
      <vt:lpstr>界面预览及技术概要</vt:lpstr>
      <vt:lpstr>界面预览及技术概要</vt:lpstr>
      <vt:lpstr>界面预览及技术概要</vt:lpstr>
      <vt:lpstr>界面预览及技术概要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39</cp:revision>
  <dcterms:created xsi:type="dcterms:W3CDTF">2016-04-25T11:28:00Z</dcterms:created>
  <dcterms:modified xsi:type="dcterms:W3CDTF">2017-05-24T12:22:28Z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