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9" r:id="rId9"/>
    <p:sldId id="308" r:id="rId10"/>
    <p:sldId id="305" r:id="rId11"/>
    <p:sldId id="311" r:id="rId12"/>
    <p:sldId id="307" r:id="rId13"/>
    <p:sldId id="312" r:id="rId14"/>
    <p:sldId id="310" r:id="rId15"/>
    <p:sldId id="313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0811" autoAdjust="0"/>
  </p:normalViewPr>
  <p:slideViewPr>
    <p:cSldViewPr snapToGrid="0">
      <p:cViewPr varScale="1">
        <p:scale>
          <a:sx n="64" d="100"/>
          <a:sy n="64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98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68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739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handler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线程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ViewPager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控件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DrawerLayout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布局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895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handler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线程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ViewPager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控件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DrawerLayout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布局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49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SQLite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幼圆" pitchFamily="49" charset="-122"/>
              </a:rPr>
              <a:t>数据库方法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65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944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fld id="{B06AAE74-5DF8-4FD7-A741-592704E90C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40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itchFamily="34" charset="0"/>
              <a:buNone/>
              <a:defRPr sz="4000">
                <a:solidFill>
                  <a:srgbClr val="EC7963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800"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itchFamily="34" charset="0"/>
              <a:buNone/>
              <a:defRPr sz="4400">
                <a:solidFill>
                  <a:srgbClr val="EC7963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800"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4DBB-C3E7-475E-B664-C86F1E63D977}" type="datetime1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4B93-F0AC-47AD-8D12-C9A184D0171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1" r:id="rId13"/>
    <p:sldLayoutId id="2147483654" r:id="rId14"/>
    <p:sldLayoutId id="2147483655" r:id="rId15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3.xml"/><Relationship Id="rId3" Type="http://schemas.openxmlformats.org/officeDocument/2006/relationships/tags" Target="../tags/tag4.xml"/><Relationship Id="rId21" Type="http://schemas.openxmlformats.org/officeDocument/2006/relationships/slide" Target="slide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1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20" Type="http://schemas.openxmlformats.org/officeDocument/2006/relationships/slide" Target="slide4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8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7.xml"/><Relationship Id="rId10" Type="http://schemas.openxmlformats.org/officeDocument/2006/relationships/tags" Target="../tags/tag11.xml"/><Relationship Id="rId19" Type="http://schemas.openxmlformats.org/officeDocument/2006/relationships/slide" Target="slide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9629" y="1076871"/>
            <a:ext cx="8320195" cy="1374775"/>
          </a:xfr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buClr>
                <a:schemeClr val="tx1"/>
              </a:buClr>
            </a:pP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“旧时光”旧物交易平台</a:t>
            </a: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/>
            </a:r>
            <a:b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</a:br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		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sym typeface="+mn-ea"/>
              </a:rPr>
              <a:t>商品管理模块和交易模块</a:t>
            </a:r>
            <a:endParaRPr lang="zh-CN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宋体" pitchFamily="2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91168" y="3119439"/>
            <a:ext cx="2853559" cy="673045"/>
          </a:xfrm>
        </p:spPr>
        <p:txBody>
          <a:bodyPr>
            <a:normAutofit fontScale="95000"/>
          </a:bodyPr>
          <a:lstStyle/>
          <a:p>
            <a:r>
              <a:rPr lang="zh-CN" altLang="en-US" sz="3200" b="1" dirty="0" smtClean="0">
                <a:latin typeface="Verdana" pitchFamily="34" charset="0"/>
                <a:ea typeface="微软雅黑" pitchFamily="34" charset="-122"/>
                <a:sym typeface="+mn-ea"/>
              </a:rPr>
              <a:t>－</a:t>
            </a:r>
            <a:r>
              <a:rPr lang="zh-CN" alt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  <a:sym typeface="+mn-ea"/>
              </a:rPr>
              <a:t>－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  <a:sym typeface="+mn-ea"/>
              </a:rPr>
              <a:t>毕业答辩</a:t>
            </a:r>
            <a:endParaRPr lang="zh-CN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宋体" pitchFamily="2" charset="-122"/>
              <a:cs typeface="+mj-cs"/>
            </a:endParaRPr>
          </a:p>
        </p:txBody>
      </p:sp>
      <p:sp>
        <p:nvSpPr>
          <p:cNvPr id="7171" name="矩形 7170"/>
          <p:cNvSpPr/>
          <p:nvPr/>
        </p:nvSpPr>
        <p:spPr>
          <a:xfrm>
            <a:off x="5123082" y="6387134"/>
            <a:ext cx="503835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zh-CN" sz="2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</a:rPr>
              <a:t>青岛大学</a:t>
            </a:r>
            <a:r>
              <a:rPr lang="zh-CN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itchFamily="66" charset="0"/>
                <a:ea typeface="宋体" pitchFamily="2" charset="-122"/>
                <a:cs typeface="+mj-cs"/>
              </a:rPr>
              <a:t>QDU数据科学与软件工程学院</a:t>
            </a:r>
          </a:p>
        </p:txBody>
      </p:sp>
      <p:sp>
        <p:nvSpPr>
          <p:cNvPr id="5" name="文本占位符 9217"/>
          <p:cNvSpPr txBox="1">
            <a:spLocks/>
          </p:cNvSpPr>
          <p:nvPr/>
        </p:nvSpPr>
        <p:spPr bwMode="auto">
          <a:xfrm>
            <a:off x="303499" y="5229225"/>
            <a:ext cx="5221537" cy="113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EC7963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答辩人：王韶铭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楷体" charset="-122"/>
              <a:ea typeface="楷体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答辩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时间：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月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26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charset="-122"/>
                <a:ea typeface="楷体" charset="-122"/>
              </a:rPr>
              <a:t>日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charset="-122"/>
              <a:ea typeface="楷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867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3835483" y="190042"/>
            <a:ext cx="4484059" cy="789305"/>
          </a:xfrm>
          <a:ln>
            <a:noFill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5537460" y="6028398"/>
            <a:ext cx="1209438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登录注册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550" y="5657850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036024" y="5509164"/>
            <a:ext cx="22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登录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4098" name="图片 10" descr="S70507-0428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70" r="-851" b="47180"/>
          <a:stretch>
            <a:fillRect/>
          </a:stretch>
        </p:blipFill>
        <p:spPr bwMode="auto">
          <a:xfrm>
            <a:off x="1706879" y="3278764"/>
            <a:ext cx="2719580" cy="188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4" descr="S70509-1913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873" b="58638"/>
          <a:stretch>
            <a:fillRect/>
          </a:stretch>
        </p:blipFill>
        <p:spPr bwMode="auto">
          <a:xfrm>
            <a:off x="7749447" y="3019515"/>
            <a:ext cx="2809249" cy="208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00188" y="1257300"/>
            <a:ext cx="914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注册</a:t>
            </a:r>
            <a:r>
              <a:rPr lang="zh-CN" altLang="en-US" sz="2400" dirty="0" smtClean="0"/>
              <a:t>时将注册的用户信息通过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上传至服务器的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，经过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处理确认之后保存至数据库。</a:t>
            </a:r>
            <a:endParaRPr lang="en-US" altLang="zh-CN" sz="2400" dirty="0" smtClean="0"/>
          </a:p>
          <a:p>
            <a:r>
              <a:rPr lang="zh-CN" altLang="en-US" sz="2400" dirty="0" smtClean="0"/>
              <a:t>登录时，将输入的信息上传至服务器，服务器在数据库中进行查找，并返回结果。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07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3595640" y="594776"/>
            <a:ext cx="4559010" cy="789305"/>
          </a:xfrm>
          <a:ln>
            <a:noFill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5216" y="6013408"/>
            <a:ext cx="1209438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登录注册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1663" y="565785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登录之前的个人中心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81522" y="5644076"/>
            <a:ext cx="27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登录成功之后的个人中心</a:t>
            </a:r>
            <a:endParaRPr lang="zh-CN" altLang="en-US" dirty="0"/>
          </a:p>
        </p:txBody>
      </p:sp>
      <p:pic>
        <p:nvPicPr>
          <p:cNvPr id="4100" name="图片 13" descr="S70507-0446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572" b="63571"/>
          <a:stretch>
            <a:fillRect/>
          </a:stretch>
        </p:blipFill>
        <p:spPr bwMode="auto">
          <a:xfrm>
            <a:off x="871241" y="2130687"/>
            <a:ext cx="4386856" cy="30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2" descr="S70509-1913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328" b="58858"/>
          <a:stretch>
            <a:fillRect/>
          </a:stretch>
        </p:blipFill>
        <p:spPr bwMode="auto">
          <a:xfrm>
            <a:off x="6204954" y="2134525"/>
            <a:ext cx="4295872" cy="30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964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3520690" y="444874"/>
            <a:ext cx="4843822" cy="789305"/>
          </a:xfrm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8610" y="5979968"/>
            <a:ext cx="1624946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商品搜索</a:t>
            </a:r>
            <a:endParaRPr lang="en-US" altLang="zh-CN" sz="2000" b="1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5122" name="图片 16" descr="S70507-045205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489" r="877"/>
          <a:stretch>
            <a:fillRect/>
          </a:stretch>
        </p:blipFill>
        <p:spPr bwMode="auto">
          <a:xfrm>
            <a:off x="636465" y="2111616"/>
            <a:ext cx="5687594" cy="260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138253" y="1768840"/>
            <a:ext cx="2624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点击搜索之后，将用户</a:t>
            </a:r>
            <a:r>
              <a:rPr lang="zh-CN" altLang="en-US" sz="2400" dirty="0"/>
              <a:t>想</a:t>
            </a:r>
            <a:r>
              <a:rPr lang="zh-CN" altLang="en-US" sz="2400" dirty="0" smtClean="0"/>
              <a:t>要搜索的文字发送到服务器，再在数据库中使用</a:t>
            </a:r>
            <a:r>
              <a:rPr lang="en-US" altLang="zh-CN" sz="2400" dirty="0" smtClean="0"/>
              <a:t>like</a:t>
            </a:r>
            <a:r>
              <a:rPr lang="zh-CN" altLang="en-US" sz="2400" dirty="0" smtClean="0"/>
              <a:t>子句进行模糊查询，并将结果通过服务器返回至客户端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7670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界面预览及技术概要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12439" y="5939384"/>
            <a:ext cx="291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点击返回键退出确认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8194" name="图片 19" descr="S70507-044055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65222"/>
            <a:ext cx="5666489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786578" y="2531698"/>
            <a:ext cx="1985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点击返回键弹出提示，第二次点击返回键则退出系统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53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界面预览及技术概要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40209" y="6027919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正在加载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3" name="图片 7" descr="S70507-03245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4" t="77855" r="738" b="-998"/>
          <a:stretch/>
        </p:blipFill>
        <p:spPr bwMode="auto">
          <a:xfrm>
            <a:off x="3176275" y="3333154"/>
            <a:ext cx="5993538" cy="231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00174" y="1271588"/>
            <a:ext cx="952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通过第三方插件</a:t>
            </a:r>
            <a:r>
              <a:rPr lang="en-US" altLang="zh-CN" sz="2400" dirty="0" err="1" smtClean="0"/>
              <a:t>PullToRefresh</a:t>
            </a:r>
            <a:r>
              <a:rPr lang="zh-CN" altLang="en-US" sz="2400" dirty="0" smtClean="0"/>
              <a:t>进行刷新和加载，刷新时，直接将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清空，然后从数据库读取前十条数据；</a:t>
            </a:r>
            <a:endParaRPr lang="en-US" altLang="zh-CN" sz="2400" dirty="0" smtClean="0"/>
          </a:p>
          <a:p>
            <a:r>
              <a:rPr lang="zh-CN" altLang="en-US" sz="2400" dirty="0" smtClean="0"/>
              <a:t>加载时，从数据库再读取接下来的十条数据，并显示在原有的数据之后。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970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标题1"/>
          <p:cNvSpPr>
            <a:spLocks noGrp="1"/>
          </p:cNvSpPr>
          <p:nvPr>
            <p:ph type="title"/>
          </p:nvPr>
        </p:nvSpPr>
        <p:spPr>
          <a:xfrm>
            <a:off x="2906092" y="0"/>
            <a:ext cx="5398459" cy="789305"/>
          </a:xfrm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zh-CN" dirty="0"/>
              <a:t>界面</a:t>
            </a:r>
            <a:r>
              <a:rPr lang="zh-CN" altLang="en-US" dirty="0"/>
              <a:t>预览及技术概要</a:t>
            </a:r>
            <a:endParaRPr lang="zh-CN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5216" y="6013408"/>
            <a:ext cx="1209438" cy="45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登录注册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1662" y="56440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加载</a:t>
            </a:r>
            <a:r>
              <a:rPr lang="zh-CN" altLang="en-US" dirty="0" smtClean="0"/>
              <a:t>之前的商品列表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05057" y="5644076"/>
            <a:ext cx="22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加载</a:t>
            </a:r>
            <a:r>
              <a:rPr lang="zh-CN" altLang="en-US" dirty="0" smtClean="0"/>
              <a:t>之后的商品列表</a:t>
            </a:r>
            <a:endParaRPr lang="zh-CN" altLang="en-US" dirty="0"/>
          </a:p>
        </p:txBody>
      </p:sp>
      <p:pic>
        <p:nvPicPr>
          <p:cNvPr id="9218" name="Picture 2" descr="S70509-210143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9465"/>
            <a:ext cx="1819275" cy="46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70509-210211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41" y="484783"/>
            <a:ext cx="1047750" cy="515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/>
          <p:cNvSpPr/>
          <p:nvPr/>
        </p:nvSpPr>
        <p:spPr bwMode="auto">
          <a:xfrm>
            <a:off x="3952875" y="1300163"/>
            <a:ext cx="762000" cy="404336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7205057" y="799465"/>
            <a:ext cx="664584" cy="484461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0214" y="1119761"/>
            <a:ext cx="468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加载之后显示的商品增加十条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406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831" y="2276872"/>
            <a:ext cx="7801610" cy="22301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谢谢</a:t>
            </a:r>
            <a:endParaRPr kumimoji="0" lang="en-US" altLang="zh-CN" sz="5400" b="1" i="0" u="none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	</a:t>
            </a:r>
            <a:r>
              <a:rPr kumimoji="0" lang="zh-CN" altLang="en-US" sz="5400" b="1" i="0" u="none" strike="noStrike" kern="1200" cap="none" spc="0" normalizeH="0" baseline="0" noProof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各位</a:t>
            </a:r>
            <a:r>
              <a:rPr kumimoji="0" lang="zh-CN" altLang="en-US" sz="5400" b="1" i="0" u="none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领导和老师的指导！</a:t>
            </a:r>
            <a:endParaRPr kumimoji="0" lang="zh-CN" altLang="en-US" sz="5400" b="1" i="0" u="none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Comic Sans MS" pitchFamily="66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 txBox="1"/>
          <p:nvPr>
            <p:custDataLst>
              <p:tags r:id="rId1"/>
            </p:custDataLst>
          </p:nvPr>
        </p:nvSpPr>
        <p:spPr>
          <a:xfrm>
            <a:off x="4954112" y="965200"/>
            <a:ext cx="2225040" cy="483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4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2400" b="0" i="0" u="none" strike="noStrike" kern="1200" cap="none" spc="40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195" name="MH_Others_2"/>
          <p:cNvSpPr txBox="1"/>
          <p:nvPr>
            <p:custDataLst>
              <p:tags r:id="rId2"/>
            </p:custDataLst>
          </p:nvPr>
        </p:nvSpPr>
        <p:spPr>
          <a:xfrm>
            <a:off x="5259388" y="58738"/>
            <a:ext cx="1627187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m"/>
              <a:defRPr lang="zh-CN" altLang="en-US" sz="2400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6DC2FB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ea"/>
                <a:ea typeface="微软雅黑" pitchFamily="34" charset="-122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Clr>
                <a:schemeClr val="tx1"/>
              </a:buClr>
              <a:buNone/>
            </a:pPr>
            <a:r>
              <a:rPr lang="zh-CN" altLang="en-US" sz="4400" b="1" dirty="0">
                <a:solidFill>
                  <a:schemeClr val="tx1"/>
                </a:solidFill>
                <a:ea typeface="幼圆" pitchFamily="49" charset="-122"/>
              </a:rPr>
              <a:t>目 录</a:t>
            </a: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2230438" y="238601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宋体" pitchFamily="2" charset="-122"/>
              </a:rPr>
              <a:t>项目介绍</a:t>
            </a:r>
            <a:endParaRPr kumimoji="0" lang="zh-CN" altLang="zh-CN" sz="28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1951038" y="23860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18" action="ppaction://hlinksldjump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1" name="MH_Entry_2"/>
          <p:cNvSpPr/>
          <p:nvPr>
            <p:custDataLst>
              <p:tags r:id="rId5"/>
            </p:custDataLst>
          </p:nvPr>
        </p:nvSpPr>
        <p:spPr>
          <a:xfrm>
            <a:off x="2230438" y="338296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宋体" pitchFamily="2" charset="-122"/>
              </a:rPr>
              <a:t>知识储备</a:t>
            </a:r>
            <a:endParaRPr lang="zh-CN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MH_Number_2">
            <a:hlinkClick r:id="rId19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1951038" y="338296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20" action="ppaction://hlinksldjump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3" name="MH_Entry_3"/>
          <p:cNvSpPr/>
          <p:nvPr>
            <p:custDataLst>
              <p:tags r:id="rId7"/>
            </p:custDataLst>
          </p:nvPr>
        </p:nvSpPr>
        <p:spPr>
          <a:xfrm>
            <a:off x="2252663" y="4379913"/>
            <a:ext cx="3476625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atin typeface="幼圆" pitchFamily="49" charset="-122"/>
                <a:ea typeface="宋体" pitchFamily="2" charset="-122"/>
              </a:rPr>
              <a:t>项目</a:t>
            </a:r>
            <a:r>
              <a:rPr lang="zh-CN" altLang="en-US" dirty="0">
                <a:latin typeface="幼圆" pitchFamily="49" charset="-122"/>
                <a:ea typeface="宋体" pitchFamily="2" charset="-122"/>
              </a:rPr>
              <a:t>框架图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14" name="MH_Number_3">
            <a:hlinkClick r:id="rId19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1973263" y="43799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21" action="ppaction://hlinksldjump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15" name="MH_Entry_4"/>
          <p:cNvSpPr/>
          <p:nvPr>
            <p:custDataLst>
              <p:tags r:id="rId9"/>
            </p:custDataLst>
          </p:nvPr>
        </p:nvSpPr>
        <p:spPr>
          <a:xfrm>
            <a:off x="6597651" y="2384425"/>
            <a:ext cx="3476625" cy="525463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latin typeface="幼圆" pitchFamily="49" charset="-122"/>
                <a:ea typeface="宋体" pitchFamily="2" charset="-122"/>
              </a:rPr>
              <a:t>需求</a:t>
            </a:r>
            <a:r>
              <a:rPr lang="zh-CN" altLang="en-US" dirty="0">
                <a:latin typeface="幼圆" pitchFamily="49" charset="-122"/>
                <a:ea typeface="宋体" pitchFamily="2" charset="-122"/>
              </a:rPr>
              <a:t>用例图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16" name="MH_Number_4">
            <a:hlinkClick r:id="rId19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318251" y="2384425"/>
            <a:ext cx="528638" cy="525463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22" action="ppaction://hlinksldjump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1" name="MH_Entry_4"/>
          <p:cNvSpPr/>
          <p:nvPr>
            <p:custDataLst>
              <p:tags r:id="rId11"/>
            </p:custDataLst>
          </p:nvPr>
        </p:nvSpPr>
        <p:spPr>
          <a:xfrm>
            <a:off x="6580188" y="3379788"/>
            <a:ext cx="3479800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宋体" pitchFamily="2" charset="-122"/>
                <a:cs typeface="幼圆" pitchFamily="49" charset="-122"/>
              </a:rPr>
              <a:t>数据流程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22" name="MH_Number_4">
            <a:hlinkClick r:id="rId19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6300788" y="3379788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23" action="ppaction://hlinksldjump"/>
              </a:rPr>
              <a:t>05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3" name="MH_Entry_4"/>
          <p:cNvSpPr/>
          <p:nvPr>
            <p:custDataLst>
              <p:tags r:id="rId13"/>
            </p:custDataLst>
          </p:nvPr>
        </p:nvSpPr>
        <p:spPr>
          <a:xfrm>
            <a:off x="6580188" y="4379913"/>
            <a:ext cx="3479800" cy="52387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0" rIns="0" bIns="0" anchor="ctr"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1pPr>
            <a:lvl2pPr marL="742950" indent="-28575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2pPr>
            <a:lvl3pPr marL="11430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3pPr>
            <a:lvl4pPr marL="16002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4pPr>
            <a:lvl5pPr marL="2057400" indent="-228600"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Comic Sans MS" pitchFamily="66" charset="0"/>
                <a:ea typeface="幼圆" pitchFamily="49" charset="-122"/>
                <a:cs typeface="幼圆" pitchFamily="49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幼圆" pitchFamily="49" charset="-122"/>
                <a:ea typeface="宋体" pitchFamily="2" charset="-122"/>
              </a:rPr>
              <a:t>界面展示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宋体" pitchFamily="2" charset="-122"/>
              <a:cs typeface="幼圆" pitchFamily="49" charset="-122"/>
            </a:endParaRPr>
          </a:p>
        </p:txBody>
      </p:sp>
      <p:sp>
        <p:nvSpPr>
          <p:cNvPr id="24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6300788" y="4379913"/>
            <a:ext cx="528638" cy="523875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  <a:hlinkClick r:id="rId24" action="ppaction://hlinksldjump"/>
              </a:rPr>
              <a:t>06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47041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本次毕业设计所制作的平台软件是以促成商品的二次销售为目</a:t>
            </a:r>
            <a:r>
              <a:rPr lang="zh-CN" altLang="zh-CN" dirty="0" smtClean="0"/>
              <a:t>的。</a:t>
            </a:r>
            <a:r>
              <a:rPr lang="zh-CN" altLang="zh-CN" dirty="0"/>
              <a:t>对于注册、登录、购买等具体信息的变化与存储是利用</a:t>
            </a:r>
            <a:r>
              <a:rPr lang="en-US" altLang="zh-CN" dirty="0"/>
              <a:t>DB2</a:t>
            </a:r>
            <a:r>
              <a:rPr lang="zh-CN" altLang="zh-CN" dirty="0"/>
              <a:t>数据库进行管理，该服务器的底层数据库能够同时支持</a:t>
            </a:r>
            <a:r>
              <a:rPr lang="en-US" altLang="zh-CN" dirty="0"/>
              <a:t>PC</a:t>
            </a:r>
            <a:r>
              <a:rPr lang="zh-CN" altLang="zh-CN" dirty="0"/>
              <a:t>端、</a:t>
            </a:r>
            <a:r>
              <a:rPr lang="en-US" altLang="zh-CN" dirty="0"/>
              <a:t>IOS</a:t>
            </a:r>
            <a:r>
              <a:rPr lang="zh-CN" altLang="zh-CN" dirty="0"/>
              <a:t>平台和</a:t>
            </a:r>
            <a:r>
              <a:rPr lang="en-US" altLang="zh-CN" dirty="0"/>
              <a:t>Android</a:t>
            </a:r>
            <a:r>
              <a:rPr lang="zh-CN" altLang="zh-CN" dirty="0"/>
              <a:t>平台，本项目组主要负责的是对</a:t>
            </a:r>
            <a:r>
              <a:rPr lang="en-US" altLang="zh-CN" dirty="0"/>
              <a:t>Android</a:t>
            </a:r>
            <a:r>
              <a:rPr lang="zh-CN" altLang="zh-CN" dirty="0"/>
              <a:t>平台的研发。</a:t>
            </a:r>
          </a:p>
          <a:p>
            <a:r>
              <a:rPr lang="zh-CN" altLang="zh-CN" dirty="0"/>
              <a:t>本人所研究的内容主要是该</a:t>
            </a:r>
            <a:r>
              <a:rPr lang="en-US" altLang="zh-CN" dirty="0"/>
              <a:t>Android</a:t>
            </a:r>
            <a:r>
              <a:rPr lang="zh-CN" altLang="zh-CN" dirty="0"/>
              <a:t>平台</a:t>
            </a:r>
            <a:r>
              <a:rPr lang="zh-CN" altLang="zh-CN" dirty="0" smtClean="0"/>
              <a:t>的用户管理模块和商品展示模块。用户管理模块主要包括用户注册、用户登录和用户信息管理方面。商品展示模块包括主界面的商品显示，推荐商品的显示和搜索功能的搜索结果显示。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2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编程知识：</a:t>
            </a:r>
            <a:endParaRPr lang="en-US" altLang="zh-CN" dirty="0" smtClean="0"/>
          </a:p>
          <a:p>
            <a:r>
              <a:rPr lang="zh-CN" altLang="en-US" dirty="0" smtClean="0"/>
              <a:t>客户端（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服务器端（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structs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action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接口及其实现</a:t>
            </a:r>
            <a:endParaRPr lang="en-US" altLang="zh-CN" dirty="0" smtClean="0"/>
          </a:p>
          <a:p>
            <a:r>
              <a:rPr lang="zh-CN" altLang="en-US" dirty="0" smtClean="0"/>
              <a:t>数据库（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hql</a:t>
            </a:r>
            <a:r>
              <a:rPr lang="zh-CN" altLang="en-US" dirty="0" smtClean="0"/>
              <a:t>语法、数据库表结构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平台的使用：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 </a:t>
            </a:r>
            <a:r>
              <a:rPr lang="en-US" altLang="zh-CN" dirty="0" err="1" smtClean="0"/>
              <a:t>DataStudio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数据类型：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60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标题1"/>
          <p:cNvSpPr>
            <a:spLocks noGrp="1"/>
          </p:cNvSpPr>
          <p:nvPr>
            <p:ph type="title"/>
          </p:nvPr>
        </p:nvSpPr>
        <p:spPr>
          <a:xfrm>
            <a:off x="4614446" y="421493"/>
            <a:ext cx="3045527" cy="80486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项目框架图</a:t>
            </a:r>
            <a:endParaRPr lang="zh-CN" altLang="zh-CN" dirty="0"/>
          </a:p>
        </p:txBody>
      </p:sp>
      <p:pic>
        <p:nvPicPr>
          <p:cNvPr id="3097" name="Picture 25" descr="2017030810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76387"/>
            <a:ext cx="9792888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762048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14712"/>
          </a:xfrm>
        </p:spPr>
        <p:txBody>
          <a:bodyPr/>
          <a:lstStyle/>
          <a:p>
            <a:r>
              <a:rPr lang="zh-CN" altLang="en-US" dirty="0" smtClean="0"/>
              <a:t>需求用例</a:t>
            </a:r>
            <a:endParaRPr lang="zh-CN" altLang="en-US" dirty="0"/>
          </a:p>
        </p:txBody>
      </p:sp>
      <p:pic>
        <p:nvPicPr>
          <p:cNvPr id="4098" name="Picture 2" descr="UseCaseDiagram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2" y="1166934"/>
            <a:ext cx="5438588" cy="485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UseCaseDiagram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80" y="1312675"/>
            <a:ext cx="6640848" cy="469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UseCaseDiagram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62" y="1149350"/>
            <a:ext cx="6314833" cy="485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UseCaseDiagram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87" y="1130925"/>
            <a:ext cx="5024626" cy="48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55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客户端与服务器端连接：客户端通过</a:t>
            </a:r>
            <a:r>
              <a:rPr lang="en-US" altLang="zh-CN" dirty="0"/>
              <a:t>http</a:t>
            </a:r>
            <a:r>
              <a:rPr lang="zh-CN" altLang="en-US" dirty="0"/>
              <a:t>方法发送</a:t>
            </a:r>
            <a:r>
              <a:rPr lang="en-US" altLang="zh-CN" dirty="0"/>
              <a:t>request</a:t>
            </a:r>
            <a:r>
              <a:rPr lang="zh-CN" altLang="en-US" dirty="0"/>
              <a:t>请求，之后从服务器接收到</a:t>
            </a:r>
            <a:r>
              <a:rPr lang="en-US" altLang="zh-CN" dirty="0"/>
              <a:t>JSON</a:t>
            </a:r>
            <a:r>
              <a:rPr lang="zh-CN" altLang="en-US" dirty="0"/>
              <a:t>类型的</a:t>
            </a:r>
            <a:r>
              <a:rPr lang="en-US" altLang="zh-CN" dirty="0"/>
              <a:t>response</a:t>
            </a:r>
            <a:r>
              <a:rPr lang="zh-CN" altLang="en-US" dirty="0"/>
              <a:t>并对</a:t>
            </a:r>
            <a:r>
              <a:rPr lang="en-US" altLang="zh-CN" dirty="0"/>
              <a:t>response</a:t>
            </a:r>
            <a:r>
              <a:rPr lang="zh-CN" altLang="en-US" dirty="0"/>
              <a:t>进行解析处理；服务器端通过</a:t>
            </a:r>
            <a:r>
              <a:rPr lang="en-US" altLang="zh-CN" dirty="0"/>
              <a:t>action</a:t>
            </a:r>
            <a:r>
              <a:rPr lang="zh-CN" altLang="en-US" dirty="0"/>
              <a:t>接收到客户端的请求之后，传递到</a:t>
            </a:r>
            <a:r>
              <a:rPr lang="en-US" altLang="zh-CN" dirty="0"/>
              <a:t>Dao</a:t>
            </a:r>
            <a:r>
              <a:rPr lang="zh-CN" altLang="en-US" dirty="0"/>
              <a:t>中对数据库进行操作并将查询结果返回至客户端</a:t>
            </a:r>
            <a:endParaRPr lang="en-US" altLang="zh-CN" dirty="0"/>
          </a:p>
          <a:p>
            <a:r>
              <a:rPr lang="zh-CN" altLang="en-US" dirty="0"/>
              <a:t>服务器与数据库连接：在服务器实现了</a:t>
            </a:r>
            <a:r>
              <a:rPr lang="en-US" altLang="zh-CN" dirty="0"/>
              <a:t>Dao</a:t>
            </a:r>
            <a:r>
              <a:rPr lang="zh-CN" altLang="en-US" dirty="0"/>
              <a:t>接口的</a:t>
            </a:r>
            <a:r>
              <a:rPr lang="en-US" altLang="zh-CN" dirty="0" err="1"/>
              <a:t>DaoImp</a:t>
            </a:r>
            <a:r>
              <a:rPr lang="zh-CN" altLang="en-US" dirty="0"/>
              <a:t>类中编写</a:t>
            </a:r>
            <a:r>
              <a:rPr lang="en-US" altLang="zh-CN" dirty="0" err="1"/>
              <a:t>hql</a:t>
            </a:r>
            <a:r>
              <a:rPr lang="zh-CN" altLang="en-US" dirty="0"/>
              <a:t>语句对数据库进行查询，并使用</a:t>
            </a:r>
            <a:r>
              <a:rPr lang="en-US" altLang="zh-CN" dirty="0"/>
              <a:t>Transaction</a:t>
            </a:r>
            <a:r>
              <a:rPr lang="zh-CN" altLang="en-US" dirty="0"/>
              <a:t>对数据库进行修改插入操作。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74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zh-CN" altLang="en-US" dirty="0"/>
              <a:t>界面预览及技术概要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0563" y="605790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应用初始化界面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7170" name="图片 18" descr="S70509-1942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068108"/>
            <a:ext cx="2914650" cy="48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 flipV="1">
            <a:off x="6686550" y="1271588"/>
            <a:ext cx="1643063" cy="24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8343900" y="1185863"/>
            <a:ext cx="208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点击之后直接进入主界面。若不点击则三秒之后跳转到主界面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9860"/>
          </a:xfrm>
        </p:spPr>
        <p:txBody>
          <a:bodyPr/>
          <a:lstStyle/>
          <a:p>
            <a:r>
              <a:rPr lang="zh-CN" altLang="en-US" dirty="0" smtClean="0"/>
              <a:t>界面预览及技术概要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0563" y="605790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Arial" charset="0"/>
                <a:ea typeface="微软雅黑" pitchFamily="34" charset="-122"/>
              </a:rPr>
              <a:t>商品推荐界面</a:t>
            </a:r>
            <a:endParaRPr lang="zh-CN" altLang="en-US" sz="2000" b="1" dirty="0">
              <a:latin typeface="Arial" charset="0"/>
              <a:ea typeface="微软雅黑" pitchFamily="34" charset="-122"/>
            </a:endParaRPr>
          </a:p>
        </p:txBody>
      </p:sp>
      <p:pic>
        <p:nvPicPr>
          <p:cNvPr id="6146" name="图片 17" descr="S70509-193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947737"/>
            <a:ext cx="2962275" cy="492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3025" y="1514475"/>
            <a:ext cx="192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点击进入左划菜单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3" idx="3"/>
          </p:cNvCxnSpPr>
          <p:nvPr/>
        </p:nvCxnSpPr>
        <p:spPr bwMode="auto">
          <a:xfrm flipV="1">
            <a:off x="3271838" y="1343027"/>
            <a:ext cx="728662" cy="494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6548438" y="1328738"/>
            <a:ext cx="1681162" cy="3000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8229600" y="151447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点击之后跳转至登录界面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3867150" y="1171575"/>
            <a:ext cx="2962275" cy="3429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>
            <a:endCxn id="15" idx="1"/>
          </p:cNvCxnSpPr>
          <p:nvPr/>
        </p:nvCxnSpPr>
        <p:spPr bwMode="auto">
          <a:xfrm>
            <a:off x="6315075" y="1514475"/>
            <a:ext cx="1671638" cy="11847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7986713" y="2514600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ctionBar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3867150" y="1571625"/>
            <a:ext cx="2962275" cy="394335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 flipH="1">
            <a:off x="2886075" y="3586163"/>
            <a:ext cx="981075" cy="257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1205832" y="3543300"/>
            <a:ext cx="1708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商品显示列表使用</a:t>
            </a:r>
            <a:r>
              <a:rPr lang="en-US" altLang="zh-CN" dirty="0" err="1" smtClean="0"/>
              <a:t>ListView</a:t>
            </a:r>
            <a:r>
              <a:rPr lang="zh-CN" altLang="en-US" dirty="0"/>
              <a:t>、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和自定义的</a:t>
            </a:r>
            <a:r>
              <a:rPr lang="en-US" altLang="zh-CN" dirty="0" err="1" smtClean="0"/>
              <a:t>itemView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 bwMode="auto">
          <a:xfrm>
            <a:off x="3867150" y="5572125"/>
            <a:ext cx="2962275" cy="304931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6829425" y="5686425"/>
            <a:ext cx="1157288" cy="190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7986713" y="5391281"/>
            <a:ext cx="198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底部标签，点击标签跳转至相应的</a:t>
            </a:r>
            <a:r>
              <a:rPr lang="en-US" altLang="zh-CN" dirty="0"/>
              <a:t>F</a:t>
            </a:r>
            <a:r>
              <a:rPr lang="en-US" altLang="zh-CN" dirty="0" smtClean="0"/>
              <a:t>ragment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6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OTHERS"/>
  <p:tag name="ID" val="5535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OTHERS"/>
  <p:tag name="ID" val="5535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ENTRY"/>
  <p:tag name="ID" val="553529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201217"/>
  <p:tag name="MH_LIBRARY" val="CONTENTS"/>
  <p:tag name="MH_TYPE" val="NUMBER"/>
  <p:tag name="ID" val="553529"/>
  <p:tag name="MH_ORDER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437</TotalTime>
  <Words>1004</Words>
  <Application>Microsoft Office PowerPoint</Application>
  <PresentationFormat>自定义</PresentationFormat>
  <Paragraphs>89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行云流水</vt:lpstr>
      <vt:lpstr>“旧时光”旧物交易平台   ——商品管理模块和交易模块</vt:lpstr>
      <vt:lpstr>幻灯片 2</vt:lpstr>
      <vt:lpstr>项目介绍</vt:lpstr>
      <vt:lpstr>知识储备</vt:lpstr>
      <vt:lpstr>项目框架图</vt:lpstr>
      <vt:lpstr>需求用例</vt:lpstr>
      <vt:lpstr>数据流程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界面预览及技术概要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</cp:revision>
  <dcterms:created xsi:type="dcterms:W3CDTF">2016-04-25T11:28:00Z</dcterms:created>
  <dcterms:modified xsi:type="dcterms:W3CDTF">2017-05-25T12:48:22Z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