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54CA0E3-2BB6-4DA4-8CBC-01FF62153F36}" type="datetimeFigureOut">
              <a:rPr lang="pt-PT" smtClean="0"/>
              <a:t>17-04-2018</a:t>
            </a:fld>
            <a:endParaRPr lang="pt-PT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4F68FE-5B7B-48F4-B958-D0982976AC4A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CA0E3-2BB6-4DA4-8CBC-01FF62153F36}" type="datetimeFigureOut">
              <a:rPr lang="pt-PT" smtClean="0"/>
              <a:t>17-04-2018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4F68FE-5B7B-48F4-B958-D0982976AC4A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CA0E3-2BB6-4DA4-8CBC-01FF62153F36}" type="datetimeFigureOut">
              <a:rPr lang="pt-PT" smtClean="0"/>
              <a:t>17-04-2018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4F68FE-5B7B-48F4-B958-D0982976AC4A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CA0E3-2BB6-4DA4-8CBC-01FF62153F36}" type="datetimeFigureOut">
              <a:rPr lang="pt-PT" smtClean="0"/>
              <a:t>17-04-2018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4F68FE-5B7B-48F4-B958-D0982976AC4A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CA0E3-2BB6-4DA4-8CBC-01FF62153F36}" type="datetimeFigureOut">
              <a:rPr lang="pt-PT" smtClean="0"/>
              <a:t>17-04-2018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4F68FE-5B7B-48F4-B958-D0982976AC4A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CA0E3-2BB6-4DA4-8CBC-01FF62153F36}" type="datetimeFigureOut">
              <a:rPr lang="pt-PT" smtClean="0"/>
              <a:t>17-04-2018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4F68FE-5B7B-48F4-B958-D0982976AC4A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CA0E3-2BB6-4DA4-8CBC-01FF62153F36}" type="datetimeFigureOut">
              <a:rPr lang="pt-PT" smtClean="0"/>
              <a:t>17-04-2018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4F68FE-5B7B-48F4-B958-D0982976AC4A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CA0E3-2BB6-4DA4-8CBC-01FF62153F36}" type="datetimeFigureOut">
              <a:rPr lang="pt-PT" smtClean="0"/>
              <a:t>17-04-2018</a:t>
            </a:fld>
            <a:endParaRPr lang="pt-PT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4F68FE-5B7B-48F4-B958-D0982976AC4A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CA0E3-2BB6-4DA4-8CBC-01FF62153F36}" type="datetimeFigureOut">
              <a:rPr lang="pt-PT" smtClean="0"/>
              <a:t>17-04-2018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4F68FE-5B7B-48F4-B958-D0982976AC4A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54CA0E3-2BB6-4DA4-8CBC-01FF62153F36}" type="datetimeFigureOut">
              <a:rPr lang="pt-PT" smtClean="0"/>
              <a:t>17-04-2018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4F68FE-5B7B-48F4-B958-D0982976AC4A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54CA0E3-2BB6-4DA4-8CBC-01FF62153F36}" type="datetimeFigureOut">
              <a:rPr lang="pt-PT" smtClean="0"/>
              <a:t>17-04-2018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4F68FE-5B7B-48F4-B958-D0982976AC4A}" type="slidenum">
              <a:rPr lang="pt-PT" smtClean="0"/>
              <a:t>‹nº›</a:t>
            </a:fld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54CA0E3-2BB6-4DA4-8CBC-01FF62153F36}" type="datetimeFigureOut">
              <a:rPr lang="pt-PT" smtClean="0"/>
              <a:t>17-04-2018</a:t>
            </a:fld>
            <a:endParaRPr lang="pt-PT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E4F68FE-5B7B-48F4-B958-D0982976AC4A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4800" i="1" u="sng" dirty="0" smtClean="0">
                <a:latin typeface="Times New Roman" pitchFamily="18" charset="0"/>
                <a:cs typeface="Times New Roman" pitchFamily="18" charset="0"/>
              </a:rPr>
              <a:t>RERUM NOVARUM(1891)</a:t>
            </a:r>
            <a:endParaRPr lang="pt-PT" sz="4800" i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4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LEÃO XIII</a:t>
            </a:r>
            <a:endParaRPr lang="pt-PT" sz="48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PT" sz="4000" dirty="0" smtClean="0">
                <a:latin typeface="Times New Roman" pitchFamily="18" charset="0"/>
                <a:cs typeface="Times New Roman" pitchFamily="18" charset="0"/>
              </a:rPr>
              <a:t>A Encíclica Rerum Novarum, não foi a 1ª publicada por Leão XIII. No entanto, é considerada como o primeiro documento da </a:t>
            </a:r>
            <a:r>
              <a:rPr lang="pt-PT" sz="4000" i="1" u="sng" dirty="0" smtClean="0">
                <a:latin typeface="Times New Roman" pitchFamily="18" charset="0"/>
                <a:cs typeface="Times New Roman" pitchFamily="18" charset="0"/>
              </a:rPr>
              <a:t>Doutrina Social da Igreja</a:t>
            </a:r>
            <a:r>
              <a:rPr lang="pt-PT" sz="4000" dirty="0" smtClean="0">
                <a:latin typeface="Times New Roman" pitchFamily="18" charset="0"/>
                <a:cs typeface="Times New Roman" pitchFamily="18" charset="0"/>
              </a:rPr>
              <a:t> e, é ponto de referência obrigatório de muitos outros que a seguiram ao longo dos últimos tempos.</a:t>
            </a:r>
          </a:p>
          <a:p>
            <a:pPr algn="just">
              <a:buNone/>
            </a:pPr>
            <a:endParaRPr lang="pt-P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ASPECTOS INTRODUTÓRIOS</a:t>
            </a:r>
            <a:endParaRPr lang="pt-PT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15106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pt-PT" sz="3500" i="1" dirty="0" smtClean="0">
                <a:latin typeface="Times New Roman" pitchFamily="18" charset="0"/>
                <a:cs typeface="Times New Roman" pitchFamily="18" charset="0"/>
              </a:rPr>
              <a:t>Vários são os documentos  escritos  para comemorar diferentes aniversários da </a:t>
            </a:r>
            <a:r>
              <a:rPr lang="pt-PT" sz="3500" b="1" i="1" dirty="0" smtClean="0">
                <a:latin typeface="Times New Roman" pitchFamily="18" charset="0"/>
                <a:cs typeface="Times New Roman" pitchFamily="18" charset="0"/>
              </a:rPr>
              <a:t>Rerum Novarum</a:t>
            </a:r>
            <a:r>
              <a:rPr lang="pt-PT" sz="3500" i="1" dirty="0" smtClean="0">
                <a:latin typeface="Times New Roman" pitchFamily="18" charset="0"/>
                <a:cs typeface="Times New Roman" pitchFamily="18" charset="0"/>
              </a:rPr>
              <a:t>. Tais são:</a:t>
            </a:r>
          </a:p>
          <a:p>
            <a:pPr algn="just">
              <a:buFont typeface="Wingdings" pitchFamily="2" charset="2"/>
              <a:buChar char="q"/>
            </a:pPr>
            <a:r>
              <a:rPr lang="pt-PT" sz="3500" dirty="0" smtClean="0">
                <a:latin typeface="Times New Roman" pitchFamily="18" charset="0"/>
                <a:cs typeface="Times New Roman" pitchFamily="18" charset="0"/>
              </a:rPr>
              <a:t> A Quadragesimo Anno, celebre o seu 40º aniversário;</a:t>
            </a:r>
          </a:p>
          <a:p>
            <a:pPr algn="just">
              <a:buNone/>
            </a:pPr>
            <a:endParaRPr lang="pt-PT" sz="35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pt-PT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sz="3500" dirty="0" smtClean="0">
                <a:latin typeface="Times New Roman" pitchFamily="18" charset="0"/>
                <a:cs typeface="Times New Roman" pitchFamily="18" charset="0"/>
              </a:rPr>
              <a:t>A Mater et Magistra, celebra o 70º aniversário;</a:t>
            </a:r>
          </a:p>
          <a:p>
            <a:pPr algn="just">
              <a:buNone/>
            </a:pPr>
            <a:endParaRPr lang="pt-PT" sz="35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pt-PT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sz="3500" dirty="0" smtClean="0">
                <a:latin typeface="Times New Roman" pitchFamily="18" charset="0"/>
                <a:cs typeface="Times New Roman" pitchFamily="18" charset="0"/>
              </a:rPr>
              <a:t>A Octogesima Adveniens, celebra 80º aniversário;</a:t>
            </a:r>
          </a:p>
          <a:p>
            <a:pPr algn="just">
              <a:buNone/>
            </a:pPr>
            <a:endParaRPr lang="pt-PT" sz="35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pt-PT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sz="3500" dirty="0" smtClean="0">
                <a:latin typeface="Times New Roman" pitchFamily="18" charset="0"/>
                <a:cs typeface="Times New Roman" pitchFamily="18" charset="0"/>
              </a:rPr>
              <a:t>A Laborem Exercens, celebre 90º aniversário;</a:t>
            </a:r>
          </a:p>
          <a:p>
            <a:pPr algn="just">
              <a:buNone/>
            </a:pPr>
            <a:endParaRPr lang="pt-PT" sz="35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pt-PT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sz="3500" dirty="0" smtClean="0">
                <a:latin typeface="Times New Roman" pitchFamily="18" charset="0"/>
                <a:cs typeface="Times New Roman" pitchFamily="18" charset="0"/>
              </a:rPr>
              <a:t>A Centesimus Annus, celebra o seu centenário.</a:t>
            </a:r>
            <a:endParaRPr lang="pt-PT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b="1" i="1" dirty="0" smtClean="0">
                <a:latin typeface="Times New Roman" pitchFamily="18" charset="0"/>
                <a:cs typeface="Times New Roman" pitchFamily="18" charset="0"/>
              </a:rPr>
              <a:t>INTRODUÇÃO: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 A situação da classe operária. A situação de miséria da classe operária, exige e justifica a intervenção da Igreja. Urgência de uma solução e análise das causas( RN 1).</a:t>
            </a:r>
          </a:p>
          <a:p>
            <a:r>
              <a:rPr lang="pt-PT" b="1" i="1" dirty="0" smtClean="0">
                <a:latin typeface="Times New Roman" pitchFamily="18" charset="0"/>
                <a:cs typeface="Times New Roman" pitchFamily="18" charset="0"/>
              </a:rPr>
              <a:t>PRIMEIRA PARTE:</a:t>
            </a:r>
            <a:r>
              <a:rPr lang="pt-PT" dirty="0" smtClean="0"/>
              <a:t> 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A solução Socialista consiste em tranformar a propriedade privada em comum(RN 2). Mas esta solução apresenta sérios inconvenientes: a) prejudica os próprios operários( RN 3); b) é uma injustiça, porque o direito a propriedade privada surge da natureza(RN 4-9); c) é contrária aos deveres do Estado( RN 10); d) pertuba a paz social(RN 11)</a:t>
            </a:r>
            <a:endParaRPr lang="pt-P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smtClean="0">
                <a:latin typeface="Times New Roman" pitchFamily="18" charset="0"/>
                <a:cs typeface="Times New Roman" pitchFamily="18" charset="0"/>
              </a:rPr>
              <a:t>Esquema da Encíclica</a:t>
            </a:r>
            <a:endParaRPr lang="pt-PT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214290"/>
            <a:ext cx="8229600" cy="5786478"/>
          </a:xfrm>
        </p:spPr>
        <p:txBody>
          <a:bodyPr>
            <a:normAutofit lnSpcReduction="10000"/>
          </a:bodyPr>
          <a:lstStyle/>
          <a:p>
            <a:pPr algn="just"/>
            <a:r>
              <a:rPr lang="pt-PT" b="1" i="1" dirty="0" smtClean="0">
                <a:latin typeface="Times New Roman" pitchFamily="18" charset="0"/>
                <a:cs typeface="Times New Roman" pitchFamily="18" charset="0"/>
              </a:rPr>
              <a:t>SEGUNDA PARTE: 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A solução Verdadeira. Baseia-se na tríplice proposta:</a:t>
            </a:r>
          </a:p>
          <a:p>
            <a:pPr algn="just"/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pt-PT" b="1" i="1" dirty="0" smtClean="0">
                <a:latin typeface="Times New Roman" pitchFamily="18" charset="0"/>
                <a:cs typeface="Times New Roman" pitchFamily="18" charset="0"/>
              </a:rPr>
              <a:t>Da Igreja: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(RN 12), que oferece a sua doutrina(RN 13), suas orientações sobre a vida e os costumes(RN 14-19), sua acção directa em favor dos proletários( RN 20-22).</a:t>
            </a:r>
          </a:p>
          <a:p>
            <a:pPr algn="just"/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pt-PT" b="1" i="1" dirty="0" smtClean="0">
                <a:latin typeface="Times New Roman" pitchFamily="18" charset="0"/>
                <a:cs typeface="Times New Roman" pitchFamily="18" charset="0"/>
              </a:rPr>
              <a:t>Do Estado: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 partindo de uma correcta concepção do Estado(RN 23-26) enumeram-se os seus principais campos de actuação(RN 26-33).</a:t>
            </a:r>
          </a:p>
          <a:p>
            <a:pPr algn="just"/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pt-PT" b="1" i="1" dirty="0" smtClean="0">
                <a:latin typeface="Times New Roman" pitchFamily="18" charset="0"/>
                <a:cs typeface="Times New Roman" pitchFamily="18" charset="0"/>
              </a:rPr>
              <a:t> Dos proprietários e os trabalhadores 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sobretudo por meio das associações. Expõe-se o fundamento do direito de associação(RN 34-35) e, especialmente, descrevem-se as associações operárias Católicas(RN 36-40).</a:t>
            </a:r>
          </a:p>
          <a:p>
            <a:pPr algn="just"/>
            <a:endParaRPr lang="pt-PT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57158" y="357166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pt-PT" b="1" dirty="0" smtClean="0">
                <a:latin typeface="Times New Roman" pitchFamily="18" charset="0"/>
                <a:cs typeface="Times New Roman" pitchFamily="18" charset="0"/>
              </a:rPr>
              <a:t>CONCLUSÃO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: exortação à partes implicadas e o compromisso da igreja de não economizar esforços.( RN 41)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525963"/>
          </a:xfrm>
        </p:spPr>
        <p:txBody>
          <a:bodyPr>
            <a:noAutofit/>
          </a:bodyPr>
          <a:lstStyle/>
          <a:p>
            <a:r>
              <a:rPr lang="pt-PT" sz="3200" dirty="0" smtClean="0">
                <a:latin typeface="Times New Roman" pitchFamily="18" charset="0"/>
                <a:cs typeface="Times New Roman" pitchFamily="18" charset="0"/>
              </a:rPr>
              <a:t>Apogeu da revolução Industrial e as más condições laborais sociais da classe operária;</a:t>
            </a:r>
          </a:p>
          <a:p>
            <a:r>
              <a:rPr lang="pt-PT" sz="3200" dirty="0" smtClean="0">
                <a:latin typeface="Times New Roman" pitchFamily="18" charset="0"/>
                <a:cs typeface="Times New Roman" pitchFamily="18" charset="0"/>
              </a:rPr>
              <a:t>Concepção da probreza como algo natural e divino;</a:t>
            </a:r>
          </a:p>
          <a:p>
            <a:r>
              <a:rPr lang="pt-PT" sz="3200" dirty="0" smtClean="0">
                <a:latin typeface="Times New Roman" pitchFamily="18" charset="0"/>
                <a:cs typeface="Times New Roman" pitchFamily="18" charset="0"/>
              </a:rPr>
              <a:t>Os direitos dos trabalhadores;</a:t>
            </a:r>
          </a:p>
          <a:p>
            <a:r>
              <a:rPr lang="pt-PT" sz="3200" dirty="0" smtClean="0">
                <a:latin typeface="Times New Roman" pitchFamily="18" charset="0"/>
                <a:cs typeface="Times New Roman" pitchFamily="18" charset="0"/>
              </a:rPr>
              <a:t>A ascessão dos trabalhadores a propriétário;</a:t>
            </a:r>
          </a:p>
          <a:p>
            <a:r>
              <a:rPr lang="pt-PT" sz="3200" dirty="0" smtClean="0">
                <a:latin typeface="Times New Roman" pitchFamily="18" charset="0"/>
                <a:cs typeface="Times New Roman" pitchFamily="18" charset="0"/>
              </a:rPr>
              <a:t>O conflito entre as duas classes como consequências das injustiças e desigualdades existentes na altura.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          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Linhas Gerais</a:t>
            </a:r>
            <a:endParaRPr lang="pt-PT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406</Words>
  <Application>Microsoft Office PowerPoint</Application>
  <PresentationFormat>Apresentação na tela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Concurso</vt:lpstr>
      <vt:lpstr>RERUM NOVARUM(1891)</vt:lpstr>
      <vt:lpstr>ASPECTOS INTRODUTÓRIOS</vt:lpstr>
      <vt:lpstr>Slide 3</vt:lpstr>
      <vt:lpstr>Esquema da Encíclica</vt:lpstr>
      <vt:lpstr>Slide 5</vt:lpstr>
      <vt:lpstr>Slide 6</vt:lpstr>
      <vt:lpstr>          Linhas Gerais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RERUM NOVARUM(1891)</dc:title>
  <dc:creator>Gustavo Costa</dc:creator>
  <cp:lastModifiedBy>Gustavo Costa</cp:lastModifiedBy>
  <cp:revision>10</cp:revision>
  <dcterms:created xsi:type="dcterms:W3CDTF">2018-04-17T20:37:26Z</dcterms:created>
  <dcterms:modified xsi:type="dcterms:W3CDTF">2018-04-17T22:13:26Z</dcterms:modified>
</cp:coreProperties>
</file>