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88" r:id="rId2"/>
    <p:sldId id="289" r:id="rId3"/>
    <p:sldId id="290" r:id="rId4"/>
    <p:sldId id="291" r:id="rId5"/>
    <p:sldId id="292" r:id="rId6"/>
    <p:sldId id="319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8" r:id="rId29"/>
    <p:sldId id="314" r:id="rId30"/>
    <p:sldId id="315" r:id="rId31"/>
    <p:sldId id="325" r:id="rId32"/>
    <p:sldId id="324" r:id="rId33"/>
    <p:sldId id="322" r:id="rId34"/>
    <p:sldId id="31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DB"/>
    <a:srgbClr val="FFFFFF"/>
    <a:srgbClr val="3946F7"/>
    <a:srgbClr val="683EF3"/>
    <a:srgbClr val="2E75B6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1" y="77"/>
      </p:cViewPr>
      <p:guideLst>
        <p:guide orient="horz" pos="22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3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744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2019/11/22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745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746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73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104873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4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4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04874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48611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048612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1048613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14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1048728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9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30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1048711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2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13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858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58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104858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2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4872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104872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869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69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69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104869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8699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048700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701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1048702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703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1048704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5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048707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1048708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9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1048715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6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732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1048733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2019/11/22</a:t>
            </a:fld>
            <a:endParaRPr lang="zh-CN" altLang="en-US" dirty="0"/>
          </a:p>
        </p:txBody>
      </p:sp>
      <p:sp>
        <p:nvSpPr>
          <p:cNvPr id="1048734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735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36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048718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719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1048720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1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581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wmf"/><Relationship Id="rId2" Type="http://schemas.openxmlformats.org/officeDocument/2006/relationships/tags" Target="../tags/tag6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wmf"/><Relationship Id="rId2" Type="http://schemas.openxmlformats.org/officeDocument/2006/relationships/tags" Target="../tags/tag6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wmf"/><Relationship Id="rId2" Type="http://schemas.openxmlformats.org/officeDocument/2006/relationships/tags" Target="../tags/tag7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wmf"/><Relationship Id="rId2" Type="http://schemas.openxmlformats.org/officeDocument/2006/relationships/tags" Target="../tags/tag7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wmf"/><Relationship Id="rId2" Type="http://schemas.openxmlformats.org/officeDocument/2006/relationships/tags" Target="../tags/tag7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5.wmf"/><Relationship Id="rId2" Type="http://schemas.openxmlformats.org/officeDocument/2006/relationships/tags" Target="../tags/tag7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矩形 21"/>
          <p:cNvSpPr/>
          <p:nvPr/>
        </p:nvSpPr>
        <p:spPr>
          <a:xfrm>
            <a:off x="-57785" y="-46355"/>
            <a:ext cx="12259310" cy="6923405"/>
          </a:xfrm>
          <a:prstGeom prst="rect">
            <a:avLst/>
          </a:prstGeom>
          <a:solidFill>
            <a:srgbClr val="080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22"/>
          <p:cNvSpPr/>
          <p:nvPr/>
        </p:nvSpPr>
        <p:spPr>
          <a:xfrm>
            <a:off x="-57785" y="814705"/>
            <a:ext cx="12259310" cy="520065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内容占位符 2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3235" y="1341755"/>
            <a:ext cx="4029075" cy="4000500"/>
          </a:xfrm>
          <a:prstGeom prst="rect">
            <a:avLst/>
          </a:prstGeom>
        </p:spPr>
      </p:pic>
      <p:sp>
        <p:nvSpPr>
          <p:cNvPr id="1048617" name="文本框 24"/>
          <p:cNvSpPr txBox="1"/>
          <p:nvPr/>
        </p:nvSpPr>
        <p:spPr>
          <a:xfrm>
            <a:off x="6129020" y="2353310"/>
            <a:ext cx="5325110" cy="204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solidFill>
                  <a:srgbClr val="0808DB"/>
                </a:solidFill>
              </a:rPr>
              <a:t>二维非稳态</a:t>
            </a:r>
          </a:p>
          <a:p>
            <a:r>
              <a:rPr lang="zh-CN" altLang="en-US" sz="6600" b="1">
                <a:solidFill>
                  <a:srgbClr val="0808DB"/>
                </a:solidFill>
              </a:rPr>
              <a:t>    热传导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"/>
          <p:cNvSpPr/>
          <p:nvPr/>
        </p:nvSpPr>
        <p:spPr>
          <a:xfrm>
            <a:off x="-21590" y="-41910"/>
            <a:ext cx="12248515" cy="689927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3" name="内容占位符 2"/>
          <p:cNvSpPr>
            <a:spLocks noGrp="1"/>
          </p:cNvSpPr>
          <p:nvPr>
            <p:ph idx="1"/>
          </p:nvPr>
        </p:nvSpPr>
        <p:spPr>
          <a:xfrm>
            <a:off x="669882" y="754980"/>
            <a:ext cx="10852237" cy="50413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+mn-ea"/>
                <a:cs typeface="+mn-ea"/>
              </a:rPr>
              <a:t>隐式格式：</a:t>
            </a:r>
            <a:r>
              <a:rPr lang="zh-CN" altLang="zh-CN" sz="2000" dirty="0">
                <a:latin typeface="+mn-ea"/>
                <a:cs typeface="+mn-ea"/>
              </a:rPr>
              <a:t>有界性条件自动满足</a:t>
            </a:r>
            <a:endParaRPr lang="en-US" altLang="zh-CN" sz="2000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cs typeface="+mn-ea"/>
              </a:rPr>
              <a:t>C-N</a:t>
            </a:r>
            <a:r>
              <a:rPr lang="zh-CN" altLang="en-US" sz="2000" dirty="0">
                <a:latin typeface="+mn-ea"/>
                <a:cs typeface="+mn-ea"/>
              </a:rPr>
              <a:t>格式：</a:t>
            </a:r>
          </a:p>
        </p:txBody>
      </p:sp>
      <p:sp>
        <p:nvSpPr>
          <p:cNvPr id="1048654" name="Rectangle 2"/>
          <p:cNvSpPr>
            <a:spLocks noChangeArrowheads="1"/>
          </p:cNvSpPr>
          <p:nvPr/>
        </p:nvSpPr>
        <p:spPr bwMode="auto">
          <a:xfrm>
            <a:off x="1482291" y="2175310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194309" name="对象 4"/>
          <p:cNvGraphicFramePr>
            <a:graphicFrameLocks noChangeAspect="1"/>
          </p:cNvGraphicFramePr>
          <p:nvPr/>
        </p:nvGraphicFramePr>
        <p:xfrm>
          <a:off x="1482290" y="1915594"/>
          <a:ext cx="5431105" cy="519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2654300" imgH="254000" progId="Equation.DSMT4">
                  <p:embed/>
                </p:oleObj>
              </mc:Choice>
              <mc:Fallback>
                <p:oleObj name="Equation" r:id="rId3" imgW="26543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290" y="1915594"/>
                        <a:ext cx="5431105" cy="5197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5" name="Rectangle 4"/>
          <p:cNvSpPr>
            <a:spLocks noChangeArrowheads="1"/>
          </p:cNvSpPr>
          <p:nvPr/>
        </p:nvSpPr>
        <p:spPr bwMode="auto">
          <a:xfrm>
            <a:off x="1416050" y="2823444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194310" name="对象 6"/>
          <p:cNvGraphicFramePr>
            <a:graphicFrameLocks noChangeAspect="1"/>
          </p:cNvGraphicFramePr>
          <p:nvPr/>
        </p:nvGraphicFramePr>
        <p:xfrm>
          <a:off x="1482089" y="2794233"/>
          <a:ext cx="10449739" cy="96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5" imgW="4673600" imgH="431800" progId="Equation.DSMT4">
                  <p:embed/>
                </p:oleObj>
              </mc:Choice>
              <mc:Fallback>
                <p:oleObj name="Equation" r:id="rId5" imgW="46736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089" y="2794233"/>
                        <a:ext cx="10449739" cy="964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6" name="Rectangle 6"/>
          <p:cNvSpPr>
            <a:spLocks noChangeArrowheads="1"/>
          </p:cNvSpPr>
          <p:nvPr/>
        </p:nvSpPr>
        <p:spPr bwMode="auto">
          <a:xfrm>
            <a:off x="1416050" y="4349805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194311" name="对象 8"/>
          <p:cNvGraphicFramePr>
            <a:graphicFrameLocks noChangeAspect="1"/>
          </p:cNvGraphicFramePr>
          <p:nvPr/>
        </p:nvGraphicFramePr>
        <p:xfrm>
          <a:off x="1482090" y="3757930"/>
          <a:ext cx="7109460" cy="263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7" imgW="3810000" imgH="1409700" progId="Equation.DSMT4">
                  <p:embed/>
                </p:oleObj>
              </mc:Choice>
              <mc:Fallback>
                <p:oleObj name="Equation" r:id="rId7" imgW="3810000" imgH="1409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090" y="3757930"/>
                        <a:ext cx="7109460" cy="26308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4"/>
          <p:cNvSpPr/>
          <p:nvPr/>
        </p:nvSpPr>
        <p:spPr>
          <a:xfrm>
            <a:off x="-13970" y="635"/>
            <a:ext cx="12219940" cy="68573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控制离散方程</a:t>
            </a:r>
          </a:p>
        </p:txBody>
      </p:sp>
      <p:sp>
        <p:nvSpPr>
          <p:cNvPr id="1048659" name="文本框 5"/>
          <p:cNvSpPr txBox="1"/>
          <p:nvPr/>
        </p:nvSpPr>
        <p:spPr>
          <a:xfrm>
            <a:off x="669925" y="1378585"/>
            <a:ext cx="945324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微分形式的控制方程：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积分形式的控制方程：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graphicFrame>
        <p:nvGraphicFramePr>
          <p:cNvPr id="4194312" name="对象 6"/>
          <p:cNvGraphicFramePr/>
          <p:nvPr/>
        </p:nvGraphicFramePr>
        <p:xfrm>
          <a:off x="2963545" y="1964690"/>
          <a:ext cx="4373880" cy="83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3" imgW="2247900" imgH="457200" progId="Equation.DSMT4">
                  <p:embed/>
                </p:oleObj>
              </mc:Choice>
              <mc:Fallback>
                <p:oleObj r:id="rId3" imgW="2247900" imgH="4572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3545" y="1964690"/>
                        <a:ext cx="4373880" cy="835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3" name="对象 -2147482587"/>
          <p:cNvGraphicFramePr>
            <a:graphicFrameLocks noChangeAspect="1"/>
          </p:cNvGraphicFramePr>
          <p:nvPr/>
        </p:nvGraphicFramePr>
        <p:xfrm>
          <a:off x="1279525" y="4166235"/>
          <a:ext cx="9959340" cy="75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5" imgW="5181600" imgH="393700" progId="Equation.DSMT4">
                  <p:embed/>
                </p:oleObj>
              </mc:Choice>
              <mc:Fallback>
                <p:oleObj r:id="rId5" imgW="5181600" imgH="393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9525" y="4166235"/>
                        <a:ext cx="9959340" cy="756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矩形 3"/>
          <p:cNvSpPr/>
          <p:nvPr/>
        </p:nvSpPr>
        <p:spPr>
          <a:xfrm>
            <a:off x="12700" y="-20320"/>
            <a:ext cx="12165965" cy="689864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对右式时间积分加权处理：</a:t>
            </a:r>
          </a:p>
        </p:txBody>
      </p:sp>
      <p:sp>
        <p:nvSpPr>
          <p:cNvPr id="1048661" name="文本框 1"/>
          <p:cNvSpPr txBox="1"/>
          <p:nvPr/>
        </p:nvSpPr>
        <p:spPr>
          <a:xfrm>
            <a:off x="889000" y="407035"/>
            <a:ext cx="2900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积分可得：</a:t>
            </a:r>
          </a:p>
        </p:txBody>
      </p:sp>
      <p:graphicFrame>
        <p:nvGraphicFramePr>
          <p:cNvPr id="4194314" name="对象 2"/>
          <p:cNvGraphicFramePr/>
          <p:nvPr/>
        </p:nvGraphicFramePr>
        <p:xfrm>
          <a:off x="1219835" y="937895"/>
          <a:ext cx="9391650" cy="92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4" imgW="9695180" imgH="893445" progId="Equation.DSMT4">
                  <p:embed/>
                </p:oleObj>
              </mc:Choice>
              <mc:Fallback>
                <p:oleObj r:id="rId4" imgW="9695180" imgH="893445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835" y="937895"/>
                        <a:ext cx="9391650" cy="923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62" name="文本框 5"/>
          <p:cNvSpPr txBox="1"/>
          <p:nvPr/>
        </p:nvSpPr>
        <p:spPr>
          <a:xfrm>
            <a:off x="969010" y="1996440"/>
            <a:ext cx="3232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对右式时间积分加权处理：</a:t>
            </a:r>
          </a:p>
        </p:txBody>
      </p:sp>
      <p:graphicFrame>
        <p:nvGraphicFramePr>
          <p:cNvPr id="4194315" name="对象 6"/>
          <p:cNvGraphicFramePr/>
          <p:nvPr/>
        </p:nvGraphicFramePr>
        <p:xfrm>
          <a:off x="667385" y="2530475"/>
          <a:ext cx="10496550" cy="179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6" imgW="9643110" imgH="1697355" progId="Equation.DSMT4">
                  <p:embed/>
                </p:oleObj>
              </mc:Choice>
              <mc:Fallback>
                <p:oleObj r:id="rId6" imgW="9643110" imgH="1697355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7385" y="2530475"/>
                        <a:ext cx="10496550" cy="1797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63" name="文本框 8"/>
          <p:cNvSpPr txBox="1"/>
          <p:nvPr/>
        </p:nvSpPr>
        <p:spPr>
          <a:xfrm>
            <a:off x="969010" y="4328160"/>
            <a:ext cx="4415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两边同除并将面积与体积代入得到：</a:t>
            </a:r>
          </a:p>
        </p:txBody>
      </p:sp>
      <p:graphicFrame>
        <p:nvGraphicFramePr>
          <p:cNvPr id="4194316" name="对象 -2147482611"/>
          <p:cNvGraphicFramePr>
            <a:graphicFrameLocks noChangeAspect="1"/>
          </p:cNvGraphicFramePr>
          <p:nvPr/>
        </p:nvGraphicFramePr>
        <p:xfrm>
          <a:off x="667385" y="4836160"/>
          <a:ext cx="10591165" cy="179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8" imgW="6426200" imgH="1041400" progId="Equation.DSMT4">
                  <p:embed/>
                </p:oleObj>
              </mc:Choice>
              <mc:Fallback>
                <p:oleObj r:id="rId8" imgW="6426200" imgH="1041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7385" y="4836160"/>
                        <a:ext cx="10591165" cy="1798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矩形 3"/>
          <p:cNvSpPr/>
          <p:nvPr/>
        </p:nvSpPr>
        <p:spPr>
          <a:xfrm>
            <a:off x="13335" y="-20320"/>
            <a:ext cx="12165965" cy="689864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积分可得：</a:t>
            </a:r>
          </a:p>
        </p:txBody>
      </p:sp>
      <p:sp>
        <p:nvSpPr>
          <p:cNvPr id="1048665" name="文本框 1"/>
          <p:cNvSpPr txBox="1"/>
          <p:nvPr/>
        </p:nvSpPr>
        <p:spPr>
          <a:xfrm>
            <a:off x="968375" y="699770"/>
            <a:ext cx="9956800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显式形式场变量系数归一化处理：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系数：</a:t>
            </a:r>
            <a:br>
              <a:rPr lang="zh-CN" altLang="en-US" sz="2000"/>
            </a:b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graphicFrame>
        <p:nvGraphicFramePr>
          <p:cNvPr id="4194317" name="对象 -2147482586"/>
          <p:cNvGraphicFramePr>
            <a:graphicFrameLocks noChangeAspect="1"/>
          </p:cNvGraphicFramePr>
          <p:nvPr/>
        </p:nvGraphicFramePr>
        <p:xfrm>
          <a:off x="2679700" y="1295400"/>
          <a:ext cx="6361430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4" imgW="2832100" imgH="254000" progId="Equation.DSMT4">
                  <p:embed/>
                </p:oleObj>
              </mc:Choice>
              <mc:Fallback>
                <p:oleObj r:id="rId4" imgW="28321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79700" y="1295400"/>
                        <a:ext cx="6361430" cy="570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8" name="对象 6"/>
          <p:cNvGraphicFramePr>
            <a:graphicFrameLocks noChangeAspect="1"/>
          </p:cNvGraphicFramePr>
          <p:nvPr/>
        </p:nvGraphicFramePr>
        <p:xfrm>
          <a:off x="1727200" y="2693035"/>
          <a:ext cx="8265795" cy="24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6" imgW="3834765" imgH="1117600" progId="Equation.DSMT4">
                  <p:embed/>
                </p:oleObj>
              </mc:Choice>
              <mc:Fallback>
                <p:oleObj r:id="rId6" imgW="3834765" imgH="11176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7200" y="2693035"/>
                        <a:ext cx="8265795" cy="2405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矩形 3"/>
          <p:cNvSpPr/>
          <p:nvPr/>
        </p:nvSpPr>
        <p:spPr>
          <a:xfrm>
            <a:off x="13335" y="-20320"/>
            <a:ext cx="12165965" cy="689864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积分可得：</a:t>
            </a:r>
          </a:p>
        </p:txBody>
      </p:sp>
      <p:sp>
        <p:nvSpPr>
          <p:cNvPr id="1048667" name="文本框 1"/>
          <p:cNvSpPr txBox="1"/>
          <p:nvPr/>
        </p:nvSpPr>
        <p:spPr>
          <a:xfrm>
            <a:off x="892810" y="613410"/>
            <a:ext cx="10405745" cy="471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边界条件：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/>
              <a:t>下边界为绝热边界：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左边界为绝热边界：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右边界为辐射换热边界: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graphicFrame>
        <p:nvGraphicFramePr>
          <p:cNvPr id="4194319" name="对象 -2147482581"/>
          <p:cNvGraphicFramePr>
            <a:graphicFrameLocks noChangeAspect="1"/>
          </p:cNvGraphicFramePr>
          <p:nvPr/>
        </p:nvGraphicFramePr>
        <p:xfrm>
          <a:off x="3438525" y="1778635"/>
          <a:ext cx="356425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4" imgW="1435100" imgH="241300" progId="Equation.DSMT4">
                  <p:embed/>
                </p:oleObj>
              </mc:Choice>
              <mc:Fallback>
                <p:oleObj r:id="rId4" imgW="1435100" imgH="241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8525" y="1778635"/>
                        <a:ext cx="3564255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0" name="对象 -2147482580"/>
          <p:cNvGraphicFramePr>
            <a:graphicFrameLocks noChangeAspect="1"/>
          </p:cNvGraphicFramePr>
          <p:nvPr/>
        </p:nvGraphicFramePr>
        <p:xfrm>
          <a:off x="3438525" y="3018790"/>
          <a:ext cx="3564255" cy="58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6" imgW="1459865" imgH="241300" progId="Equation.DSMT4">
                  <p:embed/>
                </p:oleObj>
              </mc:Choice>
              <mc:Fallback>
                <p:oleObj r:id="rId6" imgW="1459865" imgH="2413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38525" y="3018790"/>
                        <a:ext cx="3564255" cy="589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1" name="对象 -2147482600"/>
          <p:cNvGraphicFramePr>
            <a:graphicFrameLocks noChangeAspect="1"/>
          </p:cNvGraphicFramePr>
          <p:nvPr/>
        </p:nvGraphicFramePr>
        <p:xfrm>
          <a:off x="1566545" y="4383723"/>
          <a:ext cx="9058275" cy="139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8" imgW="3937000" imgH="634365" progId="Equation.DSMT4">
                  <p:embed/>
                </p:oleObj>
              </mc:Choice>
              <mc:Fallback>
                <p:oleObj r:id="rId8" imgW="3937000" imgH="634365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66545" y="4383723"/>
                        <a:ext cx="9058275" cy="1395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矩形 3"/>
          <p:cNvSpPr/>
          <p:nvPr/>
        </p:nvSpPr>
        <p:spPr>
          <a:xfrm>
            <a:off x="13335" y="-20320"/>
            <a:ext cx="12165965" cy="689864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积分可得：</a:t>
            </a:r>
          </a:p>
        </p:txBody>
      </p:sp>
      <p:sp>
        <p:nvSpPr>
          <p:cNvPr id="1048669" name="文本框 1"/>
          <p:cNvSpPr txBox="1"/>
          <p:nvPr/>
        </p:nvSpPr>
        <p:spPr>
          <a:xfrm>
            <a:off x="969010" y="671830"/>
            <a:ext cx="10405745" cy="527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上边界右侧：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上边界左侧: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graphicFrame>
        <p:nvGraphicFramePr>
          <p:cNvPr id="4194322" name="对象 -2147482599"/>
          <p:cNvGraphicFramePr>
            <a:graphicFrameLocks noChangeAspect="1"/>
          </p:cNvGraphicFramePr>
          <p:nvPr/>
        </p:nvGraphicFramePr>
        <p:xfrm>
          <a:off x="2012315" y="1107440"/>
          <a:ext cx="8318500" cy="1340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4" imgW="3937000" imgH="634365" progId="Equation.DSMT4">
                  <p:embed/>
                </p:oleObj>
              </mc:Choice>
              <mc:Fallback>
                <p:oleObj r:id="rId4" imgW="3937000" imgH="63436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2315" y="1107440"/>
                        <a:ext cx="8318500" cy="1340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3" name="对象 -2147482598"/>
          <p:cNvGraphicFramePr>
            <a:graphicFrameLocks noChangeAspect="1"/>
          </p:cNvGraphicFramePr>
          <p:nvPr/>
        </p:nvGraphicFramePr>
        <p:xfrm>
          <a:off x="2271395" y="2832100"/>
          <a:ext cx="7649210" cy="1436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6" imgW="3771900" imgH="711200" progId="Equation.DSMT4">
                  <p:embed/>
                </p:oleObj>
              </mc:Choice>
              <mc:Fallback>
                <p:oleObj r:id="rId6" imgW="3771900" imgH="7112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71395" y="2832100"/>
                        <a:ext cx="7649210" cy="1436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矩形 3"/>
          <p:cNvSpPr/>
          <p:nvPr/>
        </p:nvSpPr>
        <p:spPr>
          <a:xfrm>
            <a:off x="13335" y="-20320"/>
            <a:ext cx="12165965" cy="689864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积分可得：</a:t>
            </a:r>
          </a:p>
        </p:txBody>
      </p:sp>
      <p:sp>
        <p:nvSpPr>
          <p:cNvPr id="1048671" name="文本框 1"/>
          <p:cNvSpPr txBox="1"/>
          <p:nvPr/>
        </p:nvSpPr>
        <p:spPr>
          <a:xfrm>
            <a:off x="969010" y="671830"/>
            <a:ext cx="10405745" cy="506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角点处理：</a:t>
            </a:r>
          </a:p>
          <a:p>
            <a:endParaRPr lang="zh-CN" altLang="en-US" sz="2400" b="1"/>
          </a:p>
          <a:p>
            <a:r>
              <a:rPr lang="zh-CN" altLang="en-US" sz="2000"/>
              <a:t>左上角点:</a:t>
            </a:r>
            <a:endParaRPr lang="zh-CN" altLang="en-US" sz="2400" b="1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右上角点: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左下角点: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右下角点:</a:t>
            </a:r>
          </a:p>
          <a:p>
            <a:endParaRPr lang="zh-CN" altLang="en-US" sz="2000"/>
          </a:p>
        </p:txBody>
      </p:sp>
      <p:graphicFrame>
        <p:nvGraphicFramePr>
          <p:cNvPr id="4194324" name="对象 -2147482597"/>
          <p:cNvGraphicFramePr>
            <a:graphicFrameLocks noChangeAspect="1"/>
          </p:cNvGraphicFramePr>
          <p:nvPr/>
        </p:nvGraphicFramePr>
        <p:xfrm>
          <a:off x="3079750" y="1903730"/>
          <a:ext cx="6033135" cy="70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r:id="rId4" imgW="2400300" imgH="279400" progId="Equation.DSMT4">
                  <p:embed/>
                </p:oleObj>
              </mc:Choice>
              <mc:Fallback>
                <p:oleObj r:id="rId4" imgW="2400300" imgH="279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9750" y="1903730"/>
                        <a:ext cx="6033135" cy="702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5" name="对象 -2147482596"/>
          <p:cNvGraphicFramePr>
            <a:graphicFrameLocks noChangeAspect="1"/>
          </p:cNvGraphicFramePr>
          <p:nvPr/>
        </p:nvGraphicFramePr>
        <p:xfrm>
          <a:off x="1625600" y="3056890"/>
          <a:ext cx="9255760" cy="72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r:id="rId6" imgW="3873500" imgH="279400" progId="Equation.DSMT4">
                  <p:embed/>
                </p:oleObj>
              </mc:Choice>
              <mc:Fallback>
                <p:oleObj r:id="rId6" imgW="3873500" imgH="2794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5600" y="3056890"/>
                        <a:ext cx="9255760" cy="725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6" name="对象 -2147482591"/>
          <p:cNvGraphicFramePr>
            <a:graphicFrameLocks noChangeAspect="1"/>
          </p:cNvGraphicFramePr>
          <p:nvPr/>
        </p:nvGraphicFramePr>
        <p:xfrm>
          <a:off x="5107305" y="4340860"/>
          <a:ext cx="197675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r:id="rId8" imgW="876300" imgH="228600" progId="Equation.DSMT4">
                  <p:embed/>
                </p:oleObj>
              </mc:Choice>
              <mc:Fallback>
                <p:oleObj r:id="rId8" imgW="876300" imgH="228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07305" y="4340860"/>
                        <a:ext cx="1976755" cy="514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7" name="对象 -2147482594"/>
          <p:cNvGraphicFramePr>
            <a:graphicFrameLocks noChangeAspect="1"/>
          </p:cNvGraphicFramePr>
          <p:nvPr/>
        </p:nvGraphicFramePr>
        <p:xfrm>
          <a:off x="3222625" y="5580380"/>
          <a:ext cx="5890260" cy="65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10" imgW="2514600" imgH="279400" progId="Equation.DSMT4">
                  <p:embed/>
                </p:oleObj>
              </mc:Choice>
              <mc:Fallback>
                <p:oleObj r:id="rId10" imgW="2514600" imgH="2794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22625" y="5580380"/>
                        <a:ext cx="5890260" cy="654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矩形 3"/>
          <p:cNvSpPr/>
          <p:nvPr/>
        </p:nvSpPr>
        <p:spPr>
          <a:xfrm>
            <a:off x="13335" y="-20320"/>
            <a:ext cx="12165965" cy="689864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积分可得：</a:t>
            </a:r>
          </a:p>
        </p:txBody>
      </p:sp>
      <p:sp>
        <p:nvSpPr>
          <p:cNvPr id="1048673" name="文本框 1"/>
          <p:cNvSpPr txBox="1"/>
          <p:nvPr/>
        </p:nvSpPr>
        <p:spPr>
          <a:xfrm>
            <a:off x="1011555" y="671830"/>
            <a:ext cx="10405745" cy="562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两材料交界面的处理：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两材料交界面处节点的导热系数：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graphicFrame>
        <p:nvGraphicFramePr>
          <p:cNvPr id="4194328" name="对象 -2147482593"/>
          <p:cNvGraphicFramePr>
            <a:graphicFrameLocks noChangeAspect="1"/>
          </p:cNvGraphicFramePr>
          <p:nvPr/>
        </p:nvGraphicFramePr>
        <p:xfrm>
          <a:off x="4055110" y="1182370"/>
          <a:ext cx="3374390" cy="284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r:id="rId4" imgW="1663700" imgH="1397000" progId="Equation.DSMT4">
                  <p:embed/>
                </p:oleObj>
              </mc:Choice>
              <mc:Fallback>
                <p:oleObj r:id="rId4" imgW="1663700" imgH="1397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55110" y="1182370"/>
                        <a:ext cx="3374390" cy="2844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9" name="对象 -2147482592"/>
          <p:cNvGraphicFramePr>
            <a:graphicFrameLocks noChangeAspect="1"/>
          </p:cNvGraphicFramePr>
          <p:nvPr/>
        </p:nvGraphicFramePr>
        <p:xfrm>
          <a:off x="4472305" y="4677410"/>
          <a:ext cx="15875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6" imgW="736600" imgH="431800" progId="Equation.DSMT4">
                  <p:embed/>
                </p:oleObj>
              </mc:Choice>
              <mc:Fallback>
                <p:oleObj r:id="rId6" imgW="736600" imgH="4318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72305" y="4677410"/>
                        <a:ext cx="1587500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矩形 3"/>
          <p:cNvSpPr/>
          <p:nvPr/>
        </p:nvSpPr>
        <p:spPr>
          <a:xfrm>
            <a:off x="-44450" y="-5080"/>
            <a:ext cx="12280900" cy="686879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75" name="矩形 6"/>
          <p:cNvSpPr/>
          <p:nvPr/>
        </p:nvSpPr>
        <p:spPr>
          <a:xfrm>
            <a:off x="-29845" y="-5715"/>
            <a:ext cx="12266295" cy="1716405"/>
          </a:xfrm>
          <a:prstGeom prst="rect">
            <a:avLst/>
          </a:prstGeom>
          <a:solidFill>
            <a:srgbClr val="080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76" name="等腰三角形 8"/>
          <p:cNvSpPr/>
          <p:nvPr/>
        </p:nvSpPr>
        <p:spPr>
          <a:xfrm rot="10800000">
            <a:off x="5415915" y="1710690"/>
            <a:ext cx="490855" cy="548005"/>
          </a:xfrm>
          <a:prstGeom prst="triangle">
            <a:avLst/>
          </a:prstGeom>
          <a:solidFill>
            <a:srgbClr val="080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77" name="文本框 9"/>
          <p:cNvSpPr txBox="1"/>
          <p:nvPr/>
        </p:nvSpPr>
        <p:spPr>
          <a:xfrm>
            <a:off x="3844925" y="3013710"/>
            <a:ext cx="3825240" cy="10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solidFill>
                  <a:srgbClr val="0808DB"/>
                </a:solidFill>
              </a:rPr>
              <a:t>程序编写</a:t>
            </a:r>
          </a:p>
        </p:txBody>
      </p:sp>
      <p:sp>
        <p:nvSpPr>
          <p:cNvPr id="1048678" name="椭圆 10"/>
          <p:cNvSpPr/>
          <p:nvPr/>
        </p:nvSpPr>
        <p:spPr>
          <a:xfrm>
            <a:off x="5185410" y="643255"/>
            <a:ext cx="952500" cy="937895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79" name="文本框 11"/>
          <p:cNvSpPr txBox="1"/>
          <p:nvPr/>
        </p:nvSpPr>
        <p:spPr>
          <a:xfrm>
            <a:off x="5415915" y="728345"/>
            <a:ext cx="4762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0808DB"/>
                </a:solidFill>
              </a:rPr>
              <a:t>3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矩形 3"/>
          <p:cNvSpPr/>
          <p:nvPr/>
        </p:nvSpPr>
        <p:spPr>
          <a:xfrm>
            <a:off x="-8255" y="-12700"/>
            <a:ext cx="12208510" cy="6883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1" name="文本框 1"/>
          <p:cNvSpPr txBox="1"/>
          <p:nvPr/>
        </p:nvSpPr>
        <p:spPr>
          <a:xfrm>
            <a:off x="764540" y="640715"/>
            <a:ext cx="6222365" cy="4066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主要代码展示：</a:t>
            </a:r>
          </a:p>
          <a:p>
            <a:r>
              <a:rPr lang="zh-CN" altLang="en-US"/>
              <a:t> </a:t>
            </a:r>
          </a:p>
          <a:p>
            <a:r>
              <a:rPr lang="zh-CN" altLang="en-US" sz="2000"/>
              <a:t># 离散方程系数计算</a:t>
            </a:r>
          </a:p>
          <a:p>
            <a:r>
              <a:rPr lang="zh-CN" altLang="en-US" sz="2000"/>
              <a:t>    for k in range(0, cal_num):</a:t>
            </a:r>
          </a:p>
          <a:p>
            <a:r>
              <a:rPr lang="zh-CN" altLang="en-US" sz="2000"/>
              <a:t>        if k == 0:</a:t>
            </a:r>
          </a:p>
          <a:p>
            <a:r>
              <a:rPr lang="zh-CN" altLang="en-US" sz="2000"/>
              <a:t>            for i in range(0, N_x_grid):</a:t>
            </a:r>
          </a:p>
          <a:p>
            <a:r>
              <a:rPr lang="zh-CN" altLang="en-US" sz="2000"/>
              <a:t>                for j in range(0, N_y_grid):</a:t>
            </a:r>
          </a:p>
          <a:p>
            <a:r>
              <a:rPr lang="zh-CN" altLang="en-US" sz="2000"/>
              <a:t>                    T[i][j] = T0</a:t>
            </a:r>
          </a:p>
          <a:p>
            <a:r>
              <a:rPr lang="zh-CN" altLang="en-US" sz="2000"/>
              <a:t>        for i in range(0, N_x_grid):</a:t>
            </a:r>
          </a:p>
          <a:p>
            <a:r>
              <a:rPr lang="zh-CN" altLang="en-US" sz="2000"/>
              <a:t>            for j in range(0, N_y_grid):</a:t>
            </a:r>
          </a:p>
          <a:p>
            <a:r>
              <a:rPr lang="zh-CN" altLang="en-US" sz="2000"/>
              <a:t>                # 结点位置确定</a:t>
            </a:r>
          </a:p>
          <a:p>
            <a:r>
              <a:rPr lang="zh-CN" altLang="en-US" sz="2000"/>
              <a:t>                Y[i][j] = delta_y * (j + 0.5)</a:t>
            </a:r>
          </a:p>
          <a:p>
            <a:r>
              <a:rPr lang="zh-CN" altLang="en-US" sz="2000"/>
              <a:t>                X[i][j] = delta_x * (i + 0.5)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矩形 7"/>
          <p:cNvSpPr/>
          <p:nvPr/>
        </p:nvSpPr>
        <p:spPr>
          <a:xfrm>
            <a:off x="-37465" y="-34290"/>
            <a:ext cx="12266295" cy="6926580"/>
          </a:xfrm>
          <a:prstGeom prst="rect">
            <a:avLst/>
          </a:prstGeom>
          <a:solidFill>
            <a:srgbClr val="080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2" name="矩形 9"/>
          <p:cNvSpPr/>
          <p:nvPr/>
        </p:nvSpPr>
        <p:spPr>
          <a:xfrm>
            <a:off x="2702560" y="-63500"/>
            <a:ext cx="9526270" cy="695579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3" name="文本框 10"/>
          <p:cNvSpPr txBox="1"/>
          <p:nvPr/>
        </p:nvSpPr>
        <p:spPr>
          <a:xfrm>
            <a:off x="452755" y="2417445"/>
            <a:ext cx="2034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solidFill>
                  <a:srgbClr val="FFFFFF"/>
                </a:solidFill>
              </a:rPr>
              <a:t>目 录</a:t>
            </a:r>
          </a:p>
        </p:txBody>
      </p:sp>
      <p:pic>
        <p:nvPicPr>
          <p:cNvPr id="2097157" name="图片 16" descr="199956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60" y="565150"/>
            <a:ext cx="914400" cy="914400"/>
          </a:xfrm>
          <a:prstGeom prst="rect">
            <a:avLst/>
          </a:prstGeom>
        </p:spPr>
      </p:pic>
      <p:pic>
        <p:nvPicPr>
          <p:cNvPr id="2097158" name="图片 18" descr="199956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960" y="1683385"/>
            <a:ext cx="914400" cy="914400"/>
          </a:xfrm>
          <a:prstGeom prst="rect">
            <a:avLst/>
          </a:prstGeom>
        </p:spPr>
      </p:pic>
      <p:pic>
        <p:nvPicPr>
          <p:cNvPr id="2097159" name="图片 19" descr="199956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960" y="2957195"/>
            <a:ext cx="914400" cy="914400"/>
          </a:xfrm>
          <a:prstGeom prst="rect">
            <a:avLst/>
          </a:prstGeom>
        </p:spPr>
      </p:pic>
      <p:sp>
        <p:nvSpPr>
          <p:cNvPr id="1048624" name="文本框 20"/>
          <p:cNvSpPr txBox="1"/>
          <p:nvPr/>
        </p:nvSpPr>
        <p:spPr>
          <a:xfrm>
            <a:off x="4631055" y="1772285"/>
            <a:ext cx="4141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808DB"/>
                </a:solidFill>
              </a:rPr>
              <a:t>公式推导</a:t>
            </a:r>
          </a:p>
        </p:txBody>
      </p:sp>
      <p:sp>
        <p:nvSpPr>
          <p:cNvPr id="1048625" name="文本框 21"/>
          <p:cNvSpPr txBox="1"/>
          <p:nvPr/>
        </p:nvSpPr>
        <p:spPr>
          <a:xfrm>
            <a:off x="4631055" y="3106420"/>
            <a:ext cx="222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808DB"/>
                </a:solidFill>
              </a:rPr>
              <a:t>程序编写</a:t>
            </a:r>
          </a:p>
        </p:txBody>
      </p:sp>
      <p:pic>
        <p:nvPicPr>
          <p:cNvPr id="2097160" name="图片 22" descr="199956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960" y="4230370"/>
            <a:ext cx="914400" cy="914400"/>
          </a:xfrm>
          <a:prstGeom prst="rect">
            <a:avLst/>
          </a:prstGeom>
        </p:spPr>
      </p:pic>
      <p:sp>
        <p:nvSpPr>
          <p:cNvPr id="1048626" name="文本框 24"/>
          <p:cNvSpPr txBox="1"/>
          <p:nvPr/>
        </p:nvSpPr>
        <p:spPr>
          <a:xfrm>
            <a:off x="4631055" y="4364990"/>
            <a:ext cx="2063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808DB"/>
                </a:solidFill>
              </a:rPr>
              <a:t>仿真计算</a:t>
            </a:r>
          </a:p>
        </p:txBody>
      </p:sp>
      <p:sp>
        <p:nvSpPr>
          <p:cNvPr id="1048627" name="文本框 27"/>
          <p:cNvSpPr txBox="1"/>
          <p:nvPr/>
        </p:nvSpPr>
        <p:spPr>
          <a:xfrm>
            <a:off x="4631055" y="699770"/>
            <a:ext cx="2929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808DB"/>
                </a:solidFill>
              </a:rPr>
              <a:t>小组成员</a:t>
            </a:r>
          </a:p>
        </p:txBody>
      </p:sp>
      <p:pic>
        <p:nvPicPr>
          <p:cNvPr id="3" name="图片 0" descr="19995608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2960" y="5372100"/>
            <a:ext cx="914400" cy="914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64405" y="5506720"/>
            <a:ext cx="2240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808DB"/>
                </a:solidFill>
              </a:rPr>
              <a:t>结论分析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矩形 3"/>
          <p:cNvSpPr/>
          <p:nvPr/>
        </p:nvSpPr>
        <p:spPr>
          <a:xfrm>
            <a:off x="-8890" y="-12700"/>
            <a:ext cx="12208510" cy="6883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3" name="文本框 1"/>
          <p:cNvSpPr txBox="1"/>
          <p:nvPr/>
        </p:nvSpPr>
        <p:spPr>
          <a:xfrm>
            <a:off x="1191895" y="1083310"/>
            <a:ext cx="9807575" cy="4053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# 判断结点在哪一区域，给出a_e,a_w,a_s,a_n,a_p相应系数</a:t>
            </a:r>
          </a:p>
          <a:p>
            <a:r>
              <a:rPr lang="zh-CN" altLang="en-US" sz="2000"/>
              <a:t>                if j &lt;= 0.4 * N_y_grid - 1 or j &gt;= 0.6 * N_y_grid:  # 0——7，12——19</a:t>
            </a:r>
          </a:p>
          <a:p>
            <a:r>
              <a:rPr lang="zh-CN" altLang="en-US" sz="2000"/>
              <a:t>                    a_w[i][j] = k1 / delta_x * delta_y  # 10.72</a:t>
            </a:r>
          </a:p>
          <a:p>
            <a:r>
              <a:rPr lang="zh-CN" altLang="en-US" sz="2000"/>
              <a:t>                    a_e[i][j] = k1 / delta_x * delta_y  # 10.72</a:t>
            </a:r>
          </a:p>
          <a:p>
            <a:r>
              <a:rPr lang="zh-CN" altLang="en-US" sz="2000"/>
              <a:t>                    a_s[i][j] = k1 / delta_y * delta_x  # 268</a:t>
            </a:r>
          </a:p>
          <a:p>
            <a:r>
              <a:rPr lang="zh-CN" altLang="en-US" sz="2000"/>
              <a:t>                    a_n[i][j] = k1 / delta_y * delta_x  # 268</a:t>
            </a:r>
          </a:p>
          <a:p>
            <a:r>
              <a:rPr lang="zh-CN" altLang="en-US" sz="2000"/>
              <a:t>                    a_p[i][j] = rou1 * Cp1 * delta_x * delta_y / delta_t</a:t>
            </a:r>
          </a:p>
          <a:p>
            <a:r>
              <a:rPr lang="zh-CN" altLang="en-US" sz="2000"/>
              <a:t>                else:  # 8——11</a:t>
            </a:r>
          </a:p>
          <a:p>
            <a:r>
              <a:rPr lang="zh-CN" altLang="en-US" sz="2000"/>
              <a:t>                    a_w[i][j] = k2 / delta_x * delta_y</a:t>
            </a:r>
          </a:p>
          <a:p>
            <a:r>
              <a:rPr lang="zh-CN" altLang="en-US" sz="2000"/>
              <a:t>                    a_e[i][j] = k2 / delta_x * delta_y</a:t>
            </a:r>
          </a:p>
          <a:p>
            <a:r>
              <a:rPr lang="zh-CN" altLang="en-US" sz="2000"/>
              <a:t>                    a_s[i][j] = k2 / delta_y * delta_x</a:t>
            </a:r>
          </a:p>
          <a:p>
            <a:r>
              <a:rPr lang="zh-CN" altLang="en-US" sz="2000"/>
              <a:t>                    a_n[i][j] = k2 / delta_y * delta_x</a:t>
            </a:r>
          </a:p>
          <a:p>
            <a:r>
              <a:rPr lang="zh-CN" altLang="en-US" sz="2000"/>
              <a:t>                    a_p[i][j] = rou2 * Cp2 * delta_x * delta_y / delta_t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矩形 3"/>
          <p:cNvSpPr/>
          <p:nvPr/>
        </p:nvSpPr>
        <p:spPr>
          <a:xfrm>
            <a:off x="-8255" y="-12700"/>
            <a:ext cx="12208510" cy="6883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5" name="文本框 1"/>
          <p:cNvSpPr txBox="1"/>
          <p:nvPr/>
        </p:nvSpPr>
        <p:spPr>
          <a:xfrm>
            <a:off x="988060" y="498475"/>
            <a:ext cx="10359390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  # 边界条件</a:t>
            </a:r>
          </a:p>
          <a:p>
            <a:r>
              <a:rPr lang="zh-CN" altLang="en-US" sz="2000"/>
              <a:t>                if i == 0:  # 左边界为绝热边界</a:t>
            </a:r>
          </a:p>
          <a:p>
            <a:r>
              <a:rPr lang="zh-CN" altLang="en-US" sz="2000"/>
              <a:t>                    a_w[i][j] = 0.0</a:t>
            </a:r>
          </a:p>
          <a:p>
            <a:r>
              <a:rPr lang="zh-CN" altLang="en-US" sz="2000"/>
              <a:t>                    su[i][j] = 0.0</a:t>
            </a:r>
          </a:p>
          <a:p>
            <a:r>
              <a:rPr lang="zh-CN" altLang="en-US" sz="2000"/>
              <a:t>                    sp[i][j] = 0.0</a:t>
            </a:r>
          </a:p>
          <a:p>
            <a:r>
              <a:rPr lang="zh-CN" altLang="en-US" sz="2000"/>
              <a:t>                if i == N_x_grid - 1:  # 右边界为辐射换热边界</a:t>
            </a:r>
          </a:p>
          <a:p>
            <a:r>
              <a:rPr lang="zh-CN" altLang="en-US" sz="2000"/>
              <a:t>                    if j &lt;= 0.4 * N_y_grid - 1 or j &gt;= 0.6 * N_y_grid:  # 0——7，12——19</a:t>
            </a:r>
          </a:p>
          <a:p>
            <a:r>
              <a:rPr lang="zh-CN" altLang="en-US" sz="2000"/>
              <a:t>                        a_e[i][j] = 0.0</a:t>
            </a:r>
          </a:p>
          <a:p>
            <a:r>
              <a:rPr lang="zh-CN" altLang="en-US" sz="2000"/>
              <a:t>                        # 将边界结点的温度作为壁面温度</a:t>
            </a:r>
          </a:p>
          <a:p>
            <a:r>
              <a:rPr lang="zh-CN" altLang="en-US" sz="2000"/>
              <a:t>                        su[i][j] = eff_1 * sigma * \</a:t>
            </a:r>
          </a:p>
          <a:p>
            <a:r>
              <a:rPr lang="zh-CN" altLang="en-US" sz="2000"/>
              <a:t>                            (Tgas ** 4 - (T[i][j]) ** 4) * delta_y</a:t>
            </a:r>
          </a:p>
          <a:p>
            <a:r>
              <a:rPr lang="zh-CN" altLang="en-US" sz="2000"/>
              <a:t>                        sp[i][j] = 0.0</a:t>
            </a:r>
          </a:p>
          <a:p>
            <a:r>
              <a:rPr lang="zh-CN" altLang="en-US" sz="2000"/>
              <a:t>                    else:</a:t>
            </a:r>
          </a:p>
          <a:p>
            <a:r>
              <a:rPr lang="zh-CN" altLang="en-US" sz="2000"/>
              <a:t>                        a_e[i][j] = 0.0</a:t>
            </a:r>
          </a:p>
          <a:p>
            <a:r>
              <a:rPr lang="zh-CN" altLang="en-US" sz="2000"/>
              <a:t>                        # 将边界结点的温度作为壁面温度</a:t>
            </a:r>
          </a:p>
          <a:p>
            <a:r>
              <a:rPr lang="zh-CN" altLang="en-US" sz="2000"/>
              <a:t>                        su[i][j] = eff_2 * sigma * \</a:t>
            </a:r>
          </a:p>
          <a:p>
            <a:r>
              <a:rPr lang="zh-CN" altLang="en-US" sz="2000"/>
              <a:t>                            (Tgas ** 4 - (T[i][j]) ** 4) * delta_y</a:t>
            </a:r>
          </a:p>
          <a:p>
            <a:r>
              <a:rPr lang="zh-CN" altLang="en-US" sz="2000"/>
              <a:t>                        sp[i][j] = 0.0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矩形 3"/>
          <p:cNvSpPr/>
          <p:nvPr/>
        </p:nvSpPr>
        <p:spPr>
          <a:xfrm>
            <a:off x="-8255" y="-12700"/>
            <a:ext cx="12208510" cy="6883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7" name="文本框 1"/>
          <p:cNvSpPr txBox="1"/>
          <p:nvPr/>
        </p:nvSpPr>
        <p:spPr>
          <a:xfrm>
            <a:off x="988695" y="821690"/>
            <a:ext cx="8396605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</a:t>
            </a:r>
            <a:r>
              <a:rPr lang="zh-CN" altLang="en-US" sz="2000"/>
              <a:t> if j == 0:  # 下边界为绝热边界</a:t>
            </a:r>
          </a:p>
          <a:p>
            <a:r>
              <a:rPr lang="zh-CN" altLang="en-US" sz="2000"/>
              <a:t>                    a_s[i][j] = 0.0</a:t>
            </a:r>
          </a:p>
          <a:p>
            <a:r>
              <a:rPr lang="zh-CN" altLang="en-US" sz="2000"/>
              <a:t>                    su[i][j] = 0.0</a:t>
            </a:r>
          </a:p>
          <a:p>
            <a:r>
              <a:rPr lang="zh-CN" altLang="en-US" sz="2000"/>
              <a:t>                    sp[i][j] = 0.0</a:t>
            </a:r>
          </a:p>
          <a:p>
            <a:r>
              <a:rPr lang="zh-CN" altLang="en-US" sz="2000"/>
              <a:t>                if j == N_y_grid - 1:  # 上边界为混合边界</a:t>
            </a:r>
          </a:p>
          <a:p>
            <a:r>
              <a:rPr lang="zh-CN" altLang="en-US" sz="2000"/>
              <a:t>                    if i &lt;= N_x_grid * 0.6 - 1:  # 上边界左侧为对流换热</a:t>
            </a:r>
          </a:p>
          <a:p>
            <a:r>
              <a:rPr lang="zh-CN" altLang="en-US" sz="2000"/>
              <a:t>                        a_n[i][j] = 0.0</a:t>
            </a:r>
          </a:p>
          <a:p>
            <a:r>
              <a:rPr lang="zh-CN" altLang="en-US" sz="2000"/>
              <a:t>                        su[i][j] = h * (Tair - T[i][j]) * delta_x</a:t>
            </a:r>
          </a:p>
          <a:p>
            <a:r>
              <a:rPr lang="zh-CN" altLang="en-US" sz="2000"/>
              <a:t>                        sp[i][j] = 0</a:t>
            </a:r>
          </a:p>
          <a:p>
            <a:r>
              <a:rPr lang="zh-CN" altLang="en-US" sz="2000"/>
              <a:t>                    else:  # 改动1： 上边界右侧为辐射换热加对流换热</a:t>
            </a:r>
          </a:p>
          <a:p>
            <a:r>
              <a:rPr lang="zh-CN" altLang="en-US" sz="2000"/>
              <a:t>                        a_n[i][j] = 0.0</a:t>
            </a:r>
          </a:p>
          <a:p>
            <a:r>
              <a:rPr lang="zh-CN" altLang="en-US" sz="2000"/>
              <a:t>                        su[i][j] = eff_1 * sigma * \</a:t>
            </a:r>
          </a:p>
          <a:p>
            <a:r>
              <a:rPr lang="zh-CN" altLang="en-US" sz="2000"/>
              <a:t>                            (Tgas ** 4 - (T[i][j]) ** 4) * delta_x + h * (Tair - T[i][j]) * delta_x</a:t>
            </a:r>
          </a:p>
          <a:p>
            <a:r>
              <a:rPr lang="zh-CN" altLang="en-US" sz="2000"/>
              <a:t>                        sp[i][j] = 0.0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矩形 3"/>
          <p:cNvSpPr/>
          <p:nvPr/>
        </p:nvSpPr>
        <p:spPr>
          <a:xfrm>
            <a:off x="-8255" y="-12700"/>
            <a:ext cx="12208510" cy="6883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9" name="文本框 1"/>
          <p:cNvSpPr txBox="1"/>
          <p:nvPr/>
        </p:nvSpPr>
        <p:spPr>
          <a:xfrm>
            <a:off x="1254760" y="643890"/>
            <a:ext cx="8011795" cy="496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</a:t>
            </a:r>
            <a:r>
              <a:rPr lang="zh-CN" altLang="en-US" sz="2000"/>
              <a:t># 四个角点系数替换</a:t>
            </a:r>
          </a:p>
          <a:p>
            <a:r>
              <a:rPr lang="zh-CN" altLang="en-US" sz="2000"/>
              <a:t>                if i == 0 and j == 0:  # 左下角点</a:t>
            </a:r>
          </a:p>
          <a:p>
            <a:r>
              <a:rPr lang="zh-CN" altLang="en-US" sz="2000"/>
              <a:t>                    su[i][j] = 0.0</a:t>
            </a:r>
          </a:p>
          <a:p>
            <a:r>
              <a:rPr lang="zh-CN" altLang="en-US" sz="2000"/>
              <a:t>                if i == 0 and j == N_y_grid - 1:  # 左上角点</a:t>
            </a:r>
          </a:p>
          <a:p>
            <a:r>
              <a:rPr lang="zh-CN" altLang="en-US" sz="2000"/>
              <a:t>                    su[i][j] = h * (Tair - T[i][j]) * delta_x</a:t>
            </a:r>
          </a:p>
          <a:p>
            <a:r>
              <a:rPr lang="zh-CN" altLang="en-US" sz="2000"/>
              <a:t>                if i == N_x_grid - 1 and j == N_y_grid - 1:  # 右上角点</a:t>
            </a:r>
          </a:p>
          <a:p>
            <a:r>
              <a:rPr lang="zh-CN" altLang="en-US" sz="2000"/>
              <a:t>                    su[i][j] = eff_1 * sigma * (Tgas ** 4 - (T[i][j]) ** 4) * delta_x + eff_1 * sigma * (</a:t>
            </a:r>
          </a:p>
          <a:p>
            <a:r>
              <a:rPr lang="zh-CN" altLang="en-US" sz="2000"/>
              <a:t>                        Tgas ** 4 - (T[i][j]) ** 4) * delta_y + h * (Tair - T[i][j]) * delta_x</a:t>
            </a:r>
          </a:p>
          <a:p>
            <a:r>
              <a:rPr lang="zh-CN" altLang="en-US" sz="2000"/>
              <a:t>                if i == N_x_grid - 1 and j == 0:  # 右下角点</a:t>
            </a:r>
          </a:p>
          <a:p>
            <a:r>
              <a:rPr lang="zh-CN" altLang="en-US" sz="2000"/>
              <a:t>                    su[i][j] = eff_1 * sigma * \</a:t>
            </a:r>
          </a:p>
          <a:p>
            <a:r>
              <a:rPr lang="zh-CN" altLang="en-US" sz="2000"/>
              <a:t>                        (Tgas ** 4 - (T[i][j]) ** 4) * delta_y</a:t>
            </a:r>
          </a:p>
          <a:p>
            <a:endParaRPr lang="zh-CN" altLang="en-US" sz="2000"/>
          </a:p>
          <a:p>
            <a:r>
              <a:rPr lang="zh-CN" altLang="en-US" sz="2000"/>
              <a:t>                a_p0[i][j] = a_p[i][j] - \</a:t>
            </a:r>
          </a:p>
          <a:p>
            <a:r>
              <a:rPr lang="zh-CN" altLang="en-US" sz="2000"/>
              <a:t>                    (a_w[i][j] + a_e[i][j] + a_s[i][j] + a_n[i][j] - sp[i][j])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矩形 5"/>
          <p:cNvSpPr/>
          <p:nvPr/>
        </p:nvSpPr>
        <p:spPr>
          <a:xfrm>
            <a:off x="-19050" y="0"/>
            <a:ext cx="12216765" cy="68573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91" name="文本框 4"/>
          <p:cNvSpPr txBox="1"/>
          <p:nvPr/>
        </p:nvSpPr>
        <p:spPr>
          <a:xfrm>
            <a:off x="869315" y="410845"/>
            <a:ext cx="9338310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 # 将系数给入系数矩阵AA,CC</a:t>
            </a:r>
          </a:p>
          <a:p>
            <a:r>
              <a:rPr lang="zh-CN" altLang="en-US" sz="2000"/>
              <a:t>        for i in range(0, N_x_grid):</a:t>
            </a:r>
          </a:p>
          <a:p>
            <a:r>
              <a:rPr lang="zh-CN" altLang="en-US" sz="2000"/>
              <a:t>            for j in range(0, N_y_grid):</a:t>
            </a:r>
          </a:p>
          <a:p>
            <a:r>
              <a:rPr lang="zh-CN" altLang="en-US" sz="2000"/>
              <a:t>                AA[i * N_y_grid + j][i * N_y_grid + j] = a_p[i][j]</a:t>
            </a:r>
          </a:p>
          <a:p>
            <a:r>
              <a:rPr lang="zh-CN" altLang="en-US" sz="2000"/>
              <a:t>                CC[i * N_y_grid + j] = su[i][j] + a_p0[i][j] * T[i][j]</a:t>
            </a:r>
          </a:p>
          <a:p>
            <a:r>
              <a:rPr lang="zh-CN" altLang="en-US" sz="2000"/>
              <a:t>                if j != 0:</a:t>
            </a:r>
          </a:p>
          <a:p>
            <a:r>
              <a:rPr lang="zh-CN" altLang="en-US" sz="2000"/>
              <a:t>                    CC[i * N_y_grid + j] = CC[i * N_y_grid + j] + \</a:t>
            </a:r>
          </a:p>
          <a:p>
            <a:r>
              <a:rPr lang="zh-CN" altLang="en-US" sz="2000"/>
              <a:t>                        a_s[i][j] * T[i][j - 1]</a:t>
            </a:r>
          </a:p>
          <a:p>
            <a:r>
              <a:rPr lang="zh-CN" altLang="en-US" sz="2000"/>
              <a:t>                if j != N_y_grid - 1:</a:t>
            </a:r>
          </a:p>
          <a:p>
            <a:r>
              <a:rPr lang="zh-CN" altLang="en-US" sz="2000"/>
              <a:t>                    CC[i * N_y_grid + j] = CC[i * N_y_grid + j] + \</a:t>
            </a:r>
          </a:p>
          <a:p>
            <a:r>
              <a:rPr lang="zh-CN" altLang="en-US" sz="2000"/>
              <a:t>                        a_n[i][j] * T[i][j + 1]</a:t>
            </a:r>
          </a:p>
          <a:p>
            <a:r>
              <a:rPr lang="zh-CN" altLang="en-US" sz="2000"/>
              <a:t>                if i != 0:</a:t>
            </a:r>
          </a:p>
          <a:p>
            <a:r>
              <a:rPr lang="zh-CN" altLang="en-US" sz="2000"/>
              <a:t>                    CC[i * N_y_grid + j] = CC[i * N_y_grid + j] + \</a:t>
            </a:r>
          </a:p>
          <a:p>
            <a:r>
              <a:rPr lang="zh-CN" altLang="en-US" sz="2000"/>
              <a:t>                        a_w[i][j] * T[i - 1][j]</a:t>
            </a:r>
          </a:p>
          <a:p>
            <a:r>
              <a:rPr lang="zh-CN" altLang="en-US" sz="2000"/>
              <a:t>                if i != N_x_grid - 1:</a:t>
            </a:r>
          </a:p>
          <a:p>
            <a:r>
              <a:rPr lang="zh-CN" altLang="en-US" sz="2000"/>
              <a:t>                    CC[i * N_y_grid + j] = CC[i * N_y_grid + j] + \</a:t>
            </a:r>
          </a:p>
          <a:p>
            <a:r>
              <a:rPr lang="zh-CN" altLang="en-US" sz="2000"/>
              <a:t>                        a_e[i][j] * T[i + 1][j]</a:t>
            </a:r>
          </a:p>
          <a:p>
            <a:r>
              <a:rPr lang="zh-CN" altLang="en-US" sz="2000"/>
              <a:t>        result = linalg.solve(AA, CC)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矩形 4"/>
          <p:cNvSpPr/>
          <p:nvPr/>
        </p:nvSpPr>
        <p:spPr>
          <a:xfrm>
            <a:off x="-3175" y="12700"/>
            <a:ext cx="12188190" cy="685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9" name="文本框 3"/>
          <p:cNvSpPr txBox="1"/>
          <p:nvPr/>
        </p:nvSpPr>
        <p:spPr>
          <a:xfrm>
            <a:off x="1150620" y="748030"/>
            <a:ext cx="12177395" cy="374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</a:t>
            </a:r>
            <a:r>
              <a:rPr lang="zh-CN" altLang="en-US" sz="2000"/>
              <a:t># 求解温度场</a:t>
            </a:r>
          </a:p>
          <a:p>
            <a:r>
              <a:rPr lang="zh-CN" altLang="en-US" sz="2000"/>
              <a:t>        T_对流求和 = 0</a:t>
            </a:r>
          </a:p>
          <a:p>
            <a:r>
              <a:rPr lang="zh-CN" altLang="en-US" sz="2000"/>
              <a:t>        T_对流求和_i = 0</a:t>
            </a:r>
          </a:p>
          <a:p>
            <a:r>
              <a:rPr lang="zh-CN" altLang="en-US" sz="2000"/>
              <a:t>        for i in range(0, N_x_grid):</a:t>
            </a:r>
          </a:p>
          <a:p>
            <a:r>
              <a:rPr lang="zh-CN" altLang="en-US" sz="2000"/>
              <a:t>            for j in range(0, N_y_grid):</a:t>
            </a:r>
          </a:p>
          <a:p>
            <a:r>
              <a:rPr lang="zh-CN" altLang="en-US" sz="2000"/>
              <a:t>                T[i][j] = result[i * N_y_grid + j]</a:t>
            </a:r>
          </a:p>
          <a:p>
            <a:r>
              <a:rPr lang="zh-CN" altLang="en-US" sz="2000"/>
              <a:t>                if j == N_y_grid - 1:  # 上边界为混合边界</a:t>
            </a:r>
          </a:p>
          <a:p>
            <a:r>
              <a:rPr lang="zh-CN" altLang="en-US" sz="2000"/>
              <a:t>                    if i &lt;= N_x_grid * 0.6 - 1:  # 上边界左侧为对流换热</a:t>
            </a:r>
          </a:p>
          <a:p>
            <a:r>
              <a:rPr lang="zh-CN" altLang="en-US" sz="2000"/>
              <a:t>                        T_对流求和 += T[i][j]</a:t>
            </a:r>
          </a:p>
          <a:p>
            <a:r>
              <a:rPr lang="zh-CN" altLang="en-US" sz="2000"/>
              <a:t>                        T_对流求和_i += 1</a:t>
            </a:r>
          </a:p>
          <a:p>
            <a:r>
              <a:rPr lang="zh-CN" altLang="en-US" sz="2000"/>
              <a:t>                        #print (T_对流求和, T_对流求和_i)</a:t>
            </a:r>
          </a:p>
          <a:p>
            <a:r>
              <a:rPr lang="zh-CN" altLang="en-US" sz="2000"/>
              <a:t>        delta_t_温差 = T_对流求和 / T_对流求和_i - 293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3"/>
          <p:cNvSpPr/>
          <p:nvPr/>
        </p:nvSpPr>
        <p:spPr>
          <a:xfrm>
            <a:off x="-8255" y="-12700"/>
            <a:ext cx="12208510" cy="6883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4" name="图片 4" descr="5s结果_wps图片"/>
          <p:cNvPicPr>
            <a:picLocks noChangeAspect="1"/>
          </p:cNvPicPr>
          <p:nvPr/>
        </p:nvPicPr>
        <p:blipFill>
          <a:blip r:embed="rId3"/>
          <a:srcRect l="988" r="10859" b="1710"/>
          <a:stretch>
            <a:fillRect/>
          </a:stretch>
        </p:blipFill>
        <p:spPr>
          <a:xfrm>
            <a:off x="-8255" y="386715"/>
            <a:ext cx="5154930" cy="4124325"/>
          </a:xfrm>
          <a:prstGeom prst="rect">
            <a:avLst/>
          </a:prstGeom>
        </p:spPr>
      </p:pic>
      <p:pic>
        <p:nvPicPr>
          <p:cNvPr id="2097155" name="图片 5" descr="30s结果_wps图片"/>
          <p:cNvPicPr>
            <a:picLocks noChangeAspect="1"/>
          </p:cNvPicPr>
          <p:nvPr/>
        </p:nvPicPr>
        <p:blipFill>
          <a:blip r:embed="rId4"/>
          <a:srcRect l="4549" t="711" r="10181" b="2950"/>
          <a:stretch>
            <a:fillRect/>
          </a:stretch>
        </p:blipFill>
        <p:spPr>
          <a:xfrm>
            <a:off x="6306185" y="335915"/>
            <a:ext cx="4768215" cy="4226560"/>
          </a:xfrm>
          <a:prstGeom prst="rect">
            <a:avLst/>
          </a:prstGeom>
        </p:spPr>
      </p:pic>
      <p:sp>
        <p:nvSpPr>
          <p:cNvPr id="1048607" name="文本框 6"/>
          <p:cNvSpPr txBox="1"/>
          <p:nvPr/>
        </p:nvSpPr>
        <p:spPr>
          <a:xfrm>
            <a:off x="784860" y="5059045"/>
            <a:ext cx="1017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   t=5 s </a:t>
            </a:r>
            <a:r>
              <a:rPr lang="zh-CN" altLang="en-US"/>
              <a:t>温度分布                                                                             </a:t>
            </a:r>
            <a:r>
              <a:rPr lang="en-US" altLang="zh-CN"/>
              <a:t>t=30 s</a:t>
            </a:r>
            <a:r>
              <a:rPr lang="zh-CN" altLang="en-US"/>
              <a:t> 温度分布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3"/>
          <p:cNvSpPr/>
          <p:nvPr/>
        </p:nvSpPr>
        <p:spPr>
          <a:xfrm>
            <a:off x="-44450" y="-5080"/>
            <a:ext cx="12280900" cy="686879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5" name="矩形 6"/>
          <p:cNvSpPr/>
          <p:nvPr/>
        </p:nvSpPr>
        <p:spPr>
          <a:xfrm>
            <a:off x="-29845" y="-5715"/>
            <a:ext cx="12266295" cy="1716405"/>
          </a:xfrm>
          <a:prstGeom prst="rect">
            <a:avLst/>
          </a:prstGeom>
          <a:solidFill>
            <a:srgbClr val="080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6" name="等腰三角形 8"/>
          <p:cNvSpPr/>
          <p:nvPr/>
        </p:nvSpPr>
        <p:spPr>
          <a:xfrm rot="10800000">
            <a:off x="5415915" y="1710690"/>
            <a:ext cx="490855" cy="548005"/>
          </a:xfrm>
          <a:prstGeom prst="triangle">
            <a:avLst/>
          </a:prstGeom>
          <a:solidFill>
            <a:srgbClr val="080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7" name="文本框 9"/>
          <p:cNvSpPr txBox="1"/>
          <p:nvPr/>
        </p:nvSpPr>
        <p:spPr>
          <a:xfrm>
            <a:off x="3844925" y="3013710"/>
            <a:ext cx="3825240" cy="10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solidFill>
                  <a:srgbClr val="0808DB"/>
                </a:solidFill>
              </a:rPr>
              <a:t>仿真计算</a:t>
            </a:r>
          </a:p>
        </p:txBody>
      </p:sp>
      <p:sp>
        <p:nvSpPr>
          <p:cNvPr id="1048598" name="椭圆 10"/>
          <p:cNvSpPr/>
          <p:nvPr/>
        </p:nvSpPr>
        <p:spPr>
          <a:xfrm>
            <a:off x="5185410" y="643255"/>
            <a:ext cx="952500" cy="937895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9" name="文本框 11"/>
          <p:cNvSpPr txBox="1"/>
          <p:nvPr/>
        </p:nvSpPr>
        <p:spPr>
          <a:xfrm>
            <a:off x="5415915" y="728345"/>
            <a:ext cx="4762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0808DB"/>
                </a:solidFill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 1048746"/>
          <p:cNvSpPr txBox="1"/>
          <p:nvPr/>
        </p:nvSpPr>
        <p:spPr>
          <a:xfrm>
            <a:off x="987986" y="993330"/>
            <a:ext cx="9984150" cy="19996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+mn-ea"/>
                <a:cs typeface="+mn-ea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+mn-ea"/>
                <a:cs typeface="+mn-ea"/>
              </a:rPr>
              <a:t>  </a:t>
            </a:r>
            <a:r>
              <a:rPr lang="zh-CN" altLang="zh-CN" sz="2400">
                <a:solidFill>
                  <a:srgbClr val="000000"/>
                </a:solidFill>
                <a:latin typeface="+mn-ea"/>
                <a:cs typeface="+mn-ea"/>
              </a:rPr>
              <a:t>运用</a:t>
            </a:r>
            <a:r>
              <a:rPr lang="en-US" altLang="zh-CN" sz="2400">
                <a:solidFill>
                  <a:srgbClr val="000000"/>
                </a:solidFill>
                <a:latin typeface="+mn-ea"/>
                <a:cs typeface="+mn-ea"/>
              </a:rPr>
              <a:t>Fluent</a:t>
            </a:r>
            <a:r>
              <a:rPr lang="zh-CN" altLang="zh-CN" sz="2400">
                <a:solidFill>
                  <a:srgbClr val="000000"/>
                </a:solidFill>
                <a:latin typeface="+mn-ea"/>
                <a:cs typeface="+mn-ea"/>
              </a:rPr>
              <a:t>商用软件对该二维固体辐射与自然对流问题进行求解，网格采用四边形网格，辐射求解模型由于</a:t>
            </a:r>
            <a:r>
              <a:rPr lang="en-US" altLang="zh-CN" sz="2400">
                <a:solidFill>
                  <a:srgbClr val="000000"/>
                </a:solidFill>
                <a:latin typeface="+mn-ea"/>
                <a:cs typeface="+mn-ea"/>
              </a:rPr>
              <a:t>DO</a:t>
            </a:r>
            <a:r>
              <a:rPr lang="zh-CN" altLang="zh-CN" sz="2400">
                <a:solidFill>
                  <a:srgbClr val="000000"/>
                </a:solidFill>
                <a:latin typeface="+mn-ea"/>
                <a:cs typeface="+mn-ea"/>
              </a:rPr>
              <a:t>模型为离散坐标法，可以计算散射介质，考虑边界发射率的影响，几乎能够求解所有光学深度区间的辐射问题，故选用</a:t>
            </a:r>
            <a:r>
              <a:rPr lang="en-US" altLang="zh-CN" sz="2400">
                <a:solidFill>
                  <a:srgbClr val="000000"/>
                </a:solidFill>
                <a:latin typeface="+mn-ea"/>
                <a:cs typeface="+mn-ea"/>
              </a:rPr>
              <a:t>DO</a:t>
            </a:r>
            <a:r>
              <a:rPr lang="zh-CN" altLang="zh-CN" sz="2400">
                <a:solidFill>
                  <a:srgbClr val="000000"/>
                </a:solidFill>
                <a:latin typeface="+mn-ea"/>
                <a:cs typeface="+mn-ea"/>
              </a:rPr>
              <a:t>模型。</a:t>
            </a:r>
            <a:r>
              <a:rPr lang="en-US" altLang="zh-CN" sz="2400">
                <a:solidFill>
                  <a:srgbClr val="000000"/>
                </a:solidFill>
                <a:latin typeface="+mn-ea"/>
                <a:cs typeface="+mn-ea"/>
              </a:rPr>
              <a:t>DO</a:t>
            </a:r>
            <a:r>
              <a:rPr lang="zh-CN" altLang="zh-CN" sz="2400">
                <a:solidFill>
                  <a:srgbClr val="000000"/>
                </a:solidFill>
                <a:latin typeface="+mn-ea"/>
                <a:cs typeface="+mn-ea"/>
              </a:rPr>
              <a:t>模型求解器开启后不需要激活额外的能量方程</a:t>
            </a:r>
            <a:r>
              <a:rPr lang="en-US" altLang="zh-CN" sz="2400">
                <a:solidFill>
                  <a:srgbClr val="000000"/>
                </a:solidFill>
                <a:latin typeface="+mn-ea"/>
                <a:cs typeface="+mn-ea"/>
              </a:rPr>
              <a:t>energy.</a:t>
            </a:r>
            <a:endParaRPr lang="en-US" sz="2400">
              <a:solidFill>
                <a:srgbClr val="00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8" name="矩形 3"/>
          <p:cNvSpPr/>
          <p:nvPr/>
        </p:nvSpPr>
        <p:spPr>
          <a:xfrm>
            <a:off x="0" y="-181452"/>
            <a:ext cx="12220575" cy="690054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 t=5 s </a:t>
            </a:r>
            <a:r>
              <a:rPr lang="zh-CN" altLang="en-US">
                <a:sym typeface="+mn-ea"/>
              </a:rPr>
              <a:t>温度分布          </a:t>
            </a:r>
            <a:endParaRPr lang="zh-CN" altLang="en-US"/>
          </a:p>
        </p:txBody>
      </p:sp>
      <p:pic>
        <p:nvPicPr>
          <p:cNvPr id="2097152" name="内容占位符 5" descr="QQ图片201911212114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11" y="431999"/>
            <a:ext cx="7166008" cy="4261945"/>
          </a:xfrm>
          <a:prstGeom prst="rect">
            <a:avLst/>
          </a:prstGeom>
        </p:spPr>
      </p:pic>
      <p:sp>
        <p:nvSpPr>
          <p:cNvPr id="1048589" name="文本框 7"/>
          <p:cNvSpPr txBox="1"/>
          <p:nvPr/>
        </p:nvSpPr>
        <p:spPr>
          <a:xfrm>
            <a:off x="3394170" y="4693944"/>
            <a:ext cx="2215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t=5 s</a:t>
            </a:r>
            <a:r>
              <a:rPr lang="zh-CN" altLang="en-US"/>
              <a:t>温度分布</a:t>
            </a:r>
          </a:p>
        </p:txBody>
      </p:sp>
      <p:sp>
        <p:nvSpPr>
          <p:cNvPr id="1048590" name="文本框 1048589"/>
          <p:cNvSpPr txBox="1"/>
          <p:nvPr/>
        </p:nvSpPr>
        <p:spPr>
          <a:xfrm>
            <a:off x="8192000" y="1633330"/>
            <a:ext cx="4000000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2800">
                <a:solidFill>
                  <a:srgbClr val="000000"/>
                </a:solidFill>
              </a:rPr>
              <a:t>时间步长为</a:t>
            </a:r>
            <a:r>
              <a:rPr lang="en-US" altLang="zh-CN" sz="2800">
                <a:solidFill>
                  <a:srgbClr val="000000"/>
                </a:solidFill>
              </a:rPr>
              <a:t>0.004s,</a:t>
            </a:r>
            <a:r>
              <a:rPr lang="zh-CN" altLang="zh-CN" sz="2800">
                <a:solidFill>
                  <a:srgbClr val="000000"/>
                </a:solidFill>
              </a:rPr>
              <a:t>时间步数为</a:t>
            </a:r>
            <a:r>
              <a:rPr lang="en-US" altLang="zh-CN" sz="2800">
                <a:solidFill>
                  <a:srgbClr val="000000"/>
                </a:solidFill>
              </a:rPr>
              <a:t>1250</a:t>
            </a:r>
            <a:r>
              <a:rPr lang="zh-CN" altLang="zh-CN" sz="2800">
                <a:solidFill>
                  <a:srgbClr val="000000"/>
                </a:solidFill>
              </a:rPr>
              <a:t>步</a:t>
            </a:r>
            <a:r>
              <a:rPr lang="en-US" altLang="zh-CN" sz="2800">
                <a:solidFill>
                  <a:srgbClr val="000000"/>
                </a:solidFill>
              </a:rPr>
              <a:t>.</a:t>
            </a:r>
            <a:endParaRPr lang="en-US" sz="280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矩形 3"/>
          <p:cNvSpPr/>
          <p:nvPr/>
        </p:nvSpPr>
        <p:spPr>
          <a:xfrm>
            <a:off x="-44450" y="-5080"/>
            <a:ext cx="12280900" cy="686879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9" name="矩形 6"/>
          <p:cNvSpPr/>
          <p:nvPr/>
        </p:nvSpPr>
        <p:spPr>
          <a:xfrm>
            <a:off x="-29845" y="-5715"/>
            <a:ext cx="12266295" cy="1716405"/>
          </a:xfrm>
          <a:prstGeom prst="rect">
            <a:avLst/>
          </a:prstGeom>
          <a:solidFill>
            <a:srgbClr val="080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0" name="等腰三角形 8"/>
          <p:cNvSpPr/>
          <p:nvPr/>
        </p:nvSpPr>
        <p:spPr>
          <a:xfrm rot="10800000">
            <a:off x="5415915" y="1710690"/>
            <a:ext cx="490855" cy="548005"/>
          </a:xfrm>
          <a:prstGeom prst="triangle">
            <a:avLst/>
          </a:prstGeom>
          <a:solidFill>
            <a:srgbClr val="080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1" name="文本框 9"/>
          <p:cNvSpPr txBox="1"/>
          <p:nvPr/>
        </p:nvSpPr>
        <p:spPr>
          <a:xfrm>
            <a:off x="3844925" y="3013710"/>
            <a:ext cx="3825240" cy="10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solidFill>
                  <a:srgbClr val="0808DB"/>
                </a:solidFill>
              </a:rPr>
              <a:t>小组成员</a:t>
            </a:r>
          </a:p>
        </p:txBody>
      </p:sp>
      <p:sp>
        <p:nvSpPr>
          <p:cNvPr id="1048632" name="椭圆 10"/>
          <p:cNvSpPr/>
          <p:nvPr/>
        </p:nvSpPr>
        <p:spPr>
          <a:xfrm>
            <a:off x="5185410" y="643255"/>
            <a:ext cx="952500" cy="937895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3" name="文本框 11"/>
          <p:cNvSpPr txBox="1"/>
          <p:nvPr/>
        </p:nvSpPr>
        <p:spPr>
          <a:xfrm>
            <a:off x="5415915" y="728345"/>
            <a:ext cx="4762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0808DB"/>
                </a:solidFill>
              </a:rPr>
              <a:t>1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2" name="矩形 3"/>
          <p:cNvSpPr/>
          <p:nvPr/>
        </p:nvSpPr>
        <p:spPr>
          <a:xfrm>
            <a:off x="-7620" y="-21590"/>
            <a:ext cx="12207240" cy="690054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3" name="内容占位符 7" descr="QQ图片20191121211451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3371" y="750135"/>
            <a:ext cx="7111964" cy="4603542"/>
          </a:xfrm>
          <a:prstGeom prst="rect">
            <a:avLst/>
          </a:prstGeom>
        </p:spPr>
      </p:pic>
      <p:sp>
        <p:nvSpPr>
          <p:cNvPr id="1048593" name="文本框 8"/>
          <p:cNvSpPr txBox="1"/>
          <p:nvPr/>
        </p:nvSpPr>
        <p:spPr>
          <a:xfrm>
            <a:off x="4825365" y="5695950"/>
            <a:ext cx="415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t=30 s</a:t>
            </a:r>
            <a:r>
              <a:rPr lang="zh-CN" altLang="en-US"/>
              <a:t>温度分布</a:t>
            </a:r>
          </a:p>
        </p:txBody>
      </p:sp>
      <p:sp>
        <p:nvSpPr>
          <p:cNvPr id="1048748" name="文本框 1048747"/>
          <p:cNvSpPr txBox="1"/>
          <p:nvPr/>
        </p:nvSpPr>
        <p:spPr>
          <a:xfrm>
            <a:off x="7845630" y="1804131"/>
            <a:ext cx="4000000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2800">
                <a:solidFill>
                  <a:srgbClr val="000000"/>
                </a:solidFill>
              </a:rPr>
              <a:t>时间步长为</a:t>
            </a:r>
            <a:r>
              <a:rPr lang="en-US" altLang="zh-CN" sz="2800">
                <a:solidFill>
                  <a:srgbClr val="000000"/>
                </a:solidFill>
              </a:rPr>
              <a:t>0.004s,</a:t>
            </a:r>
            <a:r>
              <a:rPr lang="zh-CN" altLang="zh-CN" sz="2800">
                <a:solidFill>
                  <a:srgbClr val="000000"/>
                </a:solidFill>
              </a:rPr>
              <a:t>时间步数为</a:t>
            </a:r>
            <a:r>
              <a:rPr lang="en-US" altLang="zh-CN" sz="2800">
                <a:solidFill>
                  <a:srgbClr val="000000"/>
                </a:solidFill>
              </a:rPr>
              <a:t>7500</a:t>
            </a:r>
            <a:r>
              <a:rPr lang="zh-CN" altLang="zh-CN" sz="2800">
                <a:solidFill>
                  <a:srgbClr val="000000"/>
                </a:solidFill>
              </a:rPr>
              <a:t>步</a:t>
            </a:r>
            <a:r>
              <a:rPr lang="en-US" altLang="zh-CN" sz="2800">
                <a:solidFill>
                  <a:srgbClr val="000000"/>
                </a:solidFill>
              </a:rPr>
              <a:t>.</a:t>
            </a:r>
            <a:endParaRPr lang="en-US" sz="280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文本框 8"/>
          <p:cNvSpPr txBox="1"/>
          <p:nvPr/>
        </p:nvSpPr>
        <p:spPr>
          <a:xfrm>
            <a:off x="5687011" y="5246218"/>
            <a:ext cx="415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t=30 s</a:t>
            </a:r>
            <a:r>
              <a:rPr lang="zh-CN" altLang="en-US" dirty="0"/>
              <a:t>温度分布</a:t>
            </a:r>
          </a:p>
        </p:txBody>
      </p:sp>
      <p:sp>
        <p:nvSpPr>
          <p:cNvPr id="1048748" name="文本框 1048747"/>
          <p:cNvSpPr txBox="1"/>
          <p:nvPr/>
        </p:nvSpPr>
        <p:spPr>
          <a:xfrm>
            <a:off x="8071877" y="1839300"/>
            <a:ext cx="4000000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rgbClr val="000000"/>
                </a:solidFill>
              </a:rPr>
              <a:t>时间步长为</a:t>
            </a:r>
            <a:r>
              <a:rPr lang="en-US" altLang="zh-CN" sz="2800" dirty="0">
                <a:solidFill>
                  <a:srgbClr val="000000"/>
                </a:solidFill>
              </a:rPr>
              <a:t>0.004s,</a:t>
            </a:r>
            <a:r>
              <a:rPr lang="zh-CN" altLang="zh-CN" sz="2800" dirty="0">
                <a:solidFill>
                  <a:srgbClr val="000000"/>
                </a:solidFill>
              </a:rPr>
              <a:t>时间步数为</a:t>
            </a:r>
            <a:r>
              <a:rPr lang="en-US" altLang="zh-CN" sz="2800" dirty="0">
                <a:solidFill>
                  <a:srgbClr val="000000"/>
                </a:solidFill>
              </a:rPr>
              <a:t>7500</a:t>
            </a:r>
            <a:r>
              <a:rPr lang="zh-CN" altLang="zh-CN" sz="2800" dirty="0">
                <a:solidFill>
                  <a:srgbClr val="000000"/>
                </a:solidFill>
              </a:rPr>
              <a:t>步</a:t>
            </a:r>
            <a:r>
              <a:rPr lang="zh-CN" altLang="en-US" sz="2800" dirty="0">
                <a:solidFill>
                  <a:srgbClr val="000000"/>
                </a:solidFill>
              </a:rPr>
              <a:t>时，各个材料温度沿横向的分布</a:t>
            </a:r>
            <a:r>
              <a:rPr lang="en-US" altLang="zh-CN" sz="2800" dirty="0">
                <a:solidFill>
                  <a:srgbClr val="000000"/>
                </a:solidFill>
              </a:rPr>
              <a:t>.</a:t>
            </a:r>
          </a:p>
          <a:p>
            <a:r>
              <a:rPr lang="zh-CN" altLang="en-US" sz="2800" dirty="0">
                <a:solidFill>
                  <a:srgbClr val="000000"/>
                </a:solidFill>
              </a:rPr>
              <a:t>以坐标图的形式显示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0AAD1F-0F77-4CAA-A372-9E0A20609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5304"/>
            <a:ext cx="7992746" cy="34420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181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3"/>
          <p:cNvSpPr/>
          <p:nvPr/>
        </p:nvSpPr>
        <p:spPr>
          <a:xfrm>
            <a:off x="-44450" y="-5080"/>
            <a:ext cx="12280900" cy="686879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5" name="矩形 6"/>
          <p:cNvSpPr/>
          <p:nvPr/>
        </p:nvSpPr>
        <p:spPr>
          <a:xfrm>
            <a:off x="-29845" y="-5715"/>
            <a:ext cx="12266295" cy="1716405"/>
          </a:xfrm>
          <a:prstGeom prst="rect">
            <a:avLst/>
          </a:prstGeom>
          <a:solidFill>
            <a:srgbClr val="080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6" name="等腰三角形 8"/>
          <p:cNvSpPr/>
          <p:nvPr/>
        </p:nvSpPr>
        <p:spPr>
          <a:xfrm rot="10800000">
            <a:off x="5415915" y="1710690"/>
            <a:ext cx="490855" cy="548005"/>
          </a:xfrm>
          <a:prstGeom prst="triangle">
            <a:avLst/>
          </a:prstGeom>
          <a:solidFill>
            <a:srgbClr val="080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7" name="文本框 9"/>
          <p:cNvSpPr txBox="1"/>
          <p:nvPr/>
        </p:nvSpPr>
        <p:spPr>
          <a:xfrm>
            <a:off x="3844925" y="3013710"/>
            <a:ext cx="3825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solidFill>
                  <a:srgbClr val="0808DB"/>
                </a:solidFill>
              </a:rPr>
              <a:t>结论分析</a:t>
            </a:r>
          </a:p>
        </p:txBody>
      </p:sp>
      <p:sp>
        <p:nvSpPr>
          <p:cNvPr id="1048598" name="椭圆 10"/>
          <p:cNvSpPr/>
          <p:nvPr/>
        </p:nvSpPr>
        <p:spPr>
          <a:xfrm>
            <a:off x="5185410" y="643255"/>
            <a:ext cx="952500" cy="937895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9" name="文本框 11"/>
          <p:cNvSpPr txBox="1"/>
          <p:nvPr/>
        </p:nvSpPr>
        <p:spPr>
          <a:xfrm>
            <a:off x="5415915" y="728345"/>
            <a:ext cx="4762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0808DB"/>
                </a:solidFill>
              </a:rPr>
              <a:t>5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5715" y="-12700"/>
            <a:ext cx="12203430" cy="6883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传导系数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62025" y="1019175"/>
            <a:ext cx="9100820" cy="474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</a:t>
            </a:r>
            <a:r>
              <a:rPr lang="zh-CN" altLang="en-US" sz="2400">
                <a:cs typeface="+mn-lt"/>
              </a:rPr>
              <a:t>从编程绘制的云图和</a:t>
            </a:r>
            <a:r>
              <a:rPr lang="en-US" altLang="zh-CN" sz="2400">
                <a:cs typeface="+mn-lt"/>
              </a:rPr>
              <a:t>fluent</a:t>
            </a:r>
            <a:r>
              <a:rPr lang="zh-CN" altLang="en-US" sz="2400">
                <a:cs typeface="+mn-lt"/>
              </a:rPr>
              <a:t>仿真得到的云图都可以看到，由于高温辐射区域在上边的右半部分和右侧区域，所以每一块材料的温度分布都是从右上往左下依次递减的。而温度最高点出现在材料二的右上角而不是材料一的右上角，可能原因是材料一的热传导系数远大于材料二的热传导系数，且材料二的传导系数较小，温度传导速度慢，导致温度最高。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cs typeface="+mn-lt"/>
              </a:rPr>
              <a:t>       我们还可以看到编程得到的温度比仿真得到的温度低一些，由于边界条件和网格划分均是相同的，所以很有可能是这两种算法在进行迭代时的迭代误差导致的。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1" name="矩形 3"/>
          <p:cNvSpPr/>
          <p:nvPr/>
        </p:nvSpPr>
        <p:spPr>
          <a:xfrm>
            <a:off x="-7620" y="-37465"/>
            <a:ext cx="12207240" cy="690054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2" name="矩形 6"/>
          <p:cNvSpPr/>
          <p:nvPr/>
        </p:nvSpPr>
        <p:spPr>
          <a:xfrm>
            <a:off x="15240" y="-53975"/>
            <a:ext cx="6080760" cy="6917055"/>
          </a:xfrm>
          <a:prstGeom prst="rect">
            <a:avLst/>
          </a:prstGeom>
          <a:solidFill>
            <a:srgbClr val="0808DB"/>
          </a:solidFill>
          <a:ln>
            <a:solidFill>
              <a:srgbClr val="3946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3" name="矩形 7"/>
          <p:cNvSpPr/>
          <p:nvPr/>
        </p:nvSpPr>
        <p:spPr>
          <a:xfrm>
            <a:off x="3047365" y="1974850"/>
            <a:ext cx="6363970" cy="227393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4" name="文本框 9"/>
          <p:cNvSpPr txBox="1"/>
          <p:nvPr/>
        </p:nvSpPr>
        <p:spPr>
          <a:xfrm>
            <a:off x="3931920" y="2462530"/>
            <a:ext cx="4562475" cy="10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solidFill>
                  <a:srgbClr val="0808DB"/>
                </a:solidFill>
              </a:rPr>
              <a:t>谢 谢</a:t>
            </a:r>
            <a:r>
              <a:rPr lang="zh-CN" altLang="en-US" sz="6600" b="1"/>
              <a:t> </a:t>
            </a:r>
            <a:r>
              <a:rPr lang="zh-CN" altLang="en-US" sz="6600" b="1">
                <a:solidFill>
                  <a:srgbClr val="0808DB"/>
                </a:solidFill>
              </a:rPr>
              <a:t>观 看</a:t>
            </a:r>
          </a:p>
        </p:txBody>
      </p:sp>
      <p:sp>
        <p:nvSpPr>
          <p:cNvPr id="1048605" name="校徽打底"/>
          <p:cNvSpPr/>
          <p:nvPr/>
        </p:nvSpPr>
        <p:spPr>
          <a:xfrm>
            <a:off x="2681605" y="53975"/>
            <a:ext cx="6828790" cy="6750050"/>
          </a:xfrm>
          <a:prstGeom prst="rect">
            <a:avLst/>
          </a:prstGeom>
          <a:blipFill dpi="0" rotWithShape="1">
            <a:blip r:embed="rId4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4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3"/>
          <p:cNvSpPr/>
          <p:nvPr/>
        </p:nvSpPr>
        <p:spPr>
          <a:xfrm>
            <a:off x="-30480" y="-5715"/>
            <a:ext cx="12223750" cy="686943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5" name="文本框 4"/>
          <p:cNvSpPr txBox="1"/>
          <p:nvPr/>
        </p:nvSpPr>
        <p:spPr>
          <a:xfrm>
            <a:off x="-30480" y="-5715"/>
            <a:ext cx="6118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808DB"/>
                </a:solidFill>
              </a:rPr>
              <a:t>小组成员及其分工：</a:t>
            </a:r>
          </a:p>
        </p:txBody>
      </p:sp>
      <p:sp>
        <p:nvSpPr>
          <p:cNvPr id="1048636" name="文本框 5"/>
          <p:cNvSpPr txBox="1"/>
          <p:nvPr/>
        </p:nvSpPr>
        <p:spPr>
          <a:xfrm>
            <a:off x="2466340" y="1321435"/>
            <a:ext cx="72301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0808DB"/>
                </a:solidFill>
                <a:latin typeface="+mn-ea"/>
                <a:cs typeface="+mn-ea"/>
              </a:rPr>
              <a:t>马威                    公式推导</a:t>
            </a:r>
          </a:p>
          <a:p>
            <a:endParaRPr lang="zh-CN" altLang="en-US" sz="3200" b="1">
              <a:solidFill>
                <a:srgbClr val="0808DB"/>
              </a:solidFill>
              <a:latin typeface="+mn-ea"/>
              <a:cs typeface="+mn-ea"/>
            </a:endParaRPr>
          </a:p>
          <a:p>
            <a:r>
              <a:rPr lang="zh-CN" altLang="en-US" sz="3200" b="1">
                <a:solidFill>
                  <a:srgbClr val="0808DB"/>
                </a:solidFill>
                <a:latin typeface="+mn-ea"/>
                <a:cs typeface="+mn-ea"/>
              </a:rPr>
              <a:t>田畅 罗凌宇         程序编写</a:t>
            </a:r>
          </a:p>
          <a:p>
            <a:endParaRPr lang="zh-CN" altLang="en-US" sz="3200" b="1">
              <a:solidFill>
                <a:srgbClr val="0808DB"/>
              </a:solidFill>
              <a:latin typeface="+mn-ea"/>
              <a:cs typeface="+mn-ea"/>
            </a:endParaRPr>
          </a:p>
          <a:p>
            <a:r>
              <a:rPr lang="zh-CN" altLang="en-US" sz="3200" b="1">
                <a:solidFill>
                  <a:srgbClr val="0808DB"/>
                </a:solidFill>
                <a:latin typeface="+mn-ea"/>
                <a:cs typeface="+mn-ea"/>
              </a:rPr>
              <a:t>王淞 刘胜禹         </a:t>
            </a:r>
            <a:r>
              <a:rPr lang="en-US" altLang="zh-CN" sz="3200" b="1">
                <a:solidFill>
                  <a:srgbClr val="0808DB"/>
                </a:solidFill>
                <a:latin typeface="+mn-ea"/>
                <a:cs typeface="+mn-ea"/>
              </a:rPr>
              <a:t>fluent</a:t>
            </a:r>
            <a:r>
              <a:rPr lang="zh-CN" altLang="en-US" sz="3200" b="1">
                <a:solidFill>
                  <a:srgbClr val="0808DB"/>
                </a:solidFill>
                <a:latin typeface="+mn-ea"/>
                <a:cs typeface="+mn-ea"/>
              </a:rPr>
              <a:t>仿真</a:t>
            </a:r>
          </a:p>
          <a:p>
            <a:endParaRPr lang="zh-CN" altLang="en-US" sz="3200" b="1">
              <a:solidFill>
                <a:srgbClr val="0808DB"/>
              </a:solidFill>
              <a:latin typeface="+mn-ea"/>
              <a:cs typeface="+mn-ea"/>
            </a:endParaRPr>
          </a:p>
          <a:p>
            <a:r>
              <a:rPr lang="zh-CN" altLang="en-US" sz="3200" b="1">
                <a:solidFill>
                  <a:srgbClr val="0808DB"/>
                </a:solidFill>
                <a:latin typeface="+mn-ea"/>
                <a:cs typeface="+mn-ea"/>
              </a:rPr>
              <a:t>李杰                    结论分析</a:t>
            </a:r>
          </a:p>
          <a:p>
            <a:endParaRPr lang="zh-CN" altLang="en-US" sz="3200" b="1">
              <a:solidFill>
                <a:srgbClr val="0808DB"/>
              </a:solidFill>
              <a:latin typeface="+mn-ea"/>
              <a:cs typeface="+mn-ea"/>
            </a:endParaRPr>
          </a:p>
          <a:p>
            <a:r>
              <a:rPr lang="zh-CN" altLang="en-US" sz="3200" b="1">
                <a:solidFill>
                  <a:srgbClr val="0808DB"/>
                </a:solidFill>
                <a:latin typeface="+mn-ea"/>
                <a:cs typeface="+mn-ea"/>
              </a:rPr>
              <a:t>雷荣                     </a:t>
            </a:r>
            <a:r>
              <a:rPr lang="en-US" altLang="zh-CN" sz="3200" b="1">
                <a:solidFill>
                  <a:srgbClr val="0808DB"/>
                </a:solidFill>
                <a:latin typeface="+mn-ea"/>
                <a:cs typeface="+mn-ea"/>
              </a:rPr>
              <a:t>ppt</a:t>
            </a:r>
            <a:r>
              <a:rPr lang="zh-CN" altLang="en-US" sz="3200" b="1">
                <a:solidFill>
                  <a:srgbClr val="0808DB"/>
                </a:solidFill>
                <a:latin typeface="+mn-ea"/>
                <a:cs typeface="+mn-ea"/>
              </a:rPr>
              <a:t>制作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" y="-26035"/>
            <a:ext cx="12202160" cy="69576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A1536D-1502-4671-8C16-9EDA6B7CA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77" y="239849"/>
            <a:ext cx="5837646" cy="3918265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21E500B-E702-4108-B69C-788B5E59B02E}"/>
              </a:ext>
            </a:extLst>
          </p:cNvPr>
          <p:cNvSpPr txBox="1"/>
          <p:nvPr/>
        </p:nvSpPr>
        <p:spPr>
          <a:xfrm>
            <a:off x="606391" y="4456497"/>
            <a:ext cx="10857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该题目所描述是一个由两种材料所组成的三明治结构。其中，下边界和左边界为绝热边界，上边界左半部分处于大气中，自然对流，大气温度为</a:t>
            </a:r>
            <a:r>
              <a:rPr lang="en-US" altLang="zh-CN" sz="2400" dirty="0"/>
              <a:t>293K</a:t>
            </a:r>
            <a:r>
              <a:rPr lang="zh-CN" altLang="en-US" sz="2400" dirty="0"/>
              <a:t>。而右边以及上半部分右边界处于</a:t>
            </a:r>
            <a:r>
              <a:rPr lang="en-US" altLang="zh-CN" sz="2400" dirty="0"/>
              <a:t>923K</a:t>
            </a:r>
            <a:r>
              <a:rPr lang="zh-CN" altLang="en-US" sz="2400" dirty="0"/>
              <a:t>的燃气中，高温辐射。</a:t>
            </a:r>
            <a:endParaRPr lang="en-US" altLang="zh-CN" sz="2400" dirty="0"/>
          </a:p>
          <a:p>
            <a:r>
              <a:rPr lang="zh-CN" altLang="en-US" sz="2400" dirty="0"/>
              <a:t>       题目所描述的结构由两种材料和三种边界组成。</a:t>
            </a:r>
            <a:endParaRPr lang="en-US" altLang="zh-CN" sz="2400" dirty="0"/>
          </a:p>
          <a:p>
            <a:r>
              <a:rPr lang="zh-CN" altLang="en-US" sz="2400"/>
              <a:t>       所</a:t>
            </a:r>
            <a:r>
              <a:rPr lang="zh-CN" altLang="en-US" sz="2400" dirty="0"/>
              <a:t>要求求解的结构为非定常温度场的温度分布情况。</a:t>
            </a:r>
          </a:p>
        </p:txBody>
      </p:sp>
    </p:spTree>
    <p:extLst>
      <p:ext uri="{BB962C8B-B14F-4D97-AF65-F5344CB8AC3E}">
        <p14:creationId xmlns:p14="http://schemas.microsoft.com/office/powerpoint/2010/main" val="363142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矩形 3"/>
          <p:cNvSpPr/>
          <p:nvPr/>
        </p:nvSpPr>
        <p:spPr>
          <a:xfrm>
            <a:off x="-44450" y="-5080"/>
            <a:ext cx="12280900" cy="686879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8" name="矩形 6"/>
          <p:cNvSpPr/>
          <p:nvPr/>
        </p:nvSpPr>
        <p:spPr>
          <a:xfrm>
            <a:off x="-29845" y="-5715"/>
            <a:ext cx="12266295" cy="1716405"/>
          </a:xfrm>
          <a:prstGeom prst="rect">
            <a:avLst/>
          </a:prstGeom>
          <a:solidFill>
            <a:srgbClr val="080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9" name="等腰三角形 8"/>
          <p:cNvSpPr/>
          <p:nvPr/>
        </p:nvSpPr>
        <p:spPr>
          <a:xfrm rot="10800000">
            <a:off x="5415915" y="1710690"/>
            <a:ext cx="490855" cy="548005"/>
          </a:xfrm>
          <a:prstGeom prst="triangle">
            <a:avLst/>
          </a:prstGeom>
          <a:solidFill>
            <a:srgbClr val="080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40" name="文本框 9"/>
          <p:cNvSpPr txBox="1"/>
          <p:nvPr/>
        </p:nvSpPr>
        <p:spPr>
          <a:xfrm>
            <a:off x="3844925" y="3013710"/>
            <a:ext cx="3825240" cy="10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solidFill>
                  <a:srgbClr val="0808DB"/>
                </a:solidFill>
              </a:rPr>
              <a:t>公式推导</a:t>
            </a:r>
          </a:p>
        </p:txBody>
      </p:sp>
      <p:sp>
        <p:nvSpPr>
          <p:cNvPr id="1048641" name="椭圆 10"/>
          <p:cNvSpPr/>
          <p:nvPr/>
        </p:nvSpPr>
        <p:spPr>
          <a:xfrm>
            <a:off x="5185410" y="643255"/>
            <a:ext cx="952500" cy="937895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42" name="文本框 11"/>
          <p:cNvSpPr txBox="1"/>
          <p:nvPr/>
        </p:nvSpPr>
        <p:spPr>
          <a:xfrm>
            <a:off x="5415915" y="728345"/>
            <a:ext cx="4762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0808DB"/>
                </a:solidFill>
              </a:rPr>
              <a:t>2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网格划分</a:t>
            </a:r>
          </a:p>
        </p:txBody>
      </p:sp>
      <p:pic>
        <p:nvPicPr>
          <p:cNvPr id="2097162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1903" y="1278763"/>
            <a:ext cx="3917019" cy="2629128"/>
          </a:xfrm>
        </p:spPr>
      </p:pic>
      <p:pic>
        <p:nvPicPr>
          <p:cNvPr id="2097163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905" y="2259729"/>
            <a:ext cx="5907707" cy="1231266"/>
          </a:xfrm>
          <a:prstGeom prst="rect">
            <a:avLst/>
          </a:prstGeom>
        </p:spPr>
      </p:pic>
      <p:sp>
        <p:nvSpPr>
          <p:cNvPr id="1048644" name="文本框 16"/>
          <p:cNvSpPr txBox="1"/>
          <p:nvPr/>
        </p:nvSpPr>
        <p:spPr>
          <a:xfrm>
            <a:off x="1357162" y="4107447"/>
            <a:ext cx="10164957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  <a:cs typeface="+mn-ea"/>
              </a:rPr>
              <a:t>X</a:t>
            </a:r>
            <a:r>
              <a:rPr lang="zh-CN" altLang="zh-CN" sz="2000" dirty="0">
                <a:latin typeface="+mn-ea"/>
                <a:cs typeface="+mn-ea"/>
              </a:rPr>
              <a:t>方向网格：</a:t>
            </a:r>
            <a:r>
              <a:rPr lang="en-US" altLang="zh-CN" sz="2000" dirty="0">
                <a:latin typeface="+mn-ea"/>
                <a:cs typeface="+mn-ea"/>
              </a:rPr>
              <a:t>20</a:t>
            </a:r>
            <a:r>
              <a:rPr lang="zh-CN" altLang="zh-CN" sz="2000" dirty="0">
                <a:latin typeface="+mn-ea"/>
                <a:cs typeface="+mn-ea"/>
              </a:rPr>
              <a:t>；</a:t>
            </a:r>
            <a:r>
              <a:rPr lang="en-US" altLang="zh-CN" sz="2000" dirty="0">
                <a:latin typeface="+mn-ea"/>
                <a:cs typeface="+mn-ea"/>
              </a:rPr>
              <a:t>Y</a:t>
            </a:r>
            <a:r>
              <a:rPr lang="zh-CN" altLang="zh-CN" sz="2000" dirty="0">
                <a:latin typeface="+mn-ea"/>
                <a:cs typeface="+mn-ea"/>
              </a:rPr>
              <a:t>方向网格：</a:t>
            </a:r>
            <a:r>
              <a:rPr lang="en-US" altLang="zh-CN" sz="2000" dirty="0">
                <a:latin typeface="+mn-ea"/>
                <a:cs typeface="+mn-ea"/>
              </a:rPr>
              <a:t>20  </a:t>
            </a:r>
            <a:r>
              <a:rPr lang="zh-CN" altLang="zh-CN" sz="2000" dirty="0">
                <a:latin typeface="+mn-ea"/>
                <a:cs typeface="+mn-ea"/>
              </a:rPr>
              <a:t>材料</a:t>
            </a:r>
            <a:r>
              <a:rPr lang="en-US" altLang="zh-CN" sz="2000" dirty="0">
                <a:latin typeface="+mn-ea"/>
                <a:cs typeface="+mn-ea"/>
              </a:rPr>
              <a:t>1</a:t>
            </a:r>
            <a:r>
              <a:rPr lang="zh-CN" altLang="zh-CN" sz="2000" dirty="0">
                <a:latin typeface="+mn-ea"/>
                <a:cs typeface="+mn-ea"/>
              </a:rPr>
              <a:t>：材料</a:t>
            </a:r>
            <a:r>
              <a:rPr lang="en-US" altLang="zh-CN" sz="2000" dirty="0">
                <a:latin typeface="+mn-ea"/>
                <a:cs typeface="+mn-ea"/>
              </a:rPr>
              <a:t>2</a:t>
            </a:r>
            <a:r>
              <a:rPr lang="zh-CN" altLang="zh-CN" sz="2000" dirty="0">
                <a:latin typeface="+mn-ea"/>
                <a:cs typeface="+mn-ea"/>
              </a:rPr>
              <a:t>：材料</a:t>
            </a:r>
            <a:r>
              <a:rPr lang="en-US" altLang="zh-CN" sz="2000" dirty="0">
                <a:latin typeface="+mn-ea"/>
                <a:cs typeface="+mn-ea"/>
              </a:rPr>
              <a:t>1=8:4:8    </a:t>
            </a:r>
            <a:endParaRPr lang="zh-CN" altLang="zh-CN" sz="2000" dirty="0">
              <a:latin typeface="+mn-ea"/>
              <a:cs typeface="+mn-ea"/>
            </a:endParaRPr>
          </a:p>
          <a:p>
            <a:r>
              <a:rPr lang="zh-CN" altLang="zh-CN" sz="2000" dirty="0">
                <a:latin typeface="+mn-ea"/>
                <a:cs typeface="+mn-ea"/>
              </a:rPr>
              <a:t>总网格数量：</a:t>
            </a:r>
            <a:r>
              <a:rPr lang="en-US" altLang="zh-CN" sz="2000" dirty="0">
                <a:latin typeface="+mn-ea"/>
                <a:cs typeface="+mn-ea"/>
              </a:rPr>
              <a:t>400 </a:t>
            </a:r>
          </a:p>
          <a:p>
            <a:r>
              <a:rPr lang="zh-CN" altLang="zh-CN" sz="2000" b="1" dirty="0">
                <a:latin typeface="+mn-ea"/>
                <a:cs typeface="+mn-ea"/>
              </a:rPr>
              <a:t>网格尺寸：</a:t>
            </a:r>
            <a:endParaRPr lang="en-US" altLang="zh-CN" sz="2000" dirty="0">
              <a:latin typeface="+mn-ea"/>
              <a:cs typeface="+mn-ea"/>
            </a:endParaRPr>
          </a:p>
          <a:p>
            <a:endParaRPr lang="en-US" altLang="zh-CN" sz="2000" dirty="0">
              <a:latin typeface="+mn-ea"/>
              <a:cs typeface="+mn-ea"/>
            </a:endParaRPr>
          </a:p>
          <a:p>
            <a:endParaRPr lang="en-US" altLang="zh-CN" sz="2000" dirty="0">
              <a:latin typeface="+mn-ea"/>
              <a:cs typeface="+mn-ea"/>
            </a:endParaRPr>
          </a:p>
          <a:p>
            <a:endParaRPr lang="en-US" altLang="zh-CN" sz="2000" dirty="0">
              <a:latin typeface="+mn-ea"/>
              <a:cs typeface="+mn-ea"/>
            </a:endParaRPr>
          </a:p>
          <a:p>
            <a:endParaRPr lang="en-US" altLang="zh-CN" sz="2000" dirty="0">
              <a:latin typeface="+mn-ea"/>
              <a:cs typeface="+mn-ea"/>
            </a:endParaRPr>
          </a:p>
          <a:p>
            <a:r>
              <a:rPr lang="zh-CN" altLang="zh-CN" sz="2000" dirty="0">
                <a:latin typeface="+mn-ea"/>
                <a:cs typeface="+mn-ea"/>
              </a:rPr>
              <a:t>注意有界性条件：方程的各项系数大于</a:t>
            </a:r>
            <a:r>
              <a:rPr lang="en-US" altLang="zh-CN" sz="2000" dirty="0">
                <a:latin typeface="+mn-ea"/>
                <a:cs typeface="+mn-ea"/>
              </a:rPr>
              <a:t>0</a:t>
            </a:r>
            <a:endParaRPr lang="zh-CN" altLang="zh-CN" sz="2000" dirty="0">
              <a:latin typeface="+mn-ea"/>
              <a:cs typeface="+mn-ea"/>
            </a:endParaRPr>
          </a:p>
        </p:txBody>
      </p:sp>
      <p:sp>
        <p:nvSpPr>
          <p:cNvPr id="1048645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194304" name="对象 18"/>
          <p:cNvGraphicFramePr>
            <a:graphicFrameLocks noChangeAspect="1"/>
          </p:cNvGraphicFramePr>
          <p:nvPr/>
        </p:nvGraphicFramePr>
        <p:xfrm>
          <a:off x="3696100" y="4902128"/>
          <a:ext cx="2972975" cy="1344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1790700" imgH="812800" progId="Equation.DSMT4">
                  <p:embed/>
                </p:oleObj>
              </mc:Choice>
              <mc:Fallback>
                <p:oleObj name="Equation" r:id="rId5" imgW="1790700" imgH="81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100" y="4902128"/>
                        <a:ext cx="2972975" cy="13446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1"/>
          <p:cNvSpPr/>
          <p:nvPr/>
        </p:nvSpPr>
        <p:spPr>
          <a:xfrm>
            <a:off x="0" y="-5080"/>
            <a:ext cx="12208510" cy="686816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47" name="内容占位符 2"/>
          <p:cNvSpPr>
            <a:spLocks noGrp="1"/>
          </p:cNvSpPr>
          <p:nvPr>
            <p:ph idx="1"/>
          </p:nvPr>
        </p:nvSpPr>
        <p:spPr>
          <a:xfrm>
            <a:off x="577117" y="262330"/>
            <a:ext cx="10852237" cy="50413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显式格式：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latin typeface="+mn-ea"/>
                <a:cs typeface="+mn-ea"/>
              </a:rPr>
              <a:t>400</a:t>
            </a:r>
            <a:r>
              <a:rPr lang="zh-CN" altLang="en-US" sz="2000" dirty="0">
                <a:latin typeface="+mn-ea"/>
                <a:cs typeface="+mn-ea"/>
              </a:rPr>
              <a:t>网格时：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latin typeface="+mn-ea"/>
                <a:cs typeface="+mn-ea"/>
              </a:rPr>
              <a:t>4000</a:t>
            </a:r>
            <a:r>
              <a:rPr lang="zh-CN" altLang="en-US" sz="2000" dirty="0">
                <a:latin typeface="+mn-ea"/>
                <a:cs typeface="+mn-ea"/>
              </a:rPr>
              <a:t>网格时</a:t>
            </a:r>
            <a:r>
              <a:rPr lang="zh-CN" altLang="en-US" sz="2000" b="1" dirty="0">
                <a:latin typeface="+mn-ea"/>
                <a:cs typeface="+mn-ea"/>
              </a:rPr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48648" name="Rectangle 2"/>
          <p:cNvSpPr>
            <a:spLocks noChangeArrowheads="1"/>
          </p:cNvSpPr>
          <p:nvPr/>
        </p:nvSpPr>
        <p:spPr bwMode="auto">
          <a:xfrm>
            <a:off x="-1" y="0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194305" name="对象 4"/>
          <p:cNvGraphicFramePr>
            <a:graphicFrameLocks noChangeAspect="1"/>
          </p:cNvGraphicFramePr>
          <p:nvPr/>
        </p:nvGraphicFramePr>
        <p:xfrm>
          <a:off x="2117090" y="627380"/>
          <a:ext cx="5162550" cy="56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2311400" imgH="254000" progId="Equation.DSMT4">
                  <p:embed/>
                </p:oleObj>
              </mc:Choice>
              <mc:Fallback>
                <p:oleObj name="Equation" r:id="rId3" imgW="23114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090" y="627380"/>
                        <a:ext cx="5162550" cy="5670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49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194306" name="对象 6"/>
          <p:cNvGraphicFramePr>
            <a:graphicFrameLocks noChangeAspect="1"/>
          </p:cNvGraphicFramePr>
          <p:nvPr/>
        </p:nvGraphicFramePr>
        <p:xfrm>
          <a:off x="2117090" y="1195070"/>
          <a:ext cx="9507220" cy="87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5" imgW="4673600" imgH="431800" progId="Equation.DSMT4">
                  <p:embed/>
                </p:oleObj>
              </mc:Choice>
              <mc:Fallback>
                <p:oleObj name="Equation" r:id="rId5" imgW="46736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090" y="1195070"/>
                        <a:ext cx="9507220" cy="877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0" name="Rectangle 6"/>
          <p:cNvSpPr>
            <a:spLocks noChangeArrowheads="1"/>
          </p:cNvSpPr>
          <p:nvPr/>
        </p:nvSpPr>
        <p:spPr bwMode="auto">
          <a:xfrm>
            <a:off x="1771045" y="3533820"/>
            <a:ext cx="18624665" cy="457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194307" name="对象 8"/>
          <p:cNvGraphicFramePr>
            <a:graphicFrameLocks noChangeAspect="1"/>
          </p:cNvGraphicFramePr>
          <p:nvPr/>
        </p:nvGraphicFramePr>
        <p:xfrm>
          <a:off x="2072640" y="2612390"/>
          <a:ext cx="6844030" cy="205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7" imgW="4064000" imgH="1219200" progId="Equation.DSMT4">
                  <p:embed/>
                </p:oleObj>
              </mc:Choice>
              <mc:Fallback>
                <p:oleObj name="Equation" r:id="rId7" imgW="4064000" imgH="1219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640" y="2612390"/>
                        <a:ext cx="6844030" cy="2050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1" name="Rectangle 8"/>
          <p:cNvSpPr>
            <a:spLocks noChangeArrowheads="1"/>
          </p:cNvSpPr>
          <p:nvPr/>
        </p:nvSpPr>
        <p:spPr bwMode="auto">
          <a:xfrm>
            <a:off x="1771045" y="4786686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194308" name="对象 10"/>
          <p:cNvGraphicFramePr>
            <a:graphicFrameLocks noChangeAspect="1"/>
          </p:cNvGraphicFramePr>
          <p:nvPr/>
        </p:nvGraphicFramePr>
        <p:xfrm>
          <a:off x="2117090" y="4786630"/>
          <a:ext cx="745236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9" imgW="4368800" imgH="1219200" progId="Equation.DSMT4">
                  <p:embed/>
                </p:oleObj>
              </mc:Choice>
              <mc:Fallback>
                <p:oleObj name="Equation" r:id="rId9" imgW="4368800" imgH="1219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090" y="4786630"/>
                        <a:ext cx="7452360" cy="2076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986,&quot;width&quot;:8782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2370</Words>
  <Application>Microsoft Office PowerPoint</Application>
  <PresentationFormat>宽屏</PresentationFormat>
  <Paragraphs>261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微软雅黑</vt:lpstr>
      <vt:lpstr>Arial</vt:lpstr>
      <vt:lpstr>Office 主题​​</vt:lpstr>
      <vt:lpstr>Equation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网格划分</vt:lpstr>
      <vt:lpstr>PowerPoint 演示文稿</vt:lpstr>
      <vt:lpstr>PowerPoint 演示文稿</vt:lpstr>
      <vt:lpstr>控制离散方程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HDN-W09</dc:creator>
  <cp:lastModifiedBy>刘 胜禹</cp:lastModifiedBy>
  <cp:revision>4</cp:revision>
  <dcterms:created xsi:type="dcterms:W3CDTF">2019-11-21T16:16:00Z</dcterms:created>
  <dcterms:modified xsi:type="dcterms:W3CDTF">2019-11-22T01:11:36Z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