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98" r:id="rId3"/>
    <p:sldId id="258" r:id="rId4"/>
    <p:sldId id="278"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6" r:id="rId19"/>
    <p:sldId id="293" r:id="rId20"/>
    <p:sldId id="295" r:id="rId21"/>
    <p:sldId id="297" r:id="rId22"/>
    <p:sldId id="279" r:id="rId23"/>
    <p:sldId id="257" r:id="rId24"/>
    <p:sldId id="259" r:id="rId25"/>
    <p:sldId id="260" r:id="rId26"/>
    <p:sldId id="266" r:id="rId27"/>
    <p:sldId id="268" r:id="rId28"/>
    <p:sldId id="269" r:id="rId29"/>
    <p:sldId id="270" r:id="rId30"/>
    <p:sldId id="271" r:id="rId31"/>
    <p:sldId id="261" r:id="rId32"/>
    <p:sldId id="264" r:id="rId33"/>
    <p:sldId id="265" r:id="rId34"/>
    <p:sldId id="267" r:id="rId35"/>
    <p:sldId id="262" r:id="rId36"/>
    <p:sldId id="273" r:id="rId37"/>
    <p:sldId id="275" r:id="rId38"/>
    <p:sldId id="276" r:id="rId39"/>
    <p:sldId id="277" r:id="rId4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36" autoAdjust="0"/>
    <p:restoredTop sz="94660"/>
  </p:normalViewPr>
  <p:slideViewPr>
    <p:cSldViewPr snapToGrid="0">
      <p:cViewPr varScale="1">
        <p:scale>
          <a:sx n="94" d="100"/>
          <a:sy n="94" d="100"/>
        </p:scale>
        <p:origin x="9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lstStyle>
            <a:lvl1pPr algn="ctr">
              <a:defRPr sz="80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7/16/2025</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21073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03459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7/16/2025</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6178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6897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990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17914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755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9038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7780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9877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1813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lIns="109728" tIns="109728" rIns="109728" bIns="91440" anchor="ctr"/>
          <a:lstStyle>
            <a:lvl1pPr algn="just">
              <a:defRPr sz="1200" spc="70" baseline="0">
                <a:solidFill>
                  <a:schemeClr val="tx1"/>
                </a:solidFill>
              </a:defRPr>
            </a:lvl1pPr>
          </a:lstStyle>
          <a:p>
            <a:pPr algn="r"/>
            <a:fld id="{A37D6D71-8B28-4ED6-B932-04B197003D23}" type="datetimeFigureOut">
              <a:rPr lang="en-US" smtClean="0"/>
              <a:pPr algn="r"/>
              <a:t>7/16/2025</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lIns="109728" tIns="109728" rIns="109728" bIns="91440" anchor="ctr"/>
          <a:lstStyle>
            <a:lvl1pPr algn="l">
              <a:defRPr sz="1100" cap="none" spc="7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lIns="109728" tIns="109728" rIns="109728" bIns="91440" anchor="ctr"/>
          <a:lstStyle>
            <a:lvl1pPr algn="r">
              <a:defRPr sz="1200" spc="7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75243588"/>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100000"/>
        </a:lnSpc>
        <a:spcBef>
          <a:spcPct val="0"/>
        </a:spcBef>
        <a:buNone/>
        <a:defRPr sz="6000" b="0" kern="1200" cap="none" spc="120" baseline="0">
          <a:solidFill>
            <a:schemeClr val="bg1"/>
          </a:solidFill>
          <a:latin typeface="+mj-lt"/>
          <a:ea typeface="+mj-ea"/>
          <a:cs typeface="+mj-cs"/>
        </a:defRPr>
      </a:lvl1pPr>
    </p:titleStyle>
    <p:bodyStyle>
      <a:lvl1pPr marL="0" indent="0" algn="l" defTabSz="914400" rtl="0" eaLnBrk="1" latinLnBrk="0" hangingPunct="1">
        <a:lnSpc>
          <a:spcPct val="120000"/>
        </a:lnSpc>
        <a:spcBef>
          <a:spcPts val="700"/>
        </a:spcBef>
        <a:spcAft>
          <a:spcPts val="700"/>
        </a:spcAft>
        <a:buFont typeface="Arial" panose="020B0604020202020204" pitchFamily="34" charset="0"/>
        <a:buNone/>
        <a:defRPr sz="2600" kern="1200" spc="80" baseline="0">
          <a:solidFill>
            <a:schemeClr val="tx1"/>
          </a:solidFill>
          <a:latin typeface="+mn-lt"/>
          <a:ea typeface="+mn-ea"/>
          <a:cs typeface="+mn-cs"/>
        </a:defRPr>
      </a:lvl1pPr>
      <a:lvl2pPr marL="274320" indent="-274320" algn="l" defTabSz="914400" rtl="0" eaLnBrk="1" latinLnBrk="0" hangingPunct="1">
        <a:lnSpc>
          <a:spcPct val="120000"/>
        </a:lnSpc>
        <a:spcBef>
          <a:spcPts val="400"/>
        </a:spcBef>
        <a:spcAft>
          <a:spcPts val="400"/>
        </a:spcAft>
        <a:buClrTx/>
        <a:buFont typeface="Wingdings" panose="05000000000000000000" pitchFamily="2" charset="2"/>
        <a:buChar char="§"/>
        <a:defRPr sz="2300" kern="1200" spc="80" baseline="0">
          <a:solidFill>
            <a:schemeClr val="tx1"/>
          </a:solidFill>
          <a:latin typeface="+mn-lt"/>
          <a:ea typeface="+mn-ea"/>
          <a:cs typeface="+mn-cs"/>
        </a:defRPr>
      </a:lvl2pPr>
      <a:lvl3pPr marL="274320" indent="0" algn="l" defTabSz="914400" rtl="0" eaLnBrk="1" latinLnBrk="0" hangingPunct="1">
        <a:lnSpc>
          <a:spcPct val="120000"/>
        </a:lnSpc>
        <a:spcBef>
          <a:spcPts val="400"/>
        </a:spcBef>
        <a:spcAft>
          <a:spcPts val="400"/>
        </a:spcAft>
        <a:buFont typeface="Arial" panose="020B0604020202020204" pitchFamily="34" charset="0"/>
        <a:buNone/>
        <a:defRPr sz="1800" b="1" kern="1200" spc="80" baseline="0">
          <a:solidFill>
            <a:schemeClr val="tx1"/>
          </a:solidFill>
          <a:latin typeface="+mn-lt"/>
          <a:ea typeface="+mn-ea"/>
          <a:cs typeface="+mn-cs"/>
        </a:defRPr>
      </a:lvl3pPr>
      <a:lvl4pPr marL="594360" indent="-274320" algn="l" defTabSz="914400" rtl="0" eaLnBrk="1" latinLnBrk="0" hangingPunct="1">
        <a:lnSpc>
          <a:spcPct val="120000"/>
        </a:lnSpc>
        <a:spcBef>
          <a:spcPts val="400"/>
        </a:spcBef>
        <a:spcAft>
          <a:spcPts val="400"/>
        </a:spcAft>
        <a:buClrTx/>
        <a:buFont typeface="Wingdings" panose="05000000000000000000" pitchFamily="2" charset="2"/>
        <a:buChar char="§"/>
        <a:defRPr sz="1800" kern="1200" spc="80" baseline="0">
          <a:solidFill>
            <a:schemeClr val="tx1"/>
          </a:solidFill>
          <a:latin typeface="+mn-lt"/>
          <a:ea typeface="+mn-ea"/>
          <a:cs typeface="+mn-cs"/>
        </a:defRPr>
      </a:lvl4pPr>
      <a:lvl5pPr marL="594360" indent="0" algn="l" defTabSz="914400" rtl="0" eaLnBrk="1" latinLnBrk="0" hangingPunct="1">
        <a:lnSpc>
          <a:spcPct val="120000"/>
        </a:lnSpc>
        <a:spcBef>
          <a:spcPts val="400"/>
        </a:spcBef>
        <a:spcAft>
          <a:spcPts val="400"/>
        </a:spcAft>
        <a:buFont typeface="Arial" panose="020B0604020202020204" pitchFamily="34" charset="0"/>
        <a:buNone/>
        <a:defRPr sz="1800" b="1" kern="1200" spc="8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zenn.dev/kazutxt/books/flutter_practice_introduction/viewer/29_chapter4_overview" TargetMode="External"/><Relationship Id="rId2" Type="http://schemas.openxmlformats.org/officeDocument/2006/relationships/hyperlink" Target="https://zenn.dev/kazutxt/books/flutter_practice_introduction/viewer/30_chapter4_authenticatio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zenn.dev/kazutxt/books/flutter_practice_introduction/viewer/29_chapter4_overview"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14E5206-6620-DB29-A41E-79485E7A399D}"/>
              </a:ext>
            </a:extLst>
          </p:cNvPr>
          <p:cNvSpPr>
            <a:spLocks noGrp="1"/>
          </p:cNvSpPr>
          <p:nvPr>
            <p:ph type="ctrTitle"/>
          </p:nvPr>
        </p:nvSpPr>
        <p:spPr>
          <a:xfrm>
            <a:off x="960121" y="1240403"/>
            <a:ext cx="5943600" cy="2941983"/>
          </a:xfrm>
        </p:spPr>
        <p:txBody>
          <a:bodyPr anchor="ctr">
            <a:normAutofit/>
          </a:bodyPr>
          <a:lstStyle/>
          <a:p>
            <a:pPr algn="l">
              <a:lnSpc>
                <a:spcPct val="90000"/>
              </a:lnSpc>
            </a:pPr>
            <a:r>
              <a:rPr kumimoji="1" lang="en-US" altLang="ja-JP" sz="6200" dirty="0">
                <a:latin typeface="ＭＳ ゴシック" panose="020B0609070205080204" pitchFamily="49" charset="-128"/>
                <a:ea typeface="ＭＳ ゴシック" panose="020B0609070205080204" pitchFamily="49" charset="-128"/>
              </a:rPr>
              <a:t>Flutter</a:t>
            </a:r>
            <a:r>
              <a:rPr kumimoji="1" lang="ja-JP" altLang="en-US" sz="6200" dirty="0">
                <a:latin typeface="ＭＳ ゴシック" panose="020B0609070205080204" pitchFamily="49" charset="-128"/>
                <a:ea typeface="ＭＳ ゴシック" panose="020B0609070205080204" pitchFamily="49" charset="-128"/>
              </a:rPr>
              <a:t>の制作仕様書</a:t>
            </a:r>
          </a:p>
        </p:txBody>
      </p:sp>
      <p:sp>
        <p:nvSpPr>
          <p:cNvPr id="3" name="字幕 2">
            <a:extLst>
              <a:ext uri="{FF2B5EF4-FFF2-40B4-BE49-F238E27FC236}">
                <a16:creationId xmlns:a16="http://schemas.microsoft.com/office/drawing/2014/main" id="{8F5D32F6-F62A-5080-D061-01A13D7E0B5E}"/>
              </a:ext>
            </a:extLst>
          </p:cNvPr>
          <p:cNvSpPr>
            <a:spLocks noGrp="1"/>
          </p:cNvSpPr>
          <p:nvPr>
            <p:ph type="subTitle" idx="1"/>
          </p:nvPr>
        </p:nvSpPr>
        <p:spPr>
          <a:xfrm>
            <a:off x="960120" y="5206247"/>
            <a:ext cx="10268712" cy="1013577"/>
          </a:xfrm>
        </p:spPr>
        <p:txBody>
          <a:bodyPr>
            <a:normAutofit/>
          </a:bodyPr>
          <a:lstStyle/>
          <a:p>
            <a:pPr algn="l"/>
            <a:r>
              <a:rPr kumimoji="1" lang="ja-JP" altLang="en-US" b="1" i="0">
                <a:latin typeface="ＭＳ ゴシック" panose="020B0609070205080204" pitchFamily="49" charset="-128"/>
                <a:ea typeface="ＭＳ ゴシック" panose="020B0609070205080204" pitchFamily="49" charset="-128"/>
              </a:rPr>
              <a:t>渡邊拓海</a:t>
            </a:r>
            <a:endParaRPr kumimoji="1" lang="en-US" altLang="ja-JP" b="1" i="0">
              <a:latin typeface="ＭＳ ゴシック" panose="020B0609070205080204" pitchFamily="49" charset="-128"/>
              <a:ea typeface="ＭＳ ゴシック" panose="020B0609070205080204" pitchFamily="49" charset="-128"/>
            </a:endParaRPr>
          </a:p>
          <a:p>
            <a:pPr algn="l"/>
            <a:endParaRPr kumimoji="1" lang="ja-JP" altLang="en-US"/>
          </a:p>
        </p:txBody>
      </p:sp>
      <p:pic>
        <p:nvPicPr>
          <p:cNvPr id="4" name="Picture 3">
            <a:extLst>
              <a:ext uri="{FF2B5EF4-FFF2-40B4-BE49-F238E27FC236}">
                <a16:creationId xmlns:a16="http://schemas.microsoft.com/office/drawing/2014/main" id="{4661AC42-D743-197F-75EB-6C23EFD4CB65}"/>
              </a:ext>
            </a:extLst>
          </p:cNvPr>
          <p:cNvPicPr>
            <a:picLocks noChangeAspect="1"/>
          </p:cNvPicPr>
          <p:nvPr/>
        </p:nvPicPr>
        <p:blipFill>
          <a:blip r:embed="rId2"/>
          <a:srcRect l="3820" r="17200"/>
          <a:stretch/>
        </p:blipFill>
        <p:spPr>
          <a:xfrm>
            <a:off x="7533136" y="646441"/>
            <a:ext cx="4658863" cy="3952185"/>
          </a:xfrm>
          <a:prstGeom prst="rect">
            <a:avLst/>
          </a:prstGeom>
        </p:spPr>
      </p:pic>
    </p:spTree>
    <p:extLst>
      <p:ext uri="{BB962C8B-B14F-4D97-AF65-F5344CB8AC3E}">
        <p14:creationId xmlns:p14="http://schemas.microsoft.com/office/powerpoint/2010/main" val="89671031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6D718-C2C6-8C04-C3DC-F183B524E7F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5D4E1F4-7866-7543-40C7-2BAE07A2891E}"/>
              </a:ext>
            </a:extLst>
          </p:cNvPr>
          <p:cNvSpPr>
            <a:spLocks noGrp="1"/>
          </p:cNvSpPr>
          <p:nvPr>
            <p:ph type="title"/>
          </p:nvPr>
        </p:nvSpPr>
        <p:spPr/>
        <p:txBody>
          <a:bodyPr/>
          <a:lstStyle/>
          <a:p>
            <a:r>
              <a:rPr lang="ja-JP" altLang="en-US" sz="4800" dirty="0"/>
              <a:t>ゲームの進行フロー：初期フェーズ</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5" name="Rectangle 2">
            <a:extLst>
              <a:ext uri="{FF2B5EF4-FFF2-40B4-BE49-F238E27FC236}">
                <a16:creationId xmlns:a16="http://schemas.microsoft.com/office/drawing/2014/main" id="{D0B1A078-AE2A-EA99-672D-8F2C52B81B01}"/>
              </a:ext>
            </a:extLst>
          </p:cNvPr>
          <p:cNvSpPr>
            <a:spLocks noGrp="1" noChangeArrowheads="1"/>
          </p:cNvSpPr>
          <p:nvPr>
            <p:ph idx="1"/>
          </p:nvPr>
        </p:nvSpPr>
        <p:spPr bwMode="auto">
          <a:xfrm>
            <a:off x="533400" y="2518044"/>
            <a:ext cx="1106747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1. 役割配布フェーズ</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457200" marR="0" lvl="1" indent="0" algn="l" defTabSz="914400" rtl="0" eaLnBrk="0" fontAlgn="base" latinLnBrk="0" hangingPunct="0">
              <a:lnSpc>
                <a:spcPct val="100000"/>
              </a:lnSpc>
              <a:spcBef>
                <a:spcPct val="0"/>
              </a:spcBef>
              <a:spcAft>
                <a:spcPct val="0"/>
              </a:spcAft>
              <a:buClrTx/>
              <a:buSzTx/>
              <a:buNone/>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参加者全員にランダムに役割（犯人、探偵、一般市民など）を割り振る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割り振られた自分の役割を確認する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実装状況</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配役のランダム割り振りと表示の動作確認済み </a:t>
            </a:r>
          </a:p>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2. 証拠確認フェーズ</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プレイヤーごとに、役割に基づいた初期証拠（情報）を配布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457200" marR="0" lvl="1" indent="0" algn="l" defTabSz="914400" rtl="0" eaLnBrk="0" fontAlgn="base" latinLnBrk="0" hangingPunct="0">
              <a:lnSpc>
                <a:spcPct val="100000"/>
              </a:lnSpc>
              <a:spcBef>
                <a:spcPct val="0"/>
              </a:spcBef>
              <a:spcAft>
                <a:spcPct val="0"/>
              </a:spcAft>
              <a:buClrTx/>
              <a:buSzTx/>
              <a:buNone/>
              <a:tabLst/>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　</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配布された証拠を自由に選択し、確認する（後から再確認可能）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実装状況</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共通証拠の選択と表示の動作確認済み </a:t>
            </a:r>
          </a:p>
        </p:txBody>
      </p:sp>
    </p:spTree>
    <p:extLst>
      <p:ext uri="{BB962C8B-B14F-4D97-AF65-F5344CB8AC3E}">
        <p14:creationId xmlns:p14="http://schemas.microsoft.com/office/powerpoint/2010/main" val="1657122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3FC36-EF3F-BAFC-CB4B-6E710F1FA94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0347DB3-AF52-5EC1-B11F-6E2847C89144}"/>
              </a:ext>
            </a:extLst>
          </p:cNvPr>
          <p:cNvSpPr>
            <a:spLocks noGrp="1"/>
          </p:cNvSpPr>
          <p:nvPr>
            <p:ph type="title"/>
          </p:nvPr>
        </p:nvSpPr>
        <p:spPr/>
        <p:txBody>
          <a:bodyPr/>
          <a:lstStyle/>
          <a:p>
            <a:r>
              <a:rPr lang="ja-JP" altLang="en-US" sz="4800" dirty="0"/>
              <a:t>ゲームの進行フロー：議論フェーズ</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3" name="Rectangle 1">
            <a:extLst>
              <a:ext uri="{FF2B5EF4-FFF2-40B4-BE49-F238E27FC236}">
                <a16:creationId xmlns:a16="http://schemas.microsoft.com/office/drawing/2014/main" id="{B3EE8DC6-9A43-C8B6-1856-066430DA1419}"/>
              </a:ext>
            </a:extLst>
          </p:cNvPr>
          <p:cNvSpPr>
            <a:spLocks noGrp="1" noChangeArrowheads="1"/>
          </p:cNvSpPr>
          <p:nvPr>
            <p:ph idx="1"/>
          </p:nvPr>
        </p:nvSpPr>
        <p:spPr bwMode="auto">
          <a:xfrm>
            <a:off x="414780" y="2323951"/>
            <a:ext cx="1152002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1. 全体議論フェーズ（第1回）</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全体チャットが有効になり、タイマーが開始される（例: 10分）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全員で自由に話し合い、情報共有や推理を行う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2. 個別議論フェーズ（第1回）</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個別チャットを待機画面を表示、待機画面時、自分情報を見れる</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個別チャットの組み合わせを選択できる状態になり、タイマーが開始される</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（例: 各組み合わせ5分）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任意のプレイヤーと組み合わせ、個別で密談を行う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実装状況</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個別チャットへの遷移、タイマー、個人チャット表示の実装済み </a:t>
            </a:r>
          </a:p>
        </p:txBody>
      </p:sp>
    </p:spTree>
    <p:extLst>
      <p:ext uri="{BB962C8B-B14F-4D97-AF65-F5344CB8AC3E}">
        <p14:creationId xmlns:p14="http://schemas.microsoft.com/office/powerpoint/2010/main" val="438213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D6EB8-D9EA-2F25-9144-02CB3C5BFA8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FAB6333-8070-4932-8D0B-08A68ED88D1E}"/>
              </a:ext>
            </a:extLst>
          </p:cNvPr>
          <p:cNvSpPr>
            <a:spLocks noGrp="1"/>
          </p:cNvSpPr>
          <p:nvPr>
            <p:ph type="title"/>
          </p:nvPr>
        </p:nvSpPr>
        <p:spPr/>
        <p:txBody>
          <a:bodyPr/>
          <a:lstStyle/>
          <a:p>
            <a:r>
              <a:rPr lang="ja-JP" altLang="en-US" sz="4800" dirty="0"/>
              <a:t>ゲームの進行フロー：議論フェーズ</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4" name="Rectangle 1">
            <a:extLst>
              <a:ext uri="{FF2B5EF4-FFF2-40B4-BE49-F238E27FC236}">
                <a16:creationId xmlns:a16="http://schemas.microsoft.com/office/drawing/2014/main" id="{BAF94945-9695-C844-3B21-157550F73403}"/>
              </a:ext>
            </a:extLst>
          </p:cNvPr>
          <p:cNvSpPr>
            <a:spLocks noGrp="1" noChangeArrowheads="1"/>
          </p:cNvSpPr>
          <p:nvPr>
            <p:ph idx="1"/>
          </p:nvPr>
        </p:nvSpPr>
        <p:spPr bwMode="auto">
          <a:xfrm>
            <a:off x="414338" y="2314679"/>
            <a:ext cx="1116844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3. 全体議論フェーズ（第2回）</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全体チャットが再び有効になり、タイマーが開始される（例: 8分）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第1回個別議論で得た情報を元に、再度全体で議論を行う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4. 個別議論フェーズ（第2回）</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eaLnBrk="0" fontAlgn="base" hangingPunct="0">
              <a:lnSpc>
                <a:spcPct val="100000"/>
              </a:lnSpc>
              <a:spcBef>
                <a:spcPct val="0"/>
              </a:spcBef>
              <a:spcAft>
                <a:spcPct val="0"/>
              </a:spcAft>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個別チャットを待機画面を表示、待機画面時、自分情報を見れる</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個別チャットの組み合わせを選択できる状態になり、タイマーが開始される</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（例: 各組み合わせ4分）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必要に応じて、さらに個別で密談を行う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eaLnBrk="0" fontAlgn="base" hangingPunct="0">
              <a:lnSpc>
                <a:spcPct val="100000"/>
              </a:lnSpc>
              <a:spcBef>
                <a:spcPct val="0"/>
              </a:spcBef>
              <a:spcAft>
                <a:spcPct val="0"/>
              </a:spcAft>
              <a:buFontTx/>
              <a:buChar char="•"/>
            </a:pPr>
            <a:r>
              <a:rPr lang="ja-JP" altLang="ja-JP"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実装状況</a:t>
            </a: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個別チャットへの遷移、タイマー、個人チャット表示の実装済み</a:t>
            </a:r>
            <a:endPar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eaLnBrk="0" fontAlgn="base" hangingPunct="0">
              <a:lnSpc>
                <a:spcPct val="100000"/>
              </a:lnSpc>
              <a:spcBef>
                <a:spcPct val="0"/>
              </a:spcBef>
              <a:spcAft>
                <a:spcPct val="0"/>
              </a:spcAft>
            </a:pP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a:t>
            </a:r>
            <a:r>
              <a:rPr kumimoji="0" lang="ja-JP" altLang="en-US"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うまくいかないときがある（間に合わなかった）</a:t>
            </a:r>
            <a:endPar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93858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76C14-8547-3A22-99DB-22558BAFE48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A998FD1-8E83-0C11-5C37-6F11CBE34649}"/>
              </a:ext>
            </a:extLst>
          </p:cNvPr>
          <p:cNvSpPr>
            <a:spLocks noGrp="1"/>
          </p:cNvSpPr>
          <p:nvPr>
            <p:ph type="title"/>
          </p:nvPr>
        </p:nvSpPr>
        <p:spPr/>
        <p:txBody>
          <a:bodyPr/>
          <a:lstStyle/>
          <a:p>
            <a:r>
              <a:rPr lang="ja-JP" altLang="en-US" sz="4800" dirty="0"/>
              <a:t>ゲームの進行フロー：終盤フェーズ</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3" name="Rectangle 1">
            <a:extLst>
              <a:ext uri="{FF2B5EF4-FFF2-40B4-BE49-F238E27FC236}">
                <a16:creationId xmlns:a16="http://schemas.microsoft.com/office/drawing/2014/main" id="{86C88281-5D92-1993-335F-75288AAE9815}"/>
              </a:ext>
            </a:extLst>
          </p:cNvPr>
          <p:cNvSpPr>
            <a:spLocks noGrp="1" noChangeArrowheads="1"/>
          </p:cNvSpPr>
          <p:nvPr>
            <p:ph idx="1"/>
          </p:nvPr>
        </p:nvSpPr>
        <p:spPr bwMode="auto">
          <a:xfrm>
            <a:off x="443107" y="2990349"/>
            <a:ext cx="1130273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1. 最終陳述フェーズ</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各プレイヤーに発言権が順番に与えられる。タイマーが開始される</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（例: 1人1分）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自分が怪しいと思う人物とその理由を説明する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実装状況</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「怪しい人」と理由の送信後、制限時間まで表示させない機能は実装済み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en-US"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制限時間前に全員送信したら次の画面に行くのがうまくいかなかった。</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p>
        </p:txBody>
      </p:sp>
    </p:spTree>
    <p:extLst>
      <p:ext uri="{BB962C8B-B14F-4D97-AF65-F5344CB8AC3E}">
        <p14:creationId xmlns:p14="http://schemas.microsoft.com/office/powerpoint/2010/main" val="137629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D56C6-FC8C-90B7-E8E4-A07A9A806A5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8DBD443-1C7E-78D5-E19C-770181D780B2}"/>
              </a:ext>
            </a:extLst>
          </p:cNvPr>
          <p:cNvSpPr>
            <a:spLocks noGrp="1"/>
          </p:cNvSpPr>
          <p:nvPr>
            <p:ph type="title"/>
          </p:nvPr>
        </p:nvSpPr>
        <p:spPr/>
        <p:txBody>
          <a:bodyPr/>
          <a:lstStyle/>
          <a:p>
            <a:r>
              <a:rPr lang="ja-JP" altLang="en-US" sz="4800" dirty="0"/>
              <a:t>ゲームの進行フロー：終盤フェーズ</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3" name="Rectangle 1">
            <a:extLst>
              <a:ext uri="{FF2B5EF4-FFF2-40B4-BE49-F238E27FC236}">
                <a16:creationId xmlns:a16="http://schemas.microsoft.com/office/drawing/2014/main" id="{9D431B19-872B-17FA-E324-1767B77EC064}"/>
              </a:ext>
            </a:extLst>
          </p:cNvPr>
          <p:cNvSpPr>
            <a:spLocks noGrp="1" noChangeArrowheads="1"/>
          </p:cNvSpPr>
          <p:nvPr>
            <p:ph idx="1"/>
          </p:nvPr>
        </p:nvSpPr>
        <p:spPr bwMode="auto">
          <a:xfrm>
            <a:off x="443107" y="2436350"/>
            <a:ext cx="1130273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Bef>
                <a:spcPct val="0"/>
              </a:spcBef>
              <a:spcAft>
                <a:spcPct val="0"/>
              </a:spcAft>
              <a:buFontTx/>
              <a:buChar char="•"/>
            </a:pP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2. </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質疑応答フェーズ</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a:t>
            </a:r>
          </a:p>
          <a:p>
            <a:pPr lvl="0" eaLnBrk="0" fontAlgn="base" hangingPunct="0">
              <a:lnSpc>
                <a:spcPct val="100000"/>
              </a:lnSpc>
              <a:spcBef>
                <a:spcPct val="0"/>
              </a:spcBef>
              <a:spcAft>
                <a:spcPct val="0"/>
              </a:spcAft>
              <a:buFontTx/>
              <a:buChar char="•"/>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システム</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a:t>
            </a:r>
          </a:p>
          <a:p>
            <a:pPr lvl="0" eaLnBrk="0" fontAlgn="base" hangingPunct="0">
              <a:lnSpc>
                <a:spcPct val="100000"/>
              </a:lnSpc>
              <a:spcBef>
                <a:spcPct val="0"/>
              </a:spcBef>
              <a:spcAft>
                <a:spcPct val="0"/>
              </a:spcAft>
              <a:buFontTx/>
              <a:buChar char="•"/>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最終陳述を行ったプレイヤーに対し、他のプレイヤーからの質問を受け付ける。タイマーが開始される（例</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1</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人</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30</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秒） </a:t>
            </a:r>
          </a:p>
          <a:p>
            <a:pPr lvl="0" eaLnBrk="0" fontAlgn="base" hangingPunct="0">
              <a:lnSpc>
                <a:spcPct val="100000"/>
              </a:lnSpc>
              <a:spcBef>
                <a:spcPct val="0"/>
              </a:spcBef>
              <a:spcAft>
                <a:spcPct val="0"/>
              </a:spcAft>
              <a:buFontTx/>
              <a:buChar char="•"/>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プレイヤー</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質問したいプレイヤーが質問を行い、陳述者はそれに答える</a:t>
            </a:r>
          </a:p>
          <a:p>
            <a:pPr lvl="0" eaLnBrk="0" fontAlgn="base" hangingPunct="0">
              <a:lnSpc>
                <a:spcPct val="100000"/>
              </a:lnSpc>
              <a:spcBef>
                <a:spcPct val="0"/>
              </a:spcBef>
              <a:spcAft>
                <a:spcPct val="0"/>
              </a:spcAft>
              <a:buFontTx/>
              <a:buChar char="•"/>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実装状況</a:t>
            </a:r>
          </a:p>
          <a:p>
            <a:pPr lvl="0" eaLnBrk="0" fontAlgn="base" hangingPunct="0">
              <a:lnSpc>
                <a:spcPct val="100000"/>
              </a:lnSpc>
              <a:spcBef>
                <a:spcPct val="0"/>
              </a:spcBef>
              <a:spcAft>
                <a:spcPct val="0"/>
              </a:spcAft>
              <a:buFontTx/>
              <a:buChar char="•"/>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一人目はうまくいったが、その次の陳述者にいかず止まってしまった。</a:t>
            </a:r>
          </a:p>
          <a:p>
            <a:pPr lvl="0" eaLnBrk="0" fontAlgn="base" hangingPunct="0">
              <a:lnSpc>
                <a:spcPct val="100000"/>
              </a:lnSpc>
              <a:spcBef>
                <a:spcPct val="0"/>
              </a:spcBef>
              <a:spcAft>
                <a:spcPct val="0"/>
              </a:spcAft>
              <a:buFontTx/>
              <a:buChar char="•"/>
            </a:pP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3. </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投票フェーズ</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a:t>
            </a:r>
          </a:p>
          <a:p>
            <a:pPr lvl="0" eaLnBrk="0" fontAlgn="base" hangingPunct="0">
              <a:lnSpc>
                <a:spcPct val="100000"/>
              </a:lnSpc>
              <a:spcBef>
                <a:spcPct val="0"/>
              </a:spcBef>
              <a:spcAft>
                <a:spcPct val="0"/>
              </a:spcAft>
              <a:buFontTx/>
              <a:buChar char="•"/>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システム</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投票画面が表示され、タイマーが開始される（例</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2</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分） </a:t>
            </a:r>
          </a:p>
          <a:p>
            <a:pPr lvl="0" eaLnBrk="0" fontAlgn="base" hangingPunct="0">
              <a:lnSpc>
                <a:spcPct val="100000"/>
              </a:lnSpc>
              <a:spcBef>
                <a:spcPct val="0"/>
              </a:spcBef>
              <a:spcAft>
                <a:spcPct val="0"/>
              </a:spcAft>
              <a:buFontTx/>
              <a:buChar char="•"/>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プレイヤー</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犯人だと思う人物に投票する </a:t>
            </a:r>
            <a:endPar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lvl="0" eaLnBrk="0" fontAlgn="base" hangingPunct="0">
              <a:lnSpc>
                <a:spcPct val="100000"/>
              </a:lnSpc>
              <a:spcBef>
                <a:spcPct val="0"/>
              </a:spcBef>
              <a:spcAft>
                <a:spcPct val="0"/>
              </a:spcAft>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実装状況</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最初は実装できていたがうまくいかなくなった。</a:t>
            </a:r>
            <a:endPar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248040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BBD4C-E537-EDE7-E85D-9B6A945E468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23B28CE-B072-A579-3EE9-EA394B0CE32D}"/>
              </a:ext>
            </a:extLst>
          </p:cNvPr>
          <p:cNvSpPr>
            <a:spLocks noGrp="1"/>
          </p:cNvSpPr>
          <p:nvPr>
            <p:ph type="title"/>
          </p:nvPr>
        </p:nvSpPr>
        <p:spPr/>
        <p:txBody>
          <a:bodyPr/>
          <a:lstStyle/>
          <a:p>
            <a:r>
              <a:rPr lang="ja-JP" altLang="en-US" sz="4800" dirty="0"/>
              <a:t>ゲームの進行フロー：終盤フェーズ</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6" name="Rectangle 3">
            <a:extLst>
              <a:ext uri="{FF2B5EF4-FFF2-40B4-BE49-F238E27FC236}">
                <a16:creationId xmlns:a16="http://schemas.microsoft.com/office/drawing/2014/main" id="{7231BAE9-4408-B585-EBE8-D783C15C17C0}"/>
              </a:ext>
            </a:extLst>
          </p:cNvPr>
          <p:cNvSpPr>
            <a:spLocks noGrp="1" noChangeArrowheads="1"/>
          </p:cNvSpPr>
          <p:nvPr>
            <p:ph idx="1"/>
          </p:nvPr>
        </p:nvSpPr>
        <p:spPr bwMode="auto">
          <a:xfrm>
            <a:off x="442914" y="2436564"/>
            <a:ext cx="1121337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4. 結果発表フェーズ</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投票結果を集計し、発表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投票結果を確認する </a:t>
            </a:r>
            <a:endPar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en-US"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実装状況</a:t>
            </a:r>
            <a:endPar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en-US"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前の投票フェイズがうまくできず、形だけしかできなかった。</a:t>
            </a:r>
            <a:endPar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5. エピローグフェーズ</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ゲームの結末、犯人の詳細、その他登場人物のその後などを開示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ゲームの結末を読み、物語の真相を知る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en-US"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実装状況</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前の結果発表フェイズがうまくできず、エピローグフェーズを完成させることが出来なかった</a:t>
            </a:r>
            <a:endPar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004999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69EBB-6529-C7C2-CFE4-3B2C2CFF77B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E41B5D3-309B-2ED1-0728-2AB8370CE3C4}"/>
              </a:ext>
            </a:extLst>
          </p:cNvPr>
          <p:cNvSpPr>
            <a:spLocks noGrp="1"/>
          </p:cNvSpPr>
          <p:nvPr>
            <p:ph type="title"/>
          </p:nvPr>
        </p:nvSpPr>
        <p:spPr/>
        <p:txBody>
          <a:bodyPr/>
          <a:lstStyle/>
          <a:p>
            <a:r>
              <a:rPr lang="ja-JP" altLang="en-US" sz="4800" dirty="0"/>
              <a:t>開発進捗と達成事項</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4" name="Rectangle 2">
            <a:extLst>
              <a:ext uri="{FF2B5EF4-FFF2-40B4-BE49-F238E27FC236}">
                <a16:creationId xmlns:a16="http://schemas.microsoft.com/office/drawing/2014/main" id="{6C5DD933-0647-A147-D6BA-B1AF2935A1E8}"/>
              </a:ext>
            </a:extLst>
          </p:cNvPr>
          <p:cNvSpPr>
            <a:spLocks noGrp="1" noChangeArrowheads="1"/>
          </p:cNvSpPr>
          <p:nvPr>
            <p:ph idx="1"/>
          </p:nvPr>
        </p:nvSpPr>
        <p:spPr bwMode="auto">
          <a:xfrm>
            <a:off x="701516" y="2476579"/>
            <a:ext cx="1078591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ja-JP" sz="32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認証・初期設定</a:t>
            </a:r>
            <a:r>
              <a:rPr kumimoji="0" lang="ja-JP" altLang="ja-JP" sz="32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tabLst/>
            </a:pPr>
            <a:r>
              <a:rPr kumimoji="0" lang="ja-JP" altLang="ja-JP"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FirebaseとFlutterの連携完了 </a:t>
            </a:r>
          </a:p>
          <a:p>
            <a:pPr marL="0" marR="0" lvl="0" indent="0" algn="l" defTabSz="914400" rtl="0" eaLnBrk="0" fontAlgn="base" latinLnBrk="0" hangingPunct="0">
              <a:lnSpc>
                <a:spcPct val="100000"/>
              </a:lnSpc>
              <a:spcBef>
                <a:spcPct val="0"/>
              </a:spcBef>
              <a:spcAft>
                <a:spcPct val="0"/>
              </a:spcAft>
              <a:buClrTx/>
              <a:buSzTx/>
              <a:tabLst/>
            </a:pPr>
            <a:r>
              <a:rPr kumimoji="0" lang="ja-JP" altLang="ja-JP"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ユーザ登録、ログインの動作確認済み </a:t>
            </a:r>
          </a:p>
          <a:p>
            <a:pPr marL="0" marR="0" lvl="0" indent="0" algn="l" defTabSz="914400" rtl="0" eaLnBrk="0" fontAlgn="base" latinLnBrk="0" hangingPunct="0">
              <a:lnSpc>
                <a:spcPct val="100000"/>
              </a:lnSpc>
              <a:spcBef>
                <a:spcPct val="0"/>
              </a:spcBef>
              <a:spcAft>
                <a:spcPct val="0"/>
              </a:spcAft>
              <a:buClrTx/>
              <a:buSzTx/>
              <a:tabLst/>
            </a:pPr>
            <a:r>
              <a:rPr kumimoji="0" lang="ja-JP" altLang="ja-JP"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ゲームに必要な画面の雛形作成 </a:t>
            </a:r>
            <a:endParaRPr kumimoji="0" lang="en-US" altLang="ja-JP"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endParaRPr kumimoji="0" lang="ja-JP" altLang="ja-JP"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32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ゲームロビー・ルーム管理</a:t>
            </a:r>
            <a:r>
              <a:rPr kumimoji="0" lang="ja-JP" altLang="ja-JP" sz="32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tabLst/>
            </a:pPr>
            <a:r>
              <a:rPr kumimoji="0" lang="ja-JP" altLang="ja-JP"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ルーム作成・参加機能の実装 </a:t>
            </a:r>
          </a:p>
          <a:p>
            <a:pPr marL="0" marR="0" lvl="0" indent="0" algn="l" defTabSz="914400" rtl="0" eaLnBrk="0" fontAlgn="base" latinLnBrk="0" hangingPunct="0">
              <a:lnSpc>
                <a:spcPct val="100000"/>
              </a:lnSpc>
              <a:spcBef>
                <a:spcPct val="0"/>
              </a:spcBef>
              <a:spcAft>
                <a:spcPct val="0"/>
              </a:spcAft>
              <a:buClrTx/>
              <a:buSzTx/>
              <a:tabLst/>
            </a:pPr>
            <a:r>
              <a:rPr kumimoji="0" lang="ja-JP" altLang="ja-JP"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待機画面での「準備完了」機能確認 </a:t>
            </a:r>
          </a:p>
          <a:p>
            <a:pPr marL="0" marR="0" lvl="0" indent="0" algn="l" defTabSz="914400" rtl="0" eaLnBrk="0" fontAlgn="base" latinLnBrk="0" hangingPunct="0">
              <a:lnSpc>
                <a:spcPct val="100000"/>
              </a:lnSpc>
              <a:spcBef>
                <a:spcPct val="0"/>
              </a:spcBef>
              <a:spcAft>
                <a:spcPct val="0"/>
              </a:spcAft>
              <a:buClrTx/>
              <a:buSzTx/>
              <a:tabLst/>
            </a:pPr>
            <a:r>
              <a:rPr kumimoji="0" lang="ja-JP" altLang="ja-JP"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プレイヤー名登録の実装 </a:t>
            </a:r>
            <a:endParaRPr kumimoji="0" lang="ja-JP" altLang="en-US"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09520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B4654-F1B5-1AFA-A238-919F3C2E0B8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A37D709-67E7-8274-12CC-70CBB7B14F28}"/>
              </a:ext>
            </a:extLst>
          </p:cNvPr>
          <p:cNvSpPr>
            <a:spLocks noGrp="1"/>
          </p:cNvSpPr>
          <p:nvPr>
            <p:ph type="title"/>
          </p:nvPr>
        </p:nvSpPr>
        <p:spPr/>
        <p:txBody>
          <a:bodyPr/>
          <a:lstStyle/>
          <a:p>
            <a:r>
              <a:rPr lang="ja-JP" altLang="en-US" sz="4800" dirty="0"/>
              <a:t>開発進捗と達成事項</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4" name="Rectangle 2">
            <a:extLst>
              <a:ext uri="{FF2B5EF4-FFF2-40B4-BE49-F238E27FC236}">
                <a16:creationId xmlns:a16="http://schemas.microsoft.com/office/drawing/2014/main" id="{DBAAEE64-C106-21D1-0EC8-7DB208D83D32}"/>
              </a:ext>
            </a:extLst>
          </p:cNvPr>
          <p:cNvSpPr>
            <a:spLocks noGrp="1" noChangeArrowheads="1"/>
          </p:cNvSpPr>
          <p:nvPr>
            <p:ph idx="1"/>
          </p:nvPr>
        </p:nvSpPr>
        <p:spPr bwMode="auto">
          <a:xfrm>
            <a:off x="703040" y="3252219"/>
            <a:ext cx="10785919"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Bef>
                <a:spcPct val="0"/>
              </a:spcBef>
              <a:spcAft>
                <a:spcPct val="0"/>
              </a:spcAft>
            </a:pPr>
            <a:r>
              <a:rPr lang="ja-JP" altLang="en-US" sz="3600" b="1" dirty="0">
                <a:solidFill>
                  <a:schemeClr val="tx1">
                    <a:lumMod val="75000"/>
                    <a:lumOff val="25000"/>
                  </a:schemeClr>
                </a:solidFill>
                <a:latin typeface="ＭＳ ゴシック" panose="020B0609070205080204" pitchFamily="49" charset="-128"/>
                <a:ea typeface="ＭＳ ゴシック" panose="020B0609070205080204" pitchFamily="49" charset="-128"/>
              </a:rPr>
              <a:t>ゲーム進行</a:t>
            </a:r>
            <a:r>
              <a:rPr lang="en-US" altLang="ja-JP" sz="3600" b="1" dirty="0">
                <a:solidFill>
                  <a:schemeClr val="tx1">
                    <a:lumMod val="75000"/>
                    <a:lumOff val="25000"/>
                  </a:schemeClr>
                </a:solidFill>
                <a:latin typeface="ＭＳ ゴシック" panose="020B0609070205080204" pitchFamily="49" charset="-128"/>
                <a:ea typeface="ＭＳ ゴシック" panose="020B0609070205080204" pitchFamily="49" charset="-128"/>
              </a:rPr>
              <a:t>:</a:t>
            </a:r>
          </a:p>
          <a:p>
            <a:pPr lvl="0" eaLnBrk="0" fontAlgn="base" hangingPunct="0">
              <a:lnSpc>
                <a:spcPct val="100000"/>
              </a:lnSpc>
              <a:spcBef>
                <a:spcPct val="0"/>
              </a:spcBef>
              <a:spcAft>
                <a:spcPct val="0"/>
              </a:spcAft>
              <a:buFontTx/>
              <a:buChar char="•"/>
            </a:pP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配役のランダム割り振りと表示の動作確認 </a:t>
            </a:r>
          </a:p>
          <a:p>
            <a:pPr lvl="0" eaLnBrk="0" fontAlgn="base" hangingPunct="0">
              <a:lnSpc>
                <a:spcPct val="100000"/>
              </a:lnSpc>
              <a:spcBef>
                <a:spcPct val="0"/>
              </a:spcBef>
              <a:spcAft>
                <a:spcPct val="0"/>
              </a:spcAft>
              <a:buFontTx/>
              <a:buChar char="•"/>
            </a:pP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共通証拠の選択と表示の動作確認 </a:t>
            </a:r>
          </a:p>
          <a:p>
            <a:pPr lvl="0" eaLnBrk="0" fontAlgn="base" hangingPunct="0">
              <a:lnSpc>
                <a:spcPct val="100000"/>
              </a:lnSpc>
              <a:spcBef>
                <a:spcPct val="0"/>
              </a:spcBef>
              <a:spcAft>
                <a:spcPct val="0"/>
              </a:spcAft>
              <a:buFontTx/>
              <a:buChar char="•"/>
            </a:pP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個別チャットへの遷移とタイマー、個人チャット表示の実装 </a:t>
            </a:r>
          </a:p>
          <a:p>
            <a:pPr lvl="0" eaLnBrk="0" fontAlgn="base" hangingPunct="0">
              <a:lnSpc>
                <a:spcPct val="100000"/>
              </a:lnSpc>
              <a:spcBef>
                <a:spcPct val="0"/>
              </a:spcBef>
              <a:spcAft>
                <a:spcPct val="0"/>
              </a:spcAft>
              <a:buFontTx/>
              <a:buChar char="•"/>
            </a:pP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「怪しい人」と理由の送信後、制限時間まで表示させない機能 </a:t>
            </a:r>
          </a:p>
          <a:p>
            <a:pPr lvl="0" eaLnBrk="0" fontAlgn="base" hangingPunct="0">
              <a:lnSpc>
                <a:spcPct val="100000"/>
              </a:lnSpc>
              <a:spcBef>
                <a:spcPct val="0"/>
              </a:spcBef>
              <a:spcAft>
                <a:spcPct val="0"/>
              </a:spcAft>
              <a:buFontTx/>
              <a:buChar char="•"/>
            </a:pP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ホスト、プレイヤー順（</a:t>
            </a:r>
            <a:r>
              <a:rPr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rPr>
              <a:t>A, B, C, D</a:t>
            </a: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）の選択権回し機能の実装 </a:t>
            </a:r>
          </a:p>
        </p:txBody>
      </p:sp>
    </p:spTree>
    <p:extLst>
      <p:ext uri="{BB962C8B-B14F-4D97-AF65-F5344CB8AC3E}">
        <p14:creationId xmlns:p14="http://schemas.microsoft.com/office/powerpoint/2010/main" val="1517955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1E863-D67B-6D21-DA8A-83E787B6CB8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1C3793D-7F84-C305-53E0-67B625B55604}"/>
              </a:ext>
            </a:extLst>
          </p:cNvPr>
          <p:cNvSpPr>
            <a:spLocks noGrp="1"/>
          </p:cNvSpPr>
          <p:nvPr>
            <p:ph type="ctrTitle"/>
          </p:nvPr>
        </p:nvSpPr>
        <p:spPr>
          <a:xfrm>
            <a:off x="960121" y="1240403"/>
            <a:ext cx="5943600" cy="2941983"/>
          </a:xfrm>
        </p:spPr>
        <p:txBody>
          <a:bodyPr anchor="ctr">
            <a:normAutofit/>
          </a:bodyPr>
          <a:lstStyle/>
          <a:p>
            <a:pPr algn="l">
              <a:lnSpc>
                <a:spcPct val="90000"/>
              </a:lnSpc>
            </a:pPr>
            <a:r>
              <a:rPr kumimoji="1" lang="ja-JP" altLang="en-US" sz="6200" dirty="0">
                <a:latin typeface="ＭＳ ゴシック" panose="020B0609070205080204" pitchFamily="49" charset="-128"/>
                <a:ea typeface="ＭＳ ゴシック" panose="020B0609070205080204" pitchFamily="49" charset="-128"/>
              </a:rPr>
              <a:t>実機説明</a:t>
            </a:r>
          </a:p>
        </p:txBody>
      </p:sp>
      <p:sp>
        <p:nvSpPr>
          <p:cNvPr id="3" name="字幕 2">
            <a:extLst>
              <a:ext uri="{FF2B5EF4-FFF2-40B4-BE49-F238E27FC236}">
                <a16:creationId xmlns:a16="http://schemas.microsoft.com/office/drawing/2014/main" id="{09AF5AAD-4238-8D6A-9351-8C6F1BD6144B}"/>
              </a:ext>
            </a:extLst>
          </p:cNvPr>
          <p:cNvSpPr>
            <a:spLocks noGrp="1"/>
          </p:cNvSpPr>
          <p:nvPr>
            <p:ph type="subTitle" idx="1"/>
          </p:nvPr>
        </p:nvSpPr>
        <p:spPr>
          <a:xfrm>
            <a:off x="960120" y="5206247"/>
            <a:ext cx="10268712" cy="1013577"/>
          </a:xfrm>
        </p:spPr>
        <p:txBody>
          <a:bodyPr>
            <a:normAutofit/>
          </a:bodyPr>
          <a:lstStyle/>
          <a:p>
            <a:pPr algn="l"/>
            <a:endParaRPr kumimoji="1" lang="en-US" altLang="ja-JP" b="1" i="0" dirty="0">
              <a:latin typeface="ＭＳ ゴシック" panose="020B0609070205080204" pitchFamily="49" charset="-128"/>
              <a:ea typeface="ＭＳ ゴシック" panose="020B0609070205080204" pitchFamily="49" charset="-128"/>
            </a:endParaRPr>
          </a:p>
          <a:p>
            <a:pPr algn="l"/>
            <a:endParaRPr kumimoji="1" lang="ja-JP" altLang="en-US" dirty="0"/>
          </a:p>
        </p:txBody>
      </p:sp>
      <p:pic>
        <p:nvPicPr>
          <p:cNvPr id="4" name="Picture 3">
            <a:extLst>
              <a:ext uri="{FF2B5EF4-FFF2-40B4-BE49-F238E27FC236}">
                <a16:creationId xmlns:a16="http://schemas.microsoft.com/office/drawing/2014/main" id="{AA972F78-7D66-ED4E-DAB2-288D0EF41CDB}"/>
              </a:ext>
            </a:extLst>
          </p:cNvPr>
          <p:cNvPicPr>
            <a:picLocks noChangeAspect="1"/>
          </p:cNvPicPr>
          <p:nvPr/>
        </p:nvPicPr>
        <p:blipFill>
          <a:blip r:embed="rId2"/>
          <a:srcRect l="3820" r="17200"/>
          <a:stretch/>
        </p:blipFill>
        <p:spPr>
          <a:xfrm>
            <a:off x="7533136" y="646441"/>
            <a:ext cx="4658863" cy="3952185"/>
          </a:xfrm>
          <a:prstGeom prst="rect">
            <a:avLst/>
          </a:prstGeom>
        </p:spPr>
      </p:pic>
    </p:spTree>
    <p:extLst>
      <p:ext uri="{BB962C8B-B14F-4D97-AF65-F5344CB8AC3E}">
        <p14:creationId xmlns:p14="http://schemas.microsoft.com/office/powerpoint/2010/main" val="3873942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653F7-18C1-16E0-5DC3-3D37709AD33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AB44ECA-52B0-7EA6-0F9F-5D69B16BDFD3}"/>
              </a:ext>
            </a:extLst>
          </p:cNvPr>
          <p:cNvSpPr>
            <a:spLocks noGrp="1"/>
          </p:cNvSpPr>
          <p:nvPr>
            <p:ph type="title"/>
          </p:nvPr>
        </p:nvSpPr>
        <p:spPr/>
        <p:txBody>
          <a:bodyPr/>
          <a:lstStyle/>
          <a:p>
            <a:r>
              <a:rPr lang="ja-JP" altLang="en-US" sz="4800" dirty="0"/>
              <a:t>現在の課題（間に合わなかった）</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4" name="Rectangle 2">
            <a:extLst>
              <a:ext uri="{FF2B5EF4-FFF2-40B4-BE49-F238E27FC236}">
                <a16:creationId xmlns:a16="http://schemas.microsoft.com/office/drawing/2014/main" id="{2A01105C-6AD7-FE32-CC5D-E720F237EC5C}"/>
              </a:ext>
            </a:extLst>
          </p:cNvPr>
          <p:cNvSpPr>
            <a:spLocks noGrp="1" noChangeArrowheads="1"/>
          </p:cNvSpPr>
          <p:nvPr>
            <p:ph idx="1"/>
          </p:nvPr>
        </p:nvSpPr>
        <p:spPr bwMode="auto">
          <a:xfrm>
            <a:off x="703040" y="2615021"/>
            <a:ext cx="10785919" cy="407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ja-JP" altLang="en-US" sz="2000" b="1" dirty="0">
                <a:solidFill>
                  <a:schemeClr val="tx1">
                    <a:lumMod val="75000"/>
                    <a:lumOff val="25000"/>
                  </a:schemeClr>
                </a:solidFill>
                <a:latin typeface="ＭＳ ゴシック" panose="020B0609070205080204" pitchFamily="49" charset="-128"/>
                <a:ea typeface="ＭＳ ゴシック" panose="020B0609070205080204" pitchFamily="49" charset="-128"/>
              </a:rPr>
              <a:t>主な課題</a:t>
            </a:r>
            <a:r>
              <a:rPr lang="en-US" altLang="ja-JP" sz="2000" dirty="0">
                <a:solidFill>
                  <a:schemeClr val="tx1">
                    <a:lumMod val="75000"/>
                    <a:lumOff val="25000"/>
                  </a:schemeClr>
                </a:solidFill>
                <a:latin typeface="ＭＳ ゴシック" panose="020B0609070205080204" pitchFamily="49" charset="-128"/>
                <a:ea typeface="ＭＳ ゴシック" panose="020B0609070205080204" pitchFamily="49" charset="-128"/>
              </a:rPr>
              <a:t>:</a:t>
            </a:r>
          </a:p>
          <a:p>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個別チャット時、選択権が誰にもない状態になる問題</a:t>
            </a:r>
          </a:p>
          <a:p>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質問弁論画面が一人目で停止する問題</a:t>
            </a:r>
          </a:p>
          <a:p>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個別チャット終了後、話し合いに戻らないプレイヤーの発生</a:t>
            </a:r>
          </a:p>
          <a:p>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質問応答画面で制限時間前に送信した場合でも、各プレイヤーの怪しい人の理由や怪しい人が表示がされない</a:t>
            </a:r>
          </a:p>
          <a:p>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チャット</a:t>
            </a:r>
            <a:r>
              <a:rPr lang="en-US" altLang="ja-JP" sz="2000" dirty="0">
                <a:solidFill>
                  <a:schemeClr val="tx1">
                    <a:lumMod val="75000"/>
                    <a:lumOff val="25000"/>
                  </a:schemeClr>
                </a:solidFill>
                <a:latin typeface="ＭＳ ゴシック" panose="020B0609070205080204" pitchFamily="49" charset="-128"/>
                <a:ea typeface="ＭＳ ゴシック" panose="020B0609070205080204" pitchFamily="49" charset="-128"/>
              </a:rPr>
              <a:t>UI</a:t>
            </a:r>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の改善（</a:t>
            </a:r>
            <a:r>
              <a:rPr lang="en-US" altLang="ja-JP" sz="2000" dirty="0">
                <a:solidFill>
                  <a:schemeClr val="tx1">
                    <a:lumMod val="75000"/>
                    <a:lumOff val="25000"/>
                  </a:schemeClr>
                </a:solidFill>
                <a:latin typeface="ＭＳ ゴシック" panose="020B0609070205080204" pitchFamily="49" charset="-128"/>
                <a:ea typeface="ＭＳ ゴシック" panose="020B0609070205080204" pitchFamily="49" charset="-128"/>
              </a:rPr>
              <a:t>LINE</a:t>
            </a:r>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風）</a:t>
            </a:r>
          </a:p>
          <a:p>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質問・弁論画面の機能不完全と全員の画面遷移問題</a:t>
            </a:r>
          </a:p>
        </p:txBody>
      </p:sp>
    </p:spTree>
    <p:extLst>
      <p:ext uri="{BB962C8B-B14F-4D97-AF65-F5344CB8AC3E}">
        <p14:creationId xmlns:p14="http://schemas.microsoft.com/office/powerpoint/2010/main" val="3158278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BB20C-9CE9-6274-327A-42D5D07A06E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EB0427-D75A-2763-95DC-73944599352A}"/>
              </a:ext>
            </a:extLst>
          </p:cNvPr>
          <p:cNvSpPr>
            <a:spLocks noGrp="1"/>
          </p:cNvSpPr>
          <p:nvPr>
            <p:ph type="title"/>
          </p:nvPr>
        </p:nvSpPr>
        <p:spPr/>
        <p:txBody>
          <a:bodyPr/>
          <a:lstStyle/>
          <a:p>
            <a:r>
              <a:rPr kumimoji="1" lang="ja-JP" altLang="en-US" sz="5400" dirty="0"/>
              <a:t>アプリ名：マーダーミステリー</a:t>
            </a:r>
          </a:p>
        </p:txBody>
      </p:sp>
      <p:sp>
        <p:nvSpPr>
          <p:cNvPr id="3" name="コンテンツ プレースホルダー 2">
            <a:extLst>
              <a:ext uri="{FF2B5EF4-FFF2-40B4-BE49-F238E27FC236}">
                <a16:creationId xmlns:a16="http://schemas.microsoft.com/office/drawing/2014/main" id="{C2C343B1-3D66-7EAB-E99D-286E3677C149}"/>
              </a:ext>
            </a:extLst>
          </p:cNvPr>
          <p:cNvSpPr>
            <a:spLocks noGrp="1"/>
          </p:cNvSpPr>
          <p:nvPr>
            <p:ph idx="1"/>
          </p:nvPr>
        </p:nvSpPr>
        <p:spPr>
          <a:xfrm>
            <a:off x="650631" y="2587752"/>
            <a:ext cx="10779369" cy="3952434"/>
          </a:xfrm>
        </p:spPr>
        <p:txBody>
          <a:bodyPr/>
          <a:lstStyle/>
          <a:p>
            <a:r>
              <a:rPr lang="ja-JP" altLang="en-US" sz="2800" b="1" dirty="0">
                <a:solidFill>
                  <a:schemeClr val="tx1">
                    <a:lumMod val="75000"/>
                    <a:lumOff val="25000"/>
                  </a:schemeClr>
                </a:solidFill>
                <a:latin typeface="ＭＳ ゴシック" panose="020B0609070205080204" pitchFamily="49" charset="-128"/>
                <a:ea typeface="ＭＳ ゴシック" panose="020B0609070205080204" pitchFamily="49" charset="-128"/>
              </a:rPr>
              <a:t>コンセプト</a:t>
            </a:r>
            <a:endParaRPr lang="en-US" altLang="ja-JP" sz="2800" b="1"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r>
              <a:rPr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rPr>
              <a:t> </a:t>
            </a: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リアルタイム同期とインタラクティブなゲーム進行を実現し、プレイヤーが没入できる本格的な推理体験を提供を目指したい</a:t>
            </a:r>
            <a:endParaRPr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r>
              <a:rPr kumimoji="1" lang="ja-JP" altLang="en-US" sz="2800" b="1" dirty="0">
                <a:solidFill>
                  <a:schemeClr val="tx1">
                    <a:lumMod val="75000"/>
                    <a:lumOff val="25000"/>
                  </a:schemeClr>
                </a:solidFill>
                <a:latin typeface="ＭＳ ゴシック" panose="020B0609070205080204" pitchFamily="49" charset="-128"/>
                <a:ea typeface="ＭＳ ゴシック" panose="020B0609070205080204" pitchFamily="49" charset="-128"/>
              </a:rPr>
              <a:t>開発理由</a:t>
            </a:r>
            <a:endParaRPr kumimoji="1" lang="en-US" altLang="ja-JP" sz="2800" b="1"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r>
              <a:rPr kumimoji="1"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マーダーミステリーを自分でストーリーを考えて、ゲームにしたら面白そうだと思ったから</a:t>
            </a:r>
            <a:endParaRPr kumimoji="1"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368697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0E5C5-DB25-7B3F-1F29-AC42B451F95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6BE3611-51D6-AC08-505A-7E38D843D34E}"/>
              </a:ext>
            </a:extLst>
          </p:cNvPr>
          <p:cNvSpPr>
            <a:spLocks noGrp="1"/>
          </p:cNvSpPr>
          <p:nvPr>
            <p:ph type="title"/>
          </p:nvPr>
        </p:nvSpPr>
        <p:spPr/>
        <p:txBody>
          <a:bodyPr/>
          <a:lstStyle/>
          <a:p>
            <a:r>
              <a:rPr kumimoji="1" lang="ja-JP" altLang="en-US" sz="4800" dirty="0">
                <a:latin typeface="ＭＳ ゴシック" panose="020B0609070205080204" pitchFamily="49" charset="-128"/>
                <a:ea typeface="ＭＳ ゴシック" panose="020B0609070205080204" pitchFamily="49" charset="-128"/>
              </a:rPr>
              <a:t>展望</a:t>
            </a:r>
          </a:p>
        </p:txBody>
      </p:sp>
      <p:sp>
        <p:nvSpPr>
          <p:cNvPr id="4" name="Rectangle 2">
            <a:extLst>
              <a:ext uri="{FF2B5EF4-FFF2-40B4-BE49-F238E27FC236}">
                <a16:creationId xmlns:a16="http://schemas.microsoft.com/office/drawing/2014/main" id="{877639F1-73B2-7B4B-2E3B-2ACA7638E60A}"/>
              </a:ext>
            </a:extLst>
          </p:cNvPr>
          <p:cNvSpPr>
            <a:spLocks noGrp="1" noChangeArrowheads="1"/>
          </p:cNvSpPr>
          <p:nvPr>
            <p:ph idx="1"/>
          </p:nvPr>
        </p:nvSpPr>
        <p:spPr bwMode="auto">
          <a:xfrm>
            <a:off x="701516" y="2423193"/>
            <a:ext cx="10785919" cy="418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課題に合ったものを解決したい</a:t>
            </a:r>
            <a:endParaRPr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誰が犯人かを配役ボタンを押した時にランダムに決まるようにしたい</a:t>
            </a:r>
            <a:endParaRPr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それぞれのキャラクターの犯人だった時のエピソードや冤罪で使った時のエピソードを追加したい</a:t>
            </a:r>
            <a:endParaRPr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ひとりでもマーダーミステリーできるように</a:t>
            </a:r>
            <a:r>
              <a:rPr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rPr>
              <a:t>CPU</a:t>
            </a: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を入れてできるようにしたい。</a:t>
            </a:r>
            <a:endParaRPr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24666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D9219D-19C8-9CDF-EEDC-EDC1D7B60DB8}"/>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23A331E-B94C-FF6F-0E6A-2A023D8F1653}"/>
              </a:ext>
            </a:extLst>
          </p:cNvPr>
          <p:cNvSpPr>
            <a:spLocks noGrp="1"/>
          </p:cNvSpPr>
          <p:nvPr>
            <p:ph type="ctrTitle"/>
          </p:nvPr>
        </p:nvSpPr>
        <p:spPr>
          <a:xfrm>
            <a:off x="701040" y="639763"/>
            <a:ext cx="6280605" cy="3227387"/>
          </a:xfrm>
        </p:spPr>
        <p:txBody>
          <a:bodyPr anchor="b">
            <a:normAutofit/>
          </a:bodyPr>
          <a:lstStyle/>
          <a:p>
            <a:pPr algn="l">
              <a:lnSpc>
                <a:spcPct val="90000"/>
              </a:lnSpc>
            </a:pPr>
            <a:r>
              <a:rPr kumimoji="1" lang="ja-JP" altLang="en-US" sz="6800" dirty="0">
                <a:latin typeface="ＭＳ ゴシック" panose="020B0609070205080204" pitchFamily="49" charset="-128"/>
                <a:ea typeface="ＭＳ ゴシック" panose="020B0609070205080204" pitchFamily="49" charset="-128"/>
              </a:rPr>
              <a:t>ご清聴</a:t>
            </a:r>
            <a:br>
              <a:rPr kumimoji="1" lang="en-US" altLang="ja-JP" sz="6800" dirty="0">
                <a:latin typeface="ＭＳ ゴシック" panose="020B0609070205080204" pitchFamily="49" charset="-128"/>
                <a:ea typeface="ＭＳ ゴシック" panose="020B0609070205080204" pitchFamily="49" charset="-128"/>
              </a:rPr>
            </a:br>
            <a:r>
              <a:rPr kumimoji="1" lang="ja-JP" altLang="en-US" sz="6800" dirty="0">
                <a:latin typeface="ＭＳ ゴシック" panose="020B0609070205080204" pitchFamily="49" charset="-128"/>
                <a:ea typeface="ＭＳ ゴシック" panose="020B0609070205080204" pitchFamily="49" charset="-128"/>
              </a:rPr>
              <a:t>ありがとう</a:t>
            </a:r>
            <a:br>
              <a:rPr kumimoji="1" lang="en-US" altLang="ja-JP" sz="6800" dirty="0">
                <a:latin typeface="ＭＳ ゴシック" panose="020B0609070205080204" pitchFamily="49" charset="-128"/>
                <a:ea typeface="ＭＳ ゴシック" panose="020B0609070205080204" pitchFamily="49" charset="-128"/>
              </a:rPr>
            </a:br>
            <a:r>
              <a:rPr kumimoji="1" lang="ja-JP" altLang="en-US" sz="6800" dirty="0">
                <a:latin typeface="ＭＳ ゴシック" panose="020B0609070205080204" pitchFamily="49" charset="-128"/>
                <a:ea typeface="ＭＳ ゴシック" panose="020B0609070205080204" pitchFamily="49" charset="-128"/>
              </a:rPr>
              <a:t>ございました。</a:t>
            </a:r>
          </a:p>
        </p:txBody>
      </p:sp>
      <p:sp>
        <p:nvSpPr>
          <p:cNvPr id="11" name="Rectangle 10">
            <a:extLst>
              <a:ext uri="{FF2B5EF4-FFF2-40B4-BE49-F238E27FC236}">
                <a16:creationId xmlns:a16="http://schemas.microsoft.com/office/drawing/2014/main" id="{5C60DF7C-88F0-40A5-96EC-BABE7A4A3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7534655"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字幕 2">
            <a:extLst>
              <a:ext uri="{FF2B5EF4-FFF2-40B4-BE49-F238E27FC236}">
                <a16:creationId xmlns:a16="http://schemas.microsoft.com/office/drawing/2014/main" id="{1A839D28-7C09-6104-4155-FD8806DC26FD}"/>
              </a:ext>
            </a:extLst>
          </p:cNvPr>
          <p:cNvSpPr>
            <a:spLocks noGrp="1"/>
          </p:cNvSpPr>
          <p:nvPr>
            <p:ph type="subTitle" idx="1"/>
          </p:nvPr>
        </p:nvSpPr>
        <p:spPr>
          <a:xfrm>
            <a:off x="960438" y="4525963"/>
            <a:ext cx="6021207" cy="1509712"/>
          </a:xfrm>
        </p:spPr>
        <p:txBody>
          <a:bodyPr anchor="t">
            <a:normAutofit/>
          </a:bodyPr>
          <a:lstStyle/>
          <a:p>
            <a:pPr algn="l"/>
            <a:endParaRPr kumimoji="1" lang="en-US" altLang="ja-JP" b="1" i="0" dirty="0">
              <a:latin typeface="ＭＳ ゴシック" panose="020B0609070205080204" pitchFamily="49" charset="-128"/>
              <a:ea typeface="ＭＳ ゴシック" panose="020B0609070205080204" pitchFamily="49" charset="-128"/>
            </a:endParaRPr>
          </a:p>
          <a:p>
            <a:pPr algn="l"/>
            <a:endParaRPr kumimoji="1" lang="ja-JP" altLang="en-US" dirty="0"/>
          </a:p>
        </p:txBody>
      </p:sp>
      <p:pic>
        <p:nvPicPr>
          <p:cNvPr id="4" name="Picture 3">
            <a:extLst>
              <a:ext uri="{FF2B5EF4-FFF2-40B4-BE49-F238E27FC236}">
                <a16:creationId xmlns:a16="http://schemas.microsoft.com/office/drawing/2014/main" id="{07767AF8-5DB9-B39E-9190-62D903961735}"/>
              </a:ext>
            </a:extLst>
          </p:cNvPr>
          <p:cNvPicPr>
            <a:picLocks noChangeAspect="1"/>
          </p:cNvPicPr>
          <p:nvPr/>
        </p:nvPicPr>
        <p:blipFill>
          <a:blip r:embed="rId2"/>
          <a:srcRect l="20559" r="33941" b="2"/>
          <a:stretch>
            <a:fillRect/>
          </a:stretch>
        </p:blipFill>
        <p:spPr>
          <a:xfrm>
            <a:off x="7534655" y="10"/>
            <a:ext cx="4657345" cy="6857990"/>
          </a:xfrm>
          <a:prstGeom prst="rect">
            <a:avLst/>
          </a:prstGeom>
        </p:spPr>
      </p:pic>
    </p:spTree>
    <p:extLst>
      <p:ext uri="{BB962C8B-B14F-4D97-AF65-F5344CB8AC3E}">
        <p14:creationId xmlns:p14="http://schemas.microsoft.com/office/powerpoint/2010/main" val="1679947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E57C0-C4AF-B0C5-B6C7-FF6E0951120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DB9E8FD-8160-AABB-DA16-DF54B5FD91B7}"/>
              </a:ext>
            </a:extLst>
          </p:cNvPr>
          <p:cNvSpPr>
            <a:spLocks noGrp="1"/>
          </p:cNvSpPr>
          <p:nvPr>
            <p:ph type="title"/>
          </p:nvPr>
        </p:nvSpPr>
        <p:spPr/>
        <p:txBody>
          <a:bodyPr/>
          <a:lstStyle/>
          <a:p>
            <a:r>
              <a:rPr kumimoji="1" lang="ja-JP" altLang="en-US" dirty="0"/>
              <a:t>メモ（ファイルの中身）</a:t>
            </a:r>
          </a:p>
        </p:txBody>
      </p:sp>
      <p:sp>
        <p:nvSpPr>
          <p:cNvPr id="3" name="コンテンツ プレースホルダー 2">
            <a:extLst>
              <a:ext uri="{FF2B5EF4-FFF2-40B4-BE49-F238E27FC236}">
                <a16:creationId xmlns:a16="http://schemas.microsoft.com/office/drawing/2014/main" id="{DBA16124-9D0B-CEF5-A384-CAC4894C251B}"/>
              </a:ext>
            </a:extLst>
          </p:cNvPr>
          <p:cNvSpPr>
            <a:spLocks noGrp="1"/>
          </p:cNvSpPr>
          <p:nvPr>
            <p:ph idx="1"/>
          </p:nvPr>
        </p:nvSpPr>
        <p:spPr>
          <a:xfrm>
            <a:off x="960120" y="2587752"/>
            <a:ext cx="10268712" cy="3952434"/>
          </a:xfrm>
        </p:spPr>
        <p:txBody>
          <a:bodyPr/>
          <a:lstStyle/>
          <a:p>
            <a:r>
              <a:rPr kumimoji="1" lang="en-US" altLang="ja-JP" dirty="0">
                <a:latin typeface="ＭＳ ゴシック" panose="020B0609070205080204" pitchFamily="49" charset="-128"/>
                <a:ea typeface="ＭＳ ゴシック" panose="020B0609070205080204" pitchFamily="49" charset="-128"/>
              </a:rPr>
              <a:t>mock</a:t>
            </a:r>
            <a:r>
              <a:rPr kumimoji="1" lang="ja-JP" altLang="en-US" dirty="0">
                <a:latin typeface="ＭＳ ゴシック" panose="020B0609070205080204" pitchFamily="49" charset="-128"/>
                <a:ea typeface="ＭＳ ゴシック" panose="020B0609070205080204" pitchFamily="49" charset="-128"/>
              </a:rPr>
              <a:t>ファイルの中ので</a:t>
            </a:r>
            <a:r>
              <a:rPr kumimoji="1" lang="en-US" altLang="ja-JP" dirty="0">
                <a:latin typeface="ＭＳ ゴシック" panose="020B0609070205080204" pitchFamily="49" charset="-128"/>
                <a:ea typeface="ＭＳ ゴシック" panose="020B0609070205080204" pitchFamily="49" charset="-128"/>
              </a:rPr>
              <a:t>mock</a:t>
            </a:r>
            <a:r>
              <a:rPr kumimoji="1" lang="ja-JP" altLang="en-US" dirty="0">
                <a:latin typeface="ＭＳ ゴシック" panose="020B0609070205080204" pitchFamily="49" charset="-128"/>
                <a:ea typeface="ＭＳ ゴシック" panose="020B0609070205080204" pitchFamily="49" charset="-128"/>
              </a:rPr>
              <a:t>を作成</a:t>
            </a:r>
          </a:p>
          <a:p>
            <a:r>
              <a:rPr kumimoji="1" lang="en-US" altLang="ja-JP" dirty="0">
                <a:latin typeface="ＭＳ ゴシック" panose="020B0609070205080204" pitchFamily="49" charset="-128"/>
                <a:ea typeface="ＭＳ ゴシック" panose="020B0609070205080204" pitchFamily="49" charset="-128"/>
              </a:rPr>
              <a:t>mock</a:t>
            </a:r>
            <a:r>
              <a:rPr kumimoji="1" lang="ja-JP" altLang="en-US" dirty="0">
                <a:latin typeface="ＭＳ ゴシック" panose="020B0609070205080204" pitchFamily="49" charset="-128"/>
                <a:ea typeface="ＭＳ ゴシック" panose="020B0609070205080204" pitchFamily="49" charset="-128"/>
              </a:rPr>
              <a:t>ファイルの中身</a:t>
            </a:r>
          </a:p>
          <a:p>
            <a:r>
              <a:rPr kumimoji="1" lang="en-US" altLang="ja-JP" dirty="0" err="1">
                <a:latin typeface="ＭＳ ゴシック" panose="020B0609070205080204" pitchFamily="49" charset="-128"/>
                <a:ea typeface="ＭＳ ゴシック" panose="020B0609070205080204" pitchFamily="49" charset="-128"/>
              </a:rPr>
              <a:t>main.dart</a:t>
            </a:r>
            <a:r>
              <a:rPr kumimoji="1" lang="ja-JP" altLang="en-US" dirty="0">
                <a:latin typeface="ＭＳ ゴシック" panose="020B0609070205080204" pitchFamily="49" charset="-128"/>
                <a:ea typeface="ＭＳ ゴシック" panose="020B0609070205080204" pitchFamily="49" charset="-128"/>
              </a:rPr>
              <a:t>：アプリを起動させるためのコード</a:t>
            </a:r>
          </a:p>
          <a:p>
            <a:r>
              <a:rPr kumimoji="1" lang="en-US" altLang="ja-JP" dirty="0">
                <a:latin typeface="ＭＳ ゴシック" panose="020B0609070205080204" pitchFamily="49" charset="-128"/>
                <a:ea typeface="ＭＳ ゴシック" panose="020B0609070205080204" pitchFamily="49" charset="-128"/>
              </a:rPr>
              <a:t>screens</a:t>
            </a:r>
            <a:r>
              <a:rPr kumimoji="1" lang="ja-JP" altLang="en-US" dirty="0">
                <a:latin typeface="ＭＳ ゴシック" panose="020B0609070205080204" pitchFamily="49" charset="-128"/>
                <a:ea typeface="ＭＳ ゴシック" panose="020B0609070205080204" pitchFamily="49" charset="-128"/>
              </a:rPr>
              <a:t>ファイル　画面のファイル</a:t>
            </a:r>
          </a:p>
          <a:p>
            <a:r>
              <a:rPr kumimoji="1" lang="en-US" altLang="ja-JP" dirty="0">
                <a:latin typeface="ＭＳ ゴシック" panose="020B0609070205080204" pitchFamily="49" charset="-128"/>
                <a:ea typeface="ＭＳ ゴシック" panose="020B0609070205080204" pitchFamily="49" charset="-128"/>
              </a:rPr>
              <a:t>widgets</a:t>
            </a:r>
            <a:r>
              <a:rPr kumimoji="1" lang="ja-JP" altLang="en-US" dirty="0">
                <a:latin typeface="ＭＳ ゴシック" panose="020B0609070205080204" pitchFamily="49" charset="-128"/>
                <a:ea typeface="ＭＳ ゴシック" panose="020B0609070205080204" pitchFamily="49" charset="-128"/>
              </a:rPr>
              <a:t>ファイル　ボタンなどの色を共有しているファイル</a:t>
            </a:r>
          </a:p>
        </p:txBody>
      </p:sp>
    </p:spTree>
    <p:extLst>
      <p:ext uri="{BB962C8B-B14F-4D97-AF65-F5344CB8AC3E}">
        <p14:creationId xmlns:p14="http://schemas.microsoft.com/office/powerpoint/2010/main" val="2537249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7E6D4C-6035-F744-D0AF-356213857D0B}"/>
              </a:ext>
            </a:extLst>
          </p:cNvPr>
          <p:cNvSpPr>
            <a:spLocks noGrp="1"/>
          </p:cNvSpPr>
          <p:nvPr>
            <p:ph type="title"/>
          </p:nvPr>
        </p:nvSpPr>
        <p:spPr/>
        <p:txBody>
          <a:bodyPr/>
          <a:lstStyle/>
          <a:p>
            <a:r>
              <a:rPr kumimoji="1" lang="ja-JP" altLang="en-US" dirty="0"/>
              <a:t>メモ（ファイルの中身）</a:t>
            </a:r>
          </a:p>
        </p:txBody>
      </p:sp>
      <p:sp>
        <p:nvSpPr>
          <p:cNvPr id="3" name="コンテンツ プレースホルダー 2">
            <a:extLst>
              <a:ext uri="{FF2B5EF4-FFF2-40B4-BE49-F238E27FC236}">
                <a16:creationId xmlns:a16="http://schemas.microsoft.com/office/drawing/2014/main" id="{E56F29E2-6995-E7E6-FF96-7F1B325AC25F}"/>
              </a:ext>
            </a:extLst>
          </p:cNvPr>
          <p:cNvSpPr>
            <a:spLocks noGrp="1"/>
          </p:cNvSpPr>
          <p:nvPr>
            <p:ph idx="1"/>
          </p:nvPr>
        </p:nvSpPr>
        <p:spPr>
          <a:xfrm>
            <a:off x="960120" y="2587752"/>
            <a:ext cx="10268712" cy="3952434"/>
          </a:xfrm>
        </p:spPr>
        <p:txBody>
          <a:bodyPr/>
          <a:lstStyle/>
          <a:p>
            <a:r>
              <a:rPr kumimoji="1" lang="en-US" altLang="ja-JP" dirty="0">
                <a:latin typeface="ＭＳ ゴシック" panose="020B0609070205080204" pitchFamily="49" charset="-128"/>
                <a:ea typeface="ＭＳ ゴシック" panose="020B0609070205080204" pitchFamily="49" charset="-128"/>
              </a:rPr>
              <a:t>screens</a:t>
            </a:r>
            <a:r>
              <a:rPr kumimoji="1" lang="ja-JP" altLang="en-US" dirty="0">
                <a:latin typeface="ＭＳ ゴシック" panose="020B0609070205080204" pitchFamily="49" charset="-128"/>
                <a:ea typeface="ＭＳ ゴシック" panose="020B0609070205080204" pitchFamily="49" charset="-128"/>
              </a:rPr>
              <a:t>ファイルの中身</a:t>
            </a:r>
          </a:p>
          <a:p>
            <a:r>
              <a:rPr kumimoji="1" lang="en-US" altLang="ja-JP" dirty="0" err="1">
                <a:latin typeface="ＭＳ ゴシック" panose="020B0609070205080204" pitchFamily="49" charset="-128"/>
                <a:ea typeface="ＭＳ ゴシック" panose="020B0609070205080204" pitchFamily="49" charset="-128"/>
              </a:rPr>
              <a:t>detail_screen.dart</a:t>
            </a:r>
            <a:r>
              <a:rPr kumimoji="1" lang="ja-JP" altLang="en-US" dirty="0">
                <a:latin typeface="ＭＳ ゴシック" panose="020B0609070205080204" pitchFamily="49" charset="-128"/>
                <a:ea typeface="ＭＳ ゴシック" panose="020B0609070205080204" pitchFamily="49" charset="-128"/>
              </a:rPr>
              <a:t>：詳細画面</a:t>
            </a:r>
          </a:p>
          <a:p>
            <a:r>
              <a:rPr kumimoji="1" lang="en-US" altLang="ja-JP" dirty="0" err="1">
                <a:latin typeface="ＭＳ ゴシック" panose="020B0609070205080204" pitchFamily="49" charset="-128"/>
                <a:ea typeface="ＭＳ ゴシック" panose="020B0609070205080204" pitchFamily="49" charset="-128"/>
              </a:rPr>
              <a:t>home_screen.dart</a:t>
            </a:r>
            <a:r>
              <a:rPr kumimoji="1" lang="ja-JP" altLang="en-US" dirty="0">
                <a:latin typeface="ＭＳ ゴシック" panose="020B0609070205080204" pitchFamily="49" charset="-128"/>
                <a:ea typeface="ＭＳ ゴシック" panose="020B0609070205080204" pitchFamily="49" charset="-128"/>
              </a:rPr>
              <a:t>：ホーム画面</a:t>
            </a:r>
          </a:p>
          <a:p>
            <a:r>
              <a:rPr kumimoji="1" lang="en-US" altLang="ja-JP" dirty="0" err="1">
                <a:latin typeface="ＭＳ ゴシック" panose="020B0609070205080204" pitchFamily="49" charset="-128"/>
                <a:ea typeface="ＭＳ ゴシック" panose="020B0609070205080204" pitchFamily="49" charset="-128"/>
              </a:rPr>
              <a:t>Next_screen.dart</a:t>
            </a:r>
            <a:r>
              <a:rPr kumimoji="1" lang="ja-JP" altLang="en-US" dirty="0">
                <a:latin typeface="ＭＳ ゴシック" panose="020B0609070205080204" pitchFamily="49" charset="-128"/>
                <a:ea typeface="ＭＳ ゴシック" panose="020B0609070205080204" pitchFamily="49" charset="-128"/>
              </a:rPr>
              <a:t>：次の画面</a:t>
            </a:r>
          </a:p>
          <a:p>
            <a:r>
              <a:rPr kumimoji="1" lang="en-US" altLang="ja-JP" dirty="0" err="1">
                <a:latin typeface="ＭＳ ゴシック" panose="020B0609070205080204" pitchFamily="49" charset="-128"/>
                <a:ea typeface="ＭＳ ゴシック" panose="020B0609070205080204" pitchFamily="49" charset="-128"/>
              </a:rPr>
              <a:t>launch_screen.dart</a:t>
            </a:r>
            <a:r>
              <a:rPr kumimoji="1" lang="ja-JP" altLang="en-US" dirty="0">
                <a:latin typeface="ＭＳ ゴシック" panose="020B0609070205080204" pitchFamily="49" charset="-128"/>
                <a:ea typeface="ＭＳ ゴシック" panose="020B0609070205080204" pitchFamily="49" charset="-128"/>
              </a:rPr>
              <a:t>：起動画面</a:t>
            </a:r>
          </a:p>
          <a:p>
            <a:r>
              <a:rPr kumimoji="1" lang="en-US" altLang="ja-JP" dirty="0" err="1">
                <a:latin typeface="ＭＳ ゴシック" panose="020B0609070205080204" pitchFamily="49" charset="-128"/>
                <a:ea typeface="ＭＳ ゴシック" panose="020B0609070205080204" pitchFamily="49" charset="-128"/>
              </a:rPr>
              <a:t>settings_screen.dart</a:t>
            </a:r>
            <a:r>
              <a:rPr kumimoji="1" lang="ja-JP" altLang="en-US" dirty="0">
                <a:latin typeface="ＭＳ ゴシック" panose="020B0609070205080204" pitchFamily="49" charset="-128"/>
                <a:ea typeface="ＭＳ ゴシック" panose="020B0609070205080204" pitchFamily="49" charset="-128"/>
              </a:rPr>
              <a:t>：設定画面</a:t>
            </a:r>
          </a:p>
        </p:txBody>
      </p:sp>
    </p:spTree>
    <p:extLst>
      <p:ext uri="{BB962C8B-B14F-4D97-AF65-F5344CB8AC3E}">
        <p14:creationId xmlns:p14="http://schemas.microsoft.com/office/powerpoint/2010/main" val="4149275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EEE33-8601-9628-2D2C-95D1033D04D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C70BBE8-B44D-8D98-E343-748ECC91D706}"/>
              </a:ext>
            </a:extLst>
          </p:cNvPr>
          <p:cNvSpPr>
            <a:spLocks noGrp="1"/>
          </p:cNvSpPr>
          <p:nvPr>
            <p:ph type="title"/>
          </p:nvPr>
        </p:nvSpPr>
        <p:spPr/>
        <p:txBody>
          <a:bodyPr/>
          <a:lstStyle/>
          <a:p>
            <a:r>
              <a:rPr kumimoji="1" lang="ja-JP" altLang="en-US" dirty="0"/>
              <a:t>メモ（画面の遷移）</a:t>
            </a:r>
          </a:p>
        </p:txBody>
      </p:sp>
      <p:sp>
        <p:nvSpPr>
          <p:cNvPr id="3" name="コンテンツ プレースホルダー 2">
            <a:extLst>
              <a:ext uri="{FF2B5EF4-FFF2-40B4-BE49-F238E27FC236}">
                <a16:creationId xmlns:a16="http://schemas.microsoft.com/office/drawing/2014/main" id="{C3609F00-8221-2770-EAE3-038472B91CEC}"/>
              </a:ext>
            </a:extLst>
          </p:cNvPr>
          <p:cNvSpPr>
            <a:spLocks noGrp="1"/>
          </p:cNvSpPr>
          <p:nvPr>
            <p:ph idx="1"/>
          </p:nvPr>
        </p:nvSpPr>
        <p:spPr>
          <a:xfrm>
            <a:off x="960120" y="2587752"/>
            <a:ext cx="10268712" cy="3952434"/>
          </a:xfrm>
        </p:spPr>
        <p:txBody>
          <a:bodyPr/>
          <a:lstStyle/>
          <a:p>
            <a:r>
              <a:rPr kumimoji="1" lang="en-US" altLang="ja-JP" dirty="0" err="1">
                <a:latin typeface="ＭＳ ゴシック" panose="020B0609070205080204" pitchFamily="49" charset="-128"/>
                <a:ea typeface="ＭＳ ゴシック" panose="020B0609070205080204" pitchFamily="49" charset="-128"/>
              </a:rPr>
              <a:t>launch_screen.dart</a:t>
            </a:r>
            <a:r>
              <a:rPr kumimoji="1" lang="ja-JP" altLang="en-US" dirty="0">
                <a:latin typeface="ＭＳ ゴシック" panose="020B0609070205080204" pitchFamily="49" charset="-128"/>
                <a:ea typeface="ＭＳ ゴシック" panose="020B0609070205080204" pitchFamily="49" charset="-128"/>
              </a:rPr>
              <a:t>（起動画面）のボタンを押すと</a:t>
            </a:r>
            <a:r>
              <a:rPr kumimoji="1" lang="en-US" altLang="ja-JP" dirty="0" err="1">
                <a:latin typeface="ＭＳ ゴシック" panose="020B0609070205080204" pitchFamily="49" charset="-128"/>
                <a:ea typeface="ＭＳ ゴシック" panose="020B0609070205080204" pitchFamily="49" charset="-128"/>
              </a:rPr>
              <a:t>home_screen.dart</a:t>
            </a:r>
            <a:r>
              <a:rPr kumimoji="1" lang="ja-JP" altLang="en-US" dirty="0">
                <a:latin typeface="ＭＳ ゴシック" panose="020B0609070205080204" pitchFamily="49" charset="-128"/>
                <a:ea typeface="ＭＳ ゴシック" panose="020B0609070205080204" pitchFamily="49" charset="-128"/>
              </a:rPr>
              <a:t>（ホーム画面）へ遷移</a:t>
            </a:r>
          </a:p>
          <a:p>
            <a:r>
              <a:rPr kumimoji="1" lang="en-US" altLang="ja-JP" dirty="0" err="1">
                <a:latin typeface="ＭＳ ゴシック" panose="020B0609070205080204" pitchFamily="49" charset="-128"/>
                <a:ea typeface="ＭＳ ゴシック" panose="020B0609070205080204" pitchFamily="49" charset="-128"/>
              </a:rPr>
              <a:t>home_screen.dart</a:t>
            </a:r>
            <a:r>
              <a:rPr kumimoji="1" lang="ja-JP" altLang="en-US" dirty="0">
                <a:latin typeface="ＭＳ ゴシック" panose="020B0609070205080204" pitchFamily="49" charset="-128"/>
                <a:ea typeface="ＭＳ ゴシック" panose="020B0609070205080204" pitchFamily="49" charset="-128"/>
              </a:rPr>
              <a:t>（ホーム画面）の次の画面へボタンを押すと</a:t>
            </a:r>
            <a:r>
              <a:rPr kumimoji="1" lang="en-US" altLang="ja-JP" dirty="0" err="1">
                <a:latin typeface="ＭＳ ゴシック" panose="020B0609070205080204" pitchFamily="49" charset="-128"/>
                <a:ea typeface="ＭＳ ゴシック" panose="020B0609070205080204" pitchFamily="49" charset="-128"/>
              </a:rPr>
              <a:t>Next_screen.dart</a:t>
            </a:r>
            <a:r>
              <a:rPr kumimoji="1" lang="ja-JP" altLang="en-US" dirty="0">
                <a:latin typeface="ＭＳ ゴシック" panose="020B0609070205080204" pitchFamily="49" charset="-128"/>
                <a:ea typeface="ＭＳ ゴシック" panose="020B0609070205080204" pitchFamily="49" charset="-128"/>
              </a:rPr>
              <a:t>（次の画面）へ遷移</a:t>
            </a:r>
          </a:p>
          <a:p>
            <a:r>
              <a:rPr kumimoji="1" lang="en-US" altLang="ja-JP" dirty="0" err="1">
                <a:latin typeface="ＭＳ ゴシック" panose="020B0609070205080204" pitchFamily="49" charset="-128"/>
                <a:ea typeface="ＭＳ ゴシック" panose="020B0609070205080204" pitchFamily="49" charset="-128"/>
              </a:rPr>
              <a:t>home_screen.dart</a:t>
            </a:r>
            <a:r>
              <a:rPr kumimoji="1" lang="ja-JP" altLang="en-US" dirty="0">
                <a:latin typeface="ＭＳ ゴシック" panose="020B0609070205080204" pitchFamily="49" charset="-128"/>
                <a:ea typeface="ＭＳ ゴシック" panose="020B0609070205080204" pitchFamily="49" charset="-128"/>
              </a:rPr>
              <a:t>（ホーム画面）の詳細画面ボタンを押すと</a:t>
            </a:r>
            <a:r>
              <a:rPr kumimoji="1" lang="en-US" altLang="ja-JP" dirty="0" err="1">
                <a:latin typeface="ＭＳ ゴシック" panose="020B0609070205080204" pitchFamily="49" charset="-128"/>
                <a:ea typeface="ＭＳ ゴシック" panose="020B0609070205080204" pitchFamily="49" charset="-128"/>
              </a:rPr>
              <a:t>detail_screen.dart</a:t>
            </a:r>
            <a:r>
              <a:rPr kumimoji="1" lang="ja-JP" altLang="en-US" dirty="0">
                <a:latin typeface="ＭＳ ゴシック" panose="020B0609070205080204" pitchFamily="49" charset="-128"/>
                <a:ea typeface="ＭＳ ゴシック" panose="020B0609070205080204" pitchFamily="49" charset="-128"/>
              </a:rPr>
              <a:t>（詳細画面）へ遷移</a:t>
            </a:r>
          </a:p>
        </p:txBody>
      </p:sp>
    </p:spTree>
    <p:extLst>
      <p:ext uri="{BB962C8B-B14F-4D97-AF65-F5344CB8AC3E}">
        <p14:creationId xmlns:p14="http://schemas.microsoft.com/office/powerpoint/2010/main" val="3545635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2D49E-DB3E-1187-4373-95DC112405E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0845E51-4F0B-D35E-DD35-9B2E4303A5F0}"/>
              </a:ext>
            </a:extLst>
          </p:cNvPr>
          <p:cNvSpPr>
            <a:spLocks noGrp="1"/>
          </p:cNvSpPr>
          <p:nvPr>
            <p:ph type="title"/>
          </p:nvPr>
        </p:nvSpPr>
        <p:spPr/>
        <p:txBody>
          <a:bodyPr/>
          <a:lstStyle/>
          <a:p>
            <a:r>
              <a:rPr kumimoji="1" lang="ja-JP" altLang="en-US" dirty="0"/>
              <a:t>メモ（画面の遷移）</a:t>
            </a:r>
          </a:p>
        </p:txBody>
      </p:sp>
      <p:sp>
        <p:nvSpPr>
          <p:cNvPr id="3" name="コンテンツ プレースホルダー 2">
            <a:extLst>
              <a:ext uri="{FF2B5EF4-FFF2-40B4-BE49-F238E27FC236}">
                <a16:creationId xmlns:a16="http://schemas.microsoft.com/office/drawing/2014/main" id="{BF5E3798-ADAE-AC37-720E-78143A07FFC5}"/>
              </a:ext>
            </a:extLst>
          </p:cNvPr>
          <p:cNvSpPr>
            <a:spLocks noGrp="1"/>
          </p:cNvSpPr>
          <p:nvPr>
            <p:ph idx="1"/>
          </p:nvPr>
        </p:nvSpPr>
        <p:spPr>
          <a:xfrm>
            <a:off x="960120" y="2321169"/>
            <a:ext cx="10268712" cy="4536831"/>
          </a:xfrm>
        </p:spPr>
        <p:txBody>
          <a:bodyPr/>
          <a:lstStyle/>
          <a:p>
            <a:r>
              <a:rPr kumimoji="1" lang="en-US" altLang="ja-JP" dirty="0" err="1">
                <a:latin typeface="ＭＳ ゴシック" panose="020B0609070205080204" pitchFamily="49" charset="-128"/>
                <a:ea typeface="ＭＳ ゴシック" panose="020B0609070205080204" pitchFamily="49" charset="-128"/>
              </a:rPr>
              <a:t>home_screen.dart</a:t>
            </a:r>
            <a:r>
              <a:rPr kumimoji="1" lang="ja-JP" altLang="en-US" dirty="0">
                <a:latin typeface="ＭＳ ゴシック" panose="020B0609070205080204" pitchFamily="49" charset="-128"/>
                <a:ea typeface="ＭＳ ゴシック" panose="020B0609070205080204" pitchFamily="49" charset="-128"/>
              </a:rPr>
              <a:t>（ホーム画面）の設定画面ボタンを押すと</a:t>
            </a:r>
            <a:r>
              <a:rPr kumimoji="1" lang="en-US" altLang="ja-JP" dirty="0" err="1">
                <a:latin typeface="ＭＳ ゴシック" panose="020B0609070205080204" pitchFamily="49" charset="-128"/>
                <a:ea typeface="ＭＳ ゴシック" panose="020B0609070205080204" pitchFamily="49" charset="-128"/>
              </a:rPr>
              <a:t>settings_screen.dart</a:t>
            </a:r>
            <a:r>
              <a:rPr kumimoji="1" lang="ja-JP" altLang="en-US" dirty="0">
                <a:latin typeface="ＭＳ ゴシック" panose="020B0609070205080204" pitchFamily="49" charset="-128"/>
                <a:ea typeface="ＭＳ ゴシック" panose="020B0609070205080204" pitchFamily="49" charset="-128"/>
              </a:rPr>
              <a:t>（設定画面）へ遷移</a:t>
            </a:r>
          </a:p>
          <a:p>
            <a:r>
              <a:rPr kumimoji="1" lang="en-US" altLang="ja-JP" dirty="0" err="1">
                <a:latin typeface="ＭＳ ゴシック" panose="020B0609070205080204" pitchFamily="49" charset="-128"/>
                <a:ea typeface="ＭＳ ゴシック" panose="020B0609070205080204" pitchFamily="49" charset="-128"/>
              </a:rPr>
              <a:t>Next_screen.dart</a:t>
            </a:r>
            <a:r>
              <a:rPr kumimoji="1" lang="ja-JP" altLang="en-US" dirty="0">
                <a:latin typeface="ＭＳ ゴシック" panose="020B0609070205080204" pitchFamily="49" charset="-128"/>
                <a:ea typeface="ＭＳ ゴシック" panose="020B0609070205080204" pitchFamily="49" charset="-128"/>
              </a:rPr>
              <a:t>（次の画面）のホームに戻るボタンを押すと</a:t>
            </a:r>
            <a:r>
              <a:rPr kumimoji="1" lang="en-US" altLang="ja-JP" dirty="0" err="1">
                <a:latin typeface="ＭＳ ゴシック" panose="020B0609070205080204" pitchFamily="49" charset="-128"/>
                <a:ea typeface="ＭＳ ゴシック" panose="020B0609070205080204" pitchFamily="49" charset="-128"/>
              </a:rPr>
              <a:t>home_screen.dart</a:t>
            </a:r>
            <a:r>
              <a:rPr kumimoji="1" lang="ja-JP" altLang="en-US" dirty="0">
                <a:latin typeface="ＭＳ ゴシック" panose="020B0609070205080204" pitchFamily="49" charset="-128"/>
                <a:ea typeface="ＭＳ ゴシック" panose="020B0609070205080204" pitchFamily="49" charset="-128"/>
              </a:rPr>
              <a:t>（ホーム画面）へ遷移</a:t>
            </a:r>
          </a:p>
          <a:p>
            <a:r>
              <a:rPr kumimoji="1" lang="en-US" altLang="ja-JP" dirty="0" err="1">
                <a:latin typeface="ＭＳ ゴシック" panose="020B0609070205080204" pitchFamily="49" charset="-128"/>
                <a:ea typeface="ＭＳ ゴシック" panose="020B0609070205080204" pitchFamily="49" charset="-128"/>
              </a:rPr>
              <a:t>detail_screen.dart</a:t>
            </a:r>
            <a:r>
              <a:rPr kumimoji="1" lang="ja-JP" altLang="en-US" dirty="0">
                <a:latin typeface="ＭＳ ゴシック" panose="020B0609070205080204" pitchFamily="49" charset="-128"/>
                <a:ea typeface="ＭＳ ゴシック" panose="020B0609070205080204" pitchFamily="49" charset="-128"/>
              </a:rPr>
              <a:t>（詳細画面）のホームに戻るボタンを押すと</a:t>
            </a:r>
            <a:r>
              <a:rPr kumimoji="1" lang="en-US" altLang="ja-JP" dirty="0" err="1">
                <a:latin typeface="ＭＳ ゴシック" panose="020B0609070205080204" pitchFamily="49" charset="-128"/>
                <a:ea typeface="ＭＳ ゴシック" panose="020B0609070205080204" pitchFamily="49" charset="-128"/>
              </a:rPr>
              <a:t>home_screen.dart</a:t>
            </a:r>
            <a:r>
              <a:rPr kumimoji="1" lang="en-US" altLang="ja-JP" dirty="0">
                <a:latin typeface="ＭＳ ゴシック" panose="020B0609070205080204" pitchFamily="49" charset="-128"/>
                <a:ea typeface="ＭＳ ゴシック" panose="020B0609070205080204" pitchFamily="49" charset="-128"/>
              </a:rPr>
              <a:t>(</a:t>
            </a:r>
            <a:r>
              <a:rPr kumimoji="1" lang="ja-JP" altLang="en-US" dirty="0">
                <a:latin typeface="ＭＳ ゴシック" panose="020B0609070205080204" pitchFamily="49" charset="-128"/>
                <a:ea typeface="ＭＳ ゴシック" panose="020B0609070205080204" pitchFamily="49" charset="-128"/>
              </a:rPr>
              <a:t>ホーム画面</a:t>
            </a:r>
            <a:r>
              <a:rPr kumimoji="1" lang="en-US" altLang="ja-JP" dirty="0">
                <a:latin typeface="ＭＳ ゴシック" panose="020B0609070205080204" pitchFamily="49" charset="-128"/>
                <a:ea typeface="ＭＳ ゴシック" panose="020B0609070205080204" pitchFamily="49" charset="-128"/>
              </a:rPr>
              <a:t>)</a:t>
            </a:r>
            <a:r>
              <a:rPr kumimoji="1" lang="ja-JP" altLang="en-US" dirty="0">
                <a:latin typeface="ＭＳ ゴシック" panose="020B0609070205080204" pitchFamily="49" charset="-128"/>
                <a:ea typeface="ＭＳ ゴシック" panose="020B0609070205080204" pitchFamily="49" charset="-128"/>
              </a:rPr>
              <a:t>へ遷移</a:t>
            </a:r>
          </a:p>
          <a:p>
            <a:r>
              <a:rPr kumimoji="1" lang="en-US" altLang="ja-JP" dirty="0" err="1">
                <a:latin typeface="ＭＳ ゴシック" panose="020B0609070205080204" pitchFamily="49" charset="-128"/>
                <a:ea typeface="ＭＳ ゴシック" panose="020B0609070205080204" pitchFamily="49" charset="-128"/>
              </a:rPr>
              <a:t>settings_screen.dart</a:t>
            </a:r>
            <a:r>
              <a:rPr kumimoji="1" lang="ja-JP" altLang="en-US" dirty="0">
                <a:latin typeface="ＭＳ ゴシック" panose="020B0609070205080204" pitchFamily="49" charset="-128"/>
                <a:ea typeface="ＭＳ ゴシック" panose="020B0609070205080204" pitchFamily="49" charset="-128"/>
              </a:rPr>
              <a:t>（設定画面）のホームに戻るボタンを押すと</a:t>
            </a:r>
            <a:r>
              <a:rPr kumimoji="1" lang="en-US" altLang="ja-JP" dirty="0" err="1">
                <a:latin typeface="ＭＳ ゴシック" panose="020B0609070205080204" pitchFamily="49" charset="-128"/>
                <a:ea typeface="ＭＳ ゴシック" panose="020B0609070205080204" pitchFamily="49" charset="-128"/>
              </a:rPr>
              <a:t>home_screen.dart</a:t>
            </a:r>
            <a:r>
              <a:rPr kumimoji="1" lang="ja-JP" altLang="en-US" dirty="0">
                <a:latin typeface="ＭＳ ゴシック" panose="020B0609070205080204" pitchFamily="49" charset="-128"/>
                <a:ea typeface="ＭＳ ゴシック" panose="020B0609070205080204" pitchFamily="49" charset="-128"/>
              </a:rPr>
              <a:t>（ホーム画面）へ遷移</a:t>
            </a:r>
          </a:p>
          <a:p>
            <a:endParaRPr kumimoji="1"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214782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0D6DE-3D6B-67FB-1EF3-F2A9AC77E78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4816B42-702B-C823-462B-BCC8759F5BE1}"/>
              </a:ext>
            </a:extLst>
          </p:cNvPr>
          <p:cNvSpPr>
            <a:spLocks noGrp="1"/>
          </p:cNvSpPr>
          <p:nvPr>
            <p:ph type="title"/>
          </p:nvPr>
        </p:nvSpPr>
        <p:spPr>
          <a:xfrm>
            <a:off x="791307" y="317814"/>
            <a:ext cx="10779369" cy="1700784"/>
          </a:xfrm>
        </p:spPr>
        <p:txBody>
          <a:bodyPr/>
          <a:lstStyle/>
          <a:p>
            <a:r>
              <a:rPr kumimoji="1" lang="ja-JP" altLang="en-US" dirty="0"/>
              <a:t>メモ（アプリのアイディア）</a:t>
            </a:r>
          </a:p>
        </p:txBody>
      </p:sp>
      <p:sp>
        <p:nvSpPr>
          <p:cNvPr id="3" name="コンテンツ プレースホルダー 2">
            <a:extLst>
              <a:ext uri="{FF2B5EF4-FFF2-40B4-BE49-F238E27FC236}">
                <a16:creationId xmlns:a16="http://schemas.microsoft.com/office/drawing/2014/main" id="{F97E72BA-324D-3D18-8DDE-C32C4942D624}"/>
              </a:ext>
            </a:extLst>
          </p:cNvPr>
          <p:cNvSpPr>
            <a:spLocks noGrp="1"/>
          </p:cNvSpPr>
          <p:nvPr>
            <p:ph idx="1"/>
          </p:nvPr>
        </p:nvSpPr>
        <p:spPr>
          <a:xfrm>
            <a:off x="960120" y="2321169"/>
            <a:ext cx="10268712" cy="4536831"/>
          </a:xfrm>
        </p:spPr>
        <p:txBody>
          <a:bodyPr/>
          <a:lstStyle/>
          <a:p>
            <a:r>
              <a:rPr kumimoji="1" lang="ja-JP" altLang="en-US" sz="3600" b="1" dirty="0">
                <a:latin typeface="ＭＳ ゴシック" panose="020B0609070205080204" pitchFamily="49" charset="-128"/>
                <a:ea typeface="ＭＳ ゴシック" panose="020B0609070205080204" pitchFamily="49" charset="-128"/>
              </a:rPr>
              <a:t>案１．豆知識か雑学か判断するクイズアプリ</a:t>
            </a:r>
            <a:endParaRPr kumimoji="1" lang="en-US" altLang="ja-JP" sz="3600" b="1" dirty="0">
              <a:latin typeface="ＭＳ ゴシック" panose="020B0609070205080204" pitchFamily="49" charset="-128"/>
              <a:ea typeface="ＭＳ ゴシック" panose="020B0609070205080204" pitchFamily="49" charset="-128"/>
            </a:endParaRPr>
          </a:p>
          <a:p>
            <a:r>
              <a:rPr kumimoji="1" lang="ja-JP" altLang="en-US" sz="3600" b="1" dirty="0">
                <a:latin typeface="ＭＳ ゴシック" panose="020B0609070205080204" pitchFamily="49" charset="-128"/>
                <a:ea typeface="ＭＳ ゴシック" panose="020B0609070205080204" pitchFamily="49" charset="-128"/>
              </a:rPr>
              <a:t>案２</a:t>
            </a:r>
            <a:r>
              <a:rPr kumimoji="1" lang="en-US" altLang="ja-JP" sz="3600" b="1" dirty="0">
                <a:latin typeface="ＭＳ ゴシック" panose="020B0609070205080204" pitchFamily="49" charset="-128"/>
                <a:ea typeface="ＭＳ ゴシック" panose="020B0609070205080204" pitchFamily="49" charset="-128"/>
              </a:rPr>
              <a:t>.</a:t>
            </a:r>
            <a:r>
              <a:rPr kumimoji="1" lang="ja-JP" altLang="en-US" sz="3600" b="1" dirty="0">
                <a:latin typeface="ＭＳ ゴシック" panose="020B0609070205080204" pitchFamily="49" charset="-128"/>
                <a:ea typeface="ＭＳ ゴシック" panose="020B0609070205080204" pitchFamily="49" charset="-128"/>
              </a:rPr>
              <a:t>マーダーミステリーのクイズアプリ</a:t>
            </a:r>
            <a:endParaRPr kumimoji="1" lang="en-US" altLang="ja-JP" sz="3600" b="1" dirty="0">
              <a:latin typeface="ＭＳ ゴシック" panose="020B0609070205080204" pitchFamily="49" charset="-128"/>
              <a:ea typeface="ＭＳ ゴシック" panose="020B0609070205080204" pitchFamily="49" charset="-128"/>
            </a:endParaRPr>
          </a:p>
          <a:p>
            <a:r>
              <a:rPr kumimoji="1" lang="ja-JP" altLang="en-US" sz="3600" b="1" dirty="0">
                <a:latin typeface="ＭＳ ゴシック" panose="020B0609070205080204" pitchFamily="49" charset="-128"/>
                <a:ea typeface="ＭＳ ゴシック" panose="020B0609070205080204" pitchFamily="49" charset="-128"/>
              </a:rPr>
              <a:t>今考えているもの</a:t>
            </a:r>
            <a:endParaRPr kumimoji="1" lang="en-US" altLang="ja-JP" sz="3600" b="1" dirty="0">
              <a:latin typeface="ＭＳ ゴシック" panose="020B0609070205080204" pitchFamily="49" charset="-128"/>
              <a:ea typeface="ＭＳ ゴシック" panose="020B0609070205080204" pitchFamily="49" charset="-128"/>
            </a:endParaRPr>
          </a:p>
          <a:p>
            <a:r>
              <a:rPr kumimoji="1" lang="ja-JP" altLang="en-US" sz="3600" b="1">
                <a:latin typeface="ＭＳ ゴシック" panose="020B0609070205080204" pitchFamily="49" charset="-128"/>
                <a:ea typeface="ＭＳ ゴシック" panose="020B0609070205080204" pitchFamily="49" charset="-128"/>
              </a:rPr>
              <a:t>案２</a:t>
            </a:r>
            <a:endParaRPr kumimoji="1" lang="ja-JP" altLang="en-US" sz="3600" b="1" dirty="0">
              <a:latin typeface="ＭＳ ゴシック" panose="020B0609070205080204" pitchFamily="49" charset="-128"/>
              <a:ea typeface="ＭＳ ゴシック" panose="020B0609070205080204" pitchFamily="49" charset="-128"/>
            </a:endParaRPr>
          </a:p>
          <a:p>
            <a:endParaRPr kumimoji="1"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076528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0BAB-3177-F65B-A499-719F84A06A0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B961BE5-0DBA-C2A4-4C25-D980975E8E52}"/>
              </a:ext>
            </a:extLst>
          </p:cNvPr>
          <p:cNvSpPr>
            <a:spLocks noGrp="1"/>
          </p:cNvSpPr>
          <p:nvPr>
            <p:ph type="title"/>
          </p:nvPr>
        </p:nvSpPr>
        <p:spPr>
          <a:xfrm>
            <a:off x="791307" y="317814"/>
            <a:ext cx="10779369" cy="1700784"/>
          </a:xfrm>
        </p:spPr>
        <p:txBody>
          <a:bodyPr/>
          <a:lstStyle/>
          <a:p>
            <a:r>
              <a:rPr kumimoji="1" lang="ja-JP" altLang="en-US" dirty="0"/>
              <a:t>メモ（アプリの考えまとめ）</a:t>
            </a:r>
          </a:p>
        </p:txBody>
      </p:sp>
      <p:sp>
        <p:nvSpPr>
          <p:cNvPr id="3" name="コンテンツ プレースホルダー 2">
            <a:extLst>
              <a:ext uri="{FF2B5EF4-FFF2-40B4-BE49-F238E27FC236}">
                <a16:creationId xmlns:a16="http://schemas.microsoft.com/office/drawing/2014/main" id="{0C2A0077-37C3-1DB1-E768-828BA1576D40}"/>
              </a:ext>
            </a:extLst>
          </p:cNvPr>
          <p:cNvSpPr>
            <a:spLocks noGrp="1"/>
          </p:cNvSpPr>
          <p:nvPr>
            <p:ph idx="1"/>
          </p:nvPr>
        </p:nvSpPr>
        <p:spPr>
          <a:xfrm>
            <a:off x="960120" y="2321169"/>
            <a:ext cx="10268712" cy="4536831"/>
          </a:xfrm>
        </p:spPr>
        <p:txBody>
          <a:bodyPr/>
          <a:lstStyle/>
          <a:p>
            <a:r>
              <a:rPr kumimoji="1" lang="ja-JP" altLang="en-US" dirty="0">
                <a:latin typeface="ＭＳ ゴシック" panose="020B0609070205080204" pitchFamily="49" charset="-128"/>
                <a:ea typeface="ＭＳ ゴシック" panose="020B0609070205080204" pitchFamily="49" charset="-128"/>
              </a:rPr>
              <a:t>マーダーミステリーのゲームを</a:t>
            </a:r>
            <a:r>
              <a:rPr kumimoji="1" lang="en-US" altLang="ja-JP" dirty="0">
                <a:latin typeface="ＭＳ ゴシック" panose="020B0609070205080204" pitchFamily="49" charset="-128"/>
                <a:ea typeface="ＭＳ ゴシック" panose="020B0609070205080204" pitchFamily="49" charset="-128"/>
              </a:rPr>
              <a:t>Flutter</a:t>
            </a:r>
            <a:r>
              <a:rPr kumimoji="1" lang="ja-JP" altLang="en-US" dirty="0">
                <a:latin typeface="ＭＳ ゴシック" panose="020B0609070205080204" pitchFamily="49" charset="-128"/>
                <a:ea typeface="ＭＳ ゴシック" panose="020B0609070205080204" pitchFamily="49" charset="-128"/>
              </a:rPr>
              <a:t>で作成する</a:t>
            </a:r>
          </a:p>
          <a:p>
            <a:r>
              <a:rPr kumimoji="1" lang="ja-JP" altLang="en-US" dirty="0">
                <a:latin typeface="ＭＳ ゴシック" panose="020B0609070205080204" pitchFamily="49" charset="-128"/>
                <a:ea typeface="ＭＳ ゴシック" panose="020B0609070205080204" pitchFamily="49" charset="-128"/>
              </a:rPr>
              <a:t>ユーザ認証に関して、</a:t>
            </a:r>
            <a:r>
              <a:rPr kumimoji="1" lang="en-US" altLang="ja-JP" dirty="0">
                <a:latin typeface="ＭＳ ゴシック" panose="020B0609070205080204" pitchFamily="49" charset="-128"/>
                <a:ea typeface="ＭＳ ゴシック" panose="020B0609070205080204" pitchFamily="49" charset="-128"/>
              </a:rPr>
              <a:t>lib/mock/</a:t>
            </a:r>
            <a:r>
              <a:rPr kumimoji="1" lang="en-US" altLang="ja-JP" dirty="0" err="1">
                <a:latin typeface="ＭＳ ゴシック" panose="020B0609070205080204" pitchFamily="49" charset="-128"/>
                <a:ea typeface="ＭＳ ゴシック" panose="020B0609070205080204" pitchFamily="49" charset="-128"/>
              </a:rPr>
              <a:t>main.dart</a:t>
            </a:r>
            <a:r>
              <a:rPr kumimoji="1" lang="ja-JP" altLang="en-US" dirty="0">
                <a:latin typeface="ＭＳ ゴシック" panose="020B0609070205080204" pitchFamily="49" charset="-128"/>
                <a:ea typeface="ＭＳ ゴシック" panose="020B0609070205080204" pitchFamily="49" charset="-128"/>
              </a:rPr>
              <a:t>に実装。</a:t>
            </a:r>
          </a:p>
          <a:p>
            <a:r>
              <a:rPr kumimoji="1" lang="ja-JP" altLang="en-US" dirty="0">
                <a:latin typeface="ＭＳ ゴシック" panose="020B0609070205080204" pitchFamily="49" charset="-128"/>
                <a:ea typeface="ＭＳ ゴシック" panose="020B0609070205080204" pitchFamily="49" charset="-128"/>
              </a:rPr>
              <a:t>その他 今後必要なもの</a:t>
            </a:r>
          </a:p>
          <a:p>
            <a:r>
              <a:rPr kumimoji="1" lang="ja-JP" altLang="en-US" dirty="0">
                <a:latin typeface="ＭＳ ゴシック" panose="020B0609070205080204" pitchFamily="49" charset="-128"/>
                <a:ea typeface="ＭＳ ゴシック" panose="020B0609070205080204" pitchFamily="49" charset="-128"/>
              </a:rPr>
              <a:t>ゲーム機能の追加に向けて必要な構成要素：機能・内容</a:t>
            </a:r>
          </a:p>
          <a:p>
            <a:r>
              <a:rPr kumimoji="1" lang="ja-JP" altLang="en-US" dirty="0">
                <a:latin typeface="ＭＳ ゴシック" panose="020B0609070205080204" pitchFamily="49" charset="-128"/>
                <a:ea typeface="ＭＳ ゴシック" panose="020B0609070205080204" pitchFamily="49" charset="-128"/>
              </a:rPr>
              <a:t>新規登録画面　　ユーザ登録</a:t>
            </a:r>
          </a:p>
          <a:p>
            <a:r>
              <a:rPr kumimoji="1" lang="ja-JP" altLang="en-US" dirty="0">
                <a:latin typeface="ＭＳ ゴシック" panose="020B0609070205080204" pitchFamily="49" charset="-128"/>
                <a:ea typeface="ＭＳ ゴシック" panose="020B0609070205080204" pitchFamily="49" charset="-128"/>
              </a:rPr>
              <a:t>ログイン画面　　新規登録したユーザ情報でログイン</a:t>
            </a:r>
          </a:p>
          <a:p>
            <a:r>
              <a:rPr kumimoji="1" lang="ja-JP" altLang="en-US" dirty="0">
                <a:latin typeface="ＭＳ ゴシック" panose="020B0609070205080204" pitchFamily="49" charset="-128"/>
                <a:ea typeface="ＭＳ ゴシック" panose="020B0609070205080204" pitchFamily="49" charset="-128"/>
              </a:rPr>
              <a:t>起動画面　　　　ゲームスタートを押したらホーム画面へ</a:t>
            </a:r>
          </a:p>
          <a:p>
            <a:r>
              <a:rPr kumimoji="1" lang="ja-JP" altLang="en-US" dirty="0">
                <a:latin typeface="ＭＳ ゴシック" panose="020B0609070205080204" pitchFamily="49" charset="-128"/>
                <a:ea typeface="ＭＳ ゴシック" panose="020B0609070205080204" pitchFamily="49" charset="-128"/>
              </a:rPr>
              <a:t>ホーム画面　　　問題を選べれる　ゲームロビーへ</a:t>
            </a:r>
          </a:p>
          <a:p>
            <a:r>
              <a:rPr kumimoji="1" lang="ja-JP" altLang="en-US" dirty="0">
                <a:latin typeface="ＭＳ ゴシック" panose="020B0609070205080204" pitchFamily="49" charset="-128"/>
                <a:ea typeface="ＭＳ ゴシック" panose="020B0609070205080204" pitchFamily="49" charset="-128"/>
              </a:rPr>
              <a:t>ゲームロビー	プレイヤーの待機、参加、役職配布</a:t>
            </a:r>
          </a:p>
          <a:p>
            <a:r>
              <a:rPr kumimoji="1" lang="ja-JP" altLang="en-US" dirty="0">
                <a:latin typeface="ＭＳ ゴシック" panose="020B0609070205080204" pitchFamily="49" charset="-128"/>
                <a:ea typeface="ＭＳ ゴシック" panose="020B0609070205080204" pitchFamily="49" charset="-128"/>
              </a:rPr>
              <a:t>プレイヤー管理	誰が誰なのか（名前、役職、</a:t>
            </a:r>
            <a:r>
              <a:rPr kumimoji="1" lang="en-US" altLang="ja-JP" dirty="0">
                <a:latin typeface="ＭＳ ゴシック" panose="020B0609070205080204" pitchFamily="49" charset="-128"/>
                <a:ea typeface="ＭＳ ゴシック" panose="020B0609070205080204" pitchFamily="49" charset="-128"/>
              </a:rPr>
              <a:t>UID</a:t>
            </a:r>
            <a:r>
              <a:rPr kumimoji="1" lang="ja-JP" altLang="en-US" dirty="0">
                <a:latin typeface="ＭＳ ゴシック" panose="020B0609070205080204" pitchFamily="49" charset="-128"/>
                <a:ea typeface="ＭＳ ゴシック" panose="020B0609070205080204" pitchFamily="49" charset="-128"/>
              </a:rPr>
              <a:t>など）</a:t>
            </a:r>
          </a:p>
          <a:p>
            <a:r>
              <a:rPr kumimoji="1" lang="ja-JP" altLang="en-US" dirty="0">
                <a:latin typeface="ＭＳ ゴシック" panose="020B0609070205080204" pitchFamily="49" charset="-128"/>
                <a:ea typeface="ＭＳ ゴシック" panose="020B0609070205080204" pitchFamily="49" charset="-128"/>
              </a:rPr>
              <a:t>チャット</a:t>
            </a:r>
            <a:r>
              <a:rPr kumimoji="1" lang="en-US" altLang="ja-JP" dirty="0">
                <a:latin typeface="ＭＳ ゴシック" panose="020B0609070205080204" pitchFamily="49" charset="-128"/>
                <a:ea typeface="ＭＳ ゴシック" panose="020B0609070205080204" pitchFamily="49" charset="-128"/>
              </a:rPr>
              <a:t>/</a:t>
            </a:r>
            <a:r>
              <a:rPr kumimoji="1" lang="ja-JP" altLang="en-US" dirty="0">
                <a:latin typeface="ＭＳ ゴシック" panose="020B0609070205080204" pitchFamily="49" charset="-128"/>
                <a:ea typeface="ＭＳ ゴシック" panose="020B0609070205080204" pitchFamily="49" charset="-128"/>
              </a:rPr>
              <a:t>会話画面	プレイヤー同士が推理を進めるための</a:t>
            </a:r>
            <a:r>
              <a:rPr kumimoji="1" lang="en-US" altLang="ja-JP" dirty="0">
                <a:latin typeface="ＭＳ ゴシック" panose="020B0609070205080204" pitchFamily="49" charset="-128"/>
                <a:ea typeface="ＭＳ ゴシック" panose="020B0609070205080204" pitchFamily="49" charset="-128"/>
              </a:rPr>
              <a:t>UI</a:t>
            </a:r>
          </a:p>
          <a:p>
            <a:r>
              <a:rPr kumimoji="1" lang="ja-JP" altLang="en-US" dirty="0">
                <a:latin typeface="ＭＳ ゴシック" panose="020B0609070205080204" pitchFamily="49" charset="-128"/>
                <a:ea typeface="ＭＳ ゴシック" panose="020B0609070205080204" pitchFamily="49" charset="-128"/>
              </a:rPr>
              <a:t>タイマー機能	推理時間、議論時間の制限</a:t>
            </a:r>
          </a:p>
          <a:p>
            <a:r>
              <a:rPr kumimoji="1" lang="ja-JP" altLang="en-US" dirty="0">
                <a:latin typeface="ＭＳ ゴシック" panose="020B0609070205080204" pitchFamily="49" charset="-128"/>
                <a:ea typeface="ＭＳ ゴシック" panose="020B0609070205080204" pitchFamily="49" charset="-128"/>
              </a:rPr>
              <a:t>ゲーム進行ロジック	ゲームのフェーズ管理（例：昼、夜、投票など）</a:t>
            </a:r>
          </a:p>
          <a:p>
            <a:r>
              <a:rPr kumimoji="1" lang="ja-JP" altLang="en-US" dirty="0">
                <a:latin typeface="ＭＳ ゴシック" panose="020B0609070205080204" pitchFamily="49" charset="-128"/>
                <a:ea typeface="ＭＳ ゴシック" panose="020B0609070205080204" pitchFamily="49" charset="-128"/>
              </a:rPr>
              <a:t>状態管理	</a:t>
            </a:r>
            <a:r>
              <a:rPr kumimoji="1" lang="en-US" altLang="ja-JP" dirty="0">
                <a:latin typeface="ＭＳ ゴシック" panose="020B0609070205080204" pitchFamily="49" charset="-128"/>
                <a:ea typeface="ＭＳ ゴシック" panose="020B0609070205080204" pitchFamily="49" charset="-128"/>
              </a:rPr>
              <a:t>provider </a:t>
            </a:r>
            <a:r>
              <a:rPr kumimoji="1" lang="ja-JP" altLang="en-US" dirty="0">
                <a:latin typeface="ＭＳ ゴシック" panose="020B0609070205080204" pitchFamily="49" charset="-128"/>
                <a:ea typeface="ＭＳ ゴシック" panose="020B0609070205080204" pitchFamily="49" charset="-128"/>
              </a:rPr>
              <a:t>や </a:t>
            </a:r>
            <a:r>
              <a:rPr kumimoji="1" lang="en-US" altLang="ja-JP" dirty="0" err="1">
                <a:latin typeface="ＭＳ ゴシック" panose="020B0609070205080204" pitchFamily="49" charset="-128"/>
                <a:ea typeface="ＭＳ ゴシック" panose="020B0609070205080204" pitchFamily="49" charset="-128"/>
              </a:rPr>
              <a:t>riverpod</a:t>
            </a:r>
            <a:r>
              <a:rPr kumimoji="1" lang="ja-JP" altLang="en-US" dirty="0">
                <a:latin typeface="ＭＳ ゴシック" panose="020B0609070205080204" pitchFamily="49" charset="-128"/>
                <a:ea typeface="ＭＳ ゴシック" panose="020B0609070205080204" pitchFamily="49" charset="-128"/>
              </a:rPr>
              <a:t>、</a:t>
            </a:r>
            <a:r>
              <a:rPr kumimoji="1" lang="en-US" altLang="ja-JP" dirty="0">
                <a:latin typeface="ＭＳ ゴシック" panose="020B0609070205080204" pitchFamily="49" charset="-128"/>
                <a:ea typeface="ＭＳ ゴシック" panose="020B0609070205080204" pitchFamily="49" charset="-128"/>
              </a:rPr>
              <a:t>bloc </a:t>
            </a:r>
            <a:r>
              <a:rPr kumimoji="1" lang="ja-JP" altLang="en-US" dirty="0">
                <a:latin typeface="ＭＳ ゴシック" panose="020B0609070205080204" pitchFamily="49" charset="-128"/>
                <a:ea typeface="ＭＳ ゴシック" panose="020B0609070205080204" pitchFamily="49" charset="-128"/>
              </a:rPr>
              <a:t>などの状態管理の導入を検討</a:t>
            </a:r>
          </a:p>
          <a:p>
            <a:r>
              <a:rPr kumimoji="1" lang="ja-JP" altLang="en-US" dirty="0">
                <a:latin typeface="ＭＳ ゴシック" panose="020B0609070205080204" pitchFamily="49" charset="-128"/>
                <a:ea typeface="ＭＳ ゴシック" panose="020B0609070205080204" pitchFamily="49" charset="-128"/>
              </a:rPr>
              <a:t>                今考えているものアプリでゲームを進行させる</a:t>
            </a:r>
          </a:p>
          <a:p>
            <a:r>
              <a:rPr kumimoji="1" lang="ja-JP" altLang="en-US" dirty="0">
                <a:latin typeface="ＭＳ ゴシック" panose="020B0609070205080204" pitchFamily="49" charset="-128"/>
                <a:ea typeface="ＭＳ ゴシック" panose="020B0609070205080204" pitchFamily="49" charset="-128"/>
              </a:rPr>
              <a:t>データ保存	</a:t>
            </a:r>
            <a:r>
              <a:rPr kumimoji="1" lang="en-US" altLang="ja-JP" dirty="0" err="1">
                <a:latin typeface="ＭＳ ゴシック" panose="020B0609070205080204" pitchFamily="49" charset="-128"/>
                <a:ea typeface="ＭＳ ゴシック" panose="020B0609070205080204" pitchFamily="49" charset="-128"/>
              </a:rPr>
              <a:t>Firestore</a:t>
            </a:r>
            <a:r>
              <a:rPr kumimoji="1" lang="ja-JP" altLang="en-US" dirty="0">
                <a:latin typeface="ＭＳ ゴシック" panose="020B0609070205080204" pitchFamily="49" charset="-128"/>
                <a:ea typeface="ＭＳ ゴシック" panose="020B0609070205080204" pitchFamily="49" charset="-128"/>
              </a:rPr>
              <a:t>などでリアルタイム同期やログ保存</a:t>
            </a:r>
          </a:p>
          <a:p>
            <a:endParaRPr kumimoji="1" lang="ja-JP" altLang="en-US" dirty="0">
              <a:latin typeface="ＭＳ ゴシック" panose="020B0609070205080204" pitchFamily="49" charset="-128"/>
              <a:ea typeface="ＭＳ ゴシック" panose="020B0609070205080204" pitchFamily="49" charset="-128"/>
            </a:endParaRPr>
          </a:p>
          <a:p>
            <a:r>
              <a:rPr kumimoji="1" lang="ja-JP" altLang="en-US" dirty="0">
                <a:latin typeface="ＭＳ ゴシック" panose="020B0609070205080204" pitchFamily="49" charset="-128"/>
                <a:ea typeface="ＭＳ ゴシック" panose="020B0609070205080204" pitchFamily="49" charset="-128"/>
              </a:rPr>
              <a:t>もし「オンライン対応（複数人参加）」も目指すなら、</a:t>
            </a:r>
            <a:r>
              <a:rPr kumimoji="1" lang="en-US" altLang="ja-JP" dirty="0">
                <a:latin typeface="ＭＳ ゴシック" panose="020B0609070205080204" pitchFamily="49" charset="-128"/>
                <a:ea typeface="ＭＳ ゴシック" panose="020B0609070205080204" pitchFamily="49" charset="-128"/>
              </a:rPr>
              <a:t>Firebase </a:t>
            </a:r>
            <a:r>
              <a:rPr kumimoji="1" lang="en-US" altLang="ja-JP" dirty="0" err="1">
                <a:latin typeface="ＭＳ ゴシック" panose="020B0609070205080204" pitchFamily="49" charset="-128"/>
                <a:ea typeface="ＭＳ ゴシック" panose="020B0609070205080204" pitchFamily="49" charset="-128"/>
              </a:rPr>
              <a:t>Firestore</a:t>
            </a:r>
            <a:r>
              <a:rPr kumimoji="1" lang="en-US" altLang="ja-JP" dirty="0">
                <a:latin typeface="ＭＳ ゴシック" panose="020B0609070205080204" pitchFamily="49" charset="-128"/>
                <a:ea typeface="ＭＳ ゴシック" panose="020B0609070205080204" pitchFamily="49" charset="-128"/>
              </a:rPr>
              <a:t> </a:t>
            </a:r>
            <a:r>
              <a:rPr kumimoji="1" lang="ja-JP" altLang="en-US" dirty="0">
                <a:latin typeface="ＭＳ ゴシック" panose="020B0609070205080204" pitchFamily="49" charset="-128"/>
                <a:ea typeface="ＭＳ ゴシック" panose="020B0609070205080204" pitchFamily="49" charset="-128"/>
              </a:rPr>
              <a:t>や </a:t>
            </a:r>
            <a:r>
              <a:rPr kumimoji="1" lang="en-US" altLang="ja-JP" dirty="0">
                <a:latin typeface="ＭＳ ゴシック" panose="020B0609070205080204" pitchFamily="49" charset="-128"/>
                <a:ea typeface="ＭＳ ゴシック" panose="020B0609070205080204" pitchFamily="49" charset="-128"/>
              </a:rPr>
              <a:t>Realtime Database </a:t>
            </a:r>
            <a:r>
              <a:rPr kumimoji="1" lang="ja-JP" altLang="en-US" dirty="0">
                <a:latin typeface="ＭＳ ゴシック" panose="020B0609070205080204" pitchFamily="49" charset="-128"/>
                <a:ea typeface="ＭＳ ゴシック" panose="020B0609070205080204" pitchFamily="49" charset="-128"/>
              </a:rPr>
              <a:t>を活用してプレイヤー同士の同期も検討</a:t>
            </a:r>
          </a:p>
          <a:p>
            <a:endParaRPr kumimoji="1" lang="ja-JP" altLang="en-US" dirty="0">
              <a:latin typeface="ＭＳ ゴシック" panose="020B0609070205080204" pitchFamily="49" charset="-128"/>
              <a:ea typeface="ＭＳ ゴシック" panose="020B0609070205080204" pitchFamily="49" charset="-128"/>
            </a:endParaRPr>
          </a:p>
          <a:p>
            <a:endParaRPr kumimoji="1" lang="ja-JP" altLang="en-US" dirty="0">
              <a:latin typeface="ＭＳ ゴシック" panose="020B0609070205080204" pitchFamily="49" charset="-128"/>
              <a:ea typeface="ＭＳ ゴシック" panose="020B0609070205080204" pitchFamily="49" charset="-128"/>
            </a:endParaRPr>
          </a:p>
          <a:p>
            <a:r>
              <a:rPr kumimoji="1" lang="ja-JP" altLang="en-US" dirty="0">
                <a:latin typeface="ＭＳ ゴシック" panose="020B0609070205080204" pitchFamily="49" charset="-128"/>
                <a:ea typeface="ＭＳ ゴシック" panose="020B0609070205080204" pitchFamily="49" charset="-128"/>
              </a:rPr>
              <a:t>マーダーミステリー</a:t>
            </a:r>
          </a:p>
          <a:p>
            <a:r>
              <a:rPr kumimoji="1" lang="ja-JP" altLang="en-US" dirty="0">
                <a:latin typeface="ＭＳ ゴシック" panose="020B0609070205080204" pitchFamily="49" charset="-128"/>
                <a:ea typeface="ＭＳ ゴシック" panose="020B0609070205080204" pitchFamily="49" charset="-128"/>
              </a:rPr>
              <a:t>今考えている</a:t>
            </a:r>
          </a:p>
          <a:p>
            <a:r>
              <a:rPr kumimoji="1" lang="ja-JP" altLang="en-US" dirty="0">
                <a:latin typeface="ＭＳ ゴシック" panose="020B0609070205080204" pitchFamily="49" charset="-128"/>
                <a:ea typeface="ＭＳ ゴシック" panose="020B0609070205080204" pitchFamily="49" charset="-128"/>
              </a:rPr>
              <a:t>ゲームの要件</a:t>
            </a:r>
          </a:p>
          <a:p>
            <a:r>
              <a:rPr kumimoji="1" lang="ja-JP" altLang="en-US" dirty="0">
                <a:latin typeface="ＭＳ ゴシック" panose="020B0609070205080204" pitchFamily="49" charset="-128"/>
                <a:ea typeface="ＭＳ ゴシック" panose="020B0609070205080204" pitchFamily="49" charset="-128"/>
              </a:rPr>
              <a:t>できれば一人でもできるようにしたい</a:t>
            </a:r>
          </a:p>
          <a:p>
            <a:r>
              <a:rPr kumimoji="1" lang="ja-JP" altLang="en-US" dirty="0">
                <a:latin typeface="ＭＳ ゴシック" panose="020B0609070205080204" pitchFamily="49" charset="-128"/>
                <a:ea typeface="ＭＳ ゴシック" panose="020B0609070205080204" pitchFamily="49" charset="-128"/>
              </a:rPr>
              <a:t>ルーム参加者待てるところを作る</a:t>
            </a:r>
          </a:p>
          <a:p>
            <a:r>
              <a:rPr kumimoji="1" lang="ja-JP" altLang="en-US" dirty="0">
                <a:latin typeface="ＭＳ ゴシック" panose="020B0609070205080204" pitchFamily="49" charset="-128"/>
                <a:ea typeface="ＭＳ ゴシック" panose="020B0609070205080204" pitchFamily="49" charset="-128"/>
              </a:rPr>
              <a:t>問題を選択できるようにする</a:t>
            </a:r>
          </a:p>
          <a:p>
            <a:r>
              <a:rPr kumimoji="1" lang="ja-JP" altLang="en-US" dirty="0">
                <a:latin typeface="ＭＳ ゴシック" panose="020B0609070205080204" pitchFamily="49" charset="-128"/>
                <a:ea typeface="ＭＳ ゴシック" panose="020B0609070205080204" pitchFamily="49" charset="-128"/>
              </a:rPr>
              <a:t>話ができるところ（チャットできる）</a:t>
            </a:r>
          </a:p>
          <a:p>
            <a:r>
              <a:rPr kumimoji="1" lang="ja-JP" altLang="en-US" dirty="0">
                <a:latin typeface="ＭＳ ゴシック" panose="020B0609070205080204" pitchFamily="49" charset="-128"/>
                <a:ea typeface="ＭＳ ゴシック" panose="020B0609070205080204" pitchFamily="49" charset="-128"/>
              </a:rPr>
              <a:t>個別で話し合いができるところを作る</a:t>
            </a:r>
          </a:p>
          <a:p>
            <a:r>
              <a:rPr kumimoji="1" lang="ja-JP" altLang="en-US" dirty="0">
                <a:latin typeface="ＭＳ ゴシック" panose="020B0609070205080204" pitchFamily="49" charset="-128"/>
                <a:ea typeface="ＭＳ ゴシック" panose="020B0609070205080204" pitchFamily="49" charset="-128"/>
              </a:rPr>
              <a:t>投票できるようにする</a:t>
            </a:r>
          </a:p>
          <a:p>
            <a:r>
              <a:rPr kumimoji="1" lang="ja-JP" altLang="en-US" dirty="0">
                <a:latin typeface="ＭＳ ゴシック" panose="020B0609070205080204" pitchFamily="49" charset="-128"/>
                <a:ea typeface="ＭＳ ゴシック" panose="020B0609070205080204" pitchFamily="49" charset="-128"/>
              </a:rPr>
              <a:t>時間制限で次のステップに行けるようにする</a:t>
            </a:r>
          </a:p>
          <a:p>
            <a:r>
              <a:rPr kumimoji="1" lang="ja-JP" altLang="en-US" dirty="0">
                <a:latin typeface="ＭＳ ゴシック" panose="020B0609070205080204" pitchFamily="49" charset="-128"/>
                <a:ea typeface="ＭＳ ゴシック" panose="020B0609070205080204" pitchFamily="49" charset="-128"/>
              </a:rPr>
              <a:t>ステップ</a:t>
            </a:r>
          </a:p>
          <a:p>
            <a:r>
              <a:rPr kumimoji="1" lang="ja-JP" altLang="en-US" dirty="0">
                <a:latin typeface="ＭＳ ゴシック" panose="020B0609070205080204" pitchFamily="49" charset="-128"/>
                <a:ea typeface="ＭＳ ゴシック" panose="020B0609070205080204" pitchFamily="49" charset="-128"/>
              </a:rPr>
              <a:t>参加者に役割をランダムに割り振る</a:t>
            </a:r>
          </a:p>
          <a:p>
            <a:r>
              <a:rPr kumimoji="1" lang="ja-JP" altLang="en-US" dirty="0">
                <a:latin typeface="ＭＳ ゴシック" panose="020B0609070205080204" pitchFamily="49" charset="-128"/>
                <a:ea typeface="ＭＳ ゴシック" panose="020B0609070205080204" pitchFamily="49" charset="-128"/>
              </a:rPr>
              <a:t>自分の役割を知る</a:t>
            </a:r>
          </a:p>
          <a:p>
            <a:r>
              <a:rPr kumimoji="1" lang="ja-JP" altLang="en-US" dirty="0">
                <a:latin typeface="ＭＳ ゴシック" panose="020B0609070205080204" pitchFamily="49" charset="-128"/>
                <a:ea typeface="ＭＳ ゴシック" panose="020B0609070205080204" pitchFamily="49" charset="-128"/>
              </a:rPr>
              <a:t>確認したら、話し合いへ</a:t>
            </a:r>
          </a:p>
          <a:p>
            <a:r>
              <a:rPr kumimoji="1" lang="ja-JP" altLang="en-US" dirty="0">
                <a:latin typeface="ＭＳ ゴシック" panose="020B0609070205080204" pitchFamily="49" charset="-128"/>
                <a:ea typeface="ＭＳ ゴシック" panose="020B0609070205080204" pitchFamily="49" charset="-128"/>
              </a:rPr>
              <a:t>後から知ることができる証拠を選択させる</a:t>
            </a:r>
          </a:p>
          <a:p>
            <a:r>
              <a:rPr kumimoji="1" lang="ja-JP" altLang="en-US" dirty="0">
                <a:latin typeface="ＭＳ ゴシック" panose="020B0609070205080204" pitchFamily="49" charset="-128"/>
                <a:ea typeface="ＭＳ ゴシック" panose="020B0609070205080204" pitchFamily="49" charset="-128"/>
              </a:rPr>
              <a:t>その後話し合いをさせる</a:t>
            </a:r>
          </a:p>
          <a:p>
            <a:r>
              <a:rPr kumimoji="1" lang="ja-JP" altLang="en-US" dirty="0">
                <a:latin typeface="ＭＳ ゴシック" panose="020B0609070205080204" pitchFamily="49" charset="-128"/>
                <a:ea typeface="ＭＳ ゴシック" panose="020B0609070205080204" pitchFamily="49" charset="-128"/>
              </a:rPr>
              <a:t>話の流れ</a:t>
            </a:r>
          </a:p>
          <a:p>
            <a:r>
              <a:rPr kumimoji="1" lang="ja-JP" altLang="en-US" dirty="0">
                <a:latin typeface="ＭＳ ゴシック" panose="020B0609070205080204" pitchFamily="49" charset="-128"/>
                <a:ea typeface="ＭＳ ゴシック" panose="020B0609070205080204" pitchFamily="49" charset="-128"/>
              </a:rPr>
              <a:t>最初に全体で話し合いをさせる</a:t>
            </a:r>
          </a:p>
          <a:p>
            <a:r>
              <a:rPr kumimoji="1" lang="ja-JP" altLang="en-US" dirty="0">
                <a:latin typeface="ＭＳ ゴシック" panose="020B0609070205080204" pitchFamily="49" charset="-128"/>
                <a:ea typeface="ＭＳ ゴシック" panose="020B0609070205080204" pitchFamily="49" charset="-128"/>
              </a:rPr>
              <a:t>その後順番に組合せで個別で話し合いをさせる</a:t>
            </a:r>
          </a:p>
          <a:p>
            <a:r>
              <a:rPr kumimoji="1" lang="ja-JP" altLang="en-US" dirty="0">
                <a:latin typeface="ＭＳ ゴシック" panose="020B0609070205080204" pitchFamily="49" charset="-128"/>
                <a:ea typeface="ＭＳ ゴシック" panose="020B0609070205080204" pitchFamily="49" charset="-128"/>
              </a:rPr>
              <a:t>上の流れを二回行う</a:t>
            </a:r>
          </a:p>
          <a:p>
            <a:r>
              <a:rPr kumimoji="1" lang="ja-JP" altLang="en-US" dirty="0">
                <a:latin typeface="ＭＳ ゴシック" panose="020B0609070205080204" pitchFamily="49" charset="-128"/>
                <a:ea typeface="ＭＳ ゴシック" panose="020B0609070205080204" pitchFamily="49" charset="-128"/>
              </a:rPr>
              <a:t>その後誰があやしいか順番に聞いていく</a:t>
            </a:r>
          </a:p>
          <a:p>
            <a:r>
              <a:rPr kumimoji="1" lang="ja-JP" altLang="en-US" dirty="0">
                <a:latin typeface="ＭＳ ゴシック" panose="020B0609070205080204" pitchFamily="49" charset="-128"/>
                <a:ea typeface="ＭＳ ゴシック" panose="020B0609070205080204" pitchFamily="49" charset="-128"/>
              </a:rPr>
              <a:t>　なぜ怪しいと思うのかを理由も言ってもらい</a:t>
            </a:r>
          </a:p>
          <a:p>
            <a:r>
              <a:rPr kumimoji="1" lang="ja-JP" altLang="en-US" dirty="0">
                <a:latin typeface="ＭＳ ゴシック" panose="020B0609070205080204" pitchFamily="49" charset="-128"/>
                <a:ea typeface="ＭＳ ゴシック" panose="020B0609070205080204" pitchFamily="49" charset="-128"/>
              </a:rPr>
              <a:t>　それに対して質問したい人が質問していく</a:t>
            </a:r>
          </a:p>
          <a:p>
            <a:r>
              <a:rPr kumimoji="1" lang="ja-JP" altLang="en-US" dirty="0">
                <a:latin typeface="ＭＳ ゴシック" panose="020B0609070205080204" pitchFamily="49" charset="-128"/>
                <a:ea typeface="ＭＳ ゴシック" panose="020B0609070205080204" pitchFamily="49" charset="-128"/>
              </a:rPr>
              <a:t>最後に投票させる</a:t>
            </a:r>
          </a:p>
          <a:p>
            <a:r>
              <a:rPr kumimoji="1" lang="ja-JP" altLang="en-US" dirty="0">
                <a:latin typeface="ＭＳ ゴシック" panose="020B0609070205080204" pitchFamily="49" charset="-128"/>
                <a:ea typeface="ＭＳ ゴシック" panose="020B0609070205080204" pitchFamily="49" charset="-128"/>
              </a:rPr>
              <a:t>投票結果で犯人がどのような結果になるかを言い</a:t>
            </a:r>
          </a:p>
          <a:p>
            <a:r>
              <a:rPr kumimoji="1" lang="ja-JP" altLang="en-US" dirty="0">
                <a:latin typeface="ＭＳ ゴシック" panose="020B0609070205080204" pitchFamily="49" charset="-128"/>
                <a:ea typeface="ＭＳ ゴシック" panose="020B0609070205080204" pitchFamily="49" charset="-128"/>
              </a:rPr>
              <a:t>その後の人物がどうなったかを説明する</a:t>
            </a:r>
          </a:p>
          <a:p>
            <a:r>
              <a:rPr kumimoji="1" lang="ja-JP" altLang="en-US" dirty="0">
                <a:latin typeface="ＭＳ ゴシック" panose="020B0609070205080204" pitchFamily="49" charset="-128"/>
                <a:ea typeface="ＭＳ ゴシック" panose="020B0609070205080204" pitchFamily="49" charset="-128"/>
              </a:rPr>
              <a:t>最後にだれが犯人だったのかを教える</a:t>
            </a:r>
          </a:p>
          <a:p>
            <a:endParaRPr kumimoji="1"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135480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CAFAC-285E-C683-20F3-01F9F52839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E357A5-1231-0654-E37B-D9406AE8D4D2}"/>
              </a:ext>
            </a:extLst>
          </p:cNvPr>
          <p:cNvSpPr>
            <a:spLocks noGrp="1"/>
          </p:cNvSpPr>
          <p:nvPr>
            <p:ph type="title"/>
          </p:nvPr>
        </p:nvSpPr>
        <p:spPr>
          <a:xfrm>
            <a:off x="791307" y="317814"/>
            <a:ext cx="10779369" cy="1700784"/>
          </a:xfrm>
        </p:spPr>
        <p:txBody>
          <a:bodyPr/>
          <a:lstStyle/>
          <a:p>
            <a:r>
              <a:rPr kumimoji="1" lang="ja-JP" altLang="en-US" dirty="0"/>
              <a:t>メモ（アプリの考えまとめ）</a:t>
            </a:r>
          </a:p>
        </p:txBody>
      </p:sp>
      <p:sp>
        <p:nvSpPr>
          <p:cNvPr id="3" name="コンテンツ プレースホルダー 2">
            <a:extLst>
              <a:ext uri="{FF2B5EF4-FFF2-40B4-BE49-F238E27FC236}">
                <a16:creationId xmlns:a16="http://schemas.microsoft.com/office/drawing/2014/main" id="{DEF5B092-AC38-FDC7-078F-EBAB660DB588}"/>
              </a:ext>
            </a:extLst>
          </p:cNvPr>
          <p:cNvSpPr>
            <a:spLocks noGrp="1"/>
          </p:cNvSpPr>
          <p:nvPr>
            <p:ph idx="1"/>
          </p:nvPr>
        </p:nvSpPr>
        <p:spPr>
          <a:xfrm>
            <a:off x="960120" y="2321169"/>
            <a:ext cx="10268712" cy="4536831"/>
          </a:xfrm>
        </p:spPr>
        <p:txBody>
          <a:bodyPr/>
          <a:lstStyle/>
          <a:p>
            <a:r>
              <a:rPr kumimoji="1" lang="ja-JP" altLang="en-US" dirty="0">
                <a:latin typeface="ＭＳ ゴシック" panose="020B0609070205080204" pitchFamily="49" charset="-128"/>
                <a:ea typeface="ＭＳ ゴシック" panose="020B0609070205080204" pitchFamily="49" charset="-128"/>
              </a:rPr>
              <a:t>マーダーミステリー</a:t>
            </a:r>
          </a:p>
          <a:p>
            <a:r>
              <a:rPr kumimoji="1" lang="ja-JP" altLang="en-US" dirty="0">
                <a:latin typeface="ＭＳ ゴシック" panose="020B0609070205080204" pitchFamily="49" charset="-128"/>
                <a:ea typeface="ＭＳ ゴシック" panose="020B0609070205080204" pitchFamily="49" charset="-128"/>
              </a:rPr>
              <a:t>今考えている</a:t>
            </a:r>
          </a:p>
          <a:p>
            <a:r>
              <a:rPr kumimoji="1" lang="ja-JP" altLang="en-US" dirty="0">
                <a:latin typeface="ＭＳ ゴシック" panose="020B0609070205080204" pitchFamily="49" charset="-128"/>
                <a:ea typeface="ＭＳ ゴシック" panose="020B0609070205080204" pitchFamily="49" charset="-128"/>
              </a:rPr>
              <a:t>ゲームの要件</a:t>
            </a:r>
          </a:p>
          <a:p>
            <a:r>
              <a:rPr kumimoji="1" lang="ja-JP" altLang="en-US" dirty="0">
                <a:latin typeface="ＭＳ ゴシック" panose="020B0609070205080204" pitchFamily="49" charset="-128"/>
                <a:ea typeface="ＭＳ ゴシック" panose="020B0609070205080204" pitchFamily="49" charset="-128"/>
              </a:rPr>
              <a:t>できれば一人でもできるようにしたい</a:t>
            </a:r>
          </a:p>
          <a:p>
            <a:r>
              <a:rPr kumimoji="1" lang="ja-JP" altLang="en-US" dirty="0">
                <a:latin typeface="ＭＳ ゴシック" panose="020B0609070205080204" pitchFamily="49" charset="-128"/>
                <a:ea typeface="ＭＳ ゴシック" panose="020B0609070205080204" pitchFamily="49" charset="-128"/>
              </a:rPr>
              <a:t>ルーム参加者待てるところを作る</a:t>
            </a:r>
          </a:p>
          <a:p>
            <a:r>
              <a:rPr kumimoji="1" lang="ja-JP" altLang="en-US" dirty="0">
                <a:latin typeface="ＭＳ ゴシック" panose="020B0609070205080204" pitchFamily="49" charset="-128"/>
                <a:ea typeface="ＭＳ ゴシック" panose="020B0609070205080204" pitchFamily="49" charset="-128"/>
              </a:rPr>
              <a:t>問題を選択できるようにする</a:t>
            </a:r>
          </a:p>
          <a:p>
            <a:r>
              <a:rPr kumimoji="1" lang="ja-JP" altLang="en-US" dirty="0">
                <a:latin typeface="ＭＳ ゴシック" panose="020B0609070205080204" pitchFamily="49" charset="-128"/>
                <a:ea typeface="ＭＳ ゴシック" panose="020B0609070205080204" pitchFamily="49" charset="-128"/>
              </a:rPr>
              <a:t>話ができるところ（チャットできる）</a:t>
            </a:r>
          </a:p>
          <a:p>
            <a:r>
              <a:rPr kumimoji="1" lang="ja-JP" altLang="en-US" dirty="0">
                <a:latin typeface="ＭＳ ゴシック" panose="020B0609070205080204" pitchFamily="49" charset="-128"/>
                <a:ea typeface="ＭＳ ゴシック" panose="020B0609070205080204" pitchFamily="49" charset="-128"/>
              </a:rPr>
              <a:t>個別で話し合いができるところを作る</a:t>
            </a:r>
          </a:p>
          <a:p>
            <a:r>
              <a:rPr kumimoji="1" lang="ja-JP" altLang="en-US" dirty="0">
                <a:latin typeface="ＭＳ ゴシック" panose="020B0609070205080204" pitchFamily="49" charset="-128"/>
                <a:ea typeface="ＭＳ ゴシック" panose="020B0609070205080204" pitchFamily="49" charset="-128"/>
              </a:rPr>
              <a:t>投票できるようにする</a:t>
            </a:r>
          </a:p>
          <a:p>
            <a:r>
              <a:rPr kumimoji="1" lang="ja-JP" altLang="en-US" dirty="0">
                <a:latin typeface="ＭＳ ゴシック" panose="020B0609070205080204" pitchFamily="49" charset="-128"/>
                <a:ea typeface="ＭＳ ゴシック" panose="020B0609070205080204" pitchFamily="49" charset="-128"/>
              </a:rPr>
              <a:t>時間制限で次のステップに行けるようにする</a:t>
            </a:r>
          </a:p>
        </p:txBody>
      </p:sp>
    </p:spTree>
    <p:extLst>
      <p:ext uri="{BB962C8B-B14F-4D97-AF65-F5344CB8AC3E}">
        <p14:creationId xmlns:p14="http://schemas.microsoft.com/office/powerpoint/2010/main" val="697775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B8974-FCCC-6547-7467-1D50A7C6B3E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305F752-2253-116C-7DC3-01FFCE4FB63B}"/>
              </a:ext>
            </a:extLst>
          </p:cNvPr>
          <p:cNvSpPr>
            <a:spLocks noGrp="1"/>
          </p:cNvSpPr>
          <p:nvPr>
            <p:ph type="title"/>
          </p:nvPr>
        </p:nvSpPr>
        <p:spPr>
          <a:xfrm>
            <a:off x="791307" y="317814"/>
            <a:ext cx="10779369" cy="1700784"/>
          </a:xfrm>
        </p:spPr>
        <p:txBody>
          <a:bodyPr/>
          <a:lstStyle/>
          <a:p>
            <a:r>
              <a:rPr kumimoji="1" lang="ja-JP" altLang="en-US" dirty="0"/>
              <a:t>メモ（アプリの考えまとめ）</a:t>
            </a:r>
          </a:p>
        </p:txBody>
      </p:sp>
      <p:sp>
        <p:nvSpPr>
          <p:cNvPr id="3" name="コンテンツ プレースホルダー 2">
            <a:extLst>
              <a:ext uri="{FF2B5EF4-FFF2-40B4-BE49-F238E27FC236}">
                <a16:creationId xmlns:a16="http://schemas.microsoft.com/office/drawing/2014/main" id="{DB657D88-3588-83FD-DF47-BB9F77C78E6C}"/>
              </a:ext>
            </a:extLst>
          </p:cNvPr>
          <p:cNvSpPr>
            <a:spLocks noGrp="1"/>
          </p:cNvSpPr>
          <p:nvPr>
            <p:ph idx="1"/>
          </p:nvPr>
        </p:nvSpPr>
        <p:spPr>
          <a:xfrm>
            <a:off x="960120" y="2321169"/>
            <a:ext cx="10268712" cy="4536831"/>
          </a:xfrm>
        </p:spPr>
        <p:txBody>
          <a:bodyPr/>
          <a:lstStyle/>
          <a:p>
            <a:r>
              <a:rPr kumimoji="1" lang="ja-JP" altLang="en-US" dirty="0">
                <a:latin typeface="ＭＳ ゴシック" panose="020B0609070205080204" pitchFamily="49" charset="-128"/>
                <a:ea typeface="ＭＳ ゴシック" panose="020B0609070205080204" pitchFamily="49" charset="-128"/>
              </a:rPr>
              <a:t>ステップ</a:t>
            </a:r>
          </a:p>
          <a:p>
            <a:r>
              <a:rPr kumimoji="1" lang="ja-JP" altLang="en-US" dirty="0">
                <a:latin typeface="ＭＳ ゴシック" panose="020B0609070205080204" pitchFamily="49" charset="-128"/>
                <a:ea typeface="ＭＳ ゴシック" panose="020B0609070205080204" pitchFamily="49" charset="-128"/>
              </a:rPr>
              <a:t>参加者に役割をランダムに割り振る</a:t>
            </a:r>
          </a:p>
          <a:p>
            <a:r>
              <a:rPr kumimoji="1" lang="ja-JP" altLang="en-US" dirty="0">
                <a:latin typeface="ＭＳ ゴシック" panose="020B0609070205080204" pitchFamily="49" charset="-128"/>
                <a:ea typeface="ＭＳ ゴシック" panose="020B0609070205080204" pitchFamily="49" charset="-128"/>
              </a:rPr>
              <a:t>自分の役割を知る</a:t>
            </a:r>
          </a:p>
          <a:p>
            <a:r>
              <a:rPr kumimoji="1" lang="ja-JP" altLang="en-US" dirty="0">
                <a:latin typeface="ＭＳ ゴシック" panose="020B0609070205080204" pitchFamily="49" charset="-128"/>
                <a:ea typeface="ＭＳ ゴシック" panose="020B0609070205080204" pitchFamily="49" charset="-128"/>
              </a:rPr>
              <a:t>確認したら、話し合いへ</a:t>
            </a:r>
          </a:p>
          <a:p>
            <a:r>
              <a:rPr kumimoji="1" lang="ja-JP" altLang="en-US" dirty="0">
                <a:latin typeface="ＭＳ ゴシック" panose="020B0609070205080204" pitchFamily="49" charset="-128"/>
                <a:ea typeface="ＭＳ ゴシック" panose="020B0609070205080204" pitchFamily="49" charset="-128"/>
              </a:rPr>
              <a:t>後から知ることができる証拠を選択させる</a:t>
            </a:r>
          </a:p>
          <a:p>
            <a:r>
              <a:rPr kumimoji="1" lang="ja-JP" altLang="en-US" dirty="0">
                <a:latin typeface="ＭＳ ゴシック" panose="020B0609070205080204" pitchFamily="49" charset="-128"/>
                <a:ea typeface="ＭＳ ゴシック" panose="020B0609070205080204" pitchFamily="49" charset="-128"/>
              </a:rPr>
              <a:t>その後話し合いをさせる</a:t>
            </a:r>
          </a:p>
        </p:txBody>
      </p:sp>
    </p:spTree>
    <p:extLst>
      <p:ext uri="{BB962C8B-B14F-4D97-AF65-F5344CB8AC3E}">
        <p14:creationId xmlns:p14="http://schemas.microsoft.com/office/powerpoint/2010/main" val="289012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D1245-DC5C-6CFA-6AE9-BA38084F71A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B1BFD5-4132-F73D-64FB-93B43761756C}"/>
              </a:ext>
            </a:extLst>
          </p:cNvPr>
          <p:cNvSpPr>
            <a:spLocks noGrp="1"/>
          </p:cNvSpPr>
          <p:nvPr>
            <p:ph type="title"/>
          </p:nvPr>
        </p:nvSpPr>
        <p:spPr/>
        <p:txBody>
          <a:bodyPr/>
          <a:lstStyle/>
          <a:p>
            <a:r>
              <a:rPr kumimoji="1" lang="ja-JP" altLang="en-US" sz="5400" dirty="0"/>
              <a:t>マーダーミステリーとは</a:t>
            </a:r>
          </a:p>
        </p:txBody>
      </p:sp>
      <p:sp>
        <p:nvSpPr>
          <p:cNvPr id="3" name="コンテンツ プレースホルダー 2">
            <a:extLst>
              <a:ext uri="{FF2B5EF4-FFF2-40B4-BE49-F238E27FC236}">
                <a16:creationId xmlns:a16="http://schemas.microsoft.com/office/drawing/2014/main" id="{48FCFC4D-A7FC-958C-40BF-8BC26DB17436}"/>
              </a:ext>
            </a:extLst>
          </p:cNvPr>
          <p:cNvSpPr>
            <a:spLocks noGrp="1"/>
          </p:cNvSpPr>
          <p:nvPr>
            <p:ph idx="1"/>
          </p:nvPr>
        </p:nvSpPr>
        <p:spPr>
          <a:xfrm>
            <a:off x="650631" y="2587752"/>
            <a:ext cx="10779369" cy="3952434"/>
          </a:xfrm>
        </p:spPr>
        <p:txBody>
          <a:bodyPr/>
          <a:lstStyle/>
          <a:p>
            <a:pPr marL="457200" indent="-457200">
              <a:buFont typeface="Arial" panose="020B0604020202020204" pitchFamily="34" charset="0"/>
              <a:buChar char="•"/>
            </a:pP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殺人事件の登場人物になって、犯人を見つけたり、自分の秘密を守ったりするゲーム（例　狂気山脈）</a:t>
            </a:r>
            <a:endParaRPr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r>
              <a:rPr lang="ja-JP" altLang="en-US"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簡単にまとめると</a:t>
            </a:r>
          </a:p>
          <a:p>
            <a:pPr marL="457200" indent="-457200">
              <a:buFont typeface="Arial" panose="020B0604020202020204" pitchFamily="34" charset="0"/>
              <a:buChar char="•"/>
            </a:pPr>
            <a:r>
              <a:rPr lang="ja-JP" altLang="en-US"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あなたが物語の登場人物になる</a:t>
            </a:r>
            <a:endPar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marL="457200" indent="-457200">
              <a:buFont typeface="Arial" panose="020B0604020202020204" pitchFamily="34" charset="0"/>
              <a:buChar char="•"/>
            </a:pPr>
            <a:r>
              <a:rPr lang="ja-JP" altLang="en-US"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みんなで事件の真相を推理する</a:t>
            </a:r>
            <a:endPar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marL="457200" indent="-457200">
              <a:buFont typeface="Arial" panose="020B0604020202020204" pitchFamily="34" charset="0"/>
              <a:buChar char="•"/>
            </a:pPr>
            <a:r>
              <a:rPr lang="ja-JP" altLang="en-US"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ウソや秘密、駆け引きが面白い</a:t>
            </a:r>
            <a:endPar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endParaRPr kumimoji="1"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p:txBody>
      </p:sp>
      <p:pic>
        <p:nvPicPr>
          <p:cNvPr id="5" name="図 4" descr="雪が積もっている山の絵&#10;&#10;AI 生成コンテンツは誤りを含む可能性があります。">
            <a:extLst>
              <a:ext uri="{FF2B5EF4-FFF2-40B4-BE49-F238E27FC236}">
                <a16:creationId xmlns:a16="http://schemas.microsoft.com/office/drawing/2014/main" id="{79F0E86F-980B-E00C-E909-5901FF1C8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401" y="4020506"/>
            <a:ext cx="4479431" cy="2519680"/>
          </a:xfrm>
          <a:prstGeom prst="rect">
            <a:avLst/>
          </a:prstGeom>
        </p:spPr>
      </p:pic>
    </p:spTree>
    <p:extLst>
      <p:ext uri="{BB962C8B-B14F-4D97-AF65-F5344CB8AC3E}">
        <p14:creationId xmlns:p14="http://schemas.microsoft.com/office/powerpoint/2010/main" val="1561301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7609D-9158-EB54-AAE3-72D6BFAD6C8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A093B7E-6117-E26A-1CD6-733AECD44285}"/>
              </a:ext>
            </a:extLst>
          </p:cNvPr>
          <p:cNvSpPr>
            <a:spLocks noGrp="1"/>
          </p:cNvSpPr>
          <p:nvPr>
            <p:ph type="title"/>
          </p:nvPr>
        </p:nvSpPr>
        <p:spPr>
          <a:xfrm>
            <a:off x="791307" y="317814"/>
            <a:ext cx="10779369" cy="1700784"/>
          </a:xfrm>
        </p:spPr>
        <p:txBody>
          <a:bodyPr/>
          <a:lstStyle/>
          <a:p>
            <a:r>
              <a:rPr kumimoji="1" lang="ja-JP" altLang="en-US" dirty="0"/>
              <a:t>メモ（アプリの考えまとめ）</a:t>
            </a:r>
          </a:p>
        </p:txBody>
      </p:sp>
      <p:sp>
        <p:nvSpPr>
          <p:cNvPr id="3" name="コンテンツ プレースホルダー 2">
            <a:extLst>
              <a:ext uri="{FF2B5EF4-FFF2-40B4-BE49-F238E27FC236}">
                <a16:creationId xmlns:a16="http://schemas.microsoft.com/office/drawing/2014/main" id="{43B6FCBE-33EC-BF63-5438-BCE2DE50B043}"/>
              </a:ext>
            </a:extLst>
          </p:cNvPr>
          <p:cNvSpPr>
            <a:spLocks noGrp="1"/>
          </p:cNvSpPr>
          <p:nvPr>
            <p:ph idx="1"/>
          </p:nvPr>
        </p:nvSpPr>
        <p:spPr>
          <a:xfrm>
            <a:off x="961644" y="2321169"/>
            <a:ext cx="10200937" cy="4536831"/>
          </a:xfrm>
        </p:spPr>
        <p:txBody>
          <a:bodyPr/>
          <a:lstStyle/>
          <a:p>
            <a:r>
              <a:rPr kumimoji="1" lang="ja-JP" altLang="en-US" sz="2400" dirty="0">
                <a:latin typeface="ＭＳ ゴシック" panose="020B0609070205080204" pitchFamily="49" charset="-128"/>
                <a:ea typeface="ＭＳ ゴシック" panose="020B0609070205080204" pitchFamily="49" charset="-128"/>
              </a:rPr>
              <a:t>話の流れ</a:t>
            </a:r>
          </a:p>
          <a:p>
            <a:r>
              <a:rPr kumimoji="1" lang="ja-JP" altLang="en-US" sz="2400" dirty="0">
                <a:latin typeface="ＭＳ ゴシック" panose="020B0609070205080204" pitchFamily="49" charset="-128"/>
                <a:ea typeface="ＭＳ ゴシック" panose="020B0609070205080204" pitchFamily="49" charset="-128"/>
              </a:rPr>
              <a:t>最初に全体で話し合いをさせる</a:t>
            </a:r>
          </a:p>
          <a:p>
            <a:r>
              <a:rPr kumimoji="1" lang="ja-JP" altLang="en-US" sz="2400" dirty="0">
                <a:latin typeface="ＭＳ ゴシック" panose="020B0609070205080204" pitchFamily="49" charset="-128"/>
                <a:ea typeface="ＭＳ ゴシック" panose="020B0609070205080204" pitchFamily="49" charset="-128"/>
              </a:rPr>
              <a:t>その後順番に組合せで個別で話し合いをさせる（二回行う）</a:t>
            </a:r>
          </a:p>
          <a:p>
            <a:r>
              <a:rPr kumimoji="1" lang="ja-JP" altLang="en-US" sz="2400" dirty="0">
                <a:latin typeface="ＭＳ ゴシック" panose="020B0609070205080204" pitchFamily="49" charset="-128"/>
                <a:ea typeface="ＭＳ ゴシック" panose="020B0609070205080204" pitchFamily="49" charset="-128"/>
              </a:rPr>
              <a:t>その後誰があやしいか順番に聞いていく</a:t>
            </a:r>
          </a:p>
          <a:p>
            <a:r>
              <a:rPr kumimoji="1" lang="ja-JP" altLang="en-US" sz="2400" dirty="0">
                <a:latin typeface="ＭＳ ゴシック" panose="020B0609070205080204" pitchFamily="49" charset="-128"/>
                <a:ea typeface="ＭＳ ゴシック" panose="020B0609070205080204" pitchFamily="49" charset="-128"/>
              </a:rPr>
              <a:t>　なぜ怪しいと思うのかを理由も言ってもらい</a:t>
            </a:r>
          </a:p>
          <a:p>
            <a:r>
              <a:rPr kumimoji="1" lang="ja-JP" altLang="en-US" sz="2400" dirty="0">
                <a:latin typeface="ＭＳ ゴシック" panose="020B0609070205080204" pitchFamily="49" charset="-128"/>
                <a:ea typeface="ＭＳ ゴシック" panose="020B0609070205080204" pitchFamily="49" charset="-128"/>
              </a:rPr>
              <a:t>　それに対して質問したい人が質問していく</a:t>
            </a:r>
          </a:p>
          <a:p>
            <a:r>
              <a:rPr kumimoji="1" lang="ja-JP" altLang="en-US" sz="2400" dirty="0">
                <a:latin typeface="ＭＳ ゴシック" panose="020B0609070205080204" pitchFamily="49" charset="-128"/>
                <a:ea typeface="ＭＳ ゴシック" panose="020B0609070205080204" pitchFamily="49" charset="-128"/>
              </a:rPr>
              <a:t>最後に投票させる</a:t>
            </a:r>
          </a:p>
          <a:p>
            <a:r>
              <a:rPr kumimoji="1" lang="ja-JP" altLang="en-US" sz="2400" dirty="0">
                <a:latin typeface="ＭＳ ゴシック" panose="020B0609070205080204" pitchFamily="49" charset="-128"/>
                <a:ea typeface="ＭＳ ゴシック" panose="020B0609070205080204" pitchFamily="49" charset="-128"/>
              </a:rPr>
              <a:t>投票結果で犯人がどのような結果になるかを言い</a:t>
            </a:r>
          </a:p>
          <a:p>
            <a:r>
              <a:rPr kumimoji="1" lang="ja-JP" altLang="en-US" sz="2400" dirty="0">
                <a:latin typeface="ＭＳ ゴシック" panose="020B0609070205080204" pitchFamily="49" charset="-128"/>
                <a:ea typeface="ＭＳ ゴシック" panose="020B0609070205080204" pitchFamily="49" charset="-128"/>
              </a:rPr>
              <a:t>その後の人物がどうなったかを説明する</a:t>
            </a:r>
          </a:p>
          <a:p>
            <a:r>
              <a:rPr kumimoji="1" lang="ja-JP" altLang="en-US" sz="2400" dirty="0">
                <a:latin typeface="ＭＳ ゴシック" panose="020B0609070205080204" pitchFamily="49" charset="-128"/>
                <a:ea typeface="ＭＳ ゴシック" panose="020B0609070205080204" pitchFamily="49" charset="-128"/>
              </a:rPr>
              <a:t>最後にだれが犯人だったのかを教える</a:t>
            </a:r>
          </a:p>
          <a:p>
            <a:endParaRPr kumimoji="1"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94369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87894-AA1E-B547-F69E-0B83D1E79D7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CE5FD40-263F-33F7-13AB-2D1F79BFD831}"/>
              </a:ext>
            </a:extLst>
          </p:cNvPr>
          <p:cNvSpPr>
            <a:spLocks noGrp="1"/>
          </p:cNvSpPr>
          <p:nvPr>
            <p:ph type="title"/>
          </p:nvPr>
        </p:nvSpPr>
        <p:spPr/>
        <p:txBody>
          <a:bodyPr/>
          <a:lstStyle/>
          <a:p>
            <a:r>
              <a:rPr kumimoji="1" lang="ja-JP" altLang="en-US" dirty="0"/>
              <a:t>仕様のアイディア（メモ）</a:t>
            </a:r>
          </a:p>
        </p:txBody>
      </p:sp>
      <p:sp>
        <p:nvSpPr>
          <p:cNvPr id="3" name="コンテンツ プレースホルダー 2">
            <a:extLst>
              <a:ext uri="{FF2B5EF4-FFF2-40B4-BE49-F238E27FC236}">
                <a16:creationId xmlns:a16="http://schemas.microsoft.com/office/drawing/2014/main" id="{8BB2BF59-0E47-1B8F-9591-8C9B6AA2D71C}"/>
              </a:ext>
            </a:extLst>
          </p:cNvPr>
          <p:cNvSpPr>
            <a:spLocks noGrp="1"/>
          </p:cNvSpPr>
          <p:nvPr>
            <p:ph idx="1"/>
          </p:nvPr>
        </p:nvSpPr>
        <p:spPr>
          <a:xfrm>
            <a:off x="961644" y="2589863"/>
            <a:ext cx="10268712" cy="3938954"/>
          </a:xfrm>
        </p:spPr>
        <p:txBody>
          <a:bodyPr/>
          <a:lstStyle/>
          <a:p>
            <a:r>
              <a:rPr kumimoji="1" lang="ja-JP" altLang="en-US" dirty="0">
                <a:latin typeface="ＭＳ ゴシック" panose="020B0609070205080204" pitchFamily="49" charset="-128"/>
                <a:ea typeface="ＭＳ ゴシック" panose="020B0609070205080204" pitchFamily="49" charset="-128"/>
              </a:rPr>
              <a:t>ログイン画面</a:t>
            </a:r>
            <a:endParaRPr kumimoji="1" lang="en-US" altLang="ja-JP" dirty="0">
              <a:latin typeface="ＭＳ ゴシック" panose="020B0609070205080204" pitchFamily="49" charset="-128"/>
              <a:ea typeface="ＭＳ ゴシック" panose="020B0609070205080204" pitchFamily="49" charset="-128"/>
            </a:endParaRPr>
          </a:p>
          <a:p>
            <a:r>
              <a:rPr kumimoji="1" lang="ja-JP" altLang="en-US" dirty="0">
                <a:latin typeface="ＭＳ ゴシック" panose="020B0609070205080204" pitchFamily="49" charset="-128"/>
                <a:ea typeface="ＭＳ ゴシック" panose="020B0609070205080204" pitchFamily="49" charset="-128"/>
              </a:rPr>
              <a:t>ユーザー</a:t>
            </a:r>
            <a:r>
              <a:rPr kumimoji="1" lang="en-US" altLang="ja-JP" dirty="0">
                <a:latin typeface="ＭＳ ゴシック" panose="020B0609070205080204" pitchFamily="49" charset="-128"/>
                <a:ea typeface="ＭＳ ゴシック" panose="020B0609070205080204" pitchFamily="49" charset="-128"/>
              </a:rPr>
              <a:t>ID</a:t>
            </a:r>
            <a:r>
              <a:rPr kumimoji="1" lang="ja-JP" altLang="en-US" dirty="0">
                <a:latin typeface="ＭＳ ゴシック" panose="020B0609070205080204" pitchFamily="49" charset="-128"/>
                <a:ea typeface="ＭＳ ゴシック" panose="020B0609070205080204" pitchFamily="49" charset="-128"/>
              </a:rPr>
              <a:t>とパスワードを入力して認証する</a:t>
            </a:r>
            <a:endParaRPr kumimoji="1" lang="en-US" altLang="ja-JP" dirty="0">
              <a:latin typeface="ＭＳ ゴシック" panose="020B0609070205080204" pitchFamily="49" charset="-128"/>
              <a:ea typeface="ＭＳ ゴシック" panose="020B0609070205080204" pitchFamily="49" charset="-128"/>
            </a:endParaRPr>
          </a:p>
          <a:p>
            <a:pPr algn="l"/>
            <a:r>
              <a:rPr lang="ja-JP" altLang="en-US" b="0" i="0" dirty="0">
                <a:effectLst/>
                <a:latin typeface="fkGroteskNeue"/>
              </a:rPr>
              <a:t>入力項目：ユーザー</a:t>
            </a:r>
            <a:r>
              <a:rPr lang="en-US" altLang="ja-JP" b="0" i="0" dirty="0">
                <a:effectLst/>
                <a:latin typeface="fkGroteskNeue"/>
              </a:rPr>
              <a:t>ID</a:t>
            </a:r>
            <a:r>
              <a:rPr lang="ja-JP" altLang="en-US" b="0" i="0" dirty="0">
                <a:effectLst/>
                <a:latin typeface="fkGroteskNeue"/>
              </a:rPr>
              <a:t>（半角英数字</a:t>
            </a:r>
            <a:r>
              <a:rPr lang="en-US" altLang="ja-JP" b="0" i="0" dirty="0">
                <a:effectLst/>
                <a:latin typeface="fkGroteskNeue"/>
              </a:rPr>
              <a:t>20</a:t>
            </a:r>
            <a:r>
              <a:rPr lang="ja-JP" altLang="en-US" b="0" i="0" dirty="0">
                <a:effectLst/>
                <a:latin typeface="fkGroteskNeue"/>
              </a:rPr>
              <a:t>文字以内）、パスワード（</a:t>
            </a:r>
            <a:r>
              <a:rPr lang="en-US" altLang="ja-JP" b="0" i="0" dirty="0">
                <a:effectLst/>
                <a:latin typeface="fkGroteskNeue"/>
              </a:rPr>
              <a:t>8</a:t>
            </a:r>
            <a:r>
              <a:rPr lang="ja-JP" altLang="en-US" b="0" i="0" dirty="0">
                <a:effectLst/>
                <a:latin typeface="fkGroteskNeue"/>
              </a:rPr>
              <a:t>文字以上、記号含む）</a:t>
            </a:r>
          </a:p>
          <a:p>
            <a:pPr algn="l"/>
            <a:r>
              <a:rPr lang="ja-JP" altLang="en-US" b="0" i="0" dirty="0">
                <a:effectLst/>
                <a:latin typeface="fkGroteskNeue"/>
              </a:rPr>
              <a:t>エラー時：入力漏れや不正な</a:t>
            </a:r>
            <a:r>
              <a:rPr lang="en-US" altLang="ja-JP" b="0" i="0" dirty="0">
                <a:effectLst/>
                <a:latin typeface="fkGroteskNeue"/>
              </a:rPr>
              <a:t>ID</a:t>
            </a:r>
            <a:r>
              <a:rPr lang="ja-JP" altLang="en-US" b="0" i="0" dirty="0">
                <a:effectLst/>
                <a:latin typeface="fkGroteskNeue"/>
              </a:rPr>
              <a:t>の場合はエラーメッセージを表示</a:t>
            </a:r>
          </a:p>
          <a:p>
            <a:pPr algn="l"/>
            <a:r>
              <a:rPr lang="ja-JP" altLang="en-US" b="0" i="0" dirty="0">
                <a:effectLst/>
                <a:latin typeface="fkGroteskNeue"/>
              </a:rPr>
              <a:t>操作後：認証成功ならホーム画面へ遷移、失敗ならエラー表示</a:t>
            </a:r>
          </a:p>
          <a:p>
            <a:endParaRPr kumimoji="1"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78821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A5D54-CE44-B035-32D9-41BBA9CA96C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BCA6D30-149D-06F2-DFED-ABF1EE3A5AA8}"/>
              </a:ext>
            </a:extLst>
          </p:cNvPr>
          <p:cNvSpPr>
            <a:spLocks noGrp="1"/>
          </p:cNvSpPr>
          <p:nvPr>
            <p:ph type="title"/>
          </p:nvPr>
        </p:nvSpPr>
        <p:spPr/>
        <p:txBody>
          <a:bodyPr/>
          <a:lstStyle/>
          <a:p>
            <a:r>
              <a:rPr kumimoji="1" lang="ja-JP" altLang="en-US" dirty="0"/>
              <a:t>ログインについて（メモ）</a:t>
            </a:r>
          </a:p>
        </p:txBody>
      </p:sp>
      <p:sp>
        <p:nvSpPr>
          <p:cNvPr id="3" name="コンテンツ プレースホルダー 2">
            <a:extLst>
              <a:ext uri="{FF2B5EF4-FFF2-40B4-BE49-F238E27FC236}">
                <a16:creationId xmlns:a16="http://schemas.microsoft.com/office/drawing/2014/main" id="{48654D54-05A1-CA28-078D-22263EE3CAA3}"/>
              </a:ext>
            </a:extLst>
          </p:cNvPr>
          <p:cNvSpPr>
            <a:spLocks noGrp="1"/>
          </p:cNvSpPr>
          <p:nvPr>
            <p:ph idx="1"/>
          </p:nvPr>
        </p:nvSpPr>
        <p:spPr>
          <a:xfrm>
            <a:off x="961644" y="2589863"/>
            <a:ext cx="10268712" cy="3938954"/>
          </a:xfrm>
        </p:spPr>
        <p:txBody>
          <a:bodyPr/>
          <a:lstStyle/>
          <a:p>
            <a:r>
              <a:rPr kumimoji="1" lang="ja-JP" altLang="en-US" dirty="0">
                <a:latin typeface="ＭＳ ゴシック" panose="020B0609070205080204" pitchFamily="49" charset="-128"/>
                <a:ea typeface="ＭＳ ゴシック" panose="020B0609070205080204" pitchFamily="49" charset="-128"/>
              </a:rPr>
              <a:t>参考に</a:t>
            </a:r>
            <a:r>
              <a:rPr kumimoji="1" lang="en-US" altLang="ja-JP" dirty="0">
                <a:latin typeface="ＭＳ ゴシック" panose="020B0609070205080204" pitchFamily="49" charset="-128"/>
                <a:ea typeface="ＭＳ ゴシック" panose="020B0609070205080204" pitchFamily="49" charset="-128"/>
              </a:rPr>
              <a:t>URL</a:t>
            </a:r>
          </a:p>
          <a:p>
            <a:r>
              <a:rPr lang="ja-JP" altLang="en-US" dirty="0">
                <a:hlinkClick r:id="rId2"/>
              </a:rPr>
              <a:t>　</a:t>
            </a:r>
            <a:r>
              <a:rPr lang="en-US" altLang="ja-JP" dirty="0">
                <a:hlinkClick r:id="rId2"/>
              </a:rPr>
              <a:t>02.Authentication</a:t>
            </a:r>
            <a:r>
              <a:rPr lang="ja-JP" altLang="en-US" dirty="0">
                <a:hlinkClick r:id="rId2"/>
              </a:rPr>
              <a:t>｜</a:t>
            </a:r>
            <a:r>
              <a:rPr lang="en-US" altLang="ja-JP" dirty="0">
                <a:hlinkClick r:id="rId2"/>
              </a:rPr>
              <a:t>Flutter</a:t>
            </a:r>
            <a:r>
              <a:rPr lang="ja-JP" altLang="en-US" dirty="0">
                <a:hlinkClick r:id="rId2"/>
              </a:rPr>
              <a:t>実践入門</a:t>
            </a:r>
            <a:endParaRPr lang="en-US" altLang="ja-JP" dirty="0"/>
          </a:p>
          <a:p>
            <a:r>
              <a:rPr lang="en-US" altLang="ja-JP" i="0" dirty="0">
                <a:effectLst/>
                <a:latin typeface="ＭＳ ゴシック" panose="020B0609070205080204" pitchFamily="49" charset="-128"/>
                <a:ea typeface="ＭＳ ゴシック" panose="020B0609070205080204" pitchFamily="49" charset="-128"/>
              </a:rPr>
              <a:t>Firebase</a:t>
            </a:r>
            <a:r>
              <a:rPr lang="ja-JP" altLang="en-US" i="0" dirty="0">
                <a:effectLst/>
                <a:latin typeface="ＭＳ ゴシック" panose="020B0609070205080204" pitchFamily="49" charset="-128"/>
                <a:ea typeface="ＭＳ ゴシック" panose="020B0609070205080204" pitchFamily="49" charset="-128"/>
              </a:rPr>
              <a:t>を使用を考えている（ユーザ認証）</a:t>
            </a:r>
            <a:endParaRPr lang="en-US" altLang="ja-JP" i="0" dirty="0">
              <a:effectLst/>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参考</a:t>
            </a:r>
            <a:r>
              <a:rPr lang="en-US" altLang="ja-JP" dirty="0">
                <a:latin typeface="ＭＳ ゴシック" panose="020B0609070205080204" pitchFamily="49" charset="-128"/>
                <a:ea typeface="ＭＳ ゴシック" panose="020B0609070205080204" pitchFamily="49" charset="-128"/>
              </a:rPr>
              <a:t>URL</a:t>
            </a:r>
          </a:p>
          <a:p>
            <a:r>
              <a:rPr lang="ja-JP" altLang="en-US" dirty="0">
                <a:hlinkClick r:id="rId3"/>
              </a:rPr>
              <a:t>　</a:t>
            </a:r>
            <a:r>
              <a:rPr lang="en-US" altLang="ja-JP" dirty="0">
                <a:hlinkClick r:id="rId3"/>
              </a:rPr>
              <a:t>01.Firebase</a:t>
            </a:r>
            <a:r>
              <a:rPr lang="ja-JP" altLang="en-US" dirty="0">
                <a:hlinkClick r:id="rId3"/>
              </a:rPr>
              <a:t>の概要｜</a:t>
            </a:r>
            <a:r>
              <a:rPr lang="en-US" altLang="ja-JP" dirty="0">
                <a:hlinkClick r:id="rId3"/>
              </a:rPr>
              <a:t>Flutter</a:t>
            </a:r>
            <a:r>
              <a:rPr lang="ja-JP" altLang="en-US" dirty="0">
                <a:hlinkClick r:id="rId3"/>
              </a:rPr>
              <a:t>実践入門</a:t>
            </a:r>
            <a:endParaRPr lang="en-US" altLang="ja-JP" b="1" i="0" dirty="0">
              <a:effectLst/>
              <a:latin typeface="-apple-system"/>
            </a:endParaRPr>
          </a:p>
          <a:p>
            <a:endParaRPr kumimoji="1"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799583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2D783-4924-FD17-4618-CC93972CB88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4F7E00C-8E17-02B9-55A7-020491E6570C}"/>
              </a:ext>
            </a:extLst>
          </p:cNvPr>
          <p:cNvSpPr>
            <a:spLocks noGrp="1"/>
          </p:cNvSpPr>
          <p:nvPr>
            <p:ph type="title"/>
          </p:nvPr>
        </p:nvSpPr>
        <p:spPr/>
        <p:txBody>
          <a:bodyPr/>
          <a:lstStyle/>
          <a:p>
            <a:r>
              <a:rPr kumimoji="1" lang="ja-JP" altLang="en-US" dirty="0"/>
              <a:t>行動（メモ）</a:t>
            </a:r>
          </a:p>
        </p:txBody>
      </p:sp>
      <p:sp>
        <p:nvSpPr>
          <p:cNvPr id="3" name="コンテンツ プレースホルダー 2">
            <a:extLst>
              <a:ext uri="{FF2B5EF4-FFF2-40B4-BE49-F238E27FC236}">
                <a16:creationId xmlns:a16="http://schemas.microsoft.com/office/drawing/2014/main" id="{A27F554A-5F26-464A-81AF-4A5A83807923}"/>
              </a:ext>
            </a:extLst>
          </p:cNvPr>
          <p:cNvSpPr>
            <a:spLocks noGrp="1"/>
          </p:cNvSpPr>
          <p:nvPr>
            <p:ph idx="1"/>
          </p:nvPr>
        </p:nvSpPr>
        <p:spPr>
          <a:xfrm>
            <a:off x="960120" y="2601232"/>
            <a:ext cx="10761784" cy="3938954"/>
          </a:xfrm>
        </p:spPr>
        <p:txBody>
          <a:bodyPr/>
          <a:lstStyle/>
          <a:p>
            <a:r>
              <a:rPr lang="ja-JP" altLang="en-US" dirty="0">
                <a:latin typeface="ＭＳ ゴシック" panose="020B0609070205080204" pitchFamily="49" charset="-128"/>
                <a:ea typeface="ＭＳ ゴシック" panose="020B0609070205080204" pitchFamily="49" charset="-128"/>
              </a:rPr>
              <a:t>参考</a:t>
            </a:r>
            <a:r>
              <a:rPr lang="en-US" altLang="ja-JP" dirty="0">
                <a:latin typeface="ＭＳ ゴシック" panose="020B0609070205080204" pitchFamily="49" charset="-128"/>
                <a:ea typeface="ＭＳ ゴシック" panose="020B0609070205080204" pitchFamily="49" charset="-128"/>
              </a:rPr>
              <a:t>URL</a:t>
            </a:r>
          </a:p>
          <a:p>
            <a:r>
              <a:rPr lang="ja-JP" altLang="en-US" dirty="0">
                <a:hlinkClick r:id="rId2"/>
              </a:rPr>
              <a:t>　</a:t>
            </a:r>
            <a:r>
              <a:rPr lang="en-US" altLang="ja-JP" dirty="0">
                <a:hlinkClick r:id="rId2"/>
              </a:rPr>
              <a:t>01.Firebase</a:t>
            </a:r>
            <a:r>
              <a:rPr lang="ja-JP" altLang="en-US" dirty="0">
                <a:hlinkClick r:id="rId2"/>
              </a:rPr>
              <a:t>の概要｜</a:t>
            </a:r>
            <a:r>
              <a:rPr lang="en-US" altLang="ja-JP" dirty="0">
                <a:hlinkClick r:id="rId2"/>
              </a:rPr>
              <a:t>Flutter</a:t>
            </a:r>
            <a:r>
              <a:rPr lang="ja-JP" altLang="en-US" dirty="0">
                <a:hlinkClick r:id="rId2"/>
              </a:rPr>
              <a:t>実践入門</a:t>
            </a:r>
            <a:endParaRPr lang="en-US" altLang="ja-JP" b="1" i="0" dirty="0">
              <a:effectLst/>
              <a:latin typeface="-apple-system"/>
            </a:endParaRPr>
          </a:p>
          <a:p>
            <a:r>
              <a:rPr lang="en-US" altLang="ja-JP" b="1" i="0" dirty="0">
                <a:effectLst/>
                <a:latin typeface="-apple-system"/>
              </a:rPr>
              <a:t>5/7 firebase</a:t>
            </a:r>
            <a:r>
              <a:rPr lang="ja-JP" altLang="en-US" b="1" i="0" dirty="0">
                <a:effectLst/>
                <a:latin typeface="-apple-system"/>
              </a:rPr>
              <a:t>と</a:t>
            </a:r>
            <a:r>
              <a:rPr lang="en-US" altLang="ja-JP" b="1" i="0" dirty="0">
                <a:effectLst/>
                <a:latin typeface="-apple-system"/>
              </a:rPr>
              <a:t>flutter</a:t>
            </a:r>
            <a:r>
              <a:rPr lang="ja-JP" altLang="en-US" b="1" i="0" dirty="0">
                <a:effectLst/>
                <a:latin typeface="-apple-system"/>
              </a:rPr>
              <a:t>の連携のところを行っている。</a:t>
            </a:r>
            <a:endParaRPr lang="en-US" altLang="ja-JP" b="1" dirty="0">
              <a:latin typeface="-apple-system"/>
            </a:endParaRPr>
          </a:p>
          <a:p>
            <a:r>
              <a:rPr lang="en-US" altLang="ja-JP" b="1" i="0" dirty="0">
                <a:effectLst/>
                <a:latin typeface="-apple-system"/>
              </a:rPr>
              <a:t>Firebase</a:t>
            </a:r>
            <a:r>
              <a:rPr lang="ja-JP" altLang="en-US" b="1" i="0" dirty="0">
                <a:effectLst/>
                <a:latin typeface="-apple-system"/>
              </a:rPr>
              <a:t>と</a:t>
            </a:r>
            <a:r>
              <a:rPr lang="en-US" altLang="ja-JP" b="1" i="0" dirty="0">
                <a:effectLst/>
                <a:latin typeface="-apple-system"/>
              </a:rPr>
              <a:t>flutter</a:t>
            </a:r>
            <a:r>
              <a:rPr lang="ja-JP" altLang="en-US" b="1" i="0" dirty="0">
                <a:effectLst/>
                <a:latin typeface="-apple-system"/>
              </a:rPr>
              <a:t>を連携させるところまではできた。</a:t>
            </a:r>
            <a:endParaRPr lang="en-US" altLang="ja-JP" b="1" i="0" dirty="0">
              <a:effectLst/>
              <a:latin typeface="-apple-system"/>
            </a:endParaRPr>
          </a:p>
          <a:p>
            <a:r>
              <a:rPr lang="en-US" altLang="ja-JP" b="1" i="0" dirty="0">
                <a:effectLst/>
                <a:latin typeface="-apple-system"/>
              </a:rPr>
              <a:t>5/14firebas</a:t>
            </a:r>
            <a:r>
              <a:rPr lang="ja-JP" altLang="en-US" b="1" i="0" dirty="0">
                <a:effectLst/>
                <a:latin typeface="-apple-system"/>
              </a:rPr>
              <a:t>を使ってログインのユーザ認証の動作を確認してうまくできたことを確認した。追加したページの雛形が表示されるか確認</a:t>
            </a:r>
            <a:endParaRPr lang="en-US" altLang="ja-JP" b="1" i="0" dirty="0">
              <a:effectLst/>
              <a:latin typeface="-apple-system"/>
            </a:endParaRPr>
          </a:p>
          <a:p>
            <a:endParaRPr kumimoji="1"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848398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1340E-DC5A-7916-A9D6-0DBD574150A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76277C8-9033-7B91-BE00-75C647263225}"/>
              </a:ext>
            </a:extLst>
          </p:cNvPr>
          <p:cNvSpPr>
            <a:spLocks noGrp="1"/>
          </p:cNvSpPr>
          <p:nvPr>
            <p:ph type="title"/>
          </p:nvPr>
        </p:nvSpPr>
        <p:spPr/>
        <p:txBody>
          <a:bodyPr/>
          <a:lstStyle/>
          <a:p>
            <a:r>
              <a:rPr kumimoji="1" lang="ja-JP" altLang="en-US" dirty="0"/>
              <a:t>仕様のアイディア（メモ）</a:t>
            </a:r>
          </a:p>
        </p:txBody>
      </p:sp>
      <p:sp>
        <p:nvSpPr>
          <p:cNvPr id="3" name="コンテンツ プレースホルダー 2">
            <a:extLst>
              <a:ext uri="{FF2B5EF4-FFF2-40B4-BE49-F238E27FC236}">
                <a16:creationId xmlns:a16="http://schemas.microsoft.com/office/drawing/2014/main" id="{6D7A5B07-649D-6EC8-47D2-119764C25355}"/>
              </a:ext>
            </a:extLst>
          </p:cNvPr>
          <p:cNvSpPr>
            <a:spLocks noGrp="1"/>
          </p:cNvSpPr>
          <p:nvPr>
            <p:ph idx="1"/>
          </p:nvPr>
        </p:nvSpPr>
        <p:spPr>
          <a:xfrm>
            <a:off x="961644" y="2589863"/>
            <a:ext cx="10268712" cy="3938954"/>
          </a:xfrm>
        </p:spPr>
        <p:txBody>
          <a:bodyPr/>
          <a:lstStyle/>
          <a:p>
            <a:r>
              <a:rPr kumimoji="1" lang="ja-JP" altLang="en-US" dirty="0">
                <a:latin typeface="ＭＳ ゴシック" panose="020B0609070205080204" pitchFamily="49" charset="-128"/>
                <a:ea typeface="ＭＳ ゴシック" panose="020B0609070205080204" pitchFamily="49" charset="-128"/>
              </a:rPr>
              <a:t>ルーム画面</a:t>
            </a:r>
            <a:endParaRPr kumimoji="1" lang="en-US" altLang="ja-JP" dirty="0">
              <a:latin typeface="ＭＳ ゴシック" panose="020B0609070205080204" pitchFamily="49" charset="-128"/>
              <a:ea typeface="ＭＳ ゴシック" panose="020B0609070205080204" pitchFamily="49" charset="-128"/>
            </a:endParaRPr>
          </a:p>
          <a:p>
            <a:r>
              <a:rPr kumimoji="1" lang="ja-JP" altLang="en-US" dirty="0">
                <a:latin typeface="ＭＳ ゴシック" panose="020B0609070205080204" pitchFamily="49" charset="-128"/>
                <a:ea typeface="ＭＳ ゴシック" panose="020B0609070205080204" pitchFamily="49" charset="-128"/>
              </a:rPr>
              <a:t>ルーム名とルーム</a:t>
            </a:r>
            <a:r>
              <a:rPr kumimoji="1" lang="en-US" altLang="ja-JP" dirty="0">
                <a:latin typeface="ＭＳ ゴシック" panose="020B0609070205080204" pitchFamily="49" charset="-128"/>
                <a:ea typeface="ＭＳ ゴシック" panose="020B0609070205080204" pitchFamily="49" charset="-128"/>
              </a:rPr>
              <a:t>ID</a:t>
            </a:r>
            <a:r>
              <a:rPr kumimoji="1" lang="ja-JP" altLang="en-US" dirty="0">
                <a:latin typeface="ＭＳ ゴシック" panose="020B0609070205080204" pitchFamily="49" charset="-128"/>
                <a:ea typeface="ＭＳ ゴシック" panose="020B0609070205080204" pitchFamily="49" charset="-128"/>
              </a:rPr>
              <a:t>を入力してルームを作成</a:t>
            </a:r>
            <a:endParaRPr kumimoji="1" lang="en-US" altLang="ja-JP" dirty="0">
              <a:latin typeface="ＭＳ ゴシック" panose="020B0609070205080204" pitchFamily="49" charset="-128"/>
              <a:ea typeface="ＭＳ ゴシック" panose="020B0609070205080204" pitchFamily="49" charset="-128"/>
            </a:endParaRPr>
          </a:p>
          <a:p>
            <a:pPr algn="l"/>
            <a:r>
              <a:rPr lang="ja-JP" altLang="en-US" b="0" i="0" dirty="0">
                <a:effectLst/>
                <a:latin typeface="fkGroteskNeue"/>
              </a:rPr>
              <a:t>入力項目：</a:t>
            </a:r>
            <a:r>
              <a:rPr lang="ja-JP" altLang="en-US" dirty="0">
                <a:latin typeface="fkGroteskNeue"/>
              </a:rPr>
              <a:t>ルーム名</a:t>
            </a:r>
            <a:r>
              <a:rPr lang="ja-JP" altLang="en-US" b="0" i="0" dirty="0">
                <a:effectLst/>
                <a:latin typeface="fkGroteskNeue"/>
              </a:rPr>
              <a:t>（</a:t>
            </a:r>
            <a:r>
              <a:rPr lang="en-US" altLang="ja-JP" b="0" i="0" dirty="0">
                <a:effectLst/>
                <a:latin typeface="fkGroteskNeue"/>
              </a:rPr>
              <a:t>20</a:t>
            </a:r>
            <a:r>
              <a:rPr lang="ja-JP" altLang="en-US" b="0" i="0" dirty="0">
                <a:effectLst/>
                <a:latin typeface="fkGroteskNeue"/>
              </a:rPr>
              <a:t>文字以内）、パスワード（半角英数字</a:t>
            </a:r>
            <a:r>
              <a:rPr lang="en-US" altLang="ja-JP" b="0" i="0" dirty="0">
                <a:effectLst/>
                <a:latin typeface="fkGroteskNeue"/>
              </a:rPr>
              <a:t>8</a:t>
            </a:r>
            <a:r>
              <a:rPr lang="ja-JP" altLang="en-US" b="0" i="0" dirty="0">
                <a:effectLst/>
                <a:latin typeface="fkGroteskNeue"/>
              </a:rPr>
              <a:t>文字以上、記号含む）</a:t>
            </a:r>
          </a:p>
          <a:p>
            <a:pPr algn="l"/>
            <a:r>
              <a:rPr lang="ja-JP" altLang="en-US" b="0" i="0" dirty="0">
                <a:effectLst/>
                <a:latin typeface="fkGroteskNeue"/>
              </a:rPr>
              <a:t>エラー時：入力漏れや不正な</a:t>
            </a:r>
            <a:r>
              <a:rPr lang="en-US" altLang="ja-JP" b="0" i="0" dirty="0">
                <a:effectLst/>
                <a:latin typeface="fkGroteskNeue"/>
              </a:rPr>
              <a:t>ID</a:t>
            </a:r>
            <a:r>
              <a:rPr lang="ja-JP" altLang="en-US" dirty="0">
                <a:latin typeface="fkGroteskNeue"/>
              </a:rPr>
              <a:t>など</a:t>
            </a:r>
            <a:r>
              <a:rPr lang="ja-JP" altLang="en-US" b="0" i="0" dirty="0">
                <a:effectLst/>
                <a:latin typeface="fkGroteskNeue"/>
              </a:rPr>
              <a:t>場合はエラーメッセージを表示</a:t>
            </a:r>
          </a:p>
          <a:p>
            <a:pPr algn="l"/>
            <a:r>
              <a:rPr lang="ja-JP" altLang="en-US" b="0" i="0" dirty="0">
                <a:effectLst/>
                <a:latin typeface="fkGroteskNeue"/>
              </a:rPr>
              <a:t>操作後：認証成功ならホーム画面へ遷移、失敗ならエラー表示</a:t>
            </a:r>
          </a:p>
          <a:p>
            <a:endParaRPr kumimoji="1"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144041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7B179-C4A1-F359-DBB2-E8195E8C2AD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417AA28-7871-ED17-744C-4B186BBE5F56}"/>
              </a:ext>
            </a:extLst>
          </p:cNvPr>
          <p:cNvSpPr>
            <a:spLocks noGrp="1"/>
          </p:cNvSpPr>
          <p:nvPr>
            <p:ph type="title"/>
          </p:nvPr>
        </p:nvSpPr>
        <p:spPr/>
        <p:txBody>
          <a:bodyPr/>
          <a:lstStyle/>
          <a:p>
            <a:r>
              <a:rPr kumimoji="1" lang="ja-JP" altLang="en-US" dirty="0"/>
              <a:t>仕様のアイディア（メモ）</a:t>
            </a:r>
          </a:p>
        </p:txBody>
      </p:sp>
      <p:sp>
        <p:nvSpPr>
          <p:cNvPr id="3" name="コンテンツ プレースホルダー 2">
            <a:extLst>
              <a:ext uri="{FF2B5EF4-FFF2-40B4-BE49-F238E27FC236}">
                <a16:creationId xmlns:a16="http://schemas.microsoft.com/office/drawing/2014/main" id="{796B572A-57DF-55C2-7884-709E673E4978}"/>
              </a:ext>
            </a:extLst>
          </p:cNvPr>
          <p:cNvSpPr>
            <a:spLocks noGrp="1"/>
          </p:cNvSpPr>
          <p:nvPr>
            <p:ph idx="1"/>
          </p:nvPr>
        </p:nvSpPr>
        <p:spPr>
          <a:xfrm>
            <a:off x="961643" y="2589863"/>
            <a:ext cx="10521111" cy="3938954"/>
          </a:xfrm>
        </p:spPr>
        <p:txBody>
          <a:bodyPr/>
          <a:lstStyle/>
          <a:p>
            <a:r>
              <a:rPr kumimoji="1" lang="ja-JP" altLang="en-US" sz="2000" dirty="0">
                <a:latin typeface="ＭＳ ゴシック" panose="020B0609070205080204" pitchFamily="49" charset="-128"/>
                <a:ea typeface="ＭＳ ゴシック" panose="020B0609070205080204" pitchFamily="49" charset="-128"/>
              </a:rPr>
              <a:t>マイページ画面</a:t>
            </a:r>
            <a:endParaRPr kumimoji="1" lang="en-US" altLang="ja-JP" sz="2000" dirty="0">
              <a:latin typeface="ＭＳ ゴシック" panose="020B0609070205080204" pitchFamily="49" charset="-128"/>
              <a:ea typeface="ＭＳ ゴシック" panose="020B0609070205080204" pitchFamily="49" charset="-128"/>
            </a:endParaRPr>
          </a:p>
          <a:p>
            <a:r>
              <a:rPr kumimoji="1" lang="ja-JP" altLang="en-US" sz="2000" dirty="0">
                <a:latin typeface="ＭＳ ゴシック" panose="020B0609070205080204" pitchFamily="49" charset="-128"/>
                <a:ea typeface="ＭＳ ゴシック" panose="020B0609070205080204" pitchFamily="49" charset="-128"/>
              </a:rPr>
              <a:t>ユーザー</a:t>
            </a:r>
            <a:r>
              <a:rPr kumimoji="1" lang="en-US" altLang="ja-JP" sz="2000" dirty="0">
                <a:latin typeface="ＭＳ ゴシック" panose="020B0609070205080204" pitchFamily="49" charset="-128"/>
                <a:ea typeface="ＭＳ ゴシック" panose="020B0609070205080204" pitchFamily="49" charset="-128"/>
              </a:rPr>
              <a:t>ID</a:t>
            </a:r>
            <a:r>
              <a:rPr kumimoji="1" lang="ja-JP" altLang="en-US" sz="2000" dirty="0">
                <a:latin typeface="ＭＳ ゴシック" panose="020B0609070205080204" pitchFamily="49" charset="-128"/>
                <a:ea typeface="ＭＳ ゴシック" panose="020B0609070205080204" pitchFamily="49" charset="-128"/>
              </a:rPr>
              <a:t>とパスワードの情報を表示、変更できる</a:t>
            </a:r>
            <a:endParaRPr kumimoji="1" lang="en-US" altLang="ja-JP" sz="2000" dirty="0">
              <a:latin typeface="ＭＳ ゴシック" panose="020B0609070205080204" pitchFamily="49" charset="-128"/>
              <a:ea typeface="ＭＳ ゴシック" panose="020B0609070205080204" pitchFamily="49" charset="-128"/>
            </a:endParaRPr>
          </a:p>
          <a:p>
            <a:pPr algn="l"/>
            <a:r>
              <a:rPr lang="ja-JP" altLang="en-US" sz="2000" b="0" i="0" dirty="0">
                <a:effectLst/>
                <a:latin typeface="fkGroteskNeue"/>
              </a:rPr>
              <a:t>入力項目：ユーザー</a:t>
            </a:r>
            <a:r>
              <a:rPr lang="en-US" altLang="ja-JP" sz="2000" b="0" i="0" dirty="0">
                <a:effectLst/>
                <a:latin typeface="fkGroteskNeue"/>
              </a:rPr>
              <a:t>ID</a:t>
            </a:r>
            <a:r>
              <a:rPr lang="ja-JP" altLang="en-US" sz="2000" b="0" i="0" dirty="0">
                <a:effectLst/>
                <a:latin typeface="fkGroteskNeue"/>
              </a:rPr>
              <a:t>（半角英数字</a:t>
            </a:r>
            <a:r>
              <a:rPr lang="en-US" altLang="ja-JP" sz="2000" b="0" i="0" dirty="0">
                <a:effectLst/>
                <a:latin typeface="fkGroteskNeue"/>
              </a:rPr>
              <a:t>20</a:t>
            </a:r>
            <a:r>
              <a:rPr lang="ja-JP" altLang="en-US" sz="2000" b="0" i="0" dirty="0">
                <a:effectLst/>
                <a:latin typeface="fkGroteskNeue"/>
              </a:rPr>
              <a:t>文字以内）</a:t>
            </a:r>
            <a:endParaRPr lang="en-US" altLang="ja-JP" sz="2000" b="0" i="0" dirty="0">
              <a:effectLst/>
              <a:latin typeface="fkGroteskNeue"/>
            </a:endParaRPr>
          </a:p>
          <a:p>
            <a:pPr algn="l"/>
            <a:r>
              <a:rPr lang="ja-JP" altLang="en-US" sz="2000" dirty="0">
                <a:latin typeface="fkGroteskNeue"/>
              </a:rPr>
              <a:t>　　　　　</a:t>
            </a:r>
            <a:r>
              <a:rPr lang="ja-JP" altLang="en-US" sz="2000" b="0" i="0" dirty="0">
                <a:effectLst/>
                <a:latin typeface="fkGroteskNeue"/>
              </a:rPr>
              <a:t>パスワード（</a:t>
            </a:r>
            <a:r>
              <a:rPr lang="en-US" altLang="ja-JP" sz="2000" b="0" i="0" dirty="0">
                <a:effectLst/>
                <a:latin typeface="fkGroteskNeue"/>
              </a:rPr>
              <a:t>8</a:t>
            </a:r>
            <a:r>
              <a:rPr lang="ja-JP" altLang="en-US" sz="2000" b="0" i="0" dirty="0">
                <a:effectLst/>
                <a:latin typeface="fkGroteskNeue"/>
              </a:rPr>
              <a:t>文字以上、記号含む）</a:t>
            </a:r>
            <a:endParaRPr lang="en-US" altLang="ja-JP" sz="2000" b="0" i="0" dirty="0">
              <a:effectLst/>
              <a:latin typeface="fkGroteskNeue"/>
            </a:endParaRPr>
          </a:p>
          <a:p>
            <a:pPr algn="l"/>
            <a:r>
              <a:rPr lang="ja-JP" altLang="en-US" sz="2000" b="0" i="0" dirty="0">
                <a:effectLst/>
                <a:latin typeface="fkGroteskNeue"/>
              </a:rPr>
              <a:t>変更ボタン：変更ボタンを押すとユーザー</a:t>
            </a:r>
            <a:r>
              <a:rPr lang="en-US" altLang="ja-JP" sz="2000" b="0" i="0" dirty="0">
                <a:effectLst/>
                <a:latin typeface="fkGroteskNeue"/>
              </a:rPr>
              <a:t>ID</a:t>
            </a:r>
            <a:r>
              <a:rPr lang="ja-JP" altLang="en-US" sz="2000" b="0" i="0" dirty="0">
                <a:effectLst/>
                <a:latin typeface="fkGroteskNeue"/>
              </a:rPr>
              <a:t>とパスワードの変更ができる</a:t>
            </a:r>
          </a:p>
          <a:p>
            <a:pPr algn="l"/>
            <a:r>
              <a:rPr lang="ja-JP" altLang="en-US" sz="2000" b="0" i="0" dirty="0">
                <a:effectLst/>
                <a:latin typeface="fkGroteskNeue"/>
              </a:rPr>
              <a:t>エラー時：入力漏れや不正な</a:t>
            </a:r>
            <a:r>
              <a:rPr lang="en-US" altLang="ja-JP" sz="2000" b="0" i="0" dirty="0">
                <a:effectLst/>
                <a:latin typeface="fkGroteskNeue"/>
              </a:rPr>
              <a:t>ID</a:t>
            </a:r>
            <a:r>
              <a:rPr lang="ja-JP" altLang="en-US" sz="2000" b="0" i="0" dirty="0">
                <a:effectLst/>
                <a:latin typeface="fkGroteskNeue"/>
              </a:rPr>
              <a:t>の場合はエラーメッセージを表示</a:t>
            </a:r>
          </a:p>
          <a:p>
            <a:pPr algn="l"/>
            <a:r>
              <a:rPr lang="ja-JP" altLang="en-US" sz="2000" b="0" i="0" dirty="0">
                <a:effectLst/>
                <a:latin typeface="fkGroteskNeue"/>
              </a:rPr>
              <a:t>操作後：変更が出来たら変更出来たというメッセージを表示する、失敗ならエラー表示</a:t>
            </a:r>
          </a:p>
          <a:p>
            <a:endParaRPr kumimoji="1" lang="ja-JP" altLang="en-US"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876100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9978E-787C-0D36-76B5-FED3251DC63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322BF3D-BD0D-2E9E-FA09-F0CDD08825F1}"/>
              </a:ext>
            </a:extLst>
          </p:cNvPr>
          <p:cNvSpPr>
            <a:spLocks noGrp="1"/>
          </p:cNvSpPr>
          <p:nvPr>
            <p:ph type="title"/>
          </p:nvPr>
        </p:nvSpPr>
        <p:spPr/>
        <p:txBody>
          <a:bodyPr/>
          <a:lstStyle/>
          <a:p>
            <a:r>
              <a:rPr kumimoji="1" lang="ja-JP" altLang="en-US" dirty="0"/>
              <a:t>仕様のアイディア（メモ）</a:t>
            </a:r>
          </a:p>
        </p:txBody>
      </p:sp>
      <p:sp>
        <p:nvSpPr>
          <p:cNvPr id="3" name="コンテンツ プレースホルダー 2">
            <a:extLst>
              <a:ext uri="{FF2B5EF4-FFF2-40B4-BE49-F238E27FC236}">
                <a16:creationId xmlns:a16="http://schemas.microsoft.com/office/drawing/2014/main" id="{4B68A54E-E0BA-5E3A-B590-D43FD48E41A9}"/>
              </a:ext>
            </a:extLst>
          </p:cNvPr>
          <p:cNvSpPr>
            <a:spLocks noGrp="1"/>
          </p:cNvSpPr>
          <p:nvPr>
            <p:ph idx="1"/>
          </p:nvPr>
        </p:nvSpPr>
        <p:spPr>
          <a:xfrm>
            <a:off x="960120" y="2601232"/>
            <a:ext cx="10268712" cy="3938954"/>
          </a:xfrm>
        </p:spPr>
        <p:txBody>
          <a:bodyPr/>
          <a:lstStyle/>
          <a:p>
            <a:r>
              <a:rPr kumimoji="1" lang="ja-JP" altLang="en-US" sz="1600" dirty="0">
                <a:latin typeface="ＭＳ ゴシック" panose="020B0609070205080204" pitchFamily="49" charset="-128"/>
                <a:ea typeface="ＭＳ ゴシック" panose="020B0609070205080204" pitchFamily="49" charset="-128"/>
              </a:rPr>
              <a:t>ゲームロビー	プレイヤーの待機、参加、役職配布</a:t>
            </a:r>
          </a:p>
          <a:p>
            <a:r>
              <a:rPr kumimoji="1" lang="ja-JP" altLang="en-US" sz="1600" dirty="0">
                <a:latin typeface="ＭＳ ゴシック" panose="020B0609070205080204" pitchFamily="49" charset="-128"/>
                <a:ea typeface="ＭＳ ゴシック" panose="020B0609070205080204" pitchFamily="49" charset="-128"/>
              </a:rPr>
              <a:t>プレイヤー管理	誰が誰なのか（名前、役職、</a:t>
            </a:r>
            <a:r>
              <a:rPr kumimoji="1" lang="en-US" altLang="ja-JP" sz="1600" dirty="0">
                <a:latin typeface="ＭＳ ゴシック" panose="020B0609070205080204" pitchFamily="49" charset="-128"/>
                <a:ea typeface="ＭＳ ゴシック" panose="020B0609070205080204" pitchFamily="49" charset="-128"/>
              </a:rPr>
              <a:t>UID</a:t>
            </a:r>
            <a:r>
              <a:rPr kumimoji="1" lang="ja-JP" altLang="en-US" sz="1600" dirty="0">
                <a:latin typeface="ＭＳ ゴシック" panose="020B0609070205080204" pitchFamily="49" charset="-128"/>
                <a:ea typeface="ＭＳ ゴシック" panose="020B0609070205080204" pitchFamily="49" charset="-128"/>
              </a:rPr>
              <a:t>など）</a:t>
            </a:r>
          </a:p>
          <a:p>
            <a:r>
              <a:rPr kumimoji="1" lang="ja-JP" altLang="en-US" sz="1600" dirty="0">
                <a:latin typeface="ＭＳ ゴシック" panose="020B0609070205080204" pitchFamily="49" charset="-128"/>
                <a:ea typeface="ＭＳ ゴシック" panose="020B0609070205080204" pitchFamily="49" charset="-128"/>
              </a:rPr>
              <a:t>チャット</a:t>
            </a:r>
            <a:r>
              <a:rPr kumimoji="1" lang="en-US" altLang="ja-JP" sz="1600" dirty="0">
                <a:latin typeface="ＭＳ ゴシック" panose="020B0609070205080204" pitchFamily="49" charset="-128"/>
                <a:ea typeface="ＭＳ ゴシック" panose="020B0609070205080204" pitchFamily="49" charset="-128"/>
              </a:rPr>
              <a:t>/</a:t>
            </a:r>
            <a:r>
              <a:rPr kumimoji="1" lang="ja-JP" altLang="en-US" sz="1600" dirty="0">
                <a:latin typeface="ＭＳ ゴシック" panose="020B0609070205080204" pitchFamily="49" charset="-128"/>
                <a:ea typeface="ＭＳ ゴシック" panose="020B0609070205080204" pitchFamily="49" charset="-128"/>
              </a:rPr>
              <a:t>会話画面	プレイヤー同士が推理を進めるための</a:t>
            </a:r>
            <a:r>
              <a:rPr kumimoji="1" lang="en-US" altLang="ja-JP" sz="1600" dirty="0">
                <a:latin typeface="ＭＳ ゴシック" panose="020B0609070205080204" pitchFamily="49" charset="-128"/>
                <a:ea typeface="ＭＳ ゴシック" panose="020B0609070205080204" pitchFamily="49" charset="-128"/>
              </a:rPr>
              <a:t>UI</a:t>
            </a:r>
          </a:p>
          <a:p>
            <a:r>
              <a:rPr kumimoji="1" lang="ja-JP" altLang="en-US" sz="1600" dirty="0">
                <a:latin typeface="ＭＳ ゴシック" panose="020B0609070205080204" pitchFamily="49" charset="-128"/>
                <a:ea typeface="ＭＳ ゴシック" panose="020B0609070205080204" pitchFamily="49" charset="-128"/>
              </a:rPr>
              <a:t>タイマー機能	推理時間、議論時間の制限</a:t>
            </a:r>
          </a:p>
          <a:p>
            <a:r>
              <a:rPr kumimoji="1" lang="ja-JP" altLang="en-US" sz="1600" dirty="0">
                <a:latin typeface="ＭＳ ゴシック" panose="020B0609070205080204" pitchFamily="49" charset="-128"/>
                <a:ea typeface="ＭＳ ゴシック" panose="020B0609070205080204" pitchFamily="49" charset="-128"/>
              </a:rPr>
              <a:t>ゲーム進行ロジック　ゲームのフェーズ管理（例：昼、夜、投票など）</a:t>
            </a:r>
          </a:p>
          <a:p>
            <a:r>
              <a:rPr kumimoji="1" lang="ja-JP" altLang="en-US" sz="1600" dirty="0">
                <a:latin typeface="ＭＳ ゴシック" panose="020B0609070205080204" pitchFamily="49" charset="-128"/>
                <a:ea typeface="ＭＳ ゴシック" panose="020B0609070205080204" pitchFamily="49" charset="-128"/>
              </a:rPr>
              <a:t>状態管理	</a:t>
            </a:r>
            <a:r>
              <a:rPr kumimoji="1" lang="en-US" altLang="ja-JP" sz="1600" dirty="0">
                <a:latin typeface="ＭＳ ゴシック" panose="020B0609070205080204" pitchFamily="49" charset="-128"/>
                <a:ea typeface="ＭＳ ゴシック" panose="020B0609070205080204" pitchFamily="49" charset="-128"/>
              </a:rPr>
              <a:t>provider </a:t>
            </a:r>
            <a:r>
              <a:rPr kumimoji="1" lang="ja-JP" altLang="en-US" sz="1600" dirty="0">
                <a:latin typeface="ＭＳ ゴシック" panose="020B0609070205080204" pitchFamily="49" charset="-128"/>
                <a:ea typeface="ＭＳ ゴシック" panose="020B0609070205080204" pitchFamily="49" charset="-128"/>
              </a:rPr>
              <a:t>や </a:t>
            </a:r>
            <a:r>
              <a:rPr kumimoji="1" lang="en-US" altLang="ja-JP" sz="1600" dirty="0" err="1">
                <a:latin typeface="ＭＳ ゴシック" panose="020B0609070205080204" pitchFamily="49" charset="-128"/>
                <a:ea typeface="ＭＳ ゴシック" panose="020B0609070205080204" pitchFamily="49" charset="-128"/>
              </a:rPr>
              <a:t>riverpod</a:t>
            </a:r>
            <a:r>
              <a:rPr kumimoji="1" lang="ja-JP" altLang="en-US" sz="1600" dirty="0">
                <a:latin typeface="ＭＳ ゴシック" panose="020B0609070205080204" pitchFamily="49" charset="-128"/>
                <a:ea typeface="ＭＳ ゴシック" panose="020B0609070205080204" pitchFamily="49" charset="-128"/>
              </a:rPr>
              <a:t>、</a:t>
            </a:r>
            <a:r>
              <a:rPr kumimoji="1" lang="en-US" altLang="ja-JP" sz="1600" dirty="0">
                <a:latin typeface="ＭＳ ゴシック" panose="020B0609070205080204" pitchFamily="49" charset="-128"/>
                <a:ea typeface="ＭＳ ゴシック" panose="020B0609070205080204" pitchFamily="49" charset="-128"/>
              </a:rPr>
              <a:t>bloc </a:t>
            </a:r>
            <a:r>
              <a:rPr kumimoji="1" lang="ja-JP" altLang="en-US" sz="1600" dirty="0">
                <a:latin typeface="ＭＳ ゴシック" panose="020B0609070205080204" pitchFamily="49" charset="-128"/>
                <a:ea typeface="ＭＳ ゴシック" panose="020B0609070205080204" pitchFamily="49" charset="-128"/>
              </a:rPr>
              <a:t>などの状態管理の導入を検討。アプリにゲームを進行させる</a:t>
            </a:r>
          </a:p>
          <a:p>
            <a:r>
              <a:rPr kumimoji="1" lang="ja-JP" altLang="en-US" sz="1600" dirty="0">
                <a:latin typeface="ＭＳ ゴシック" panose="020B0609070205080204" pitchFamily="49" charset="-128"/>
                <a:ea typeface="ＭＳ ゴシック" panose="020B0609070205080204" pitchFamily="49" charset="-128"/>
              </a:rPr>
              <a:t>データ保存	</a:t>
            </a:r>
            <a:r>
              <a:rPr kumimoji="1" lang="en-US" altLang="ja-JP" sz="1600" dirty="0" err="1">
                <a:latin typeface="ＭＳ ゴシック" panose="020B0609070205080204" pitchFamily="49" charset="-128"/>
                <a:ea typeface="ＭＳ ゴシック" panose="020B0609070205080204" pitchFamily="49" charset="-128"/>
              </a:rPr>
              <a:t>Firestore</a:t>
            </a:r>
            <a:r>
              <a:rPr kumimoji="1" lang="ja-JP" altLang="en-US" sz="1600" dirty="0">
                <a:latin typeface="ＭＳ ゴシック" panose="020B0609070205080204" pitchFamily="49" charset="-128"/>
                <a:ea typeface="ＭＳ ゴシック" panose="020B0609070205080204" pitchFamily="49" charset="-128"/>
              </a:rPr>
              <a:t>などでリアルタイム同期やログ保存</a:t>
            </a:r>
          </a:p>
          <a:p>
            <a:endParaRPr kumimoji="1" lang="en-US" altLang="ja-JP" sz="1600" dirty="0">
              <a:latin typeface="ＭＳ ゴシック" panose="020B0609070205080204" pitchFamily="49" charset="-128"/>
              <a:ea typeface="ＭＳ ゴシック" panose="020B0609070205080204" pitchFamily="49" charset="-128"/>
            </a:endParaRPr>
          </a:p>
          <a:p>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274935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A310B-F325-B540-E452-BE05BE211F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072EF6F-1D3C-7333-D9BA-90D894190112}"/>
              </a:ext>
            </a:extLst>
          </p:cNvPr>
          <p:cNvSpPr>
            <a:spLocks noGrp="1"/>
          </p:cNvSpPr>
          <p:nvPr>
            <p:ph type="title"/>
          </p:nvPr>
        </p:nvSpPr>
        <p:spPr>
          <a:xfrm>
            <a:off x="960120" y="317814"/>
            <a:ext cx="10268712" cy="1700784"/>
          </a:xfrm>
        </p:spPr>
        <p:txBody>
          <a:bodyPr/>
          <a:lstStyle/>
          <a:p>
            <a:r>
              <a:rPr kumimoji="1" lang="ja-JP" altLang="en-US" dirty="0"/>
              <a:t>アプリ</a:t>
            </a:r>
            <a:r>
              <a:rPr kumimoji="1" lang="ja-JP" altLang="en-US" sz="3600" dirty="0"/>
              <a:t>（マーダーミステリー）考え中</a:t>
            </a:r>
            <a:endParaRPr kumimoji="1" lang="ja-JP" altLang="en-US" dirty="0"/>
          </a:p>
        </p:txBody>
      </p:sp>
      <p:sp>
        <p:nvSpPr>
          <p:cNvPr id="3" name="コンテンツ プレースホルダー 2">
            <a:extLst>
              <a:ext uri="{FF2B5EF4-FFF2-40B4-BE49-F238E27FC236}">
                <a16:creationId xmlns:a16="http://schemas.microsoft.com/office/drawing/2014/main" id="{52DA2033-2928-BD65-1563-B950FC5B514B}"/>
              </a:ext>
            </a:extLst>
          </p:cNvPr>
          <p:cNvSpPr>
            <a:spLocks noGrp="1"/>
          </p:cNvSpPr>
          <p:nvPr>
            <p:ph idx="1"/>
          </p:nvPr>
        </p:nvSpPr>
        <p:spPr>
          <a:xfrm>
            <a:off x="960120" y="2601232"/>
            <a:ext cx="10268712" cy="3938954"/>
          </a:xfrm>
        </p:spPr>
        <p:txBody>
          <a:bodyPr/>
          <a:lstStyle/>
          <a:p>
            <a:r>
              <a:rPr kumimoji="1" lang="ja-JP" altLang="en-US" sz="1800" b="1" dirty="0">
                <a:latin typeface="ＭＳ ゴシック" panose="020B0609070205080204" pitchFamily="49" charset="-128"/>
                <a:ea typeface="ＭＳ ゴシック" panose="020B0609070205080204" pitchFamily="49" charset="-128"/>
              </a:rPr>
              <a:t>今考えているものゲームの要件</a:t>
            </a:r>
          </a:p>
          <a:p>
            <a:r>
              <a:rPr kumimoji="1" lang="ja-JP" altLang="en-US" sz="1600" dirty="0">
                <a:latin typeface="ＭＳ ゴシック" panose="020B0609070205080204" pitchFamily="49" charset="-128"/>
                <a:ea typeface="ＭＳ ゴシック" panose="020B0609070205080204" pitchFamily="49" charset="-128"/>
              </a:rPr>
              <a:t>できれば一人でもできるようにしたい</a:t>
            </a:r>
          </a:p>
          <a:p>
            <a:r>
              <a:rPr kumimoji="1" lang="ja-JP" altLang="en-US" sz="1600" dirty="0">
                <a:latin typeface="ＭＳ ゴシック" panose="020B0609070205080204" pitchFamily="49" charset="-128"/>
                <a:ea typeface="ＭＳ ゴシック" panose="020B0609070205080204" pitchFamily="49" charset="-128"/>
              </a:rPr>
              <a:t>ルーム参加者待てるところを作る</a:t>
            </a:r>
          </a:p>
          <a:p>
            <a:r>
              <a:rPr kumimoji="1" lang="ja-JP" altLang="en-US" sz="1600" dirty="0">
                <a:latin typeface="ＭＳ ゴシック" panose="020B0609070205080204" pitchFamily="49" charset="-128"/>
                <a:ea typeface="ＭＳ ゴシック" panose="020B0609070205080204" pitchFamily="49" charset="-128"/>
              </a:rPr>
              <a:t>問題を選択できるようにする</a:t>
            </a:r>
          </a:p>
          <a:p>
            <a:r>
              <a:rPr kumimoji="1" lang="ja-JP" altLang="en-US" sz="1600" dirty="0">
                <a:latin typeface="ＭＳ ゴシック" panose="020B0609070205080204" pitchFamily="49" charset="-128"/>
                <a:ea typeface="ＭＳ ゴシック" panose="020B0609070205080204" pitchFamily="49" charset="-128"/>
              </a:rPr>
              <a:t>話ができるところ（チャットできる）</a:t>
            </a:r>
          </a:p>
          <a:p>
            <a:r>
              <a:rPr kumimoji="1" lang="ja-JP" altLang="en-US" sz="1600" dirty="0">
                <a:latin typeface="ＭＳ ゴシック" panose="020B0609070205080204" pitchFamily="49" charset="-128"/>
                <a:ea typeface="ＭＳ ゴシック" panose="020B0609070205080204" pitchFamily="49" charset="-128"/>
              </a:rPr>
              <a:t>個別で話し合いができるところを作る</a:t>
            </a:r>
            <a:r>
              <a:rPr kumimoji="1" lang="en-US" altLang="ja-JP" sz="1600" dirty="0">
                <a:latin typeface="ＭＳ ゴシック" panose="020B0609070205080204" pitchFamily="49" charset="-128"/>
                <a:ea typeface="ＭＳ ゴシック" panose="020B0609070205080204" pitchFamily="49" charset="-128"/>
              </a:rPr>
              <a:t>(</a:t>
            </a:r>
            <a:r>
              <a:rPr kumimoji="1" lang="ja-JP" altLang="en-US" sz="1600" dirty="0">
                <a:latin typeface="ＭＳ ゴシック" panose="020B0609070205080204" pitchFamily="49" charset="-128"/>
                <a:ea typeface="ＭＳ ゴシック" panose="020B0609070205080204" pitchFamily="49" charset="-128"/>
              </a:rPr>
              <a:t>個別チャット）</a:t>
            </a:r>
          </a:p>
          <a:p>
            <a:r>
              <a:rPr kumimoji="1" lang="ja-JP" altLang="en-US" sz="1600" dirty="0">
                <a:latin typeface="ＭＳ ゴシック" panose="020B0609070205080204" pitchFamily="49" charset="-128"/>
                <a:ea typeface="ＭＳ ゴシック" panose="020B0609070205080204" pitchFamily="49" charset="-128"/>
              </a:rPr>
              <a:t>投票できるようにする</a:t>
            </a:r>
          </a:p>
          <a:p>
            <a:r>
              <a:rPr kumimoji="1" lang="ja-JP" altLang="en-US" sz="1600" dirty="0">
                <a:latin typeface="ＭＳ ゴシック" panose="020B0609070205080204" pitchFamily="49" charset="-128"/>
                <a:ea typeface="ＭＳ ゴシック" panose="020B0609070205080204" pitchFamily="49" charset="-128"/>
              </a:rPr>
              <a:t>時間制限で次のステップに行けるようにする</a:t>
            </a:r>
          </a:p>
          <a:p>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299870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063609-8D8A-B705-4894-5FD7BF7995C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8051DB3-C173-E45B-E888-461F9E295CFE}"/>
              </a:ext>
            </a:extLst>
          </p:cNvPr>
          <p:cNvSpPr>
            <a:spLocks noGrp="1"/>
          </p:cNvSpPr>
          <p:nvPr>
            <p:ph type="title"/>
          </p:nvPr>
        </p:nvSpPr>
        <p:spPr>
          <a:xfrm>
            <a:off x="960120" y="317814"/>
            <a:ext cx="10268712" cy="1700784"/>
          </a:xfrm>
        </p:spPr>
        <p:txBody>
          <a:bodyPr/>
          <a:lstStyle/>
          <a:p>
            <a:r>
              <a:rPr kumimoji="1" lang="ja-JP" altLang="en-US" dirty="0"/>
              <a:t>アプリ</a:t>
            </a:r>
            <a:r>
              <a:rPr kumimoji="1" lang="ja-JP" altLang="en-US" sz="3600" dirty="0"/>
              <a:t>（マーダーミステリー）考え中</a:t>
            </a:r>
            <a:endParaRPr kumimoji="1" lang="ja-JP" altLang="en-US" dirty="0"/>
          </a:p>
        </p:txBody>
      </p:sp>
      <p:sp>
        <p:nvSpPr>
          <p:cNvPr id="3" name="コンテンツ プレースホルダー 2">
            <a:extLst>
              <a:ext uri="{FF2B5EF4-FFF2-40B4-BE49-F238E27FC236}">
                <a16:creationId xmlns:a16="http://schemas.microsoft.com/office/drawing/2014/main" id="{4053332A-86FA-40F2-3B5A-02BA8B2D4A97}"/>
              </a:ext>
            </a:extLst>
          </p:cNvPr>
          <p:cNvSpPr>
            <a:spLocks noGrp="1"/>
          </p:cNvSpPr>
          <p:nvPr>
            <p:ph idx="1"/>
          </p:nvPr>
        </p:nvSpPr>
        <p:spPr>
          <a:xfrm>
            <a:off x="960120" y="2601232"/>
            <a:ext cx="10268712" cy="3938954"/>
          </a:xfrm>
        </p:spPr>
        <p:txBody>
          <a:bodyPr/>
          <a:lstStyle/>
          <a:p>
            <a:r>
              <a:rPr kumimoji="1" lang="ja-JP" altLang="en-US" sz="1800" b="1" dirty="0">
                <a:latin typeface="ＭＳ ゴシック" panose="020B0609070205080204" pitchFamily="49" charset="-128"/>
                <a:ea typeface="ＭＳ ゴシック" panose="020B0609070205080204" pitchFamily="49" charset="-128"/>
              </a:rPr>
              <a:t>ステップ</a:t>
            </a:r>
          </a:p>
          <a:p>
            <a:r>
              <a:rPr kumimoji="1" lang="ja-JP" altLang="en-US" sz="1600" dirty="0">
                <a:latin typeface="ＭＳ ゴシック" panose="020B0609070205080204" pitchFamily="49" charset="-128"/>
                <a:ea typeface="ＭＳ ゴシック" panose="020B0609070205080204" pitchFamily="49" charset="-128"/>
              </a:rPr>
              <a:t>参加者に役割をランダムに割り振る。その後に自分の役割を知り覚える</a:t>
            </a:r>
          </a:p>
          <a:p>
            <a:r>
              <a:rPr kumimoji="1" lang="ja-JP" altLang="en-US" sz="1600" dirty="0">
                <a:latin typeface="ＭＳ ゴシック" panose="020B0609070205080204" pitchFamily="49" charset="-128"/>
                <a:ea typeface="ＭＳ ゴシック" panose="020B0609070205080204" pitchFamily="49" charset="-128"/>
              </a:rPr>
              <a:t>確認したら、後から知ることができる証拠を選択させる</a:t>
            </a:r>
          </a:p>
          <a:p>
            <a:r>
              <a:rPr kumimoji="1" lang="ja-JP" altLang="en-US" sz="1600" dirty="0">
                <a:latin typeface="ＭＳ ゴシック" panose="020B0609070205080204" pitchFamily="49" charset="-128"/>
                <a:ea typeface="ＭＳ ゴシック" panose="020B0609070205080204" pitchFamily="49" charset="-128"/>
              </a:rPr>
              <a:t>その後話し合いをさせる　制限時間あり</a:t>
            </a:r>
          </a:p>
          <a:p>
            <a:r>
              <a:rPr kumimoji="1" lang="ja-JP" altLang="en-US" sz="1800" b="1" dirty="0">
                <a:latin typeface="ＭＳ ゴシック" panose="020B0609070205080204" pitchFamily="49" charset="-128"/>
                <a:ea typeface="ＭＳ ゴシック" panose="020B0609070205080204" pitchFamily="49" charset="-128"/>
              </a:rPr>
              <a:t>話の流れ</a:t>
            </a:r>
          </a:p>
          <a:p>
            <a:r>
              <a:rPr kumimoji="1" lang="ja-JP" altLang="en-US" sz="1600" dirty="0">
                <a:latin typeface="ＭＳ ゴシック" panose="020B0609070205080204" pitchFamily="49" charset="-128"/>
                <a:ea typeface="ＭＳ ゴシック" panose="020B0609070205080204" pitchFamily="49" charset="-128"/>
              </a:rPr>
              <a:t>最初に全体で話し合いをさせる　制限時間あり</a:t>
            </a:r>
          </a:p>
          <a:p>
            <a:r>
              <a:rPr kumimoji="1" lang="ja-JP" altLang="en-US" sz="1600" dirty="0">
                <a:latin typeface="ＭＳ ゴシック" panose="020B0609070205080204" pitchFamily="49" charset="-128"/>
                <a:ea typeface="ＭＳ ゴシック" panose="020B0609070205080204" pitchFamily="49" charset="-128"/>
              </a:rPr>
              <a:t>その後順番に組合せで個別で話し合いをさせる　制限時間あり</a:t>
            </a:r>
          </a:p>
          <a:p>
            <a:r>
              <a:rPr kumimoji="1" lang="ja-JP" altLang="en-US" sz="1600" dirty="0">
                <a:latin typeface="ＭＳ ゴシック" panose="020B0609070205080204" pitchFamily="49" charset="-128"/>
                <a:ea typeface="ＭＳ ゴシック" panose="020B0609070205080204" pitchFamily="49" charset="-128"/>
              </a:rPr>
              <a:t>上の流れを二回行う</a:t>
            </a:r>
          </a:p>
          <a:p>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755069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B50E4-DA49-5408-062C-3013DAA89FA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172EAA3-20A8-F0DE-446A-F79D8EFF1FA8}"/>
              </a:ext>
            </a:extLst>
          </p:cNvPr>
          <p:cNvSpPr>
            <a:spLocks noGrp="1"/>
          </p:cNvSpPr>
          <p:nvPr>
            <p:ph type="title"/>
          </p:nvPr>
        </p:nvSpPr>
        <p:spPr>
          <a:xfrm>
            <a:off x="960120" y="317814"/>
            <a:ext cx="10268712" cy="1700784"/>
          </a:xfrm>
        </p:spPr>
        <p:txBody>
          <a:bodyPr/>
          <a:lstStyle/>
          <a:p>
            <a:r>
              <a:rPr kumimoji="1" lang="ja-JP" altLang="en-US" dirty="0"/>
              <a:t>アプリ</a:t>
            </a:r>
            <a:r>
              <a:rPr kumimoji="1" lang="ja-JP" altLang="en-US" sz="3600" dirty="0"/>
              <a:t>（マーダーミステリー）考え中</a:t>
            </a:r>
            <a:endParaRPr kumimoji="1" lang="ja-JP" altLang="en-US" dirty="0"/>
          </a:p>
        </p:txBody>
      </p:sp>
      <p:sp>
        <p:nvSpPr>
          <p:cNvPr id="3" name="コンテンツ プレースホルダー 2">
            <a:extLst>
              <a:ext uri="{FF2B5EF4-FFF2-40B4-BE49-F238E27FC236}">
                <a16:creationId xmlns:a16="http://schemas.microsoft.com/office/drawing/2014/main" id="{08E8EABC-D084-286E-1E84-9E821F984D9A}"/>
              </a:ext>
            </a:extLst>
          </p:cNvPr>
          <p:cNvSpPr>
            <a:spLocks noGrp="1"/>
          </p:cNvSpPr>
          <p:nvPr>
            <p:ph idx="1"/>
          </p:nvPr>
        </p:nvSpPr>
        <p:spPr>
          <a:xfrm>
            <a:off x="960120" y="2601232"/>
            <a:ext cx="10268712" cy="3938954"/>
          </a:xfrm>
        </p:spPr>
        <p:txBody>
          <a:bodyPr/>
          <a:lstStyle/>
          <a:p>
            <a:r>
              <a:rPr kumimoji="1" lang="ja-JP" altLang="en-US" sz="2000" b="1" dirty="0">
                <a:latin typeface="ＭＳ ゴシック" panose="020B0609070205080204" pitchFamily="49" charset="-128"/>
                <a:ea typeface="ＭＳ ゴシック" panose="020B0609070205080204" pitchFamily="49" charset="-128"/>
              </a:rPr>
              <a:t>投票</a:t>
            </a:r>
            <a:endParaRPr kumimoji="1" lang="en-US" altLang="ja-JP" sz="2000" b="1" dirty="0">
              <a:latin typeface="ＭＳ ゴシック" panose="020B0609070205080204" pitchFamily="49" charset="-128"/>
              <a:ea typeface="ＭＳ ゴシック" panose="020B0609070205080204" pitchFamily="49" charset="-128"/>
            </a:endParaRPr>
          </a:p>
          <a:p>
            <a:r>
              <a:rPr kumimoji="1" lang="ja-JP" altLang="en-US" sz="1600" dirty="0">
                <a:latin typeface="ＭＳ ゴシック" panose="020B0609070205080204" pitchFamily="49" charset="-128"/>
                <a:ea typeface="ＭＳ ゴシック" panose="020B0609070205080204" pitchFamily="49" charset="-128"/>
              </a:rPr>
              <a:t>最後の話し合いの後、誰があやしいか順番に聞いていく</a:t>
            </a:r>
          </a:p>
          <a:p>
            <a:r>
              <a:rPr kumimoji="1" lang="ja-JP" altLang="en-US" sz="1600" dirty="0">
                <a:latin typeface="ＭＳ ゴシック" panose="020B0609070205080204" pitchFamily="49" charset="-128"/>
                <a:ea typeface="ＭＳ ゴシック" panose="020B0609070205080204" pitchFamily="49" charset="-128"/>
              </a:rPr>
              <a:t>　なぜ怪しいと思うのかを理由も言ってもらい　制限時間あり</a:t>
            </a:r>
          </a:p>
          <a:p>
            <a:r>
              <a:rPr kumimoji="1" lang="ja-JP" altLang="en-US" sz="1600" dirty="0">
                <a:latin typeface="ＭＳ ゴシック" panose="020B0609070205080204" pitchFamily="49" charset="-128"/>
                <a:ea typeface="ＭＳ ゴシック" panose="020B0609070205080204" pitchFamily="49" charset="-128"/>
              </a:rPr>
              <a:t>　それに対して質問したい人が質問していく　制限時あり</a:t>
            </a:r>
          </a:p>
          <a:p>
            <a:r>
              <a:rPr kumimoji="1" lang="ja-JP" altLang="en-US" sz="1600" dirty="0">
                <a:latin typeface="ＭＳ ゴシック" panose="020B0609070205080204" pitchFamily="49" charset="-128"/>
                <a:ea typeface="ＭＳ ゴシック" panose="020B0609070205080204" pitchFamily="49" charset="-128"/>
              </a:rPr>
              <a:t>最後に投票させる　制限時間あり</a:t>
            </a:r>
          </a:p>
          <a:p>
            <a:r>
              <a:rPr kumimoji="1" lang="ja-JP" altLang="en-US" sz="1600" dirty="0">
                <a:latin typeface="ＭＳ ゴシック" panose="020B0609070205080204" pitchFamily="49" charset="-128"/>
                <a:ea typeface="ＭＳ ゴシック" panose="020B0609070205080204" pitchFamily="49" charset="-128"/>
              </a:rPr>
              <a:t>投票結果で犯人がどのような結果になるかを言い</a:t>
            </a:r>
          </a:p>
          <a:p>
            <a:r>
              <a:rPr kumimoji="1" lang="ja-JP" altLang="en-US" sz="1600" dirty="0">
                <a:latin typeface="ＭＳ ゴシック" panose="020B0609070205080204" pitchFamily="49" charset="-128"/>
                <a:ea typeface="ＭＳ ゴシック" panose="020B0609070205080204" pitchFamily="49" charset="-128"/>
              </a:rPr>
              <a:t>その後の人物がどうなったかを説明する</a:t>
            </a:r>
          </a:p>
          <a:p>
            <a:r>
              <a:rPr kumimoji="1" lang="ja-JP" altLang="en-US" sz="1600" dirty="0">
                <a:latin typeface="ＭＳ ゴシック" panose="020B0609070205080204" pitchFamily="49" charset="-128"/>
                <a:ea typeface="ＭＳ ゴシック" panose="020B0609070205080204" pitchFamily="49" charset="-128"/>
              </a:rPr>
              <a:t>最後にだれが犯人だったのかを教える</a:t>
            </a:r>
          </a:p>
          <a:p>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604734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700A7-7444-8948-5D94-F23C892B15F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D59EEF-D27D-3D0B-2F32-9F1E8498E2F2}"/>
              </a:ext>
            </a:extLst>
          </p:cNvPr>
          <p:cNvSpPr>
            <a:spLocks noGrp="1"/>
          </p:cNvSpPr>
          <p:nvPr>
            <p:ph type="title"/>
          </p:nvPr>
        </p:nvSpPr>
        <p:spPr/>
        <p:txBody>
          <a:bodyPr/>
          <a:lstStyle/>
          <a:p>
            <a:r>
              <a:rPr lang="ja-JP" altLang="en-US" dirty="0"/>
              <a:t>主要機能</a:t>
            </a:r>
            <a:endParaRPr kumimoji="1" lang="ja-JP" altLang="en-US" dirty="0"/>
          </a:p>
        </p:txBody>
      </p:sp>
      <p:sp>
        <p:nvSpPr>
          <p:cNvPr id="4" name="Rectangle 1">
            <a:extLst>
              <a:ext uri="{FF2B5EF4-FFF2-40B4-BE49-F238E27FC236}">
                <a16:creationId xmlns:a16="http://schemas.microsoft.com/office/drawing/2014/main" id="{837F2369-3B7C-0342-D939-82B3E41248B8}"/>
              </a:ext>
            </a:extLst>
          </p:cNvPr>
          <p:cNvSpPr>
            <a:spLocks noGrp="1" noChangeArrowheads="1"/>
          </p:cNvSpPr>
          <p:nvPr>
            <p:ph idx="1"/>
          </p:nvPr>
        </p:nvSpPr>
        <p:spPr bwMode="auto">
          <a:xfrm>
            <a:off x="327393" y="2698347"/>
            <a:ext cx="11489469" cy="3344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ユーザ認証: </a:t>
            </a:r>
            <a:r>
              <a:rPr kumimoji="0" lang="ja-JP" altLang="ja-JP" sz="24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新規登録・ログイン管理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ルーム管理: </a:t>
            </a:r>
            <a:r>
              <a:rPr kumimoji="0" lang="ja-JP" altLang="ja-JP" sz="24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ルーム作成・参加、待機、プレイヤー管理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ゲーム進行: </a:t>
            </a:r>
            <a:r>
              <a:rPr kumimoji="0" lang="ja-JP" altLang="ja-JP" sz="24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フェーズ管理、タイマー機能、役割配布、証拠確認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コミュニケーション: </a:t>
            </a:r>
            <a:r>
              <a:rPr kumimoji="0" lang="ja-JP" altLang="ja-JP" sz="24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全体チャット、個別チャット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投票システム: </a:t>
            </a:r>
            <a:r>
              <a:rPr kumimoji="0" lang="ja-JP" altLang="ja-JP" sz="24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ゲーム結果を左右する投票機能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データ永続化: </a:t>
            </a:r>
            <a:r>
              <a:rPr kumimoji="0" lang="ja-JP" altLang="ja-JP" sz="24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ゲームログ、プレイヤー状態の保存とリアルタイム同期 </a:t>
            </a:r>
          </a:p>
        </p:txBody>
      </p:sp>
    </p:spTree>
    <p:extLst>
      <p:ext uri="{BB962C8B-B14F-4D97-AF65-F5344CB8AC3E}">
        <p14:creationId xmlns:p14="http://schemas.microsoft.com/office/powerpoint/2010/main" val="824670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F5BD4-0F41-5350-AB18-0296F5BCCF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6D4A8A9-D4C7-5870-71BB-171FF87D3554}"/>
              </a:ext>
            </a:extLst>
          </p:cNvPr>
          <p:cNvSpPr>
            <a:spLocks noGrp="1"/>
          </p:cNvSpPr>
          <p:nvPr>
            <p:ph type="title"/>
          </p:nvPr>
        </p:nvSpPr>
        <p:spPr/>
        <p:txBody>
          <a:bodyPr/>
          <a:lstStyle/>
          <a:p>
            <a:r>
              <a:rPr lang="ja-JP" altLang="en-US" b="1" dirty="0"/>
              <a:t>アーキテクチャ概要</a:t>
            </a:r>
            <a:r>
              <a:rPr lang="en-US" altLang="ja-JP" dirty="0"/>
              <a:t>:</a:t>
            </a:r>
            <a:endParaRPr kumimoji="1" lang="ja-JP" altLang="en-US" dirty="0"/>
          </a:p>
        </p:txBody>
      </p:sp>
      <p:sp>
        <p:nvSpPr>
          <p:cNvPr id="5" name="Rectangle 2">
            <a:extLst>
              <a:ext uri="{FF2B5EF4-FFF2-40B4-BE49-F238E27FC236}">
                <a16:creationId xmlns:a16="http://schemas.microsoft.com/office/drawing/2014/main" id="{B07CFC1E-26D7-E83E-C0ED-F05CDFE24F17}"/>
              </a:ext>
            </a:extLst>
          </p:cNvPr>
          <p:cNvSpPr>
            <a:spLocks noGrp="1" noChangeArrowheads="1"/>
          </p:cNvSpPr>
          <p:nvPr>
            <p:ph idx="1"/>
          </p:nvPr>
        </p:nvSpPr>
        <p:spPr bwMode="auto">
          <a:xfrm>
            <a:off x="848751" y="2508313"/>
            <a:ext cx="10380081"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32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フロントエンド</a:t>
            </a:r>
            <a:r>
              <a:rPr kumimoji="0" lang="ja-JP"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Flutter (Dart)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32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バックエンド</a:t>
            </a:r>
            <a:r>
              <a:rPr kumimoji="0" lang="ja-JP"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Firebase (Google Cloud Platform)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ユーザ認証: </a:t>
            </a:r>
            <a:endParaRPr kumimoji="0" lang="en-US"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Firebase Authentication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リアルタイムデータベース: </a:t>
            </a:r>
            <a:endParaRPr kumimoji="0" lang="en-US"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Firebase Firestore </a:t>
            </a:r>
          </a:p>
        </p:txBody>
      </p:sp>
    </p:spTree>
    <p:extLst>
      <p:ext uri="{BB962C8B-B14F-4D97-AF65-F5344CB8AC3E}">
        <p14:creationId xmlns:p14="http://schemas.microsoft.com/office/powerpoint/2010/main" val="2029261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4CAD2-0A58-DF12-06EE-C6EE173FE06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BAEBDDE-60E5-CD71-D92E-FC76ED4B65B5}"/>
              </a:ext>
            </a:extLst>
          </p:cNvPr>
          <p:cNvSpPr>
            <a:spLocks noGrp="1"/>
          </p:cNvSpPr>
          <p:nvPr>
            <p:ph type="title"/>
          </p:nvPr>
        </p:nvSpPr>
        <p:spPr/>
        <p:txBody>
          <a:bodyPr/>
          <a:lstStyle/>
          <a:p>
            <a:r>
              <a:rPr lang="ja-JP" altLang="ja-JP" sz="4800" dirty="0">
                <a:latin typeface="ＭＳ ゴシック" panose="020B0609070205080204" pitchFamily="49" charset="-128"/>
                <a:ea typeface="ＭＳ ゴシック" panose="020B0609070205080204" pitchFamily="49" charset="-128"/>
              </a:rPr>
              <a:t>アプリケーション構成要素</a:t>
            </a:r>
            <a:br>
              <a:rPr lang="en-US" altLang="ja-JP" sz="4800" dirty="0">
                <a:latin typeface="ＭＳ ゴシック" panose="020B0609070205080204" pitchFamily="49" charset="-128"/>
                <a:ea typeface="ＭＳ ゴシック" panose="020B0609070205080204" pitchFamily="49" charset="-128"/>
              </a:rPr>
            </a:br>
            <a:r>
              <a:rPr lang="ja-JP" altLang="ja-JP" sz="4800" dirty="0">
                <a:latin typeface="ＭＳ ゴシック" panose="020B0609070205080204" pitchFamily="49" charset="-128"/>
                <a:ea typeface="ＭＳ ゴシック" panose="020B0609070205080204" pitchFamily="49" charset="-128"/>
              </a:rPr>
              <a:t>認証・アカウント管理</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3" name="Rectangle 1">
            <a:extLst>
              <a:ext uri="{FF2B5EF4-FFF2-40B4-BE49-F238E27FC236}">
                <a16:creationId xmlns:a16="http://schemas.microsoft.com/office/drawing/2014/main" id="{374E8849-7705-8869-6FF5-CF53C77DA6B6}"/>
              </a:ext>
            </a:extLst>
          </p:cNvPr>
          <p:cNvSpPr>
            <a:spLocks noGrp="1" noChangeArrowheads="1"/>
          </p:cNvSpPr>
          <p:nvPr>
            <p:ph idx="1"/>
          </p:nvPr>
        </p:nvSpPr>
        <p:spPr bwMode="auto">
          <a:xfrm>
            <a:off x="849313" y="2631550"/>
            <a:ext cx="1086820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1. ユーザ登録画面</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機能</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ユーザ名、パスワードなどの情報を入力し、新規アカウントを作成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仕様</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入力項目: </a:t>
            </a:r>
            <a:endPar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marL="457200" marR="0" lvl="1" indent="0" algn="l" defTabSz="914400" rtl="0" eaLnBrk="0" fontAlgn="base" latinLnBrk="0" hangingPunct="0">
              <a:lnSpc>
                <a:spcPct val="100000"/>
              </a:lnSpc>
              <a:spcBef>
                <a:spcPct val="0"/>
              </a:spcBef>
              <a:spcAft>
                <a:spcPct val="0"/>
              </a:spcAft>
              <a:buClrTx/>
              <a:buSzTx/>
              <a:buNone/>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ユーザーID（半角英数字20文字以内）</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457200" marR="0" lvl="1" indent="0" algn="l" defTabSz="914400" rtl="0" eaLnBrk="0" fontAlgn="base" latinLnBrk="0" hangingPunct="0">
              <a:lnSpc>
                <a:spcPct val="100000"/>
              </a:lnSpc>
              <a:spcBef>
                <a:spcPct val="0"/>
              </a:spcBef>
              <a:spcAft>
                <a:spcPct val="0"/>
              </a:spcAft>
              <a:buClrTx/>
              <a:buSzTx/>
              <a:buNone/>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パスワード（8文字以上、記号含む）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エラー時: 入力漏れや不正なIDの場合はエラーメッセージを表示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操作後: 認証成功ならホーム画面へ遷移、失敗ならエラー表示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実装状況</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Firebase Authentication連携済み</a:t>
            </a:r>
            <a:r>
              <a:rPr kumimoji="0" lang="ja-JP" altLang="en-US"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エミュレータで動作</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p>
        </p:txBody>
      </p:sp>
    </p:spTree>
    <p:extLst>
      <p:ext uri="{BB962C8B-B14F-4D97-AF65-F5344CB8AC3E}">
        <p14:creationId xmlns:p14="http://schemas.microsoft.com/office/powerpoint/2010/main" val="2724937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9B73F-E0DF-10ED-13A9-5F10433D638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21DDC2-519E-425C-B5E4-E544EF8FF6AA}"/>
              </a:ext>
            </a:extLst>
          </p:cNvPr>
          <p:cNvSpPr>
            <a:spLocks noGrp="1"/>
          </p:cNvSpPr>
          <p:nvPr>
            <p:ph type="title"/>
          </p:nvPr>
        </p:nvSpPr>
        <p:spPr/>
        <p:txBody>
          <a:bodyPr/>
          <a:lstStyle/>
          <a:p>
            <a:r>
              <a:rPr lang="ja-JP" altLang="ja-JP" sz="4800" dirty="0">
                <a:latin typeface="ＭＳ ゴシック" panose="020B0609070205080204" pitchFamily="49" charset="-128"/>
                <a:ea typeface="ＭＳ ゴシック" panose="020B0609070205080204" pitchFamily="49" charset="-128"/>
              </a:rPr>
              <a:t>アプリケーション構成要素</a:t>
            </a:r>
            <a:br>
              <a:rPr lang="en-US" altLang="ja-JP" sz="4800" dirty="0">
                <a:latin typeface="ＭＳ ゴシック" panose="020B0609070205080204" pitchFamily="49" charset="-128"/>
                <a:ea typeface="ＭＳ ゴシック" panose="020B0609070205080204" pitchFamily="49" charset="-128"/>
              </a:rPr>
            </a:br>
            <a:r>
              <a:rPr lang="ja-JP" altLang="ja-JP" sz="4800" dirty="0">
                <a:latin typeface="ＭＳ ゴシック" panose="020B0609070205080204" pitchFamily="49" charset="-128"/>
                <a:ea typeface="ＭＳ ゴシック" panose="020B0609070205080204" pitchFamily="49" charset="-128"/>
              </a:rPr>
              <a:t>認証・アカウント管理</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3" name="Rectangle 1">
            <a:extLst>
              <a:ext uri="{FF2B5EF4-FFF2-40B4-BE49-F238E27FC236}">
                <a16:creationId xmlns:a16="http://schemas.microsoft.com/office/drawing/2014/main" id="{D8E23CA9-6CBA-1EBC-8E70-427E2239FDD9}"/>
              </a:ext>
            </a:extLst>
          </p:cNvPr>
          <p:cNvSpPr>
            <a:spLocks noGrp="1" noChangeArrowheads="1"/>
          </p:cNvSpPr>
          <p:nvPr>
            <p:ph idx="1"/>
          </p:nvPr>
        </p:nvSpPr>
        <p:spPr bwMode="auto">
          <a:xfrm>
            <a:off x="529566" y="2871635"/>
            <a:ext cx="1112981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Bef>
                <a:spcPct val="0"/>
              </a:spcBef>
              <a:spcAft>
                <a:spcPct val="0"/>
              </a:spcAft>
              <a:buFontTx/>
              <a:buChar char="•"/>
            </a:pPr>
            <a:r>
              <a:rPr lang="ja-JP" altLang="ja-JP"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2. ログイン画面</a:t>
            </a: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a:t>
            </a:r>
          </a:p>
          <a:p>
            <a:pPr lvl="0" eaLnBrk="0" fontAlgn="base" hangingPunct="0">
              <a:lnSpc>
                <a:spcPct val="100000"/>
              </a:lnSpc>
              <a:spcBef>
                <a:spcPct val="0"/>
              </a:spcBef>
              <a:spcAft>
                <a:spcPct val="0"/>
              </a:spcAft>
              <a:buFontTx/>
              <a:buChar char="•"/>
            </a:pPr>
            <a:r>
              <a:rPr lang="ja-JP" altLang="ja-JP"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機能</a:t>
            </a: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登録済みのユーザ情報でログイン </a:t>
            </a:r>
          </a:p>
          <a:p>
            <a:pPr lvl="0" eaLnBrk="0" fontAlgn="base" hangingPunct="0">
              <a:lnSpc>
                <a:spcPct val="100000"/>
              </a:lnSpc>
              <a:spcBef>
                <a:spcPct val="0"/>
              </a:spcBef>
              <a:spcAft>
                <a:spcPct val="0"/>
              </a:spcAft>
              <a:buFontTx/>
              <a:buChar char="•"/>
            </a:pPr>
            <a:r>
              <a:rPr lang="ja-JP" altLang="ja-JP"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仕様</a:t>
            </a: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a:t>
            </a:r>
          </a:p>
          <a:p>
            <a:pPr marL="457200" lvl="1" indent="0" eaLnBrk="0" fontAlgn="base" hangingPunct="0">
              <a:lnSpc>
                <a:spcPct val="100000"/>
              </a:lnSpc>
              <a:spcBef>
                <a:spcPct val="0"/>
              </a:spcBef>
              <a:spcAft>
                <a:spcPct val="0"/>
              </a:spcAft>
              <a:buFontTx/>
              <a:buChar char="•"/>
            </a:pP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入力項目: ユーザーIDとパスワードを入力 </a:t>
            </a:r>
          </a:p>
          <a:p>
            <a:pPr marL="457200" lvl="1" indent="0" eaLnBrk="0" fontAlgn="base" hangingPunct="0">
              <a:lnSpc>
                <a:spcPct val="100000"/>
              </a:lnSpc>
              <a:spcBef>
                <a:spcPct val="0"/>
              </a:spcBef>
              <a:spcAft>
                <a:spcPct val="0"/>
              </a:spcAft>
              <a:buFontTx/>
              <a:buChar char="•"/>
            </a:pP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エラー時</a:t>
            </a:r>
            <a:endPar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marL="457200" lvl="1" indent="0" eaLnBrk="0" fontAlgn="base" hangingPunct="0">
              <a:lnSpc>
                <a:spcPct val="100000"/>
              </a:lnSpc>
              <a:spcBef>
                <a:spcPct val="0"/>
              </a:spcBef>
              <a:spcAft>
                <a:spcPct val="0"/>
              </a:spcAft>
              <a:buNone/>
            </a:pP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入力漏れや不正なIDなど場合はエラーメッセージを表示 </a:t>
            </a:r>
          </a:p>
          <a:p>
            <a:pPr marL="457200" lvl="1" indent="0" eaLnBrk="0" fontAlgn="base" hangingPunct="0">
              <a:lnSpc>
                <a:spcPct val="100000"/>
              </a:lnSpc>
              <a:spcBef>
                <a:spcPct val="0"/>
              </a:spcBef>
              <a:spcAft>
                <a:spcPct val="0"/>
              </a:spcAft>
              <a:buFontTx/>
              <a:buChar char="•"/>
            </a:pP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操作後</a:t>
            </a:r>
            <a:endPar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marL="457200" lvl="1" indent="0" eaLnBrk="0" fontAlgn="base" hangingPunct="0">
              <a:lnSpc>
                <a:spcPct val="100000"/>
              </a:lnSpc>
              <a:spcBef>
                <a:spcPct val="0"/>
              </a:spcBef>
              <a:spcAft>
                <a:spcPct val="0"/>
              </a:spcAft>
              <a:buNone/>
            </a:pP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認証成功ならホーム画面へ遷移、失敗ならエラー表示 </a:t>
            </a:r>
          </a:p>
          <a:p>
            <a:pPr lvl="0" eaLnBrk="0" fontAlgn="base" hangingPunct="0">
              <a:lnSpc>
                <a:spcPct val="100000"/>
              </a:lnSpc>
              <a:spcBef>
                <a:spcPct val="0"/>
              </a:spcBef>
              <a:spcAft>
                <a:spcPct val="0"/>
              </a:spcAft>
              <a:buFontTx/>
              <a:buChar char="•"/>
            </a:pPr>
            <a:r>
              <a:rPr lang="ja-JP" altLang="ja-JP"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実装状況</a:t>
            </a: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Firebase Authentication連携済み</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　エミュレータで動作</a:t>
            </a:r>
            <a:endPar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91153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7A03C-6614-A69C-6DDC-F4A384AE2E3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6D3B0B-8935-7C11-2771-A85512667CCB}"/>
              </a:ext>
            </a:extLst>
          </p:cNvPr>
          <p:cNvSpPr>
            <a:spLocks noGrp="1"/>
          </p:cNvSpPr>
          <p:nvPr>
            <p:ph type="title"/>
          </p:nvPr>
        </p:nvSpPr>
        <p:spPr/>
        <p:txBody>
          <a:bodyPr/>
          <a:lstStyle/>
          <a:p>
            <a:r>
              <a:rPr lang="ja-JP" altLang="en-US" sz="4800" dirty="0"/>
              <a:t>アプリケーション構成要素</a:t>
            </a:r>
            <a:br>
              <a:rPr lang="en-US" altLang="ja-JP" sz="4800" dirty="0"/>
            </a:br>
            <a:r>
              <a:rPr lang="ja-JP" altLang="en-US" sz="4800" dirty="0"/>
              <a:t>ゲームロビー・ルーム管理</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8" name="Rectangle 5">
            <a:extLst>
              <a:ext uri="{FF2B5EF4-FFF2-40B4-BE49-F238E27FC236}">
                <a16:creationId xmlns:a16="http://schemas.microsoft.com/office/drawing/2014/main" id="{107B8ACC-A668-5EB0-9CED-22EE36C1A271}"/>
              </a:ext>
            </a:extLst>
          </p:cNvPr>
          <p:cNvSpPr>
            <a:spLocks noGrp="1" noChangeArrowheads="1"/>
          </p:cNvSpPr>
          <p:nvPr>
            <p:ph idx="1"/>
          </p:nvPr>
        </p:nvSpPr>
        <p:spPr bwMode="auto">
          <a:xfrm>
            <a:off x="532661" y="2887760"/>
            <a:ext cx="1112363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1. 起動画面 (Launch Screen)</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機能</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アプリケーション起動時の画面。ゲームスタートボタン押下でホーム画面へ遷移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2. ホーム画面 (Home Screen)</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機能</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プレイしたいシナリオ（問題）の選択、ゲームロビーへの参加 </a:t>
            </a:r>
            <a:r>
              <a:rPr kumimoji="0" lang="ja-JP" altLang="en-US"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プレイヤー名変更、起動画面に戻るの遷移を行う</a:t>
            </a:r>
            <a:endPar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698897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FD63E-5C02-75D5-8BAB-D2A20DACE30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9B9B95C-9414-5CC7-018A-B516D448F208}"/>
              </a:ext>
            </a:extLst>
          </p:cNvPr>
          <p:cNvSpPr>
            <a:spLocks noGrp="1"/>
          </p:cNvSpPr>
          <p:nvPr>
            <p:ph type="title"/>
          </p:nvPr>
        </p:nvSpPr>
        <p:spPr/>
        <p:txBody>
          <a:bodyPr/>
          <a:lstStyle/>
          <a:p>
            <a:r>
              <a:rPr lang="ja-JP" altLang="en-US" sz="4800" dirty="0"/>
              <a:t>アプリケーション構成要素</a:t>
            </a:r>
            <a:br>
              <a:rPr lang="en-US" altLang="ja-JP" sz="4800" dirty="0"/>
            </a:br>
            <a:r>
              <a:rPr lang="ja-JP" altLang="en-US" sz="4800" dirty="0"/>
              <a:t>ゲームロビー・ルーム管理</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3" name="Rectangle 1">
            <a:extLst>
              <a:ext uri="{FF2B5EF4-FFF2-40B4-BE49-F238E27FC236}">
                <a16:creationId xmlns:a16="http://schemas.microsoft.com/office/drawing/2014/main" id="{14128FBC-BE40-CA98-F2C8-D89F5D386893}"/>
              </a:ext>
            </a:extLst>
          </p:cNvPr>
          <p:cNvSpPr>
            <a:spLocks noGrp="1" noChangeArrowheads="1"/>
          </p:cNvSpPr>
          <p:nvPr>
            <p:ph idx="1"/>
          </p:nvPr>
        </p:nvSpPr>
        <p:spPr bwMode="auto">
          <a:xfrm>
            <a:off x="533400" y="2518043"/>
            <a:ext cx="1126895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0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ルーム画面 (Room Screen)</a:t>
            </a: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0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機能</a:t>
            </a: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ルーム作成（ホスト）、ルーム参加（ゲスト）、参加者の表示。プレイヤーの待機場所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0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仕様</a:t>
            </a: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ルーム名とルームIDを入力してルームを作成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ルーム名（20文字以内）、パスワード（半角英数字8文字以上、記号含む）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ルームIDを入力しないとルームに入れない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待機画面で全員が「準備完了」かつ必要人数が揃うまでゲーム開始不可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0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実装状況</a:t>
            </a: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ルーム作成・参加機能、待機画面の実装済み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0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4. プレイヤー管理</a:t>
            </a: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0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機能</a:t>
            </a: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各プレイヤーの名前、役割、UIDなどを管理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0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仕様</a:t>
            </a: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Firestoreなどのリアルタイムデータベースで同期</a:t>
            </a:r>
            <a:r>
              <a:rPr kumimoji="0" lang="ja-JP" altLang="en-US"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エミュレータで動作</a:t>
            </a:r>
            <a:endPar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127680787"/>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Yu Mincho Demibold"/>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631</TotalTime>
  <Words>3132</Words>
  <Application>Microsoft Office PowerPoint</Application>
  <PresentationFormat>ワイド画面</PresentationFormat>
  <Paragraphs>340</Paragraphs>
  <Slides>39</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39</vt:i4>
      </vt:variant>
    </vt:vector>
  </HeadingPairs>
  <TitlesOfParts>
    <vt:vector size="47" baseType="lpstr">
      <vt:lpstr>-apple-system</vt:lpstr>
      <vt:lpstr>fkGroteskNeue</vt:lpstr>
      <vt:lpstr>ＭＳ ゴシック</vt:lpstr>
      <vt:lpstr>Yu Gothic</vt:lpstr>
      <vt:lpstr>Yu Mincho Demibold</vt:lpstr>
      <vt:lpstr>Arial</vt:lpstr>
      <vt:lpstr>Wingdings</vt:lpstr>
      <vt:lpstr>JuxtaposeVTI</vt:lpstr>
      <vt:lpstr>Flutterの制作仕様書</vt:lpstr>
      <vt:lpstr>アプリ名：マーダーミステリー</vt:lpstr>
      <vt:lpstr>マーダーミステリーとは</vt:lpstr>
      <vt:lpstr>主要機能</vt:lpstr>
      <vt:lpstr>アーキテクチャ概要:</vt:lpstr>
      <vt:lpstr>アプリケーション構成要素 認証・アカウント管理</vt:lpstr>
      <vt:lpstr>アプリケーション構成要素 認証・アカウント管理</vt:lpstr>
      <vt:lpstr>アプリケーション構成要素 ゲームロビー・ルーム管理</vt:lpstr>
      <vt:lpstr>アプリケーション構成要素 ゲームロビー・ルーム管理</vt:lpstr>
      <vt:lpstr>ゲームの進行フロー：初期フェーズ</vt:lpstr>
      <vt:lpstr>ゲームの進行フロー：議論フェーズ</vt:lpstr>
      <vt:lpstr>ゲームの進行フロー：議論フェーズ</vt:lpstr>
      <vt:lpstr>ゲームの進行フロー：終盤フェーズ</vt:lpstr>
      <vt:lpstr>ゲームの進行フロー：終盤フェーズ</vt:lpstr>
      <vt:lpstr>ゲームの進行フロー：終盤フェーズ</vt:lpstr>
      <vt:lpstr>開発進捗と達成事項</vt:lpstr>
      <vt:lpstr>開発進捗と達成事項</vt:lpstr>
      <vt:lpstr>実機説明</vt:lpstr>
      <vt:lpstr>現在の課題（間に合わなかった）</vt:lpstr>
      <vt:lpstr>展望</vt:lpstr>
      <vt:lpstr>ご清聴 ありがとう ございました。</vt:lpstr>
      <vt:lpstr>メモ（ファイルの中身）</vt:lpstr>
      <vt:lpstr>メモ（ファイルの中身）</vt:lpstr>
      <vt:lpstr>メモ（画面の遷移）</vt:lpstr>
      <vt:lpstr>メモ（画面の遷移）</vt:lpstr>
      <vt:lpstr>メモ（アプリのアイディア）</vt:lpstr>
      <vt:lpstr>メモ（アプリの考えまとめ）</vt:lpstr>
      <vt:lpstr>メモ（アプリの考えまとめ）</vt:lpstr>
      <vt:lpstr>メモ（アプリの考えまとめ）</vt:lpstr>
      <vt:lpstr>メモ（アプリの考えまとめ）</vt:lpstr>
      <vt:lpstr>仕様のアイディア（メモ）</vt:lpstr>
      <vt:lpstr>ログインについて（メモ）</vt:lpstr>
      <vt:lpstr>行動（メモ）</vt:lpstr>
      <vt:lpstr>仕様のアイディア（メモ）</vt:lpstr>
      <vt:lpstr>仕様のアイディア（メモ）</vt:lpstr>
      <vt:lpstr>仕様のアイディア（メモ）</vt:lpstr>
      <vt:lpstr>アプリ（マーダーミステリー）考え中</vt:lpstr>
      <vt:lpstr>アプリ（マーダーミステリー）考え中</vt:lpstr>
      <vt:lpstr>アプリ（マーダーミステリー）考え中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渡邊 拓海(zeal22410134)</dc:creator>
  <cp:lastModifiedBy>渡邊 拓海(zeal22410134)</cp:lastModifiedBy>
  <cp:revision>32</cp:revision>
  <dcterms:created xsi:type="dcterms:W3CDTF">2025-05-07T01:50:34Z</dcterms:created>
  <dcterms:modified xsi:type="dcterms:W3CDTF">2025-07-15T15:45:26Z</dcterms:modified>
</cp:coreProperties>
</file>