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99" r:id="rId3"/>
    <p:sldId id="298" r:id="rId4"/>
    <p:sldId id="258" r:id="rId5"/>
    <p:sldId id="276" r:id="rId6"/>
    <p:sldId id="277" r:id="rId7"/>
    <p:sldId id="278"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6" r:id="rId22"/>
    <p:sldId id="293" r:id="rId23"/>
    <p:sldId id="295" r:id="rId24"/>
    <p:sldId id="297"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6" autoAdjust="0"/>
    <p:restoredTop sz="94660"/>
  </p:normalViewPr>
  <p:slideViewPr>
    <p:cSldViewPr snapToGrid="0">
      <p:cViewPr varScale="1">
        <p:scale>
          <a:sx n="104" d="100"/>
          <a:sy n="104" d="100"/>
        </p:scale>
        <p:origin x="5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80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107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0345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178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68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99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791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5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038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780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87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181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70" baseline="0">
                <a:solidFill>
                  <a:schemeClr val="tx1"/>
                </a:solidFill>
              </a:defRPr>
            </a:lvl1pPr>
          </a:lstStyle>
          <a:p>
            <a:pPr algn="r"/>
            <a:fld id="{A37D6D71-8B28-4ED6-B932-04B197003D23}" type="datetimeFigureOut">
              <a:rPr lang="en-US" smtClean="0"/>
              <a:pPr algn="r"/>
              <a:t>7/16/2025</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7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spc="7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524358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6000" b="0" kern="1200" cap="none" spc="120" baseline="0">
          <a:solidFill>
            <a:schemeClr val="bg1"/>
          </a:solidFill>
          <a:latin typeface="+mj-lt"/>
          <a:ea typeface="+mj-ea"/>
          <a:cs typeface="+mj-cs"/>
        </a:defRPr>
      </a:lvl1pPr>
    </p:titleStyle>
    <p:bodyStyle>
      <a:lvl1pPr marL="0" indent="0" algn="l" defTabSz="914400" rtl="0" eaLnBrk="1" latinLnBrk="0" hangingPunct="1">
        <a:lnSpc>
          <a:spcPct val="120000"/>
        </a:lnSpc>
        <a:spcBef>
          <a:spcPts val="700"/>
        </a:spcBef>
        <a:spcAft>
          <a:spcPts val="700"/>
        </a:spcAft>
        <a:buFont typeface="Arial" panose="020B0604020202020204" pitchFamily="34" charset="0"/>
        <a:buNone/>
        <a:defRPr sz="2600" kern="1200" spc="80" baseline="0">
          <a:solidFill>
            <a:schemeClr val="tx1"/>
          </a:solidFill>
          <a:latin typeface="+mn-lt"/>
          <a:ea typeface="+mn-ea"/>
          <a:cs typeface="+mn-cs"/>
        </a:defRPr>
      </a:lvl1pPr>
      <a:lvl2pPr marL="274320" indent="-274320" algn="l" defTabSz="914400" rtl="0" eaLnBrk="1" latinLnBrk="0" hangingPunct="1">
        <a:lnSpc>
          <a:spcPct val="120000"/>
        </a:lnSpc>
        <a:spcBef>
          <a:spcPts val="400"/>
        </a:spcBef>
        <a:spcAft>
          <a:spcPts val="400"/>
        </a:spcAft>
        <a:buClrTx/>
        <a:buFont typeface="Wingdings" panose="05000000000000000000" pitchFamily="2" charset="2"/>
        <a:buChar char="§"/>
        <a:defRPr sz="2300" kern="1200" spc="80" baseline="0">
          <a:solidFill>
            <a:schemeClr val="tx1"/>
          </a:solidFill>
          <a:latin typeface="+mn-lt"/>
          <a:ea typeface="+mn-ea"/>
          <a:cs typeface="+mn-cs"/>
        </a:defRPr>
      </a:lvl2pPr>
      <a:lvl3pPr marL="27432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3pPr>
      <a:lvl4pPr marL="594360" indent="-274320" algn="l" defTabSz="914400" rtl="0" eaLnBrk="1" latinLnBrk="0" hangingPunct="1">
        <a:lnSpc>
          <a:spcPct val="120000"/>
        </a:lnSpc>
        <a:spcBef>
          <a:spcPts val="400"/>
        </a:spcBef>
        <a:spcAft>
          <a:spcPts val="400"/>
        </a:spcAft>
        <a:buClrTx/>
        <a:buFont typeface="Wingdings" panose="05000000000000000000" pitchFamily="2" charset="2"/>
        <a:buChar char="§"/>
        <a:defRPr sz="1800" kern="1200" spc="80" baseline="0">
          <a:solidFill>
            <a:schemeClr val="tx1"/>
          </a:solidFill>
          <a:latin typeface="+mn-lt"/>
          <a:ea typeface="+mn-ea"/>
          <a:cs typeface="+mn-cs"/>
        </a:defRPr>
      </a:lvl4pPr>
      <a:lvl5pPr marL="59436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14E5206-6620-DB29-A41E-79485E7A399D}"/>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ja-JP" altLang="en-US" sz="6200" dirty="0">
                <a:latin typeface="ＭＳ ゴシック" panose="020B0609070205080204" pitchFamily="49" charset="-128"/>
                <a:ea typeface="ＭＳ ゴシック" panose="020B0609070205080204" pitchFamily="49" charset="-128"/>
              </a:rPr>
              <a:t>マーダー</a:t>
            </a:r>
            <a:br>
              <a:rPr kumimoji="1" lang="en-US" altLang="ja-JP" sz="6200" dirty="0">
                <a:latin typeface="ＭＳ ゴシック" panose="020B0609070205080204" pitchFamily="49" charset="-128"/>
                <a:ea typeface="ＭＳ ゴシック" panose="020B0609070205080204" pitchFamily="49" charset="-128"/>
              </a:rPr>
            </a:br>
            <a:r>
              <a:rPr kumimoji="1" lang="ja-JP" altLang="en-US" sz="6200" dirty="0">
                <a:latin typeface="ＭＳ ゴシック" panose="020B0609070205080204" pitchFamily="49" charset="-128"/>
                <a:ea typeface="ＭＳ ゴシック" panose="020B0609070205080204" pitchFamily="49" charset="-128"/>
              </a:rPr>
              <a:t>ミステリー</a:t>
            </a:r>
          </a:p>
        </p:txBody>
      </p:sp>
      <p:sp>
        <p:nvSpPr>
          <p:cNvPr id="3" name="字幕 2">
            <a:extLst>
              <a:ext uri="{FF2B5EF4-FFF2-40B4-BE49-F238E27FC236}">
                <a16:creationId xmlns:a16="http://schemas.microsoft.com/office/drawing/2014/main" id="{8F5D32F6-F62A-5080-D061-01A13D7E0B5E}"/>
              </a:ext>
            </a:extLst>
          </p:cNvPr>
          <p:cNvSpPr>
            <a:spLocks noGrp="1"/>
          </p:cNvSpPr>
          <p:nvPr>
            <p:ph type="subTitle" idx="1"/>
          </p:nvPr>
        </p:nvSpPr>
        <p:spPr>
          <a:xfrm>
            <a:off x="960120" y="5206247"/>
            <a:ext cx="10268712" cy="1013577"/>
          </a:xfrm>
        </p:spPr>
        <p:txBody>
          <a:bodyPr>
            <a:normAutofit/>
          </a:bodyPr>
          <a:lstStyle/>
          <a:p>
            <a:pPr algn="l"/>
            <a:r>
              <a:rPr kumimoji="1" lang="ja-JP" altLang="en-US" b="1" i="0">
                <a:latin typeface="ＭＳ ゴシック" panose="020B0609070205080204" pitchFamily="49" charset="-128"/>
                <a:ea typeface="ＭＳ ゴシック" panose="020B0609070205080204" pitchFamily="49" charset="-128"/>
              </a:rPr>
              <a:t>渡邊拓海</a:t>
            </a:r>
            <a:endParaRPr kumimoji="1" lang="en-US" altLang="ja-JP" b="1" i="0">
              <a:latin typeface="ＭＳ ゴシック" panose="020B0609070205080204" pitchFamily="49" charset="-128"/>
              <a:ea typeface="ＭＳ ゴシック" panose="020B0609070205080204" pitchFamily="49" charset="-128"/>
            </a:endParaRPr>
          </a:p>
          <a:p>
            <a:pPr algn="l"/>
            <a:endParaRPr kumimoji="1" lang="ja-JP" altLang="en-US"/>
          </a:p>
        </p:txBody>
      </p:sp>
      <p:pic>
        <p:nvPicPr>
          <p:cNvPr id="4" name="Picture 3">
            <a:extLst>
              <a:ext uri="{FF2B5EF4-FFF2-40B4-BE49-F238E27FC236}">
                <a16:creationId xmlns:a16="http://schemas.microsoft.com/office/drawing/2014/main" id="{4661AC42-D743-197F-75EB-6C23EFD4CB65}"/>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8967103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B73F-E0DF-10ED-13A9-5F10433D638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1DDC2-519E-425C-B5E4-E544EF8FF6AA}"/>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D8E23CA9-6CBA-1EBC-8E70-427E2239FDD9}"/>
              </a:ext>
            </a:extLst>
          </p:cNvPr>
          <p:cNvSpPr>
            <a:spLocks noGrp="1" noChangeArrowheads="1"/>
          </p:cNvSpPr>
          <p:nvPr>
            <p:ph idx="1"/>
          </p:nvPr>
        </p:nvSpPr>
        <p:spPr bwMode="auto">
          <a:xfrm>
            <a:off x="529566" y="2871635"/>
            <a:ext cx="111298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2. ログイン画面</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機能</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登録済みのユーザ情報でログイン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仕様</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入力項目: ユーザーIDとパスワードを入力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エラー時</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入力漏れや不正なIDなど場合はエラーメッセージを表示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操作後</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認証成功ならホーム画面へ遷移、失敗ならエラー表示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Firebase Authentication連携済み</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エミュレータで動作</a:t>
            </a:r>
            <a:endPar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1153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A03C-6614-A69C-6DDC-F4A384AE2E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6D3B0B-8935-7C11-2771-A85512667CCB}"/>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8" name="Rectangle 5">
            <a:extLst>
              <a:ext uri="{FF2B5EF4-FFF2-40B4-BE49-F238E27FC236}">
                <a16:creationId xmlns:a16="http://schemas.microsoft.com/office/drawing/2014/main" id="{107B8ACC-A668-5EB0-9CED-22EE36C1A271}"/>
              </a:ext>
            </a:extLst>
          </p:cNvPr>
          <p:cNvSpPr>
            <a:spLocks noGrp="1" noChangeArrowheads="1"/>
          </p:cNvSpPr>
          <p:nvPr>
            <p:ph idx="1"/>
          </p:nvPr>
        </p:nvSpPr>
        <p:spPr bwMode="auto">
          <a:xfrm>
            <a:off x="532661" y="2887760"/>
            <a:ext cx="111236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起動画面 (Launch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アプリケーション起動時の画面。ゲームスタートボタン押下でホーム画面へ遷移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ホーム画面 (Home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プレイしたいシナリオ（問題）の選択、ゲームロビーへの参加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プレイヤー名変更、起動画面に戻るの遷移を行う</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9889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FD63E-5C02-75D5-8BAB-D2A20DACE3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B9B95C-9414-5CC7-018A-B516D448F208}"/>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14128FBC-BE40-CA98-F2C8-D89F5D386893}"/>
              </a:ext>
            </a:extLst>
          </p:cNvPr>
          <p:cNvSpPr>
            <a:spLocks noGrp="1" noChangeArrowheads="1"/>
          </p:cNvSpPr>
          <p:nvPr>
            <p:ph idx="1"/>
          </p:nvPr>
        </p:nvSpPr>
        <p:spPr bwMode="auto">
          <a:xfrm>
            <a:off x="533400" y="2518043"/>
            <a:ext cx="112689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ja-JP"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3</a:t>
            </a:r>
            <a:r>
              <a:rPr lang="ja-JP" altLang="en-US"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ルーム画面 (Room Screen)</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ルーム作成（ホスト）、ルーム参加（ゲスト）、参加者の表示。プレイヤーの待機場所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ルーム名とルームIDを入力してルームを作成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ルーム名（20文字以内）、パスワード（半角英数字8文字以上、記号含む）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ルームIDを入力しないとルームに入れない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待機画面で全員が「準備完了」かつ必要人数が揃うまでゲーム開始不可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ルーム作成・参加機能、待機画面の実装済み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プレイヤー管理</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各プレイヤーの名前、役割、UIDなどを管理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Firestoreなどのリアルタイムデータベースで同期</a:t>
            </a:r>
            <a:r>
              <a:rPr kumimoji="0" lang="ja-JP" altLang="en-US"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endPar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768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6D718-C2C6-8C04-C3DC-F183B524E7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D4E1F4-7866-7543-40C7-2BAE07A2891E}"/>
              </a:ext>
            </a:extLst>
          </p:cNvPr>
          <p:cNvSpPr>
            <a:spLocks noGrp="1"/>
          </p:cNvSpPr>
          <p:nvPr>
            <p:ph type="title"/>
          </p:nvPr>
        </p:nvSpPr>
        <p:spPr/>
        <p:txBody>
          <a:bodyPr/>
          <a:lstStyle/>
          <a:p>
            <a:r>
              <a:rPr lang="ja-JP" altLang="en-US" sz="4800" dirty="0"/>
              <a:t>ゲームの進行フロー：初期フェーズ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5" name="Rectangle 2">
            <a:extLst>
              <a:ext uri="{FF2B5EF4-FFF2-40B4-BE49-F238E27FC236}">
                <a16:creationId xmlns:a16="http://schemas.microsoft.com/office/drawing/2014/main" id="{D0B1A078-AE2A-EA99-672D-8F2C52B81B01}"/>
              </a:ext>
            </a:extLst>
          </p:cNvPr>
          <p:cNvSpPr>
            <a:spLocks noGrp="1" noChangeArrowheads="1"/>
          </p:cNvSpPr>
          <p:nvPr>
            <p:ph idx="1"/>
          </p:nvPr>
        </p:nvSpPr>
        <p:spPr bwMode="auto">
          <a:xfrm>
            <a:off x="533400" y="2518044"/>
            <a:ext cx="110674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役割配布フェーズ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参加者全員にランダムに役割（犯人、探偵、一般市民など）を割り振る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割り振られた自分の役割を確認する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配役のランダム割り振りと表示の動作確認済み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証拠確認フェーズ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プレイヤーごとに、役割に基づいた初期証拠（情報）を配布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配布された証拠を自由に選択し、確認する（後から再確認可能）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共通証拠の選択と表示の動作確認済み </a:t>
            </a:r>
          </a:p>
        </p:txBody>
      </p:sp>
    </p:spTree>
    <p:extLst>
      <p:ext uri="{BB962C8B-B14F-4D97-AF65-F5344CB8AC3E}">
        <p14:creationId xmlns:p14="http://schemas.microsoft.com/office/powerpoint/2010/main" val="165712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3FC36-EF3F-BAFC-CB4B-6E710F1FA9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347DB3-AF52-5EC1-B11F-6E2847C89144}"/>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B3EE8DC6-9A43-C8B6-1856-066430DA1419}"/>
              </a:ext>
            </a:extLst>
          </p:cNvPr>
          <p:cNvSpPr>
            <a:spLocks noGrp="1" noChangeArrowheads="1"/>
          </p:cNvSpPr>
          <p:nvPr>
            <p:ph idx="1"/>
          </p:nvPr>
        </p:nvSpPr>
        <p:spPr bwMode="auto">
          <a:xfrm>
            <a:off x="414780" y="2323951"/>
            <a:ext cx="115200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全体議論フェーズ（第1回）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全体チャットが有効になり、タイマーが開始される（例: 10分）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全員で自由に話し合い、情報共有や推理を行う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個別議論フェーズ（第1回）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各組み合わせ5分）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任意のプレイヤーと組み合わせ、個別で密談を行う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個別チャットへの遷移、タイマー、個人チャット表示の実装済み </a:t>
            </a:r>
          </a:p>
        </p:txBody>
      </p:sp>
    </p:spTree>
    <p:extLst>
      <p:ext uri="{BB962C8B-B14F-4D97-AF65-F5344CB8AC3E}">
        <p14:creationId xmlns:p14="http://schemas.microsoft.com/office/powerpoint/2010/main" val="43821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D6EB8-D9EA-2F25-9144-02CB3C5BFA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AB6333-8070-4932-8D0B-08A68ED88D1E}"/>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1">
            <a:extLst>
              <a:ext uri="{FF2B5EF4-FFF2-40B4-BE49-F238E27FC236}">
                <a16:creationId xmlns:a16="http://schemas.microsoft.com/office/drawing/2014/main" id="{BAF94945-9695-C844-3B21-157550F73403}"/>
              </a:ext>
            </a:extLst>
          </p:cNvPr>
          <p:cNvSpPr>
            <a:spLocks noGrp="1" noChangeArrowheads="1"/>
          </p:cNvSpPr>
          <p:nvPr>
            <p:ph idx="1"/>
          </p:nvPr>
        </p:nvSpPr>
        <p:spPr bwMode="auto">
          <a:xfrm>
            <a:off x="414338" y="2314679"/>
            <a:ext cx="111684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3. 全体議論フェーズ（第2回）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全体チャットが再び有効になり、タイマーが開始される（例: 8分）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第1回個別議論で得た情報を元に、再度全体で議論を行う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個別議論フェーズ（第2回）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各組み合わせ4分）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必要に応じて、さらに個別で密談を行う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個別チャットへの遷移、タイマー、個人チャット表示の実装済み</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うまくいかないときがある（間に合わなかった）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9385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76C14-8547-3A22-99DB-22558BAFE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998FD1-8E83-0C11-5C37-6F11CBE34649}"/>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86C88281-5D92-1993-335F-75288AAE9815}"/>
              </a:ext>
            </a:extLst>
          </p:cNvPr>
          <p:cNvSpPr>
            <a:spLocks noGrp="1" noChangeArrowheads="1"/>
          </p:cNvSpPr>
          <p:nvPr>
            <p:ph idx="1"/>
          </p:nvPr>
        </p:nvSpPr>
        <p:spPr bwMode="auto">
          <a:xfrm>
            <a:off x="443107" y="2990349"/>
            <a:ext cx="113027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最終陳述フェーズ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各プレイヤーに発言権が順番に与えられる。タイマーが開始される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1人1分）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自分が怪しいと思う人物とその理由を説明する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「怪しい人」と理由の送信後、制限時間まで表示させない機能は実装済み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制限時間前に全員送信したら次の画面に行くのがうまくいかなかった。</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137629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56C6-FC8C-90B7-E8E4-A07A9A806A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DBD443-1C7E-78D5-E19C-770181D780B2}"/>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9D431B19-872B-17FA-E324-1767B77EC064}"/>
              </a:ext>
            </a:extLst>
          </p:cNvPr>
          <p:cNvSpPr>
            <a:spLocks noGrp="1" noChangeArrowheads="1"/>
          </p:cNvSpPr>
          <p:nvPr>
            <p:ph idx="1"/>
          </p:nvPr>
        </p:nvSpPr>
        <p:spPr bwMode="auto">
          <a:xfrm>
            <a:off x="443107" y="2436350"/>
            <a:ext cx="113027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2. </a:t>
            </a: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質疑応答フェーズ</a:t>
            </a: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最終陳述を行ったプレイヤーに対し、他のプレイヤーからの質問を受け付ける。タイマーが開始される（例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1</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人</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30</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秒）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質問したいプレイヤーが質問を行い、陳述者はそれに答える</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一人目はうまくいったが、その次の陳述者にいかず止まってしまった。</a:t>
            </a:r>
          </a:p>
          <a:p>
            <a:pPr lvl="0" eaLnBrk="0" fontAlgn="base" hangingPunct="0">
              <a:lnSpc>
                <a:spcPct val="100000"/>
              </a:lnSpc>
              <a:spcBef>
                <a:spcPct val="0"/>
              </a:spcBef>
              <a:spcAft>
                <a:spcPct val="0"/>
              </a:spcAft>
            </a:pP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3. </a:t>
            </a: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投票フェーズ</a:t>
            </a: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投票画面が表示され、タイマーが開始される（例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2</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分）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犯人だと思う人物に投票する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lvl="0"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最初は実装できていたがうまくいかなくなった。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4804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BD4C-E537-EDE7-E85D-9B6A945E46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3B28CE-B072-A579-3EE9-EA394B0CE32D}"/>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6" name="Rectangle 3">
            <a:extLst>
              <a:ext uri="{FF2B5EF4-FFF2-40B4-BE49-F238E27FC236}">
                <a16:creationId xmlns:a16="http://schemas.microsoft.com/office/drawing/2014/main" id="{7231BAE9-4408-B585-EBE8-D783C15C17C0}"/>
              </a:ext>
            </a:extLst>
          </p:cNvPr>
          <p:cNvSpPr>
            <a:spLocks noGrp="1" noChangeArrowheads="1"/>
          </p:cNvSpPr>
          <p:nvPr>
            <p:ph idx="1"/>
          </p:nvPr>
        </p:nvSpPr>
        <p:spPr bwMode="auto">
          <a:xfrm>
            <a:off x="442914" y="2436564"/>
            <a:ext cx="112133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結果発表フェーズ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投票結果を集計し、発表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投票結果を確認する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前の投票フェイズがうまくできず、形だけしかできなかった。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5. エピローグフェーズ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ゲームの結末、犯人の詳細、その他登場人物のその後などを開示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ゲームの結末を読み、物語の真相を知る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前の結果発表フェイズがうまくできず、エピローグフェーズを完成させることが出来なかった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0499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9EBB-6529-C7C2-CFE4-3B2C2CFF77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41B5D3-309B-2ED1-0728-2AB8370CE3C4}"/>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6C5DD933-0647-A147-D6BA-B1AF2935A1E8}"/>
              </a:ext>
            </a:extLst>
          </p:cNvPr>
          <p:cNvSpPr>
            <a:spLocks noGrp="1" noChangeArrowheads="1"/>
          </p:cNvSpPr>
          <p:nvPr>
            <p:ph idx="1"/>
          </p:nvPr>
        </p:nvSpPr>
        <p:spPr bwMode="auto">
          <a:xfrm>
            <a:off x="701516" y="2476579"/>
            <a:ext cx="1078591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認証・初期設定</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FirebaseとFlutterの連携完了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ユーザ登録、ログインの動作確認済み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ゲームに必要な画面の雛形作成 </a:t>
            </a:r>
            <a:endParaRPr kumimoji="0" lang="en-US"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endPar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ゲームロビー・ルーム管理</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ルーム作成・参加機能の実装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待機画面での「準備完了」機能確認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プレイヤー名登録の実装 </a:t>
            </a:r>
            <a:endParaRPr kumimoji="0" lang="ja-JP" altLang="en-US"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095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B16C5-4EAA-B69E-D7A3-E89A1929D6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AFCB0F-5E71-67F4-D452-21E22A479FCD}"/>
              </a:ext>
            </a:extLst>
          </p:cNvPr>
          <p:cNvSpPr>
            <a:spLocks noGrp="1"/>
          </p:cNvSpPr>
          <p:nvPr>
            <p:ph type="title"/>
          </p:nvPr>
        </p:nvSpPr>
        <p:spPr/>
        <p:txBody>
          <a:bodyPr/>
          <a:lstStyle/>
          <a:p>
            <a:r>
              <a:rPr kumimoji="1" lang="ja-JP" altLang="en-US" sz="5400" dirty="0"/>
              <a:t>目次</a:t>
            </a:r>
          </a:p>
        </p:txBody>
      </p:sp>
      <p:sp>
        <p:nvSpPr>
          <p:cNvPr id="3" name="コンテンツ プレースホルダー 2">
            <a:extLst>
              <a:ext uri="{FF2B5EF4-FFF2-40B4-BE49-F238E27FC236}">
                <a16:creationId xmlns:a16="http://schemas.microsoft.com/office/drawing/2014/main" id="{C16306F5-D228-6C68-E8AA-B3DB9ADE8588}"/>
              </a:ext>
            </a:extLst>
          </p:cNvPr>
          <p:cNvSpPr>
            <a:spLocks noGrp="1"/>
          </p:cNvSpPr>
          <p:nvPr>
            <p:ph idx="1"/>
          </p:nvPr>
        </p:nvSpPr>
        <p:spPr>
          <a:xfrm>
            <a:off x="650631" y="2587752"/>
            <a:ext cx="10779369" cy="3952434"/>
          </a:xfrm>
        </p:spPr>
        <p:txBody>
          <a:bodyPr/>
          <a:lstStyle/>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アプリの概要</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マーダーミステリーについて</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主機能と</a:t>
            </a:r>
            <a:r>
              <a:rPr lang="ja-JP" altLang="en-US" sz="1800" b="1" dirty="0">
                <a:latin typeface="BIZ UDゴシック" panose="020B0400000000000000" pitchFamily="49" charset="-128"/>
                <a:ea typeface="BIZ UDゴシック" panose="020B0400000000000000" pitchFamily="49" charset="-128"/>
              </a:rPr>
              <a:t>アーキテクチャ概要</a:t>
            </a:r>
            <a:endParaRPr lang="en-US" altLang="ja-JP" sz="1800" b="1" dirty="0">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アプリケーション構成</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ゲーム進行</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開発進捗と達成状況</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実機説明</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lang="ja-JP" altLang="en-US" sz="1800" b="1" dirty="0">
                <a:latin typeface="BIZ UDゴシック" panose="020B0400000000000000" pitchFamily="49" charset="-128"/>
                <a:ea typeface="BIZ UDゴシック" panose="020B0400000000000000" pitchFamily="49" charset="-128"/>
              </a:rPr>
              <a:t>現在の課題（間に合わなかった）と</a:t>
            </a: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展望</a:t>
            </a:r>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5925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B4654-F1B5-1AFA-A238-919F3C2E0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37D709-67E7-8274-12CC-70CBB7B14F28}"/>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DBAAEE64-C106-21D1-0EC8-7DB208D83D32}"/>
              </a:ext>
            </a:extLst>
          </p:cNvPr>
          <p:cNvSpPr>
            <a:spLocks noGrp="1" noChangeArrowheads="1"/>
          </p:cNvSpPr>
          <p:nvPr>
            <p:ph idx="1"/>
          </p:nvPr>
        </p:nvSpPr>
        <p:spPr bwMode="auto">
          <a:xfrm>
            <a:off x="703040" y="3252219"/>
            <a:ext cx="107859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ja-JP" altLang="en-US"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ゲーム進行</a:t>
            </a:r>
            <a:r>
              <a:rPr lang="en-US" altLang="ja-JP"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配役のランダム割り振りと表示の動作確認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共通証拠の選択と表示の動作確認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個別チャットへの遷移とタイマー、個人チャット表示の実装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「怪しい人」と理由の送信後、制限時間まで表示させない機能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ホスト、プレイヤー順（</a:t>
            </a:r>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A, B, C, D</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）の選択権回し機能の実装 </a:t>
            </a:r>
          </a:p>
        </p:txBody>
      </p:sp>
    </p:spTree>
    <p:extLst>
      <p:ext uri="{BB962C8B-B14F-4D97-AF65-F5344CB8AC3E}">
        <p14:creationId xmlns:p14="http://schemas.microsoft.com/office/powerpoint/2010/main" val="1517955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1E863-D67B-6D21-DA8A-83E787B6CB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C3793D-7F84-C305-53E0-67B625B55604}"/>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ja-JP" altLang="en-US" sz="6200" dirty="0">
                <a:latin typeface="ＭＳ ゴシック" panose="020B0609070205080204" pitchFamily="49" charset="-128"/>
                <a:ea typeface="ＭＳ ゴシック" panose="020B0609070205080204" pitchFamily="49" charset="-128"/>
              </a:rPr>
              <a:t>実機説明</a:t>
            </a:r>
          </a:p>
        </p:txBody>
      </p:sp>
      <p:sp>
        <p:nvSpPr>
          <p:cNvPr id="3" name="字幕 2">
            <a:extLst>
              <a:ext uri="{FF2B5EF4-FFF2-40B4-BE49-F238E27FC236}">
                <a16:creationId xmlns:a16="http://schemas.microsoft.com/office/drawing/2014/main" id="{09AF5AAD-4238-8D6A-9351-8C6F1BD6144B}"/>
              </a:ext>
            </a:extLst>
          </p:cNvPr>
          <p:cNvSpPr>
            <a:spLocks noGrp="1"/>
          </p:cNvSpPr>
          <p:nvPr>
            <p:ph type="subTitle" idx="1"/>
          </p:nvPr>
        </p:nvSpPr>
        <p:spPr>
          <a:xfrm>
            <a:off x="960120" y="5206247"/>
            <a:ext cx="10268712" cy="1013577"/>
          </a:xfrm>
        </p:spPr>
        <p:txBody>
          <a:bodyPr>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AA972F78-7D66-ED4E-DAB2-288D0EF41CDB}"/>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387394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653F7-18C1-16E0-5DC3-3D37709AD3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B44ECA-52B0-7EA6-0F9F-5D69B16BDFD3}"/>
              </a:ext>
            </a:extLst>
          </p:cNvPr>
          <p:cNvSpPr>
            <a:spLocks noGrp="1"/>
          </p:cNvSpPr>
          <p:nvPr>
            <p:ph type="title"/>
          </p:nvPr>
        </p:nvSpPr>
        <p:spPr/>
        <p:txBody>
          <a:bodyPr/>
          <a:lstStyle/>
          <a:p>
            <a:r>
              <a:rPr lang="ja-JP" altLang="en-US" sz="4800" dirty="0"/>
              <a:t>現在の課題（間に合わなかった）</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2A01105C-6AD7-FE32-CC5D-E720F237EC5C}"/>
              </a:ext>
            </a:extLst>
          </p:cNvPr>
          <p:cNvSpPr>
            <a:spLocks noGrp="1" noChangeArrowheads="1"/>
          </p:cNvSpPr>
          <p:nvPr>
            <p:ph idx="1"/>
          </p:nvPr>
        </p:nvSpPr>
        <p:spPr bwMode="auto">
          <a:xfrm>
            <a:off x="701516" y="2233977"/>
            <a:ext cx="10785919" cy="462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主な課題</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ユーザのログインパスワードの変更</a:t>
            </a:r>
            <a:endPar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個別チャット時、選択権が誰にもない状態になる問題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質問弁論画面が一人目で停止する問題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個別チャット終了後、話し合いに戻らないプレイヤーの発生</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誰が怪しいか選択画面で制限時間前に送信した場合でも、各プレイヤーの怪しい人の理由や怪しい人が表示がされない</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チャット</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UI</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の改善（</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LINE</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風）</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質問・弁論画面の機能不完全と全員の画面遷移しない問題</a:t>
            </a:r>
          </a:p>
        </p:txBody>
      </p:sp>
    </p:spTree>
    <p:extLst>
      <p:ext uri="{BB962C8B-B14F-4D97-AF65-F5344CB8AC3E}">
        <p14:creationId xmlns:p14="http://schemas.microsoft.com/office/powerpoint/2010/main" val="315827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5C5-DB25-7B3F-1F29-AC42B451F9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BE3611-51D6-AC08-505A-7E38D843D34E}"/>
              </a:ext>
            </a:extLst>
          </p:cNvPr>
          <p:cNvSpPr>
            <a:spLocks noGrp="1"/>
          </p:cNvSpPr>
          <p:nvPr>
            <p:ph type="title"/>
          </p:nvPr>
        </p:nvSpPr>
        <p:spPr/>
        <p:txBody>
          <a:bodyPr/>
          <a:lstStyle/>
          <a:p>
            <a:r>
              <a:rPr kumimoji="1" lang="ja-JP" altLang="en-US" sz="4800" dirty="0">
                <a:latin typeface="ＭＳ ゴシック" panose="020B0609070205080204" pitchFamily="49" charset="-128"/>
                <a:ea typeface="ＭＳ ゴシック" panose="020B0609070205080204" pitchFamily="49" charset="-128"/>
              </a:rPr>
              <a:t>まとめ・展望</a:t>
            </a:r>
          </a:p>
        </p:txBody>
      </p:sp>
      <p:sp>
        <p:nvSpPr>
          <p:cNvPr id="4" name="Rectangle 2">
            <a:extLst>
              <a:ext uri="{FF2B5EF4-FFF2-40B4-BE49-F238E27FC236}">
                <a16:creationId xmlns:a16="http://schemas.microsoft.com/office/drawing/2014/main" id="{877639F1-73B2-7B4B-2E3B-2ACA7638E60A}"/>
              </a:ext>
            </a:extLst>
          </p:cNvPr>
          <p:cNvSpPr>
            <a:spLocks noGrp="1" noChangeArrowheads="1"/>
          </p:cNvSpPr>
          <p:nvPr>
            <p:ph idx="1"/>
          </p:nvPr>
        </p:nvSpPr>
        <p:spPr bwMode="auto">
          <a:xfrm>
            <a:off x="701516" y="2423193"/>
            <a:ext cx="10785919" cy="41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課題に書いたものを解決して完成させたかった。</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誰が犯人かを配役ボタンを押した時にランダムに決まるようにしたい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それぞれのキャラクターの犯人だった時のエピソードや間違った人が投票された後のエピソードを追加したい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ひとりでもマーダーミステリーできるように</a:t>
            </a:r>
            <a:r>
              <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CPU</a:t>
            </a:r>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を入れてできるようにしたい。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466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D9219D-19C8-9CDF-EEDC-EDC1D7B60DB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3A331E-B94C-FF6F-0E6A-2A023D8F1653}"/>
              </a:ext>
            </a:extLst>
          </p:cNvPr>
          <p:cNvSpPr>
            <a:spLocks noGrp="1"/>
          </p:cNvSpPr>
          <p:nvPr>
            <p:ph type="ctrTitle"/>
          </p:nvPr>
        </p:nvSpPr>
        <p:spPr>
          <a:xfrm>
            <a:off x="701040" y="639763"/>
            <a:ext cx="6280605" cy="3227387"/>
          </a:xfrm>
        </p:spPr>
        <p:txBody>
          <a:bodyPr anchor="b">
            <a:normAutofit/>
          </a:bodyPr>
          <a:lstStyle/>
          <a:p>
            <a:pPr algn="l">
              <a:lnSpc>
                <a:spcPct val="90000"/>
              </a:lnSpc>
            </a:pPr>
            <a:r>
              <a:rPr kumimoji="1" lang="ja-JP" altLang="en-US" sz="6800" dirty="0">
                <a:latin typeface="ＭＳ ゴシック" panose="020B0609070205080204" pitchFamily="49" charset="-128"/>
                <a:ea typeface="ＭＳ ゴシック" panose="020B0609070205080204" pitchFamily="49" charset="-128"/>
              </a:rPr>
              <a:t>ご清聴</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ありがとう</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ございました。</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1A839D28-7C09-6104-4155-FD8806DC26FD}"/>
              </a:ext>
            </a:extLst>
          </p:cNvPr>
          <p:cNvSpPr>
            <a:spLocks noGrp="1"/>
          </p:cNvSpPr>
          <p:nvPr>
            <p:ph type="subTitle" idx="1"/>
          </p:nvPr>
        </p:nvSpPr>
        <p:spPr>
          <a:xfrm>
            <a:off x="960438" y="4525963"/>
            <a:ext cx="6021207" cy="1509712"/>
          </a:xfrm>
        </p:spPr>
        <p:txBody>
          <a:bodyPr anchor="t">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07767AF8-5DB9-B39E-9190-62D903961735}"/>
              </a:ext>
            </a:extLst>
          </p:cNvPr>
          <p:cNvPicPr>
            <a:picLocks noChangeAspect="1"/>
          </p:cNvPicPr>
          <p:nvPr/>
        </p:nvPicPr>
        <p:blipFill>
          <a:blip r:embed="rId2"/>
          <a:srcRect l="20559" r="33941" b="2"/>
          <a:stretch>
            <a:fillRect/>
          </a:stretch>
        </p:blipFill>
        <p:spPr>
          <a:xfrm>
            <a:off x="7534655" y="10"/>
            <a:ext cx="4657345" cy="6857990"/>
          </a:xfrm>
          <a:prstGeom prst="rect">
            <a:avLst/>
          </a:prstGeom>
        </p:spPr>
      </p:pic>
    </p:spTree>
    <p:extLst>
      <p:ext uri="{BB962C8B-B14F-4D97-AF65-F5344CB8AC3E}">
        <p14:creationId xmlns:p14="http://schemas.microsoft.com/office/powerpoint/2010/main" val="167994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BB20C-9CE9-6274-327A-42D5D07A06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EB0427-D75A-2763-95DC-73944599352A}"/>
              </a:ext>
            </a:extLst>
          </p:cNvPr>
          <p:cNvSpPr>
            <a:spLocks noGrp="1"/>
          </p:cNvSpPr>
          <p:nvPr>
            <p:ph type="title"/>
          </p:nvPr>
        </p:nvSpPr>
        <p:spPr/>
        <p:txBody>
          <a:bodyPr/>
          <a:lstStyle/>
          <a:p>
            <a:r>
              <a:rPr kumimoji="1" lang="ja-JP" altLang="en-US" sz="5400" dirty="0"/>
              <a:t>アプリ名：マーダーミステリー</a:t>
            </a:r>
          </a:p>
        </p:txBody>
      </p:sp>
      <p:sp>
        <p:nvSpPr>
          <p:cNvPr id="3" name="コンテンツ プレースホルダー 2">
            <a:extLst>
              <a:ext uri="{FF2B5EF4-FFF2-40B4-BE49-F238E27FC236}">
                <a16:creationId xmlns:a16="http://schemas.microsoft.com/office/drawing/2014/main" id="{C2C343B1-3D66-7EAB-E99D-286E3677C149}"/>
              </a:ext>
            </a:extLst>
          </p:cNvPr>
          <p:cNvSpPr>
            <a:spLocks noGrp="1"/>
          </p:cNvSpPr>
          <p:nvPr>
            <p:ph idx="1"/>
          </p:nvPr>
        </p:nvSpPr>
        <p:spPr>
          <a:xfrm>
            <a:off x="650631" y="2587752"/>
            <a:ext cx="10779369" cy="3952434"/>
          </a:xfrm>
        </p:spPr>
        <p:txBody>
          <a:bodyPr/>
          <a:lstStyle/>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コンセプト</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リアルタイム同期とインタラクティブなゲーム進行を実現し、プレイヤーが没入できる本格的な推理体験の提供を目指したい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開発理由</a:t>
            </a:r>
            <a:endParaRPr kumimoji="1"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マーダーミステリーを自分でストーリーを考えて、ゲームにしたら面白そうだと思ったから</a:t>
            </a:r>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6869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1245-DC5C-6CFA-6AE9-BA38084F71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B1BFD5-4132-F73D-64FB-93B43761756C}"/>
              </a:ext>
            </a:extLst>
          </p:cNvPr>
          <p:cNvSpPr>
            <a:spLocks noGrp="1"/>
          </p:cNvSpPr>
          <p:nvPr>
            <p:ph type="title"/>
          </p:nvPr>
        </p:nvSpPr>
        <p:spPr/>
        <p:txBody>
          <a:bodyPr/>
          <a:lstStyle/>
          <a:p>
            <a:r>
              <a:rPr kumimoji="1" lang="ja-JP" altLang="en-US" sz="5400" dirty="0"/>
              <a:t>マーダーミステリーとは</a:t>
            </a:r>
          </a:p>
        </p:txBody>
      </p:sp>
      <p:sp>
        <p:nvSpPr>
          <p:cNvPr id="3" name="コンテンツ プレースホルダー 2">
            <a:extLst>
              <a:ext uri="{FF2B5EF4-FFF2-40B4-BE49-F238E27FC236}">
                <a16:creationId xmlns:a16="http://schemas.microsoft.com/office/drawing/2014/main" id="{48FCFC4D-A7FC-958C-40BF-8BC26DB17436}"/>
              </a:ext>
            </a:extLst>
          </p:cNvPr>
          <p:cNvSpPr>
            <a:spLocks noGrp="1"/>
          </p:cNvSpPr>
          <p:nvPr>
            <p:ph idx="1"/>
          </p:nvPr>
        </p:nvSpPr>
        <p:spPr>
          <a:xfrm>
            <a:off x="650631" y="2587752"/>
            <a:ext cx="10779369" cy="3952434"/>
          </a:xfrm>
        </p:spPr>
        <p:txBody>
          <a:bodyPr/>
          <a:lstStyle/>
          <a:p>
            <a:pPr marL="457200" indent="-457200">
              <a:buFont typeface="Arial" panose="020B0604020202020204" pitchFamily="34" charset="0"/>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殺人事件の登場人物になって、犯人を見つけたり、自分の秘密を守ったりするゲーム（例　狂気山脈）</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簡単にまとめると</a:t>
            </a: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あなたが物語の登場人物になる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みんなで事件の真相を推理する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ウソや秘密、駆け引きが面白い</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pic>
        <p:nvPicPr>
          <p:cNvPr id="5" name="図 4" descr="雪が積もっている山の絵&#10;&#10;AI 生成コンテンツは誤りを含む可能性があります。">
            <a:extLst>
              <a:ext uri="{FF2B5EF4-FFF2-40B4-BE49-F238E27FC236}">
                <a16:creationId xmlns:a16="http://schemas.microsoft.com/office/drawing/2014/main" id="{79F0E86F-980B-E00C-E909-5901FF1C8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401" y="4020506"/>
            <a:ext cx="4479431" cy="2519680"/>
          </a:xfrm>
          <a:prstGeom prst="rect">
            <a:avLst/>
          </a:prstGeom>
        </p:spPr>
      </p:pic>
    </p:spTree>
    <p:extLst>
      <p:ext uri="{BB962C8B-B14F-4D97-AF65-F5344CB8AC3E}">
        <p14:creationId xmlns:p14="http://schemas.microsoft.com/office/powerpoint/2010/main" val="156130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63609-8D8A-B705-4894-5FD7BF7995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051DB3-C173-E45B-E888-461F9E295CFE}"/>
              </a:ext>
            </a:extLst>
          </p:cNvPr>
          <p:cNvSpPr>
            <a:spLocks noGrp="1"/>
          </p:cNvSpPr>
          <p:nvPr>
            <p:ph type="title"/>
          </p:nvPr>
        </p:nvSpPr>
        <p:spPr>
          <a:xfrm>
            <a:off x="960120" y="317814"/>
            <a:ext cx="10268712" cy="1700784"/>
          </a:xfrm>
        </p:spPr>
        <p:txBody>
          <a:bodyPr/>
          <a:lstStyle/>
          <a:p>
            <a:r>
              <a:rPr kumimoji="1" lang="ja-JP" altLang="en-US" dirty="0"/>
              <a:t>マーダーミステリー</a:t>
            </a:r>
            <a:br>
              <a:rPr kumimoji="1" lang="en-US" altLang="ja-JP" dirty="0"/>
            </a:br>
            <a:r>
              <a:rPr kumimoji="1" lang="ja-JP" altLang="en-US" dirty="0"/>
              <a:t>流れ（フロー）</a:t>
            </a:r>
          </a:p>
        </p:txBody>
      </p:sp>
      <p:sp>
        <p:nvSpPr>
          <p:cNvPr id="3" name="コンテンツ プレースホルダー 2">
            <a:extLst>
              <a:ext uri="{FF2B5EF4-FFF2-40B4-BE49-F238E27FC236}">
                <a16:creationId xmlns:a16="http://schemas.microsoft.com/office/drawing/2014/main" id="{4053332A-86FA-40F2-3B5A-02BA8B2D4A97}"/>
              </a:ext>
            </a:extLst>
          </p:cNvPr>
          <p:cNvSpPr>
            <a:spLocks noGrp="1"/>
          </p:cNvSpPr>
          <p:nvPr>
            <p:ph idx="1"/>
          </p:nvPr>
        </p:nvSpPr>
        <p:spPr>
          <a:xfrm>
            <a:off x="738909" y="2601232"/>
            <a:ext cx="10489923" cy="3938954"/>
          </a:xfrm>
        </p:spPr>
        <p:txBody>
          <a:bodyPr/>
          <a:lstStyle/>
          <a:p>
            <a:r>
              <a:rPr kumimoji="1" lang="ja-JP" altLang="en-US" sz="2400" b="1" dirty="0">
                <a:latin typeface="ＭＳ ゴシック" panose="020B0609070205080204" pitchFamily="49" charset="-128"/>
                <a:ea typeface="ＭＳ ゴシック" panose="020B0609070205080204" pitchFamily="49" charset="-128"/>
              </a:rPr>
              <a:t>ステップ</a:t>
            </a:r>
          </a:p>
          <a:p>
            <a:r>
              <a:rPr kumimoji="1" lang="ja-JP" altLang="en-US" sz="2000" dirty="0">
                <a:latin typeface="ＭＳ ゴシック" panose="020B0609070205080204" pitchFamily="49" charset="-128"/>
                <a:ea typeface="ＭＳ ゴシック" panose="020B0609070205080204" pitchFamily="49" charset="-128"/>
              </a:rPr>
              <a:t>参加者に役割をランダムに割り振る。その後に自分の役割を知り覚える</a:t>
            </a:r>
          </a:p>
          <a:p>
            <a:r>
              <a:rPr kumimoji="1" lang="ja-JP" altLang="en-US" sz="2000" dirty="0">
                <a:latin typeface="ＭＳ ゴシック" panose="020B0609070205080204" pitchFamily="49" charset="-128"/>
                <a:ea typeface="ＭＳ ゴシック" panose="020B0609070205080204" pitchFamily="49" charset="-128"/>
              </a:rPr>
              <a:t>確認したら、後から知ることができる証拠を選択させる</a:t>
            </a:r>
          </a:p>
          <a:p>
            <a:r>
              <a:rPr kumimoji="1" lang="ja-JP" altLang="en-US" sz="2000" dirty="0">
                <a:latin typeface="ＭＳ ゴシック" panose="020B0609070205080204" pitchFamily="49" charset="-128"/>
                <a:ea typeface="ＭＳ ゴシック" panose="020B0609070205080204" pitchFamily="49" charset="-128"/>
              </a:rPr>
              <a:t>その後話し合いをさせる　制限時間あり</a:t>
            </a:r>
          </a:p>
          <a:p>
            <a:r>
              <a:rPr kumimoji="1" lang="ja-JP" altLang="en-US" sz="2400" b="1" dirty="0">
                <a:latin typeface="ＭＳ ゴシック" panose="020B0609070205080204" pitchFamily="49" charset="-128"/>
                <a:ea typeface="ＭＳ ゴシック" panose="020B0609070205080204" pitchFamily="49" charset="-128"/>
              </a:rPr>
              <a:t>話の流れ</a:t>
            </a:r>
          </a:p>
          <a:p>
            <a:r>
              <a:rPr kumimoji="1" lang="ja-JP" altLang="en-US" sz="2000" dirty="0">
                <a:latin typeface="ＭＳ ゴシック" panose="020B0609070205080204" pitchFamily="49" charset="-128"/>
                <a:ea typeface="ＭＳ ゴシック" panose="020B0609070205080204" pitchFamily="49" charset="-128"/>
              </a:rPr>
              <a:t>最初に全体で話し合いをさせる　制限時間あり　</a:t>
            </a:r>
            <a:r>
              <a:rPr kumimoji="1" lang="en-US" altLang="ja-JP" sz="2000" dirty="0">
                <a:latin typeface="ＭＳ ゴシック" panose="020B0609070205080204" pitchFamily="49" charset="-128"/>
                <a:ea typeface="ＭＳ ゴシック" panose="020B0609070205080204" pitchFamily="49" charset="-128"/>
              </a:rPr>
              <a:t>×</a:t>
            </a:r>
            <a:r>
              <a:rPr kumimoji="1" lang="ja-JP" altLang="en-US" sz="2000" dirty="0">
                <a:latin typeface="ＭＳ ゴシック" panose="020B0609070205080204" pitchFamily="49" charset="-128"/>
                <a:ea typeface="ＭＳ ゴシック" panose="020B0609070205080204" pitchFamily="49" charset="-128"/>
              </a:rPr>
              <a:t>２</a:t>
            </a:r>
          </a:p>
          <a:p>
            <a:r>
              <a:rPr kumimoji="1" lang="ja-JP" altLang="en-US" sz="2000" dirty="0">
                <a:latin typeface="ＭＳ ゴシック" panose="020B0609070205080204" pitchFamily="49" charset="-128"/>
                <a:ea typeface="ＭＳ ゴシック" panose="020B0609070205080204" pitchFamily="49" charset="-128"/>
              </a:rPr>
              <a:t>その後順番に組合せで個別で話し合いをさせる　制限時間あり　</a:t>
            </a:r>
            <a:r>
              <a:rPr kumimoji="1" lang="en-US" altLang="ja-JP" sz="2000" dirty="0">
                <a:latin typeface="ＭＳ ゴシック" panose="020B0609070205080204" pitchFamily="49" charset="-128"/>
                <a:ea typeface="ＭＳ ゴシック" panose="020B0609070205080204" pitchFamily="49" charset="-128"/>
              </a:rPr>
              <a:t>×</a:t>
            </a:r>
            <a:r>
              <a:rPr kumimoji="1" lang="ja-JP" altLang="en-US" sz="2000" dirty="0">
                <a:latin typeface="ＭＳ ゴシック" panose="020B0609070205080204" pitchFamily="49" charset="-128"/>
                <a:ea typeface="ＭＳ ゴシック" panose="020B0609070205080204" pitchFamily="49" charset="-128"/>
              </a:rPr>
              <a:t>２</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50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B50E4-DA49-5408-062C-3013DAA89F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72EAA3-20A8-F0DE-446A-F79D8EFF1FA8}"/>
              </a:ext>
            </a:extLst>
          </p:cNvPr>
          <p:cNvSpPr>
            <a:spLocks noGrp="1"/>
          </p:cNvSpPr>
          <p:nvPr>
            <p:ph type="title"/>
          </p:nvPr>
        </p:nvSpPr>
        <p:spPr>
          <a:xfrm>
            <a:off x="960120" y="317814"/>
            <a:ext cx="10268712" cy="1700784"/>
          </a:xfrm>
        </p:spPr>
        <p:txBody>
          <a:bodyPr/>
          <a:lstStyle/>
          <a:p>
            <a:r>
              <a:rPr kumimoji="1" lang="ja-JP" altLang="en-US" dirty="0"/>
              <a:t>マーダーミステリー</a:t>
            </a:r>
            <a:br>
              <a:rPr kumimoji="1" lang="en-US" altLang="ja-JP" dirty="0"/>
            </a:br>
            <a:r>
              <a:rPr kumimoji="1" lang="ja-JP" altLang="en-US" dirty="0"/>
              <a:t>流れ（フロー）</a:t>
            </a:r>
          </a:p>
        </p:txBody>
      </p:sp>
      <p:sp>
        <p:nvSpPr>
          <p:cNvPr id="3" name="コンテンツ プレースホルダー 2">
            <a:extLst>
              <a:ext uri="{FF2B5EF4-FFF2-40B4-BE49-F238E27FC236}">
                <a16:creationId xmlns:a16="http://schemas.microsoft.com/office/drawing/2014/main" id="{08E8EABC-D084-286E-1E84-9E821F984D9A}"/>
              </a:ext>
            </a:extLst>
          </p:cNvPr>
          <p:cNvSpPr>
            <a:spLocks noGrp="1"/>
          </p:cNvSpPr>
          <p:nvPr>
            <p:ph idx="1"/>
          </p:nvPr>
        </p:nvSpPr>
        <p:spPr>
          <a:xfrm>
            <a:off x="960120" y="2601232"/>
            <a:ext cx="10268712" cy="3938954"/>
          </a:xfrm>
        </p:spPr>
        <p:txBody>
          <a:bodyPr/>
          <a:lstStyle/>
          <a:p>
            <a:r>
              <a:rPr kumimoji="1" lang="ja-JP" altLang="en-US" sz="2000" b="1" dirty="0">
                <a:latin typeface="ＭＳ ゴシック" panose="020B0609070205080204" pitchFamily="49" charset="-128"/>
                <a:ea typeface="ＭＳ ゴシック" panose="020B0609070205080204" pitchFamily="49" charset="-128"/>
              </a:rPr>
              <a:t>投票</a:t>
            </a:r>
            <a:endParaRPr kumimoji="1" lang="en-US" altLang="ja-JP" sz="2000" b="1"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最後の話し合いの後、誰があやしいか順番に聞いていく</a:t>
            </a:r>
          </a:p>
          <a:p>
            <a:r>
              <a:rPr kumimoji="1" lang="ja-JP" altLang="en-US" sz="1600" dirty="0">
                <a:latin typeface="ＭＳ ゴシック" panose="020B0609070205080204" pitchFamily="49" charset="-128"/>
                <a:ea typeface="ＭＳ ゴシック" panose="020B0609070205080204" pitchFamily="49" charset="-128"/>
              </a:rPr>
              <a:t>　なぜ怪しいと思うのかを理由も言ってもらい　制限時間あり</a:t>
            </a:r>
          </a:p>
          <a:p>
            <a:r>
              <a:rPr kumimoji="1" lang="ja-JP" altLang="en-US" sz="1600" dirty="0">
                <a:latin typeface="ＭＳ ゴシック" panose="020B0609070205080204" pitchFamily="49" charset="-128"/>
                <a:ea typeface="ＭＳ ゴシック" panose="020B0609070205080204" pitchFamily="49" charset="-128"/>
              </a:rPr>
              <a:t>　それに対して質問したい人が質問していく　制限時あり</a:t>
            </a:r>
          </a:p>
          <a:p>
            <a:r>
              <a:rPr kumimoji="1" lang="ja-JP" altLang="en-US" sz="1600" dirty="0">
                <a:latin typeface="ＭＳ ゴシック" panose="020B0609070205080204" pitchFamily="49" charset="-128"/>
                <a:ea typeface="ＭＳ ゴシック" panose="020B0609070205080204" pitchFamily="49" charset="-128"/>
              </a:rPr>
              <a:t>最後に投票させる　制限時間あり</a:t>
            </a:r>
          </a:p>
          <a:p>
            <a:r>
              <a:rPr kumimoji="1" lang="ja-JP" altLang="en-US" sz="1600" dirty="0">
                <a:latin typeface="ＭＳ ゴシック" panose="020B0609070205080204" pitchFamily="49" charset="-128"/>
                <a:ea typeface="ＭＳ ゴシック" panose="020B0609070205080204" pitchFamily="49" charset="-128"/>
              </a:rPr>
              <a:t>投票結果で犯人がどのような結果になるか</a:t>
            </a:r>
          </a:p>
          <a:p>
            <a:r>
              <a:rPr kumimoji="1" lang="ja-JP" altLang="en-US" sz="1600" dirty="0">
                <a:latin typeface="ＭＳ ゴシック" panose="020B0609070205080204" pitchFamily="49" charset="-128"/>
                <a:ea typeface="ＭＳ ゴシック" panose="020B0609070205080204" pitchFamily="49" charset="-128"/>
              </a:rPr>
              <a:t>その後の人物がどうなったかを説明する</a:t>
            </a:r>
          </a:p>
          <a:p>
            <a:r>
              <a:rPr kumimoji="1" lang="ja-JP" altLang="en-US" sz="1600" dirty="0">
                <a:latin typeface="ＭＳ ゴシック" panose="020B0609070205080204" pitchFamily="49" charset="-128"/>
                <a:ea typeface="ＭＳ ゴシック" panose="020B0609070205080204" pitchFamily="49" charset="-128"/>
              </a:rPr>
              <a:t>最後にだれが犯人だったのかを教える</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0473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700A7-7444-8948-5D94-F23C892B15F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D59EEF-D27D-3D0B-2F32-9F1E8498E2F2}"/>
              </a:ext>
            </a:extLst>
          </p:cNvPr>
          <p:cNvSpPr>
            <a:spLocks noGrp="1"/>
          </p:cNvSpPr>
          <p:nvPr>
            <p:ph type="title"/>
          </p:nvPr>
        </p:nvSpPr>
        <p:spPr/>
        <p:txBody>
          <a:bodyPr/>
          <a:lstStyle/>
          <a:p>
            <a:r>
              <a:rPr lang="ja-JP" altLang="en-US" dirty="0"/>
              <a:t>主要機能</a:t>
            </a:r>
            <a:endParaRPr kumimoji="1" lang="ja-JP" altLang="en-US" dirty="0"/>
          </a:p>
        </p:txBody>
      </p:sp>
      <p:sp>
        <p:nvSpPr>
          <p:cNvPr id="4" name="Rectangle 1">
            <a:extLst>
              <a:ext uri="{FF2B5EF4-FFF2-40B4-BE49-F238E27FC236}">
                <a16:creationId xmlns:a16="http://schemas.microsoft.com/office/drawing/2014/main" id="{837F2369-3B7C-0342-D939-82B3E41248B8}"/>
              </a:ext>
            </a:extLst>
          </p:cNvPr>
          <p:cNvSpPr>
            <a:spLocks noGrp="1" noChangeArrowheads="1"/>
          </p:cNvSpPr>
          <p:nvPr>
            <p:ph idx="1"/>
          </p:nvPr>
        </p:nvSpPr>
        <p:spPr bwMode="auto">
          <a:xfrm>
            <a:off x="327393" y="2698347"/>
            <a:ext cx="11489469" cy="334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新規登録・ログイン管理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ルーム管理: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ルーム作成・参加、待機、プレイヤー管理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ゲーム進行: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フェーズ管理、タイマー機能、役割配布、証拠確認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コミュニケーション: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全体チャット、個別チャット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投票システム: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ゲーム結果を左右する投票機能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データ永続化: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ゲームログ、プレイヤー状態の保存とリアルタイム同期 </a:t>
            </a:r>
          </a:p>
        </p:txBody>
      </p:sp>
    </p:spTree>
    <p:extLst>
      <p:ext uri="{BB962C8B-B14F-4D97-AF65-F5344CB8AC3E}">
        <p14:creationId xmlns:p14="http://schemas.microsoft.com/office/powerpoint/2010/main" val="82467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5BD4-0F41-5350-AB18-0296F5BCCF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D4A8A9-D4C7-5870-71BB-171FF87D3554}"/>
              </a:ext>
            </a:extLst>
          </p:cNvPr>
          <p:cNvSpPr>
            <a:spLocks noGrp="1"/>
          </p:cNvSpPr>
          <p:nvPr>
            <p:ph type="title"/>
          </p:nvPr>
        </p:nvSpPr>
        <p:spPr/>
        <p:txBody>
          <a:bodyPr/>
          <a:lstStyle/>
          <a:p>
            <a:r>
              <a:rPr lang="ja-JP" altLang="en-US" b="1" dirty="0"/>
              <a:t>アーキテクチャ概要</a:t>
            </a:r>
            <a:r>
              <a:rPr lang="en-US" altLang="ja-JP" dirty="0"/>
              <a:t>:</a:t>
            </a:r>
            <a:endParaRPr kumimoji="1" lang="ja-JP" altLang="en-US" dirty="0"/>
          </a:p>
        </p:txBody>
      </p:sp>
      <p:sp>
        <p:nvSpPr>
          <p:cNvPr id="5" name="Rectangle 2">
            <a:extLst>
              <a:ext uri="{FF2B5EF4-FFF2-40B4-BE49-F238E27FC236}">
                <a16:creationId xmlns:a16="http://schemas.microsoft.com/office/drawing/2014/main" id="{B07CFC1E-26D7-E83E-C0ED-F05CDFE24F17}"/>
              </a:ext>
            </a:extLst>
          </p:cNvPr>
          <p:cNvSpPr>
            <a:spLocks noGrp="1" noChangeArrowheads="1"/>
          </p:cNvSpPr>
          <p:nvPr>
            <p:ph idx="1"/>
          </p:nvPr>
        </p:nvSpPr>
        <p:spPr bwMode="auto">
          <a:xfrm>
            <a:off x="848751" y="2508313"/>
            <a:ext cx="1038008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フロントエンド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Flutter (Dart)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バックエンド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(Google Cloud Platform)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リアルタイムデータベース: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Firestore </a:t>
            </a:r>
          </a:p>
        </p:txBody>
      </p:sp>
    </p:spTree>
    <p:extLst>
      <p:ext uri="{BB962C8B-B14F-4D97-AF65-F5344CB8AC3E}">
        <p14:creationId xmlns:p14="http://schemas.microsoft.com/office/powerpoint/2010/main" val="202926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CAD2-0A58-DF12-06EE-C6EE173FE06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AEBDDE-60E5-CD71-D92E-FC76ED4B65B5}"/>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374E8849-7705-8869-6FF5-CF53C77DA6B6}"/>
              </a:ext>
            </a:extLst>
          </p:cNvPr>
          <p:cNvSpPr>
            <a:spLocks noGrp="1" noChangeArrowheads="1"/>
          </p:cNvSpPr>
          <p:nvPr>
            <p:ph idx="1"/>
          </p:nvPr>
        </p:nvSpPr>
        <p:spPr bwMode="auto">
          <a:xfrm>
            <a:off x="849313" y="2631550"/>
            <a:ext cx="108682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ユーザ登録画面</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ユーザ名、パスワードなどの情報を入力し、新規アカウントを作成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入力項目: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ユーザーID（半角英数字20文字以内）</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パスワード（8文字以上、記号含む）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エラー時: 入力漏れや不正なIDの場合はエラーメッセージを表示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操作後: 認証成功ならホーム画面へ遷移、失敗ならエラー表示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Firebase Authentication連携済み</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272493776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836</TotalTime>
  <Words>1732</Words>
  <Application>Microsoft Office PowerPoint</Application>
  <PresentationFormat>ワイド画面</PresentationFormat>
  <Paragraphs>196</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BIZ UDゴシック</vt:lpstr>
      <vt:lpstr>ＭＳ ゴシック</vt:lpstr>
      <vt:lpstr>Yu Gothic</vt:lpstr>
      <vt:lpstr>Yu Mincho Demibold</vt:lpstr>
      <vt:lpstr>Arial</vt:lpstr>
      <vt:lpstr>Wingdings</vt:lpstr>
      <vt:lpstr>JuxtaposeVTI</vt:lpstr>
      <vt:lpstr>マーダー ミステリー</vt:lpstr>
      <vt:lpstr>目次</vt:lpstr>
      <vt:lpstr>アプリ名：マーダーミステリー</vt:lpstr>
      <vt:lpstr>マーダーミステリーとは</vt:lpstr>
      <vt:lpstr>マーダーミステリー 流れ（フロー）</vt:lpstr>
      <vt:lpstr>マーダーミステリー 流れ（フロー）</vt:lpstr>
      <vt:lpstr>主要機能</vt:lpstr>
      <vt:lpstr>アーキテクチャ概要:</vt:lpstr>
      <vt:lpstr>アプリケーション構成要素 認証・アカウント管理</vt:lpstr>
      <vt:lpstr>アプリケーション構成要素 認証・アカウント管理</vt:lpstr>
      <vt:lpstr>アプリケーション構成要素 ゲームロビー・ルーム管理</vt:lpstr>
      <vt:lpstr>アプリケーション構成要素 ゲームロビー・ルーム管理</vt:lpstr>
      <vt:lpstr>ゲームの進行フロー：初期フェーズ</vt:lpstr>
      <vt:lpstr>ゲームの進行フロー：議論フェーズ</vt:lpstr>
      <vt:lpstr>ゲームの進行フロー：議論フェーズ</vt:lpstr>
      <vt:lpstr>ゲームの進行フロー：終盤フェーズ</vt:lpstr>
      <vt:lpstr>ゲームの進行フロー：終盤フェーズ</vt:lpstr>
      <vt:lpstr>ゲームの進行フロー：終盤フェーズ</vt:lpstr>
      <vt:lpstr>開発進捗と達成事項</vt:lpstr>
      <vt:lpstr>開発進捗と達成事項</vt:lpstr>
      <vt:lpstr>実機説明</vt:lpstr>
      <vt:lpstr>現在の課題（間に合わなかった）</vt:lpstr>
      <vt:lpstr>まとめ・展望</vt:lpstr>
      <vt:lpstr>ご清聴 ありがとう 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渡邊 拓海(zeal22410134)</dc:creator>
  <cp:lastModifiedBy>渡邊 拓海(zeal22410134)</cp:lastModifiedBy>
  <cp:revision>46</cp:revision>
  <dcterms:created xsi:type="dcterms:W3CDTF">2025-05-07T01:50:34Z</dcterms:created>
  <dcterms:modified xsi:type="dcterms:W3CDTF">2025-07-16T07:08:32Z</dcterms:modified>
</cp:coreProperties>
</file>