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733" r:id="rId2"/>
  </p:sldMasterIdLst>
  <p:notesMasterIdLst>
    <p:notesMasterId r:id="rId12"/>
  </p:notesMasterIdLst>
  <p:sldIdLst>
    <p:sldId id="256" r:id="rId3"/>
    <p:sldId id="282" r:id="rId4"/>
    <p:sldId id="274" r:id="rId5"/>
    <p:sldId id="278" r:id="rId6"/>
    <p:sldId id="275" r:id="rId7"/>
    <p:sldId id="279" r:id="rId8"/>
    <p:sldId id="276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9009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1" autoAdjust="0"/>
    <p:restoredTop sz="77982" autoAdjust="0"/>
  </p:normalViewPr>
  <p:slideViewPr>
    <p:cSldViewPr>
      <p:cViewPr varScale="1">
        <p:scale>
          <a:sx n="116" d="100"/>
          <a:sy n="116" d="100"/>
        </p:scale>
        <p:origin x="8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482D-2844-48F9-B7AE-9F237A7494B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55D4-20BA-48F5-A5CD-89AA0CA5C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2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6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55D4-20BA-48F5-A5CD-89AA0CA5CF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1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C2271-61A8-4DCC-999F-2ADD2DCCD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D552F-0C2A-41BC-AA81-56DC8A27F1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B0E3D-5EA0-4991-9EED-1A787F478E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700214"/>
            <a:ext cx="10363200" cy="14700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5598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>
            <a:normAutofit/>
          </a:bodyPr>
          <a:lstStyle>
            <a:lvl1pPr>
              <a:defRPr>
                <a:latin typeface="+mn-ea"/>
              </a:defRPr>
            </a:lvl1pPr>
          </a:lstStyle>
          <a:p>
            <a:pPr>
              <a:defRPr/>
            </a:pPr>
            <a:fld id="{A9070774-5F60-4FB5-A7AA-BF9D773BB9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1DAA0-925C-4406-90F4-3EA3010E212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41702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91683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9D3E-57DB-4A56-A4BC-99DA11690D6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484313"/>
            <a:ext cx="570653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918" y="1484313"/>
            <a:ext cx="5708649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CC330-D806-47FD-ABDF-4BDDFFCE89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30466-3293-4F8D-BA99-23044BCA5F6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053F-7EB7-4617-B477-220FE5D589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D07E1-C5ED-42A4-94B9-38BDF00FE49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E42E-5CE5-4F8A-B933-71C4F9945C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A9E1-BB49-48F4-9595-026CEF88DF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683BA-3E3A-4C12-B96C-A2AAEECB979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7B853-4502-40EE-8316-52EE7EF2084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53500" y="188913"/>
            <a:ext cx="2904067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5" y="188913"/>
            <a:ext cx="8511116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0038-B7CE-41D0-BE02-C56F493E6B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9B07-3939-47B1-8ABD-440E982A51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64DFE-5CB2-4030-A878-8D566DB0A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61CE7-6834-40AE-87FA-14BBC5AC07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39DB4-BE11-46D5-BEC4-C78A400F98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5754C-12AC-41D8-9036-3F59770C8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A8139-7F44-46B0-8902-A401A6052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3131-9C2D-465A-9318-F99AA1C2B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/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77FEF302-43F0-440C-B43D-2A50C2396B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946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7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947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7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948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48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48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948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8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9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9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49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9494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9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949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950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50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950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716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188913"/>
            <a:ext cx="99843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484313"/>
            <a:ext cx="1161838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033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="1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3730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latin typeface="+mn-lt"/>
              </a:defRPr>
            </a:lvl1pPr>
          </a:lstStyle>
          <a:p>
            <a:pPr>
              <a:defRPr/>
            </a:pPr>
            <a:fld id="{77FEF302-43F0-440C-B43D-2A50C2396B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511301"/>
            <a:ext cx="6400800" cy="26384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9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微软雅黑" pitchFamily="34" charset="-122"/>
              </a:rPr>
              <a:t>军理小论文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论文题目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500174"/>
            <a:ext cx="11017224" cy="5168913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solidFill>
                  <a:schemeClr val="accent2"/>
                </a:solidFill>
                <a:latin typeface="Tahoma" pitchFamily="34" charset="0"/>
              </a:rPr>
              <a:t>今年是第二次世界大战结束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</a:rPr>
              <a:t>80</a:t>
            </a:r>
            <a:r>
              <a:rPr lang="zh-CN" altLang="en-US" dirty="0">
                <a:solidFill>
                  <a:schemeClr val="accent2"/>
                </a:solidFill>
                <a:latin typeface="Tahoma" pitchFamily="34" charset="0"/>
              </a:rPr>
              <a:t>周年。选择与二战紧密相关的某一方面进行分析并阐述自己的观点，如：</a:t>
            </a:r>
            <a:endParaRPr lang="en-US" altLang="zh-CN" dirty="0">
              <a:solidFill>
                <a:schemeClr val="accent2"/>
              </a:solidFill>
              <a:latin typeface="Tahoma" pitchFamily="34" charset="0"/>
            </a:endParaRPr>
          </a:p>
          <a:p>
            <a:pPr lvl="1" algn="just"/>
            <a:r>
              <a:rPr lang="zh-CN" altLang="en-US" dirty="0">
                <a:latin typeface="Tahoma" pitchFamily="34" charset="0"/>
              </a:rPr>
              <a:t>战争爆发的原因；</a:t>
            </a: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zh-CN" altLang="en-US" dirty="0">
                <a:latin typeface="Tahoma" pitchFamily="34" charset="0"/>
              </a:rPr>
              <a:t>新作战理论或样式（如闪电战、航母战）；</a:t>
            </a: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zh-CN" altLang="en-US" dirty="0">
                <a:latin typeface="Tahoma" pitchFamily="34" charset="0"/>
              </a:rPr>
              <a:t>战争中展现的新型装备（如航母、原子弹）；</a:t>
            </a: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zh-CN" altLang="en-US" dirty="0">
                <a:latin typeface="Tahoma" pitchFamily="34" charset="0"/>
              </a:rPr>
              <a:t>重要将领；</a:t>
            </a: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zh-CN" altLang="en-US" dirty="0">
                <a:latin typeface="Tahoma" pitchFamily="34" charset="0"/>
              </a:rPr>
              <a:t>战争对某国或世界局势的影响，</a:t>
            </a: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en-US" altLang="zh-CN" dirty="0">
                <a:latin typeface="Tahoma" pitchFamily="34" charset="0"/>
              </a:rPr>
              <a:t>……</a:t>
            </a:r>
            <a:r>
              <a:rPr lang="zh-CN" altLang="en-US" dirty="0">
                <a:latin typeface="Tahoma" pitchFamily="34" charset="0"/>
              </a:rPr>
              <a:t>（只要与二战密切相关即可）。</a:t>
            </a:r>
            <a:endParaRPr lang="en-US" altLang="zh-CN" dirty="0">
              <a:latin typeface="Tahoma" pitchFamily="34" charset="0"/>
            </a:endParaRPr>
          </a:p>
          <a:p>
            <a:pPr marL="1371600" lvl="3" indent="0" algn="just">
              <a:buNone/>
            </a:pPr>
            <a:endParaRPr lang="en-US" altLang="zh-CN" dirty="0">
              <a:latin typeface="Tahoma" pitchFamily="34" charset="0"/>
            </a:endParaRPr>
          </a:p>
          <a:p>
            <a:pPr lvl="1" algn="just"/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要有具体实例支持所述观点！</a:t>
            </a:r>
            <a:endParaRPr lang="en-US" altLang="zh-CN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论文提交方式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84312"/>
            <a:ext cx="10801199" cy="518504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" pitchFamily="18" charset="0"/>
              </a:rPr>
              <a:t>在“学在浙大”相应课程的“作业”栏提交。</a:t>
            </a:r>
            <a:endParaRPr lang="en-US" altLang="zh-CN" dirty="0"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强烈建议仅用 </a:t>
            </a:r>
            <a:r>
              <a:rPr lang="en-US" altLang="zh-CN" dirty="0">
                <a:solidFill>
                  <a:srgbClr val="C00000"/>
                </a:solidFill>
              </a:rPr>
              <a:t>pdf </a:t>
            </a:r>
            <a:r>
              <a:rPr lang="zh-CN" altLang="en-US" dirty="0">
                <a:solidFill>
                  <a:srgbClr val="C00000"/>
                </a:solidFill>
              </a:rPr>
              <a:t>格式上传！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/>
              <a:t>word / </a:t>
            </a:r>
            <a:r>
              <a:rPr lang="en-US" altLang="zh-CN" dirty="0" err="1"/>
              <a:t>wps</a:t>
            </a:r>
            <a:r>
              <a:rPr lang="en-US" altLang="zh-CN" dirty="0"/>
              <a:t> / pdf / rtf </a:t>
            </a:r>
            <a:r>
              <a:rPr lang="zh-CN" altLang="en-US" dirty="0"/>
              <a:t>等格式，但</a:t>
            </a:r>
            <a:r>
              <a:rPr lang="zh-CN" altLang="en-US" dirty="0">
                <a:solidFill>
                  <a:srgbClr val="FF0000"/>
                </a:solidFill>
              </a:rPr>
              <a:t>切勿使用 </a:t>
            </a:r>
            <a:r>
              <a:rPr lang="en-US" altLang="zh-CN" dirty="0">
                <a:solidFill>
                  <a:srgbClr val="FF0000"/>
                </a:solidFill>
              </a:rPr>
              <a:t>pages 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若使用 </a:t>
            </a:r>
            <a:r>
              <a:rPr lang="en-US" altLang="zh-CN" dirty="0"/>
              <a:t>pages </a:t>
            </a:r>
            <a:r>
              <a:rPr lang="zh-CN" altLang="en-US" dirty="0"/>
              <a:t>编辑论文，请务必先转成 </a:t>
            </a:r>
            <a:r>
              <a:rPr lang="en-US" altLang="zh-CN" dirty="0"/>
              <a:t>pdf </a:t>
            </a:r>
            <a:r>
              <a:rPr lang="zh-CN" altLang="en-US" dirty="0"/>
              <a:t>格式再上传。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论文无需封面。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论文提交截止时间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84313"/>
            <a:ext cx="10657183" cy="504103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Tahoma" pitchFamily="34" charset="0"/>
              </a:rPr>
              <a:t>论文提交截止时间</a:t>
            </a:r>
            <a:r>
              <a:rPr lang="zh-CN" altLang="en-US" dirty="0">
                <a:latin typeface="Tahoma" pitchFamily="34" charset="0"/>
              </a:rPr>
              <a:t>：</a:t>
            </a:r>
          </a:p>
          <a:p>
            <a:pPr lvl="1"/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</a:rPr>
              <a:t>2025</a:t>
            </a:r>
            <a:r>
              <a:rPr lang="zh-CN" altLang="en-US" sz="3600" dirty="0">
                <a:solidFill>
                  <a:srgbClr val="FF0000"/>
                </a:solidFill>
                <a:latin typeface="Tahoma" pitchFamily="34" charset="0"/>
              </a:rPr>
              <a:t>年</a:t>
            </a:r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</a:rPr>
              <a:t>5</a:t>
            </a:r>
            <a:r>
              <a:rPr lang="zh-CN" altLang="en-US" sz="3600" dirty="0">
                <a:solidFill>
                  <a:srgbClr val="FF0000"/>
                </a:solidFill>
                <a:latin typeface="Tahoma" pitchFamily="34" charset="0"/>
              </a:rPr>
              <a:t>月</a:t>
            </a:r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</a:rPr>
              <a:t>11</a:t>
            </a:r>
            <a:r>
              <a:rPr lang="zh-CN" altLang="en-US" sz="3600" dirty="0">
                <a:solidFill>
                  <a:srgbClr val="FF0000"/>
                </a:solidFill>
                <a:latin typeface="Tahoma" pitchFamily="34" charset="0"/>
              </a:rPr>
              <a:t>日</a:t>
            </a:r>
            <a:r>
              <a:rPr lang="zh-CN" altLang="en-US" sz="3600" dirty="0">
                <a:latin typeface="Tahoma" pitchFamily="34" charset="0"/>
              </a:rPr>
              <a:t>（周日）</a:t>
            </a:r>
            <a:r>
              <a:rPr lang="en-US" altLang="zh-CN" sz="3600" dirty="0">
                <a:latin typeface="Tahoma" pitchFamily="34" charset="0"/>
              </a:rPr>
              <a:t>23:59:59</a:t>
            </a:r>
            <a:r>
              <a:rPr lang="zh-CN" altLang="en-US" sz="3600" dirty="0">
                <a:latin typeface="Tahoma" pitchFamily="34" charset="0"/>
              </a:rPr>
              <a:t>止；</a:t>
            </a:r>
            <a:endParaRPr lang="en-US" altLang="zh-CN" sz="3600" dirty="0">
              <a:latin typeface="Tahoma" pitchFamily="34" charset="0"/>
            </a:endParaRPr>
          </a:p>
          <a:p>
            <a:pPr lvl="2"/>
            <a:endParaRPr lang="en-US" altLang="zh-CN" sz="1800" dirty="0">
              <a:latin typeface="Tahoma" pitchFamily="34" charset="0"/>
            </a:endParaRPr>
          </a:p>
          <a:p>
            <a:pPr lvl="2"/>
            <a:r>
              <a:rPr lang="zh-CN" altLang="en-US" sz="2800" dirty="0">
                <a:latin typeface="Tahoma" pitchFamily="34" charset="0"/>
              </a:rPr>
              <a:t>超过该时间虽仍可上传，但会按迟交处理！</a:t>
            </a:r>
            <a:endParaRPr lang="en-US" altLang="zh-CN" sz="3200" dirty="0">
              <a:latin typeface="Tahoma" pitchFamily="34" charset="0"/>
            </a:endParaRPr>
          </a:p>
          <a:p>
            <a:pPr lvl="2"/>
            <a:r>
              <a:rPr lang="zh-CN" altLang="en-US" sz="2800" dirty="0">
                <a:latin typeface="Tahoma" pitchFamily="34" charset="0"/>
              </a:rPr>
              <a:t>若多次提交，则以最后一次提交时间计算。</a:t>
            </a:r>
            <a:endParaRPr lang="en-US" altLang="zh-CN" sz="2800" dirty="0">
              <a:latin typeface="Tahoma" pitchFamily="34" charset="0"/>
            </a:endParaRPr>
          </a:p>
          <a:p>
            <a:pPr lvl="3"/>
            <a:endParaRPr lang="en-US" altLang="zh-CN" dirty="0">
              <a:latin typeface="Tahoma" pitchFamily="34" charset="0"/>
            </a:endParaRP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若迟交：</a:t>
            </a:r>
            <a:endParaRPr lang="en-US" altLang="zh-CN" dirty="0">
              <a:latin typeface="Tahoma" pitchFamily="34" charset="0"/>
            </a:endParaRPr>
          </a:p>
          <a:p>
            <a:pPr lvl="1" eaLnBrk="1" hangingPunct="1"/>
            <a:r>
              <a:rPr lang="zh-CN" altLang="en-US" dirty="0">
                <a:latin typeface="Tahoma" pitchFamily="34" charset="0"/>
              </a:rPr>
              <a:t>每迟一天，论文成绩扣</a:t>
            </a:r>
            <a:r>
              <a:rPr lang="en-US" altLang="zh-CN" dirty="0">
                <a:latin typeface="Tahoma" pitchFamily="34" charset="0"/>
              </a:rPr>
              <a:t>1</a:t>
            </a:r>
            <a:r>
              <a:rPr lang="zh-CN" altLang="en-US" dirty="0">
                <a:latin typeface="Tahoma" pitchFamily="34" charset="0"/>
              </a:rPr>
              <a:t>分。</a:t>
            </a:r>
            <a:endParaRPr lang="en-US" altLang="zh-CN" dirty="0">
              <a:latin typeface="Tahoma" pitchFamily="34" charset="0"/>
            </a:endParaRPr>
          </a:p>
          <a:p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注意！“学在浙大”作业里的截止时间是论文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可以上传</a:t>
            </a: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的截止时间！非上述提交截止时间！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ln w="1905"/>
                <a:solidFill>
                  <a:srgbClr val="29009E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评分标准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84313"/>
            <a:ext cx="10729191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基本分为</a:t>
            </a:r>
            <a:r>
              <a:rPr lang="en-US" altLang="zh-CN" dirty="0">
                <a:latin typeface="Tahoma" pitchFamily="34" charset="0"/>
              </a:rPr>
              <a:t>80/100</a:t>
            </a:r>
            <a:r>
              <a:rPr lang="zh-CN" altLang="en-US" dirty="0">
                <a:latin typeface="Tahoma" pitchFamily="34" charset="0"/>
              </a:rPr>
              <a:t>，必须满足以下要求：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格式应满足论文的一般要求，即有（中文）论文摘要、关键词、论文正文、参考文献等；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论文主题明确，文字叙述正确；论文内容应围绕主题展开、完整，无明显表述错误；具有较好的条理性和逻辑性；</a:t>
            </a:r>
            <a:endParaRPr lang="en-US" altLang="zh-CN" dirty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引用的他人观点应注明出处；使用的例证、重要数据等须可靠，并有其来源的注释；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参考文献不少于</a:t>
            </a:r>
            <a:r>
              <a:rPr lang="en-US" altLang="zh-CN" dirty="0">
                <a:latin typeface="Tahoma" pitchFamily="34" charset="0"/>
              </a:rPr>
              <a:t>5</a:t>
            </a:r>
            <a:r>
              <a:rPr lang="zh-CN" altLang="en-US" dirty="0">
                <a:latin typeface="Tahoma" pitchFamily="34" charset="0"/>
              </a:rPr>
              <a:t>篇，其中至少</a:t>
            </a:r>
            <a:r>
              <a:rPr lang="en-US" altLang="zh-CN" dirty="0">
                <a:latin typeface="Tahoma" pitchFamily="34" charset="0"/>
              </a:rPr>
              <a:t>2</a:t>
            </a:r>
            <a:r>
              <a:rPr lang="zh-CN" altLang="en-US" dirty="0">
                <a:latin typeface="Tahoma" pitchFamily="34" charset="0"/>
              </a:rPr>
              <a:t>篇来自纸质出版物；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论文正文部分字数不少于</a:t>
            </a:r>
            <a:r>
              <a:rPr lang="en-US" altLang="zh-CN" dirty="0">
                <a:latin typeface="Tahoma" pitchFamily="34" charset="0"/>
              </a:rPr>
              <a:t>2000</a:t>
            </a:r>
            <a:r>
              <a:rPr lang="zh-CN" altLang="en-US" dirty="0">
                <a:latin typeface="Tahoma" pitchFamily="34" charset="0"/>
              </a:rPr>
              <a:t>字</a:t>
            </a:r>
            <a:r>
              <a:rPr lang="zh-CN" altLang="en-US" sz="2000" dirty="0">
                <a:latin typeface="Tahoma" pitchFamily="34" charset="0"/>
              </a:rPr>
              <a:t>（无上限规定）</a:t>
            </a:r>
            <a:r>
              <a:rPr lang="zh-CN" altLang="en-US" dirty="0">
                <a:latin typeface="Tahoma" pitchFamily="34" charset="0"/>
              </a:rPr>
              <a:t>。</a:t>
            </a:r>
            <a:endParaRPr lang="en-US" altLang="zh-CN" dirty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AI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写作的部分必须标注！</a:t>
            </a:r>
          </a:p>
        </p:txBody>
      </p:sp>
      <p:pic>
        <p:nvPicPr>
          <p:cNvPr id="9220" name="Picture 4" descr="MCj023913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289" y="19051"/>
            <a:ext cx="1728787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139B-1B20-4FF2-B265-C29EB4B3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论文摘要的要求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D99BD-8049-4EAA-ACD9-4738E83E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484313"/>
            <a:ext cx="10801200" cy="48244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必须以第三人称叙述；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意味着摘要中不能出现“作者、本文”等字眼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字数在</a:t>
            </a:r>
            <a:r>
              <a:rPr lang="en-US" altLang="zh-CN" dirty="0"/>
              <a:t>200</a:t>
            </a:r>
            <a:r>
              <a:rPr lang="zh-CN" altLang="en-US" dirty="0"/>
              <a:t>字左右；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必须是论文核心思想</a:t>
            </a:r>
            <a:r>
              <a:rPr lang="en-US" altLang="zh-CN" dirty="0"/>
              <a:t>/</a:t>
            </a:r>
            <a:r>
              <a:rPr lang="zh-CN" altLang="en-US" dirty="0"/>
              <a:t>主要观点的总结；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不能是论文正文中的某一段话。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达不到此要求的将被扣分！</a:t>
            </a:r>
          </a:p>
        </p:txBody>
      </p:sp>
    </p:spTree>
    <p:extLst>
      <p:ext uri="{BB962C8B-B14F-4D97-AF65-F5344CB8AC3E}">
        <p14:creationId xmlns:p14="http://schemas.microsoft.com/office/powerpoint/2010/main" val="235483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加分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/>
              </a:rPr>
              <a:t>……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84314"/>
            <a:ext cx="10801199" cy="489701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Tahoma" pitchFamily="34" charset="0"/>
              </a:rPr>
              <a:t>论文有独到见解并较完整地加以论述的，最多加 </a:t>
            </a:r>
            <a:r>
              <a:rPr lang="en-US" altLang="zh-CN" dirty="0">
                <a:latin typeface="Tahoma" pitchFamily="34" charset="0"/>
              </a:rPr>
              <a:t>20 </a:t>
            </a:r>
            <a:r>
              <a:rPr lang="zh-CN" altLang="en-US" dirty="0">
                <a:latin typeface="Tahoma" pitchFamily="34" charset="0"/>
              </a:rPr>
              <a:t>分；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论文脉络清晰、观点明确并有具体实例加以论证的；或资料翔实可靠的，最多加 </a:t>
            </a:r>
            <a:r>
              <a:rPr lang="en-US" altLang="zh-CN" dirty="0">
                <a:latin typeface="Tahoma" pitchFamily="34" charset="0"/>
              </a:rPr>
              <a:t>5 </a:t>
            </a:r>
            <a:r>
              <a:rPr lang="zh-CN" altLang="en-US" dirty="0">
                <a:latin typeface="Tahoma" pitchFamily="34" charset="0"/>
              </a:rPr>
              <a:t>分；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论文排版出色；有贴切的图或图表，达到图文并茂的，最多加 </a:t>
            </a:r>
            <a:r>
              <a:rPr lang="en-US" altLang="zh-CN" dirty="0">
                <a:latin typeface="Tahoma" pitchFamily="34" charset="0"/>
              </a:rPr>
              <a:t>2</a:t>
            </a:r>
            <a:r>
              <a:rPr lang="zh-CN" altLang="en-US" dirty="0">
                <a:latin typeface="Tahoma" pitchFamily="34" charset="0"/>
              </a:rPr>
              <a:t>分；</a:t>
            </a:r>
          </a:p>
          <a:p>
            <a:pPr eaLnBrk="1" hangingPunct="1"/>
            <a:r>
              <a:rPr lang="zh-CN" altLang="en-US" dirty="0">
                <a:latin typeface="Tahoma" pitchFamily="34" charset="0"/>
              </a:rPr>
              <a:t>其它认为可以加分的。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减分</a:t>
            </a:r>
            <a:r>
              <a:rPr lang="en-US" altLang="zh-CN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/>
              </a:rPr>
              <a:t>……</a:t>
            </a:r>
            <a:endParaRPr lang="en-US" altLang="zh-CN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84313"/>
            <a:ext cx="10801199" cy="51850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抄袭的文档：</a:t>
            </a:r>
            <a:endParaRPr lang="en-US" altLang="zh-CN" sz="2800" dirty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完全抄袭的，以</a:t>
            </a:r>
            <a:r>
              <a:rPr lang="en-US" altLang="zh-CN" dirty="0">
                <a:solidFill>
                  <a:srgbClr val="29009E"/>
                </a:solidFill>
                <a:latin typeface="Tahoma" pitchFamily="34" charset="0"/>
              </a:rPr>
              <a:t>0</a:t>
            </a: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分计；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绝大部分抄袭自网上的，或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基本使用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</a:rPr>
              <a:t>AI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写作的</a:t>
            </a: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，最多以</a:t>
            </a:r>
            <a:r>
              <a:rPr lang="en-US" altLang="zh-CN" dirty="0">
                <a:solidFill>
                  <a:srgbClr val="29009E"/>
                </a:solidFill>
                <a:latin typeface="Tahoma" pitchFamily="34" charset="0"/>
              </a:rPr>
              <a:t>20</a:t>
            </a:r>
            <a:r>
              <a:rPr lang="zh-CN" altLang="en-US" dirty="0">
                <a:solidFill>
                  <a:srgbClr val="29009E"/>
                </a:solidFill>
                <a:latin typeface="Tahoma" pitchFamily="34" charset="0"/>
              </a:rPr>
              <a:t>分计。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严重偏题的，最多以满分</a:t>
            </a:r>
            <a:r>
              <a:rPr lang="en-US" altLang="zh-CN" sz="2800" dirty="0">
                <a:latin typeface="Tahoma" pitchFamily="34" charset="0"/>
              </a:rPr>
              <a:t>60</a:t>
            </a:r>
            <a:r>
              <a:rPr lang="zh-CN" altLang="en-US" sz="2800" dirty="0">
                <a:latin typeface="Tahoma" pitchFamily="34" charset="0"/>
              </a:rPr>
              <a:t>分计；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不满足论文格式规定的，最多减 </a:t>
            </a:r>
            <a:r>
              <a:rPr lang="en-US" altLang="zh-CN" sz="2800" dirty="0">
                <a:latin typeface="Tahoma" pitchFamily="34" charset="0"/>
              </a:rPr>
              <a:t>10 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错别字较多、排版混乱的，最多减 </a:t>
            </a:r>
            <a:r>
              <a:rPr lang="en-US" altLang="zh-CN" sz="2800" dirty="0">
                <a:latin typeface="Tahoma" pitchFamily="34" charset="0"/>
              </a:rPr>
              <a:t>5 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主题不明确，或有明显拼凑痕迹的，最多减 </a:t>
            </a:r>
            <a:r>
              <a:rPr lang="en-US" altLang="zh-CN" sz="2800" dirty="0">
                <a:latin typeface="Tahoma" pitchFamily="34" charset="0"/>
              </a:rPr>
              <a:t>20 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有明显表述错误、与事实有重大出入的，每一项至少减 </a:t>
            </a:r>
            <a:r>
              <a:rPr lang="en-US" altLang="zh-CN" sz="2800" dirty="0">
                <a:latin typeface="Tahoma" pitchFamily="34" charset="0"/>
              </a:rPr>
              <a:t>2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迟交的，每迟交</a:t>
            </a:r>
            <a:r>
              <a:rPr lang="en-US" altLang="zh-CN" sz="2800" dirty="0">
                <a:latin typeface="Tahoma" pitchFamily="34" charset="0"/>
              </a:rPr>
              <a:t>1</a:t>
            </a:r>
            <a:r>
              <a:rPr lang="zh-CN" altLang="en-US" sz="2800" dirty="0">
                <a:latin typeface="Tahoma" pitchFamily="34" charset="0"/>
              </a:rPr>
              <a:t>天减</a:t>
            </a:r>
            <a:r>
              <a:rPr lang="en-US" altLang="zh-CN" sz="2800" dirty="0">
                <a:latin typeface="Tahoma" pitchFamily="34" charset="0"/>
              </a:rPr>
              <a:t>1</a:t>
            </a:r>
            <a:r>
              <a:rPr lang="zh-CN" altLang="en-US" sz="2800" dirty="0">
                <a:latin typeface="Tahoma" pitchFamily="34" charset="0"/>
              </a:rPr>
              <a:t>分；</a:t>
            </a:r>
            <a:endParaRPr lang="en-US" altLang="zh-CN" sz="2800" dirty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ahoma" pitchFamily="34" charset="0"/>
              </a:rPr>
              <a:t>其它认为可以减分的。</a:t>
            </a:r>
          </a:p>
        </p:txBody>
      </p:sp>
      <p:pic>
        <p:nvPicPr>
          <p:cNvPr id="11268" name="Picture 4" descr="MCj028605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589" y="80964"/>
            <a:ext cx="23399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</a:rPr>
              <a:t>其它</a:t>
            </a:r>
            <a:r>
              <a:rPr lang="en-US" altLang="zh-CN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</a:rPr>
              <a:t>……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84313"/>
            <a:ext cx="10657184" cy="4824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ahoma" pitchFamily="34" charset="0"/>
              </a:rPr>
              <a:t>摘要、关键词部分必须要有中文的，不能仅有英文的；</a:t>
            </a:r>
            <a:endParaRPr lang="en-US" altLang="zh-CN" dirty="0">
              <a:latin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欢迎在论文的最后附加一段论文说明，真实说明自己的写作过程、心得等；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课程结束前请保留自己的论文，以防万一！</a:t>
            </a:r>
            <a:endParaRPr lang="en-US" altLang="zh-CN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6727</TotalTime>
  <Words>683</Words>
  <Application>Microsoft Office PowerPoint</Application>
  <PresentationFormat>宽屏</PresentationFormat>
  <Paragraphs>67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Cambria</vt:lpstr>
      <vt:lpstr>Comic Sans MS</vt:lpstr>
      <vt:lpstr>Tahoma</vt:lpstr>
      <vt:lpstr>Wingdings</vt:lpstr>
      <vt:lpstr>Crayons</vt:lpstr>
      <vt:lpstr>default</vt:lpstr>
      <vt:lpstr>军理小论文</vt:lpstr>
      <vt:lpstr>论文题目</vt:lpstr>
      <vt:lpstr>论文提交方式</vt:lpstr>
      <vt:lpstr>论文提交截止时间</vt:lpstr>
      <vt:lpstr>评分标准</vt:lpstr>
      <vt:lpstr>论文摘要的要求</vt:lpstr>
      <vt:lpstr>加分……</vt:lpstr>
      <vt:lpstr>减分……</vt:lpstr>
      <vt:lpstr>其它……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Qiang Lyu</cp:lastModifiedBy>
  <cp:revision>254</cp:revision>
  <dcterms:created xsi:type="dcterms:W3CDTF">1601-01-01T00:00:00Z</dcterms:created>
  <dcterms:modified xsi:type="dcterms:W3CDTF">2025-03-06T02:49:48Z</dcterms:modified>
</cp:coreProperties>
</file>