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68" r:id="rId2"/>
    <p:sldId id="267" r:id="rId3"/>
    <p:sldId id="269" r:id="rId4"/>
    <p:sldId id="270" r:id="rId5"/>
    <p:sldId id="271" r:id="rId6"/>
    <p:sldId id="272" r:id="rId7"/>
    <p:sldId id="274" r:id="rId8"/>
    <p:sldId id="273" r:id="rId9"/>
    <p:sldId id="257" r:id="rId10"/>
    <p:sldId id="258" r:id="rId11"/>
    <p:sldId id="260" r:id="rId12"/>
    <p:sldId id="259" r:id="rId13"/>
    <p:sldId id="265" r:id="rId14"/>
    <p:sldId id="266" r:id="rId15"/>
    <p:sldId id="262" r:id="rId16"/>
    <p:sldId id="263" r:id="rId17"/>
    <p:sldId id="25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4D448-3EE9-44C7-B50D-6262B0E939A9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269B9-424C-4104-ABD7-DEAD47560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99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1F43-9DD5-47E6-925D-C67493F83705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62F4-9A6F-4BBC-89C3-735C42E8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54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1F43-9DD5-47E6-925D-C67493F83705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62F4-9A6F-4BBC-89C3-735C42E8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33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1F43-9DD5-47E6-925D-C67493F83705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62F4-9A6F-4BBC-89C3-735C42E8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12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1F43-9DD5-47E6-925D-C67493F83705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62F4-9A6F-4BBC-89C3-735C42E8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56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1F43-9DD5-47E6-925D-C67493F83705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62F4-9A6F-4BBC-89C3-735C42E8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1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1F43-9DD5-47E6-925D-C67493F83705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62F4-9A6F-4BBC-89C3-735C42E8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48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1F43-9DD5-47E6-925D-C67493F83705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62F4-9A6F-4BBC-89C3-735C42E8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41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1F43-9DD5-47E6-925D-C67493F83705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62F4-9A6F-4BBC-89C3-735C42E8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6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1F43-9DD5-47E6-925D-C67493F83705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62F4-9A6F-4BBC-89C3-735C42E8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8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1F43-9DD5-47E6-925D-C67493F83705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62F4-9A6F-4BBC-89C3-735C42E8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04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1F43-9DD5-47E6-925D-C67493F83705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62F4-9A6F-4BBC-89C3-735C42E8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64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31F43-9DD5-47E6-925D-C67493F83705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562F4-9A6F-4BBC-89C3-735C42E80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86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26.png"/><Relationship Id="rId9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14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1D4E76E-5B0C-46AF-90E3-BD5A00B70184}"/>
                  </a:ext>
                </a:extLst>
              </p:cNvPr>
              <p:cNvSpPr/>
              <p:nvPr/>
            </p:nvSpPr>
            <p:spPr>
              <a:xfrm>
                <a:off x="-848232" y="2470298"/>
                <a:ext cx="3183820" cy="698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𝑎𝑆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th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1D4E76E-5B0C-46AF-90E3-BD5A00B701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8232" y="2470298"/>
                <a:ext cx="3183820" cy="698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B3E699E-6FD9-4D3E-A1E8-05354BBF7A3F}"/>
                  </a:ext>
                </a:extLst>
              </p:cNvPr>
              <p:cNvSpPr/>
              <p:nvPr/>
            </p:nvSpPr>
            <p:spPr>
              <a:xfrm>
                <a:off x="-848232" y="3294666"/>
                <a:ext cx="3542445" cy="514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sSub>
                              <m:sSubPr>
                                <m:ctrlPr>
                                  <a:rPr lang="el-GR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B3E699E-6FD9-4D3E-A1E8-05354BBF7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8232" y="3294666"/>
                <a:ext cx="3542445" cy="5143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0E7B2CE8-ED77-4E0F-826F-7C3CCF749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384" y="1910972"/>
            <a:ext cx="6243194" cy="41878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095672A-FFCF-452E-B00B-9AB83E70154A}"/>
                  </a:ext>
                </a:extLst>
              </p:cNvPr>
              <p:cNvSpPr/>
              <p:nvPr/>
            </p:nvSpPr>
            <p:spPr>
              <a:xfrm>
                <a:off x="-716591" y="1359123"/>
                <a:ext cx="2685030" cy="719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095672A-FFCF-452E-B00B-9AB83E701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6591" y="1359123"/>
                <a:ext cx="2685030" cy="7192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49D2D1E-C95C-4CC2-B767-02FF46D92FDC}"/>
                  </a:ext>
                </a:extLst>
              </p:cNvPr>
              <p:cNvSpPr txBox="1"/>
              <p:nvPr/>
            </p:nvSpPr>
            <p:spPr>
              <a:xfrm>
                <a:off x="-716591" y="4180840"/>
                <a:ext cx="1265859" cy="430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49D2D1E-C95C-4CC2-B767-02FF46D9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6591" y="4180840"/>
                <a:ext cx="1265859" cy="430374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6826AC6-749E-47C5-B540-A4614BF37698}"/>
                  </a:ext>
                </a:extLst>
              </p:cNvPr>
              <p:cNvSpPr txBox="1"/>
              <p:nvPr/>
            </p:nvSpPr>
            <p:spPr>
              <a:xfrm>
                <a:off x="-854160" y="4958489"/>
                <a:ext cx="2499017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dB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6826AC6-749E-47C5-B540-A4614BF37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54160" y="4958489"/>
                <a:ext cx="2499017" cy="563680"/>
              </a:xfrm>
              <a:prstGeom prst="rect">
                <a:avLst/>
              </a:prstGeom>
              <a:blipFill>
                <a:blip r:embed="rId7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93C00C6-0952-4A74-BD55-FEF55A857D2F}"/>
                  </a:ext>
                </a:extLst>
              </p:cNvPr>
              <p:cNvSpPr txBox="1"/>
              <p:nvPr/>
            </p:nvSpPr>
            <p:spPr>
              <a:xfrm>
                <a:off x="-854160" y="5657542"/>
                <a:ext cx="3866379" cy="4412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𝑑𝐵𝑚𝑎𝑥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zh-CN" altLang="en-US" dirty="0"/>
                  <a:t>       此时，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93C00C6-0952-4A74-BD55-FEF55A857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54160" y="5657542"/>
                <a:ext cx="3866379" cy="441275"/>
              </a:xfrm>
              <a:prstGeom prst="rect">
                <a:avLst/>
              </a:prstGeom>
              <a:blipFill>
                <a:blip r:embed="rId8"/>
                <a:stretch>
                  <a:fillRect b="-2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669278F-9FF1-4B9A-B081-7425BF86A78F}"/>
                  </a:ext>
                </a:extLst>
              </p:cNvPr>
              <p:cNvSpPr/>
              <p:nvPr/>
            </p:nvSpPr>
            <p:spPr>
              <a:xfrm>
                <a:off x="743678" y="4242411"/>
                <a:ext cx="2387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CN" altLang="en-US" dirty="0"/>
                  <a:t>时，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669278F-9FF1-4B9A-B081-7425BF86A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78" y="4242411"/>
                <a:ext cx="2387320" cy="369332"/>
              </a:xfrm>
              <a:prstGeom prst="rect">
                <a:avLst/>
              </a:prstGeom>
              <a:blipFill>
                <a:blip r:embed="rId9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9">
            <a:extLst>
              <a:ext uri="{FF2B5EF4-FFF2-40B4-BE49-F238E27FC236}">
                <a16:creationId xmlns:a16="http://schemas.microsoft.com/office/drawing/2014/main" id="{1EDB6D7F-F837-4123-A6DB-6E3ED4E7AC3C}"/>
              </a:ext>
            </a:extLst>
          </p:cNvPr>
          <p:cNvSpPr txBox="1"/>
          <p:nvPr/>
        </p:nvSpPr>
        <p:spPr>
          <a:xfrm>
            <a:off x="-854160" y="737439"/>
            <a:ext cx="343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小信号频域响应</a:t>
            </a:r>
          </a:p>
        </p:txBody>
      </p:sp>
    </p:spTree>
    <p:extLst>
      <p:ext uri="{BB962C8B-B14F-4D97-AF65-F5344CB8AC3E}">
        <p14:creationId xmlns:p14="http://schemas.microsoft.com/office/powerpoint/2010/main" val="3773281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9">
            <a:extLst>
              <a:ext uri="{FF2B5EF4-FFF2-40B4-BE49-F238E27FC236}">
                <a16:creationId xmlns:a16="http://schemas.microsoft.com/office/drawing/2014/main" id="{FA13CF8C-C8F8-4C6E-A3CD-2B98FA569391}"/>
              </a:ext>
            </a:extLst>
          </p:cNvPr>
          <p:cNvSpPr txBox="1"/>
          <p:nvPr/>
        </p:nvSpPr>
        <p:spPr>
          <a:xfrm>
            <a:off x="-854160" y="737439"/>
            <a:ext cx="343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小信号时域响应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B03E7A-3D99-448C-9E56-15DAC02A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73" y="1815559"/>
            <a:ext cx="7523809" cy="38666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F26F673-45C6-43B8-84F2-72EAEF73F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53655" y="2234607"/>
            <a:ext cx="6876190" cy="3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87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4E77CE8-BFF9-4D28-9A97-5FBE620CD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759" y="1231291"/>
            <a:ext cx="6062738" cy="413467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9DD6C6E-39D1-4531-A9D8-6AA23ED5725F}"/>
              </a:ext>
            </a:extLst>
          </p:cNvPr>
          <p:cNvSpPr txBox="1"/>
          <p:nvPr/>
        </p:nvSpPr>
        <p:spPr>
          <a:xfrm>
            <a:off x="6807200" y="5514944"/>
            <a:ext cx="147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小信号调制响应</a:t>
            </a:r>
          </a:p>
        </p:txBody>
      </p:sp>
      <p:sp>
        <p:nvSpPr>
          <p:cNvPr id="6" name="文本框 19">
            <a:extLst>
              <a:ext uri="{FF2B5EF4-FFF2-40B4-BE49-F238E27FC236}">
                <a16:creationId xmlns:a16="http://schemas.microsoft.com/office/drawing/2014/main" id="{A86D7362-A816-40DD-A88D-826EEBC19F2C}"/>
              </a:ext>
            </a:extLst>
          </p:cNvPr>
          <p:cNvSpPr txBox="1"/>
          <p:nvPr/>
        </p:nvSpPr>
        <p:spPr>
          <a:xfrm>
            <a:off x="-1104732" y="717119"/>
            <a:ext cx="481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调制带宽影响因素          偏置电流和阈值电流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D962600-2BF2-4E45-80E2-05EECD65FF7A}"/>
                  </a:ext>
                </a:extLst>
              </p:cNvPr>
              <p:cNvSpPr/>
              <p:nvPr/>
            </p:nvSpPr>
            <p:spPr>
              <a:xfrm>
                <a:off x="-1212785" y="1454298"/>
                <a:ext cx="3183820" cy="698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𝑎𝑆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th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D962600-2BF2-4E45-80E2-05EECD65F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12785" y="1454298"/>
                <a:ext cx="3183820" cy="6982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5A60592-FC32-4E05-819C-8DCFC4A92058}"/>
                  </a:ext>
                </a:extLst>
              </p:cNvPr>
              <p:cNvSpPr/>
              <p:nvPr/>
            </p:nvSpPr>
            <p:spPr>
              <a:xfrm>
                <a:off x="-1212785" y="2359946"/>
                <a:ext cx="3542445" cy="514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sSub>
                              <m:sSubPr>
                                <m:ctrlPr>
                                  <a:rPr lang="el-GR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5A60592-FC32-4E05-819C-8DCFC4A92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12785" y="2359946"/>
                <a:ext cx="3542445" cy="5143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899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9">
            <a:extLst>
              <a:ext uri="{FF2B5EF4-FFF2-40B4-BE49-F238E27FC236}">
                <a16:creationId xmlns:a16="http://schemas.microsoft.com/office/drawing/2014/main" id="{9047E874-F251-4DCD-9F52-78B997E36FD5}"/>
              </a:ext>
            </a:extLst>
          </p:cNvPr>
          <p:cNvSpPr txBox="1"/>
          <p:nvPr/>
        </p:nvSpPr>
        <p:spPr>
          <a:xfrm>
            <a:off x="-1104732" y="717119"/>
            <a:ext cx="481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调制带宽影响因素      微分增益</a:t>
            </a:r>
          </a:p>
        </p:txBody>
      </p:sp>
    </p:spTree>
    <p:extLst>
      <p:ext uri="{BB962C8B-B14F-4D97-AF65-F5344CB8AC3E}">
        <p14:creationId xmlns:p14="http://schemas.microsoft.com/office/powerpoint/2010/main" val="2034792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9">
            <a:extLst>
              <a:ext uri="{FF2B5EF4-FFF2-40B4-BE49-F238E27FC236}">
                <a16:creationId xmlns:a16="http://schemas.microsoft.com/office/drawing/2014/main" id="{9047E874-F251-4DCD-9F52-78B997E36FD5}"/>
              </a:ext>
            </a:extLst>
          </p:cNvPr>
          <p:cNvSpPr txBox="1"/>
          <p:nvPr/>
        </p:nvSpPr>
        <p:spPr>
          <a:xfrm>
            <a:off x="-841926" y="775454"/>
            <a:ext cx="481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调制带宽影响因素      光子寿命</a:t>
            </a:r>
          </a:p>
        </p:txBody>
      </p:sp>
    </p:spTree>
    <p:extLst>
      <p:ext uri="{BB962C8B-B14F-4D97-AF65-F5344CB8AC3E}">
        <p14:creationId xmlns:p14="http://schemas.microsoft.com/office/powerpoint/2010/main" val="2710906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振幅调制">
            <a:extLst>
              <a:ext uri="{FF2B5EF4-FFF2-40B4-BE49-F238E27FC236}">
                <a16:creationId xmlns:a16="http://schemas.microsoft.com/office/drawing/2014/main" id="{4C7DC7C6-776A-4796-8297-CA85C38653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85"/>
          <a:stretch/>
        </p:blipFill>
        <p:spPr bwMode="auto">
          <a:xfrm>
            <a:off x="3850641" y="2211071"/>
            <a:ext cx="6203497" cy="379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19">
            <a:extLst>
              <a:ext uri="{FF2B5EF4-FFF2-40B4-BE49-F238E27FC236}">
                <a16:creationId xmlns:a16="http://schemas.microsoft.com/office/drawing/2014/main" id="{288F83BA-CB96-42E8-9A07-906DE6FDD93D}"/>
              </a:ext>
            </a:extLst>
          </p:cNvPr>
          <p:cNvSpPr txBox="1"/>
          <p:nvPr/>
        </p:nvSpPr>
        <p:spPr>
          <a:xfrm>
            <a:off x="-315680" y="747599"/>
            <a:ext cx="343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大信号调制及眼图</a:t>
            </a:r>
          </a:p>
        </p:txBody>
      </p:sp>
    </p:spTree>
    <p:extLst>
      <p:ext uri="{BB962C8B-B14F-4D97-AF65-F5344CB8AC3E}">
        <p14:creationId xmlns:p14="http://schemas.microsoft.com/office/powerpoint/2010/main" val="4106733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974C10-DBEA-4C39-9CDD-EA4A9B7947F4}"/>
              </a:ext>
            </a:extLst>
          </p:cNvPr>
          <p:cNvSpPr txBox="1"/>
          <p:nvPr/>
        </p:nvSpPr>
        <p:spPr>
          <a:xfrm>
            <a:off x="-301126" y="2138134"/>
            <a:ext cx="1003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单位时间单位体积注入有源层的载流子数目；自发辐射复合</a:t>
            </a:r>
            <a:r>
              <a:rPr lang="en-US" altLang="zh-CN" dirty="0"/>
              <a:t>+</a:t>
            </a:r>
            <a:r>
              <a:rPr lang="zh-CN" altLang="en-US" dirty="0"/>
              <a:t>非辐射复合；受激发射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1E476A-5A61-41CC-A99F-CA8BBE84527F}"/>
              </a:ext>
            </a:extLst>
          </p:cNvPr>
          <p:cNvSpPr txBox="1"/>
          <p:nvPr/>
        </p:nvSpPr>
        <p:spPr>
          <a:xfrm>
            <a:off x="-301126" y="3225373"/>
            <a:ext cx="10034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单位体积内受激发射光子增加的速率；由吸收和出射引起的光子数密度的损失；一部分自发发射进入激射模式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767FA68-95D5-45A4-8310-CF836B3B772D}"/>
                  </a:ext>
                </a:extLst>
              </p:cNvPr>
              <p:cNvSpPr/>
              <p:nvPr/>
            </p:nvSpPr>
            <p:spPr>
              <a:xfrm>
                <a:off x="587186" y="4755304"/>
                <a:ext cx="3905941" cy="629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  <m:r>
                        <m:rPr>
                          <m:nor/>
                        </m:rPr>
                        <a:rPr lang="el-GR" altLang="zh-CN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𝑛𝑟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767FA68-95D5-45A4-8310-CF836B3B7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86" y="4755304"/>
                <a:ext cx="3905941" cy="6299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511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69A3DFD-503E-43B6-A5A7-F0DD65A5BABD}"/>
                  </a:ext>
                </a:extLst>
              </p:cNvPr>
              <p:cNvSpPr txBox="1"/>
              <p:nvPr/>
            </p:nvSpPr>
            <p:spPr>
              <a:xfrm>
                <a:off x="-236738" y="1438183"/>
                <a:ext cx="3832909" cy="584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𝑞𝑉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69A3DFD-503E-43B6-A5A7-F0DD65A5B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6738" y="1438183"/>
                <a:ext cx="3832909" cy="5841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2458E80-DEFE-4300-B33F-BFA9368E406A}"/>
                  </a:ext>
                </a:extLst>
              </p:cNvPr>
              <p:cNvSpPr txBox="1"/>
              <p:nvPr/>
            </p:nvSpPr>
            <p:spPr>
              <a:xfrm>
                <a:off x="-236738" y="2650708"/>
                <a:ext cx="4289508" cy="891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Γβ</m:t>
                      </m:r>
                      <m:sSub>
                        <m:sSubPr>
                          <m:ctrl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2458E80-DEFE-4300-B33F-BFA9368E4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6738" y="2650708"/>
                <a:ext cx="4289508" cy="8917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574862E-C5F1-4CB8-BC31-D1C9715FE23B}"/>
                  </a:ext>
                </a:extLst>
              </p:cNvPr>
              <p:cNvSpPr/>
              <p:nvPr/>
            </p:nvSpPr>
            <p:spPr>
              <a:xfrm>
                <a:off x="-236738" y="4027575"/>
                <a:ext cx="3905941" cy="629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  <m:r>
                        <m:rPr>
                          <m:nor/>
                        </m:rPr>
                        <a:rPr lang="el-GR" altLang="zh-CN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𝑛𝑟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574862E-C5F1-4CB8-BC31-D1C9715FE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6738" y="4027575"/>
                <a:ext cx="3905941" cy="629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09C2198-B703-4C2A-8A95-E57AC25CD33E}"/>
                  </a:ext>
                </a:extLst>
              </p:cNvPr>
              <p:cNvSpPr txBox="1"/>
              <p:nvPr/>
            </p:nvSpPr>
            <p:spPr>
              <a:xfrm>
                <a:off x="-238437" y="4796724"/>
                <a:ext cx="2946897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09C2198-B703-4C2A-8A95-E57AC25CD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8437" y="4796724"/>
                <a:ext cx="2946897" cy="565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F21A452-DFE5-4C14-947D-DB41261A6997}"/>
                  </a:ext>
                </a:extLst>
              </p:cNvPr>
              <p:cNvSpPr txBox="1"/>
              <p:nvPr/>
            </p:nvSpPr>
            <p:spPr>
              <a:xfrm>
                <a:off x="-238437" y="5689429"/>
                <a:ext cx="1471750" cy="597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F21A452-DFE5-4C14-947D-DB41261A6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8437" y="5689429"/>
                <a:ext cx="1471750" cy="597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461F7D2A-4A01-42F2-97D8-70A203B8287E}"/>
              </a:ext>
            </a:extLst>
          </p:cNvPr>
          <p:cNvSpPr txBox="1"/>
          <p:nvPr/>
        </p:nvSpPr>
        <p:spPr>
          <a:xfrm>
            <a:off x="-301126" y="781518"/>
            <a:ext cx="206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单模速率方程</a:t>
            </a:r>
          </a:p>
        </p:txBody>
      </p:sp>
    </p:spTree>
    <p:extLst>
      <p:ext uri="{BB962C8B-B14F-4D97-AF65-F5344CB8AC3E}">
        <p14:creationId xmlns:p14="http://schemas.microsoft.com/office/powerpoint/2010/main" val="416911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>
            <a:extLst>
              <a:ext uri="{FF2B5EF4-FFF2-40B4-BE49-F238E27FC236}">
                <a16:creationId xmlns:a16="http://schemas.microsoft.com/office/drawing/2014/main" id="{30E2B77B-BC1A-4379-87AC-661CB50F0E03}"/>
              </a:ext>
            </a:extLst>
          </p:cNvPr>
          <p:cNvSpPr txBox="1"/>
          <p:nvPr/>
        </p:nvSpPr>
        <p:spPr>
          <a:xfrm>
            <a:off x="477799" y="339447"/>
            <a:ext cx="4114973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研究意义</a:t>
            </a: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4572F0E4-310D-4D7C-9274-6FD6180AB652}"/>
              </a:ext>
            </a:extLst>
          </p:cNvPr>
          <p:cNvSpPr txBox="1"/>
          <p:nvPr/>
        </p:nvSpPr>
        <p:spPr>
          <a:xfrm>
            <a:off x="394941" y="871415"/>
            <a:ext cx="742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基于光互连的光子集成芯片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C1AAA1-E6B0-4CA8-B6AE-EFC57E1521E6}"/>
              </a:ext>
            </a:extLst>
          </p:cNvPr>
          <p:cNvCxnSpPr/>
          <p:nvPr/>
        </p:nvCxnSpPr>
        <p:spPr>
          <a:xfrm>
            <a:off x="567866" y="6510431"/>
            <a:ext cx="7882312" cy="812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AE41C4-F909-4D81-95BB-4D484804B54F}"/>
              </a:ext>
            </a:extLst>
          </p:cNvPr>
          <p:cNvCxnSpPr/>
          <p:nvPr/>
        </p:nvCxnSpPr>
        <p:spPr>
          <a:xfrm>
            <a:off x="8450178" y="6094625"/>
            <a:ext cx="0" cy="4239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D2D1112-AC95-44C0-97A6-1C2DA1028032}"/>
              </a:ext>
            </a:extLst>
          </p:cNvPr>
          <p:cNvCxnSpPr/>
          <p:nvPr/>
        </p:nvCxnSpPr>
        <p:spPr>
          <a:xfrm>
            <a:off x="8522186" y="6230520"/>
            <a:ext cx="0" cy="288032"/>
          </a:xfrm>
          <a:prstGeom prst="line">
            <a:avLst/>
          </a:prstGeom>
          <a:ln w="28575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64103166-5BEB-4F3F-AEC6-BAE141AD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846" y="203915"/>
            <a:ext cx="3482340" cy="732727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EF104D8-8AEA-4E6D-A121-67CB038ADD4E}"/>
              </a:ext>
            </a:extLst>
          </p:cNvPr>
          <p:cNvCxnSpPr>
            <a:endCxn id="14" idx="6"/>
          </p:cNvCxnSpPr>
          <p:nvPr/>
        </p:nvCxnSpPr>
        <p:spPr>
          <a:xfrm flipV="1">
            <a:off x="477893" y="1339488"/>
            <a:ext cx="7540331" cy="1101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流程图: 联系 8">
            <a:extLst>
              <a:ext uri="{FF2B5EF4-FFF2-40B4-BE49-F238E27FC236}">
                <a16:creationId xmlns:a16="http://schemas.microsoft.com/office/drawing/2014/main" id="{7CCFD163-1C5B-419A-A0BF-340A9396C36A}"/>
              </a:ext>
            </a:extLst>
          </p:cNvPr>
          <p:cNvSpPr/>
          <p:nvPr/>
        </p:nvSpPr>
        <p:spPr>
          <a:xfrm>
            <a:off x="7946216" y="1303484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2" descr="Key devices and integration technologies for optical interconnect, Anjin Liu, UCAS, 2017">
            <a:extLst>
              <a:ext uri="{FF2B5EF4-FFF2-40B4-BE49-F238E27FC236}">
                <a16:creationId xmlns:a16="http://schemas.microsoft.com/office/drawing/2014/main" id="{15B5C713-C463-4E7B-B1D5-8D355D134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738" y="2876123"/>
            <a:ext cx="4246079" cy="220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9E24631-EADC-4772-93CE-F240F4AABD72}"/>
              </a:ext>
            </a:extLst>
          </p:cNvPr>
          <p:cNvSpPr txBox="1"/>
          <p:nvPr/>
        </p:nvSpPr>
        <p:spPr>
          <a:xfrm>
            <a:off x="5575176" y="5085862"/>
            <a:ext cx="2245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光互连示意图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60AF3D9-0248-405B-A42A-B789D96C11D5}"/>
              </a:ext>
            </a:extLst>
          </p:cNvPr>
          <p:cNvSpPr txBox="1"/>
          <p:nvPr/>
        </p:nvSpPr>
        <p:spPr>
          <a:xfrm>
            <a:off x="394941" y="1608610"/>
            <a:ext cx="447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基于电互连的微电子芯片面临的挑战</a:t>
            </a:r>
            <a:r>
              <a:rPr lang="zh-CN" altLang="en-US" dirty="0"/>
              <a:t>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C85B023-86A1-4A73-93A5-2D3ECA32345F}"/>
              </a:ext>
            </a:extLst>
          </p:cNvPr>
          <p:cNvSpPr txBox="1"/>
          <p:nvPr/>
        </p:nvSpPr>
        <p:spPr>
          <a:xfrm>
            <a:off x="719091" y="2151504"/>
            <a:ext cx="308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趋肤效应：增加损耗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4708401-F6DC-48BF-B870-7A13254D62A8}"/>
                  </a:ext>
                </a:extLst>
              </p:cNvPr>
              <p:cNvSpPr/>
              <p:nvPr/>
            </p:nvSpPr>
            <p:spPr>
              <a:xfrm>
                <a:off x="3460305" y="2094091"/>
                <a:ext cx="2582951" cy="485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带宽限制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4708401-F6DC-48BF-B870-7A13254D62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305" y="2094091"/>
                <a:ext cx="2582951" cy="485582"/>
              </a:xfrm>
              <a:prstGeom prst="rect">
                <a:avLst/>
              </a:prstGeom>
              <a:blipFill>
                <a:blip r:embed="rId4"/>
                <a:stretch>
                  <a:fillRect l="-1655" b="-8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EFCC28C7-A9DE-4FC8-95D5-2ABBB5D54637}"/>
              </a:ext>
            </a:extLst>
          </p:cNvPr>
          <p:cNvSpPr txBox="1"/>
          <p:nvPr/>
        </p:nvSpPr>
        <p:spPr>
          <a:xfrm>
            <a:off x="394941" y="2746250"/>
            <a:ext cx="447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光互连的优势</a:t>
            </a:r>
            <a:r>
              <a:rPr lang="zh-CN" altLang="en-US" dirty="0"/>
              <a:t>：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6F36242-0279-4420-9808-34EB120BEB31}"/>
              </a:ext>
            </a:extLst>
          </p:cNvPr>
          <p:cNvSpPr txBox="1"/>
          <p:nvPr/>
        </p:nvSpPr>
        <p:spPr>
          <a:xfrm>
            <a:off x="711063" y="3129679"/>
            <a:ext cx="308055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大带宽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光信号载波频率高，高速调制不影响传播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95E170D-46EE-48C1-9F5A-19E080C72991}"/>
              </a:ext>
            </a:extLst>
          </p:cNvPr>
          <p:cNvSpPr txBox="1"/>
          <p:nvPr/>
        </p:nvSpPr>
        <p:spPr>
          <a:xfrm>
            <a:off x="719091" y="3933629"/>
            <a:ext cx="308055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低损耗</a:t>
            </a:r>
            <a:r>
              <a:rPr lang="zh-CN" altLang="en-US" dirty="0"/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介质波导传输，损耗极低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302B744-CD58-4D06-BCD9-80AA0A51885F}"/>
              </a:ext>
            </a:extLst>
          </p:cNvPr>
          <p:cNvSpPr txBox="1"/>
          <p:nvPr/>
        </p:nvSpPr>
        <p:spPr>
          <a:xfrm>
            <a:off x="719091" y="4775150"/>
            <a:ext cx="308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低功耗</a:t>
            </a:r>
            <a:r>
              <a:rPr lang="zh-CN" altLang="en-US" dirty="0"/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光子能量高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739F178-9889-46DF-8384-5AE320E769D7}"/>
              </a:ext>
            </a:extLst>
          </p:cNvPr>
          <p:cNvSpPr txBox="1"/>
          <p:nvPr/>
        </p:nvSpPr>
        <p:spPr>
          <a:xfrm>
            <a:off x="477799" y="5543458"/>
            <a:ext cx="7032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光互连的光源</a:t>
            </a:r>
            <a:r>
              <a:rPr lang="zh-CN" altLang="en-US" dirty="0"/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信号传输速率依赖于激光器的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调制带宽！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067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>
            <a:extLst>
              <a:ext uri="{FF2B5EF4-FFF2-40B4-BE49-F238E27FC236}">
                <a16:creationId xmlns:a16="http://schemas.microsoft.com/office/drawing/2014/main" id="{30E2B77B-BC1A-4379-87AC-661CB50F0E03}"/>
              </a:ext>
            </a:extLst>
          </p:cNvPr>
          <p:cNvSpPr txBox="1"/>
          <p:nvPr/>
        </p:nvSpPr>
        <p:spPr>
          <a:xfrm>
            <a:off x="477799" y="339447"/>
            <a:ext cx="4114973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理论分析</a:t>
            </a: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4572F0E4-310D-4D7C-9274-6FD6180AB652}"/>
              </a:ext>
            </a:extLst>
          </p:cNvPr>
          <p:cNvSpPr txBox="1"/>
          <p:nvPr/>
        </p:nvSpPr>
        <p:spPr>
          <a:xfrm>
            <a:off x="394941" y="871415"/>
            <a:ext cx="742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直接调制的理论基础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C1AAA1-E6B0-4CA8-B6AE-EFC57E1521E6}"/>
              </a:ext>
            </a:extLst>
          </p:cNvPr>
          <p:cNvCxnSpPr/>
          <p:nvPr/>
        </p:nvCxnSpPr>
        <p:spPr>
          <a:xfrm>
            <a:off x="567866" y="6510431"/>
            <a:ext cx="7882312" cy="812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AE41C4-F909-4D81-95BB-4D484804B54F}"/>
              </a:ext>
            </a:extLst>
          </p:cNvPr>
          <p:cNvCxnSpPr/>
          <p:nvPr/>
        </p:nvCxnSpPr>
        <p:spPr>
          <a:xfrm>
            <a:off x="8450178" y="6094625"/>
            <a:ext cx="0" cy="4239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D2D1112-AC95-44C0-97A6-1C2DA1028032}"/>
              </a:ext>
            </a:extLst>
          </p:cNvPr>
          <p:cNvCxnSpPr/>
          <p:nvPr/>
        </p:nvCxnSpPr>
        <p:spPr>
          <a:xfrm>
            <a:off x="8522186" y="6230520"/>
            <a:ext cx="0" cy="288032"/>
          </a:xfrm>
          <a:prstGeom prst="line">
            <a:avLst/>
          </a:prstGeom>
          <a:ln w="28575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64103166-5BEB-4F3F-AEC6-BAE141AD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846" y="203915"/>
            <a:ext cx="3482340" cy="732727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EF104D8-8AEA-4E6D-A121-67CB038ADD4E}"/>
              </a:ext>
            </a:extLst>
          </p:cNvPr>
          <p:cNvCxnSpPr>
            <a:endCxn id="14" idx="6"/>
          </p:cNvCxnSpPr>
          <p:nvPr/>
        </p:nvCxnSpPr>
        <p:spPr>
          <a:xfrm flipV="1">
            <a:off x="477893" y="1339488"/>
            <a:ext cx="7540331" cy="1101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流程图: 联系 8">
            <a:extLst>
              <a:ext uri="{FF2B5EF4-FFF2-40B4-BE49-F238E27FC236}">
                <a16:creationId xmlns:a16="http://schemas.microsoft.com/office/drawing/2014/main" id="{7CCFD163-1C5B-419A-A0BF-340A9396C36A}"/>
              </a:ext>
            </a:extLst>
          </p:cNvPr>
          <p:cNvSpPr/>
          <p:nvPr/>
        </p:nvSpPr>
        <p:spPr>
          <a:xfrm>
            <a:off x="7946216" y="1303484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1799DD4C-B11C-406A-B469-1A952E5D9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96" y="2342923"/>
            <a:ext cx="4046988" cy="33724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A139F03-4E53-46F9-8A9A-464E4A3855B0}"/>
              </a:ext>
            </a:extLst>
          </p:cNvPr>
          <p:cNvSpPr txBox="1"/>
          <p:nvPr/>
        </p:nvSpPr>
        <p:spPr>
          <a:xfrm>
            <a:off x="1122531" y="5843639"/>
            <a:ext cx="2519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模拟信号调制示意图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043B0C6-A43E-4217-8C42-C98E9D4CB9A0}"/>
                  </a:ext>
                </a:extLst>
              </p:cNvPr>
              <p:cNvSpPr txBox="1"/>
              <p:nvPr/>
            </p:nvSpPr>
            <p:spPr>
              <a:xfrm>
                <a:off x="477799" y="1534493"/>
                <a:ext cx="5679161" cy="569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激光器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关系</a:t>
                </a:r>
                <a:r>
                  <a:rPr lang="zh-CN" altLang="en-US" dirty="0"/>
                  <a:t>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·</m:t>
                    </m:r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·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th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043B0C6-A43E-4217-8C42-C98E9D4CB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99" y="1534493"/>
                <a:ext cx="5679161" cy="569451"/>
              </a:xfrm>
              <a:prstGeom prst="rect">
                <a:avLst/>
              </a:prstGeom>
              <a:blipFill>
                <a:blip r:embed="rId4"/>
                <a:stretch>
                  <a:fillRect l="-6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85B6FF3-E5A6-42E4-9BFD-5AC705E1A318}"/>
              </a:ext>
            </a:extLst>
          </p:cNvPr>
          <p:cNvCxnSpPr/>
          <p:nvPr/>
        </p:nvCxnSpPr>
        <p:spPr>
          <a:xfrm>
            <a:off x="5524098" y="4134594"/>
            <a:ext cx="219456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1D9D9E7-5498-46D2-9878-8C5A0C294B72}"/>
              </a:ext>
            </a:extLst>
          </p:cNvPr>
          <p:cNvCxnSpPr>
            <a:cxnSpLocks/>
          </p:cNvCxnSpPr>
          <p:nvPr/>
        </p:nvCxnSpPr>
        <p:spPr>
          <a:xfrm flipH="1" flipV="1">
            <a:off x="5524099" y="2284191"/>
            <a:ext cx="1" cy="185040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F59FC96-DFEE-4D6B-A2FE-7F75E878B6A1}"/>
              </a:ext>
            </a:extLst>
          </p:cNvPr>
          <p:cNvCxnSpPr>
            <a:cxnSpLocks/>
          </p:cNvCxnSpPr>
          <p:nvPr/>
        </p:nvCxnSpPr>
        <p:spPr>
          <a:xfrm flipV="1">
            <a:off x="5766343" y="2370335"/>
            <a:ext cx="1247016" cy="176871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4B6BC48-868D-4F90-9892-B902F8FDA3FF}"/>
              </a:ext>
            </a:extLst>
          </p:cNvPr>
          <p:cNvCxnSpPr/>
          <p:nvPr/>
        </p:nvCxnSpPr>
        <p:spPr>
          <a:xfrm>
            <a:off x="6139205" y="3703262"/>
            <a:ext cx="0" cy="1294863"/>
          </a:xfrm>
          <a:prstGeom prst="line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C59CE40C-4D1A-4FD9-A7C8-3F5A80708817}"/>
              </a:ext>
            </a:extLst>
          </p:cNvPr>
          <p:cNvCxnSpPr>
            <a:cxnSpLocks/>
            <a:endCxn id="88" idx="0"/>
          </p:cNvCxnSpPr>
          <p:nvPr/>
        </p:nvCxnSpPr>
        <p:spPr>
          <a:xfrm flipH="1">
            <a:off x="6606138" y="3038917"/>
            <a:ext cx="15240" cy="2329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F085008-099D-4E5E-B498-75C9EF71C374}"/>
              </a:ext>
            </a:extLst>
          </p:cNvPr>
          <p:cNvCxnSpPr/>
          <p:nvPr/>
        </p:nvCxnSpPr>
        <p:spPr>
          <a:xfrm>
            <a:off x="6638973" y="3036160"/>
            <a:ext cx="174117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A65D3011-2775-45F4-8B9F-D76D9A91FB50}"/>
              </a:ext>
            </a:extLst>
          </p:cNvPr>
          <p:cNvCxnSpPr/>
          <p:nvPr/>
        </p:nvCxnSpPr>
        <p:spPr>
          <a:xfrm>
            <a:off x="6139205" y="3703262"/>
            <a:ext cx="216893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A357CF6-BDD8-4531-845A-D531BC12CA64}"/>
              </a:ext>
            </a:extLst>
          </p:cNvPr>
          <p:cNvGrpSpPr/>
          <p:nvPr/>
        </p:nvGrpSpPr>
        <p:grpSpPr>
          <a:xfrm>
            <a:off x="6127053" y="4188526"/>
            <a:ext cx="503042" cy="1195669"/>
            <a:chOff x="6127053" y="4340926"/>
            <a:chExt cx="503042" cy="1195669"/>
          </a:xfrm>
        </p:grpSpPr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C3CF731B-2BD4-417B-A9AE-B1F1206A037B}"/>
                </a:ext>
              </a:extLst>
            </p:cNvPr>
            <p:cNvCxnSpPr>
              <a:cxnSpLocks/>
            </p:cNvCxnSpPr>
            <p:nvPr/>
          </p:nvCxnSpPr>
          <p:spPr>
            <a:xfrm>
              <a:off x="6621378" y="4340926"/>
              <a:ext cx="0" cy="30506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B1FEDC62-DBF3-49D6-85B8-F0A541A21A0A}"/>
                </a:ext>
              </a:extLst>
            </p:cNvPr>
            <p:cNvCxnSpPr>
              <a:cxnSpLocks/>
            </p:cNvCxnSpPr>
            <p:nvPr/>
          </p:nvCxnSpPr>
          <p:spPr>
            <a:xfrm>
              <a:off x="6127053" y="4638579"/>
              <a:ext cx="49922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2AE87922-E85F-4816-9F46-C9CB3A122CAA}"/>
                </a:ext>
              </a:extLst>
            </p:cNvPr>
            <p:cNvCxnSpPr>
              <a:cxnSpLocks/>
            </p:cNvCxnSpPr>
            <p:nvPr/>
          </p:nvCxnSpPr>
          <p:spPr>
            <a:xfrm>
              <a:off x="6135063" y="4638579"/>
              <a:ext cx="4142" cy="2885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604B6B2F-02D4-4B70-9C9B-34D3989ECA8D}"/>
                </a:ext>
              </a:extLst>
            </p:cNvPr>
            <p:cNvCxnSpPr>
              <a:cxnSpLocks/>
            </p:cNvCxnSpPr>
            <p:nvPr/>
          </p:nvCxnSpPr>
          <p:spPr>
            <a:xfrm>
              <a:off x="6130228" y="4927104"/>
              <a:ext cx="49922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E6DAE7CA-36D7-42E2-BFB0-52025E212298}"/>
                </a:ext>
              </a:extLst>
            </p:cNvPr>
            <p:cNvCxnSpPr>
              <a:cxnSpLocks/>
            </p:cNvCxnSpPr>
            <p:nvPr/>
          </p:nvCxnSpPr>
          <p:spPr>
            <a:xfrm>
              <a:off x="6621378" y="4935982"/>
              <a:ext cx="0" cy="30506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4473EA07-3D2D-4EA3-AA6D-043C3C6BE163}"/>
                </a:ext>
              </a:extLst>
            </p:cNvPr>
            <p:cNvCxnSpPr>
              <a:cxnSpLocks/>
            </p:cNvCxnSpPr>
            <p:nvPr/>
          </p:nvCxnSpPr>
          <p:spPr>
            <a:xfrm>
              <a:off x="6130875" y="5233652"/>
              <a:ext cx="49922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1001F419-4B92-44AE-B19B-F7984C750733}"/>
                </a:ext>
              </a:extLst>
            </p:cNvPr>
            <p:cNvCxnSpPr>
              <a:cxnSpLocks/>
            </p:cNvCxnSpPr>
            <p:nvPr/>
          </p:nvCxnSpPr>
          <p:spPr>
            <a:xfrm>
              <a:off x="6130875" y="5231526"/>
              <a:ext cx="0" cy="30506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A5310A09-F626-4967-B676-5C256622AB29}"/>
              </a:ext>
            </a:extLst>
          </p:cNvPr>
          <p:cNvSpPr txBox="1"/>
          <p:nvPr/>
        </p:nvSpPr>
        <p:spPr>
          <a:xfrm>
            <a:off x="6004897" y="5368567"/>
            <a:ext cx="120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0       1         </a:t>
            </a:r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8A38344-D81C-49B4-ACD7-0C0E3081EF62}"/>
              </a:ext>
            </a:extLst>
          </p:cNvPr>
          <p:cNvSpPr txBox="1"/>
          <p:nvPr/>
        </p:nvSpPr>
        <p:spPr>
          <a:xfrm>
            <a:off x="8333329" y="2863128"/>
            <a:ext cx="28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F8B330C-A2BB-4F6B-A866-86539C33230D}"/>
              </a:ext>
            </a:extLst>
          </p:cNvPr>
          <p:cNvSpPr txBox="1"/>
          <p:nvPr/>
        </p:nvSpPr>
        <p:spPr>
          <a:xfrm>
            <a:off x="8345429" y="3502606"/>
            <a:ext cx="28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0B917BC-CA66-4D2A-BC5D-1CD0A322C850}"/>
              </a:ext>
            </a:extLst>
          </p:cNvPr>
          <p:cNvGrpSpPr/>
          <p:nvPr/>
        </p:nvGrpSpPr>
        <p:grpSpPr>
          <a:xfrm>
            <a:off x="6628926" y="3036160"/>
            <a:ext cx="1322033" cy="677746"/>
            <a:chOff x="6674646" y="3036160"/>
            <a:chExt cx="1322033" cy="677746"/>
          </a:xfrm>
        </p:grpSpPr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69A912E7-276C-458B-A8BC-502700FC9B27}"/>
                </a:ext>
              </a:extLst>
            </p:cNvPr>
            <p:cNvCxnSpPr>
              <a:cxnSpLocks/>
            </p:cNvCxnSpPr>
            <p:nvPr/>
          </p:nvCxnSpPr>
          <p:spPr>
            <a:xfrm>
              <a:off x="7013474" y="3036160"/>
              <a:ext cx="0" cy="6671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EBF86148-F6F2-4738-8FCB-DFAD60718082}"/>
                </a:ext>
              </a:extLst>
            </p:cNvPr>
            <p:cNvCxnSpPr>
              <a:cxnSpLocks/>
            </p:cNvCxnSpPr>
            <p:nvPr/>
          </p:nvCxnSpPr>
          <p:spPr>
            <a:xfrm>
              <a:off x="7013359" y="3703262"/>
              <a:ext cx="34622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2602DAC7-DC4A-4C73-9DD6-99959537FF33}"/>
                </a:ext>
              </a:extLst>
            </p:cNvPr>
            <p:cNvCxnSpPr>
              <a:cxnSpLocks/>
            </p:cNvCxnSpPr>
            <p:nvPr/>
          </p:nvCxnSpPr>
          <p:spPr>
            <a:xfrm>
              <a:off x="6676123" y="3045038"/>
              <a:ext cx="32835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E2715A4E-398C-4EE0-9056-2576AA573110}"/>
                </a:ext>
              </a:extLst>
            </p:cNvPr>
            <p:cNvCxnSpPr>
              <a:cxnSpLocks/>
            </p:cNvCxnSpPr>
            <p:nvPr/>
          </p:nvCxnSpPr>
          <p:spPr>
            <a:xfrm>
              <a:off x="7359588" y="3036160"/>
              <a:ext cx="0" cy="6671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833745D9-AA37-4C2A-9F2F-B3C6644EA598}"/>
                </a:ext>
              </a:extLst>
            </p:cNvPr>
            <p:cNvCxnSpPr>
              <a:cxnSpLocks/>
            </p:cNvCxnSpPr>
            <p:nvPr/>
          </p:nvCxnSpPr>
          <p:spPr>
            <a:xfrm>
              <a:off x="7359588" y="3047794"/>
              <a:ext cx="32835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A7893391-CE53-419B-9B65-8DAC88E01550}"/>
                </a:ext>
              </a:extLst>
            </p:cNvPr>
            <p:cNvCxnSpPr>
              <a:cxnSpLocks/>
            </p:cNvCxnSpPr>
            <p:nvPr/>
          </p:nvCxnSpPr>
          <p:spPr>
            <a:xfrm>
              <a:off x="7678493" y="3036160"/>
              <a:ext cx="0" cy="6671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E6B97D76-FBFB-47FA-885A-864053A82C1E}"/>
                </a:ext>
              </a:extLst>
            </p:cNvPr>
            <p:cNvCxnSpPr>
              <a:cxnSpLocks/>
            </p:cNvCxnSpPr>
            <p:nvPr/>
          </p:nvCxnSpPr>
          <p:spPr>
            <a:xfrm>
              <a:off x="7668321" y="3703262"/>
              <a:ext cx="32835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4F9DA5B9-C3DB-4707-80AD-842A95AF8543}"/>
                </a:ext>
              </a:extLst>
            </p:cNvPr>
            <p:cNvCxnSpPr>
              <a:cxnSpLocks/>
            </p:cNvCxnSpPr>
            <p:nvPr/>
          </p:nvCxnSpPr>
          <p:spPr>
            <a:xfrm>
              <a:off x="6674646" y="3046804"/>
              <a:ext cx="0" cy="6671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B3F5155A-7BC0-400D-A6B9-46B8D9438D9D}"/>
                  </a:ext>
                </a:extLst>
              </p:cNvPr>
              <p:cNvSpPr/>
              <p:nvPr/>
            </p:nvSpPr>
            <p:spPr>
              <a:xfrm>
                <a:off x="5118402" y="220167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B3F5155A-7BC0-400D-A6B9-46B8D9438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402" y="2201672"/>
                <a:ext cx="3858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D5D5DD45-B7C8-4FC6-ABBC-E036E2381508}"/>
                  </a:ext>
                </a:extLst>
              </p:cNvPr>
              <p:cNvSpPr/>
              <p:nvPr/>
            </p:nvSpPr>
            <p:spPr>
              <a:xfrm>
                <a:off x="7491070" y="4196056"/>
                <a:ext cx="3330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D5D5DD45-B7C8-4FC6-ABBC-E036E2381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070" y="4196056"/>
                <a:ext cx="3330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70AEECE8-BFAC-4988-B26E-818A44358FE1}"/>
                  </a:ext>
                </a:extLst>
              </p:cNvPr>
              <p:cNvSpPr/>
              <p:nvPr/>
            </p:nvSpPr>
            <p:spPr>
              <a:xfrm>
                <a:off x="5597687" y="4132065"/>
                <a:ext cx="51017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th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70AEECE8-BFAC-4988-B26E-818A44358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687" y="4132065"/>
                <a:ext cx="51017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文本框 98">
            <a:extLst>
              <a:ext uri="{FF2B5EF4-FFF2-40B4-BE49-F238E27FC236}">
                <a16:creationId xmlns:a16="http://schemas.microsoft.com/office/drawing/2014/main" id="{19C72D4D-EC51-4789-9748-B84297D6B743}"/>
              </a:ext>
            </a:extLst>
          </p:cNvPr>
          <p:cNvSpPr txBox="1"/>
          <p:nvPr/>
        </p:nvSpPr>
        <p:spPr>
          <a:xfrm>
            <a:off x="5636600" y="5841758"/>
            <a:ext cx="2519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数字信号调制示意图</a:t>
            </a:r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71C160A7-37A0-4736-BEB1-56208E70956E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6385158" y="3290377"/>
            <a:ext cx="0" cy="827661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6D622ABF-0128-44F0-A3C8-287470894D3E}"/>
                  </a:ext>
                </a:extLst>
              </p:cNvPr>
              <p:cNvSpPr/>
              <p:nvPr/>
            </p:nvSpPr>
            <p:spPr>
              <a:xfrm>
                <a:off x="6130073" y="4118038"/>
                <a:ext cx="51017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6D622ABF-0128-44F0-A3C8-287470894D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073" y="4118038"/>
                <a:ext cx="51017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80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>
            <a:extLst>
              <a:ext uri="{FF2B5EF4-FFF2-40B4-BE49-F238E27FC236}">
                <a16:creationId xmlns:a16="http://schemas.microsoft.com/office/drawing/2014/main" id="{30E2B77B-BC1A-4379-87AC-661CB50F0E03}"/>
              </a:ext>
            </a:extLst>
          </p:cNvPr>
          <p:cNvSpPr txBox="1"/>
          <p:nvPr/>
        </p:nvSpPr>
        <p:spPr>
          <a:xfrm>
            <a:off x="477799" y="339447"/>
            <a:ext cx="4114973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理论分析</a:t>
            </a: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4572F0E4-310D-4D7C-9274-6FD6180AB652}"/>
              </a:ext>
            </a:extLst>
          </p:cNvPr>
          <p:cNvSpPr txBox="1"/>
          <p:nvPr/>
        </p:nvSpPr>
        <p:spPr>
          <a:xfrm>
            <a:off x="394941" y="871415"/>
            <a:ext cx="742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直接调制的理论基础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C1AAA1-E6B0-4CA8-B6AE-EFC57E1521E6}"/>
              </a:ext>
            </a:extLst>
          </p:cNvPr>
          <p:cNvCxnSpPr/>
          <p:nvPr/>
        </p:nvCxnSpPr>
        <p:spPr>
          <a:xfrm>
            <a:off x="567866" y="6510431"/>
            <a:ext cx="7882312" cy="812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AE41C4-F909-4D81-95BB-4D484804B54F}"/>
              </a:ext>
            </a:extLst>
          </p:cNvPr>
          <p:cNvCxnSpPr/>
          <p:nvPr/>
        </p:nvCxnSpPr>
        <p:spPr>
          <a:xfrm>
            <a:off x="8450178" y="6094625"/>
            <a:ext cx="0" cy="4239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D2D1112-AC95-44C0-97A6-1C2DA1028032}"/>
              </a:ext>
            </a:extLst>
          </p:cNvPr>
          <p:cNvCxnSpPr/>
          <p:nvPr/>
        </p:nvCxnSpPr>
        <p:spPr>
          <a:xfrm>
            <a:off x="8522186" y="6230520"/>
            <a:ext cx="0" cy="288032"/>
          </a:xfrm>
          <a:prstGeom prst="line">
            <a:avLst/>
          </a:prstGeom>
          <a:ln w="28575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64103166-5BEB-4F3F-AEC6-BAE141AD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846" y="203915"/>
            <a:ext cx="3482340" cy="732727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EF104D8-8AEA-4E6D-A121-67CB038ADD4E}"/>
              </a:ext>
            </a:extLst>
          </p:cNvPr>
          <p:cNvCxnSpPr>
            <a:endCxn id="14" idx="6"/>
          </p:cNvCxnSpPr>
          <p:nvPr/>
        </p:nvCxnSpPr>
        <p:spPr>
          <a:xfrm flipV="1">
            <a:off x="477893" y="1339488"/>
            <a:ext cx="7540331" cy="1101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流程图: 联系 8">
            <a:extLst>
              <a:ext uri="{FF2B5EF4-FFF2-40B4-BE49-F238E27FC236}">
                <a16:creationId xmlns:a16="http://schemas.microsoft.com/office/drawing/2014/main" id="{7CCFD163-1C5B-419A-A0BF-340A9396C36A}"/>
              </a:ext>
            </a:extLst>
          </p:cNvPr>
          <p:cNvSpPr/>
          <p:nvPr/>
        </p:nvSpPr>
        <p:spPr>
          <a:xfrm>
            <a:off x="7946216" y="1303484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A139F03-4E53-46F9-8A9A-464E4A3855B0}"/>
              </a:ext>
            </a:extLst>
          </p:cNvPr>
          <p:cNvSpPr txBox="1"/>
          <p:nvPr/>
        </p:nvSpPr>
        <p:spPr>
          <a:xfrm>
            <a:off x="1122531" y="5843639"/>
            <a:ext cx="2519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模拟信号调制示意图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043B0C6-A43E-4217-8C42-C98E9D4CB9A0}"/>
                  </a:ext>
                </a:extLst>
              </p:cNvPr>
              <p:cNvSpPr txBox="1"/>
              <p:nvPr/>
            </p:nvSpPr>
            <p:spPr>
              <a:xfrm>
                <a:off x="477799" y="1534493"/>
                <a:ext cx="5679161" cy="569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激光器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关系</a:t>
                </a:r>
                <a:r>
                  <a:rPr lang="zh-CN" altLang="en-US" dirty="0"/>
                  <a:t>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·</m:t>
                    </m:r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·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th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043B0C6-A43E-4217-8C42-C98E9D4CB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99" y="1534493"/>
                <a:ext cx="5679161" cy="569451"/>
              </a:xfrm>
              <a:prstGeom prst="rect">
                <a:avLst/>
              </a:prstGeom>
              <a:blipFill>
                <a:blip r:embed="rId3"/>
                <a:stretch>
                  <a:fillRect l="-6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85B6FF3-E5A6-42E4-9BFD-5AC705E1A318}"/>
              </a:ext>
            </a:extLst>
          </p:cNvPr>
          <p:cNvCxnSpPr/>
          <p:nvPr/>
        </p:nvCxnSpPr>
        <p:spPr>
          <a:xfrm>
            <a:off x="5524098" y="4134594"/>
            <a:ext cx="219456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1D9D9E7-5498-46D2-9878-8C5A0C294B72}"/>
              </a:ext>
            </a:extLst>
          </p:cNvPr>
          <p:cNvCxnSpPr>
            <a:cxnSpLocks/>
          </p:cNvCxnSpPr>
          <p:nvPr/>
        </p:nvCxnSpPr>
        <p:spPr>
          <a:xfrm flipH="1" flipV="1">
            <a:off x="5524099" y="2284191"/>
            <a:ext cx="1" cy="185040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F59FC96-DFEE-4D6B-A2FE-7F75E878B6A1}"/>
              </a:ext>
            </a:extLst>
          </p:cNvPr>
          <p:cNvCxnSpPr>
            <a:cxnSpLocks/>
          </p:cNvCxnSpPr>
          <p:nvPr/>
        </p:nvCxnSpPr>
        <p:spPr>
          <a:xfrm flipV="1">
            <a:off x="5766343" y="2370335"/>
            <a:ext cx="1247016" cy="176871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4B6BC48-868D-4F90-9892-B902F8FDA3FF}"/>
              </a:ext>
            </a:extLst>
          </p:cNvPr>
          <p:cNvCxnSpPr/>
          <p:nvPr/>
        </p:nvCxnSpPr>
        <p:spPr>
          <a:xfrm>
            <a:off x="6139205" y="3703262"/>
            <a:ext cx="0" cy="1294863"/>
          </a:xfrm>
          <a:prstGeom prst="line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C59CE40C-4D1A-4FD9-A7C8-3F5A80708817}"/>
              </a:ext>
            </a:extLst>
          </p:cNvPr>
          <p:cNvCxnSpPr>
            <a:cxnSpLocks/>
            <a:endCxn id="88" idx="0"/>
          </p:cNvCxnSpPr>
          <p:nvPr/>
        </p:nvCxnSpPr>
        <p:spPr>
          <a:xfrm flipH="1">
            <a:off x="6606138" y="3038917"/>
            <a:ext cx="15240" cy="2329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F085008-099D-4E5E-B498-75C9EF71C374}"/>
              </a:ext>
            </a:extLst>
          </p:cNvPr>
          <p:cNvCxnSpPr/>
          <p:nvPr/>
        </p:nvCxnSpPr>
        <p:spPr>
          <a:xfrm>
            <a:off x="6638973" y="3036160"/>
            <a:ext cx="174117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A65D3011-2775-45F4-8B9F-D76D9A91FB50}"/>
              </a:ext>
            </a:extLst>
          </p:cNvPr>
          <p:cNvCxnSpPr/>
          <p:nvPr/>
        </p:nvCxnSpPr>
        <p:spPr>
          <a:xfrm>
            <a:off x="6139205" y="3703262"/>
            <a:ext cx="216893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A357CF6-BDD8-4531-845A-D531BC12CA64}"/>
              </a:ext>
            </a:extLst>
          </p:cNvPr>
          <p:cNvGrpSpPr/>
          <p:nvPr/>
        </p:nvGrpSpPr>
        <p:grpSpPr>
          <a:xfrm>
            <a:off x="6127053" y="4188526"/>
            <a:ext cx="503042" cy="1195669"/>
            <a:chOff x="6127053" y="4340926"/>
            <a:chExt cx="503042" cy="1195669"/>
          </a:xfrm>
        </p:grpSpPr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C3CF731B-2BD4-417B-A9AE-B1F1206A037B}"/>
                </a:ext>
              </a:extLst>
            </p:cNvPr>
            <p:cNvCxnSpPr>
              <a:cxnSpLocks/>
            </p:cNvCxnSpPr>
            <p:nvPr/>
          </p:nvCxnSpPr>
          <p:spPr>
            <a:xfrm>
              <a:off x="6621378" y="4340926"/>
              <a:ext cx="0" cy="30506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B1FEDC62-DBF3-49D6-85B8-F0A541A21A0A}"/>
                </a:ext>
              </a:extLst>
            </p:cNvPr>
            <p:cNvCxnSpPr>
              <a:cxnSpLocks/>
            </p:cNvCxnSpPr>
            <p:nvPr/>
          </p:nvCxnSpPr>
          <p:spPr>
            <a:xfrm>
              <a:off x="6127053" y="4638579"/>
              <a:ext cx="49922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2AE87922-E85F-4816-9F46-C9CB3A122CAA}"/>
                </a:ext>
              </a:extLst>
            </p:cNvPr>
            <p:cNvCxnSpPr>
              <a:cxnSpLocks/>
            </p:cNvCxnSpPr>
            <p:nvPr/>
          </p:nvCxnSpPr>
          <p:spPr>
            <a:xfrm>
              <a:off x="6135063" y="4638579"/>
              <a:ext cx="4142" cy="2885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604B6B2F-02D4-4B70-9C9B-34D3989ECA8D}"/>
                </a:ext>
              </a:extLst>
            </p:cNvPr>
            <p:cNvCxnSpPr>
              <a:cxnSpLocks/>
            </p:cNvCxnSpPr>
            <p:nvPr/>
          </p:nvCxnSpPr>
          <p:spPr>
            <a:xfrm>
              <a:off x="6130228" y="4927104"/>
              <a:ext cx="49922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E6DAE7CA-36D7-42E2-BFB0-52025E212298}"/>
                </a:ext>
              </a:extLst>
            </p:cNvPr>
            <p:cNvCxnSpPr>
              <a:cxnSpLocks/>
            </p:cNvCxnSpPr>
            <p:nvPr/>
          </p:nvCxnSpPr>
          <p:spPr>
            <a:xfrm>
              <a:off x="6621378" y="4935982"/>
              <a:ext cx="0" cy="30506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4473EA07-3D2D-4EA3-AA6D-043C3C6BE163}"/>
                </a:ext>
              </a:extLst>
            </p:cNvPr>
            <p:cNvCxnSpPr>
              <a:cxnSpLocks/>
            </p:cNvCxnSpPr>
            <p:nvPr/>
          </p:nvCxnSpPr>
          <p:spPr>
            <a:xfrm>
              <a:off x="6130875" y="5233652"/>
              <a:ext cx="49922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1001F419-4B92-44AE-B19B-F7984C750733}"/>
                </a:ext>
              </a:extLst>
            </p:cNvPr>
            <p:cNvCxnSpPr>
              <a:cxnSpLocks/>
            </p:cNvCxnSpPr>
            <p:nvPr/>
          </p:nvCxnSpPr>
          <p:spPr>
            <a:xfrm>
              <a:off x="6130875" y="5231526"/>
              <a:ext cx="0" cy="30506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A5310A09-F626-4967-B676-5C256622AB29}"/>
              </a:ext>
            </a:extLst>
          </p:cNvPr>
          <p:cNvSpPr txBox="1"/>
          <p:nvPr/>
        </p:nvSpPr>
        <p:spPr>
          <a:xfrm>
            <a:off x="6004897" y="5368567"/>
            <a:ext cx="120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0       1         </a:t>
            </a:r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8A38344-D81C-49B4-ACD7-0C0E3081EF62}"/>
              </a:ext>
            </a:extLst>
          </p:cNvPr>
          <p:cNvSpPr txBox="1"/>
          <p:nvPr/>
        </p:nvSpPr>
        <p:spPr>
          <a:xfrm>
            <a:off x="8333329" y="2863128"/>
            <a:ext cx="28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F8B330C-A2BB-4F6B-A866-86539C33230D}"/>
              </a:ext>
            </a:extLst>
          </p:cNvPr>
          <p:cNvSpPr txBox="1"/>
          <p:nvPr/>
        </p:nvSpPr>
        <p:spPr>
          <a:xfrm>
            <a:off x="8345429" y="3502606"/>
            <a:ext cx="28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0B917BC-CA66-4D2A-BC5D-1CD0A322C850}"/>
              </a:ext>
            </a:extLst>
          </p:cNvPr>
          <p:cNvGrpSpPr/>
          <p:nvPr/>
        </p:nvGrpSpPr>
        <p:grpSpPr>
          <a:xfrm>
            <a:off x="6628926" y="3036160"/>
            <a:ext cx="1322033" cy="677746"/>
            <a:chOff x="6674646" y="3036160"/>
            <a:chExt cx="1322033" cy="677746"/>
          </a:xfrm>
        </p:grpSpPr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69A912E7-276C-458B-A8BC-502700FC9B27}"/>
                </a:ext>
              </a:extLst>
            </p:cNvPr>
            <p:cNvCxnSpPr>
              <a:cxnSpLocks/>
            </p:cNvCxnSpPr>
            <p:nvPr/>
          </p:nvCxnSpPr>
          <p:spPr>
            <a:xfrm>
              <a:off x="7013474" y="3036160"/>
              <a:ext cx="0" cy="6671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EBF86148-F6F2-4738-8FCB-DFAD60718082}"/>
                </a:ext>
              </a:extLst>
            </p:cNvPr>
            <p:cNvCxnSpPr>
              <a:cxnSpLocks/>
            </p:cNvCxnSpPr>
            <p:nvPr/>
          </p:nvCxnSpPr>
          <p:spPr>
            <a:xfrm>
              <a:off x="7013359" y="3703262"/>
              <a:ext cx="34622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2602DAC7-DC4A-4C73-9DD6-99959537FF33}"/>
                </a:ext>
              </a:extLst>
            </p:cNvPr>
            <p:cNvCxnSpPr>
              <a:cxnSpLocks/>
            </p:cNvCxnSpPr>
            <p:nvPr/>
          </p:nvCxnSpPr>
          <p:spPr>
            <a:xfrm>
              <a:off x="6676123" y="3045038"/>
              <a:ext cx="32835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E2715A4E-398C-4EE0-9056-2576AA573110}"/>
                </a:ext>
              </a:extLst>
            </p:cNvPr>
            <p:cNvCxnSpPr>
              <a:cxnSpLocks/>
            </p:cNvCxnSpPr>
            <p:nvPr/>
          </p:nvCxnSpPr>
          <p:spPr>
            <a:xfrm>
              <a:off x="7359588" y="3036160"/>
              <a:ext cx="0" cy="6671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833745D9-AA37-4C2A-9F2F-B3C6644EA598}"/>
                </a:ext>
              </a:extLst>
            </p:cNvPr>
            <p:cNvCxnSpPr>
              <a:cxnSpLocks/>
            </p:cNvCxnSpPr>
            <p:nvPr/>
          </p:nvCxnSpPr>
          <p:spPr>
            <a:xfrm>
              <a:off x="7359588" y="3047794"/>
              <a:ext cx="32835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A7893391-CE53-419B-9B65-8DAC88E01550}"/>
                </a:ext>
              </a:extLst>
            </p:cNvPr>
            <p:cNvCxnSpPr>
              <a:cxnSpLocks/>
            </p:cNvCxnSpPr>
            <p:nvPr/>
          </p:nvCxnSpPr>
          <p:spPr>
            <a:xfrm>
              <a:off x="7678493" y="3036160"/>
              <a:ext cx="0" cy="6671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E6B97D76-FBFB-47FA-885A-864053A82C1E}"/>
                </a:ext>
              </a:extLst>
            </p:cNvPr>
            <p:cNvCxnSpPr>
              <a:cxnSpLocks/>
            </p:cNvCxnSpPr>
            <p:nvPr/>
          </p:nvCxnSpPr>
          <p:spPr>
            <a:xfrm>
              <a:off x="7668321" y="3703262"/>
              <a:ext cx="32835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4F9DA5B9-C3DB-4707-80AD-842A95AF8543}"/>
                </a:ext>
              </a:extLst>
            </p:cNvPr>
            <p:cNvCxnSpPr>
              <a:cxnSpLocks/>
            </p:cNvCxnSpPr>
            <p:nvPr/>
          </p:nvCxnSpPr>
          <p:spPr>
            <a:xfrm>
              <a:off x="6674646" y="3046804"/>
              <a:ext cx="0" cy="6671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B3F5155A-7BC0-400D-A6B9-46B8D9438D9D}"/>
                  </a:ext>
                </a:extLst>
              </p:cNvPr>
              <p:cNvSpPr/>
              <p:nvPr/>
            </p:nvSpPr>
            <p:spPr>
              <a:xfrm>
                <a:off x="5118402" y="2201672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B3F5155A-7BC0-400D-A6B9-46B8D9438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402" y="2201672"/>
                <a:ext cx="3858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D5D5DD45-B7C8-4FC6-ABBC-E036E2381508}"/>
                  </a:ext>
                </a:extLst>
              </p:cNvPr>
              <p:cNvSpPr/>
              <p:nvPr/>
            </p:nvSpPr>
            <p:spPr>
              <a:xfrm>
                <a:off x="7491070" y="4196056"/>
                <a:ext cx="3330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D5D5DD45-B7C8-4FC6-ABBC-E036E2381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070" y="4196056"/>
                <a:ext cx="3330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70AEECE8-BFAC-4988-B26E-818A44358FE1}"/>
                  </a:ext>
                </a:extLst>
              </p:cNvPr>
              <p:cNvSpPr/>
              <p:nvPr/>
            </p:nvSpPr>
            <p:spPr>
              <a:xfrm>
                <a:off x="5597687" y="4132065"/>
                <a:ext cx="51017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th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70AEECE8-BFAC-4988-B26E-818A44358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687" y="4132065"/>
                <a:ext cx="51017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文本框 98">
            <a:extLst>
              <a:ext uri="{FF2B5EF4-FFF2-40B4-BE49-F238E27FC236}">
                <a16:creationId xmlns:a16="http://schemas.microsoft.com/office/drawing/2014/main" id="{19C72D4D-EC51-4789-9748-B84297D6B743}"/>
              </a:ext>
            </a:extLst>
          </p:cNvPr>
          <p:cNvSpPr txBox="1"/>
          <p:nvPr/>
        </p:nvSpPr>
        <p:spPr>
          <a:xfrm>
            <a:off x="5636600" y="5841758"/>
            <a:ext cx="2519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数字信号调制示意图</a:t>
            </a:r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71C160A7-37A0-4736-BEB1-56208E70956E}"/>
              </a:ext>
            </a:extLst>
          </p:cNvPr>
          <p:cNvCxnSpPr>
            <a:cxnSpLocks/>
          </p:cNvCxnSpPr>
          <p:nvPr/>
        </p:nvCxnSpPr>
        <p:spPr>
          <a:xfrm>
            <a:off x="6385158" y="3290377"/>
            <a:ext cx="0" cy="8981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6D622ABF-0128-44F0-A3C8-287470894D3E}"/>
                  </a:ext>
                </a:extLst>
              </p:cNvPr>
              <p:cNvSpPr/>
              <p:nvPr/>
            </p:nvSpPr>
            <p:spPr>
              <a:xfrm>
                <a:off x="6130073" y="4118038"/>
                <a:ext cx="51017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6D622ABF-0128-44F0-A3C8-287470894D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073" y="4118038"/>
                <a:ext cx="51017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A7F10E44-4699-4D15-BB05-D0CFC1302F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2" y="2285618"/>
            <a:ext cx="4015304" cy="335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82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>
            <a:extLst>
              <a:ext uri="{FF2B5EF4-FFF2-40B4-BE49-F238E27FC236}">
                <a16:creationId xmlns:a16="http://schemas.microsoft.com/office/drawing/2014/main" id="{30E2B77B-BC1A-4379-87AC-661CB50F0E03}"/>
              </a:ext>
            </a:extLst>
          </p:cNvPr>
          <p:cNvSpPr txBox="1"/>
          <p:nvPr/>
        </p:nvSpPr>
        <p:spPr>
          <a:xfrm>
            <a:off x="477799" y="339447"/>
            <a:ext cx="4114973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理论分析</a:t>
            </a: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4572F0E4-310D-4D7C-9274-6FD6180AB652}"/>
              </a:ext>
            </a:extLst>
          </p:cNvPr>
          <p:cNvSpPr txBox="1"/>
          <p:nvPr/>
        </p:nvSpPr>
        <p:spPr>
          <a:xfrm>
            <a:off x="394941" y="871415"/>
            <a:ext cx="742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直接调制的理论基础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C1AAA1-E6B0-4CA8-B6AE-EFC57E1521E6}"/>
              </a:ext>
            </a:extLst>
          </p:cNvPr>
          <p:cNvCxnSpPr/>
          <p:nvPr/>
        </p:nvCxnSpPr>
        <p:spPr>
          <a:xfrm>
            <a:off x="567866" y="6510431"/>
            <a:ext cx="7882312" cy="812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AE41C4-F909-4D81-95BB-4D484804B54F}"/>
              </a:ext>
            </a:extLst>
          </p:cNvPr>
          <p:cNvCxnSpPr/>
          <p:nvPr/>
        </p:nvCxnSpPr>
        <p:spPr>
          <a:xfrm>
            <a:off x="8450178" y="6094625"/>
            <a:ext cx="0" cy="4239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D2D1112-AC95-44C0-97A6-1C2DA1028032}"/>
              </a:ext>
            </a:extLst>
          </p:cNvPr>
          <p:cNvCxnSpPr/>
          <p:nvPr/>
        </p:nvCxnSpPr>
        <p:spPr>
          <a:xfrm>
            <a:off x="8522186" y="6230520"/>
            <a:ext cx="0" cy="288032"/>
          </a:xfrm>
          <a:prstGeom prst="line">
            <a:avLst/>
          </a:prstGeom>
          <a:ln w="28575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64103166-5BEB-4F3F-AEC6-BAE141AD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846" y="203915"/>
            <a:ext cx="3482340" cy="732727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EF104D8-8AEA-4E6D-A121-67CB038ADD4E}"/>
              </a:ext>
            </a:extLst>
          </p:cNvPr>
          <p:cNvCxnSpPr>
            <a:endCxn id="14" idx="6"/>
          </p:cNvCxnSpPr>
          <p:nvPr/>
        </p:nvCxnSpPr>
        <p:spPr>
          <a:xfrm flipV="1">
            <a:off x="477893" y="1339488"/>
            <a:ext cx="7540331" cy="1101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流程图: 联系 8">
            <a:extLst>
              <a:ext uri="{FF2B5EF4-FFF2-40B4-BE49-F238E27FC236}">
                <a16:creationId xmlns:a16="http://schemas.microsoft.com/office/drawing/2014/main" id="{7CCFD163-1C5B-419A-A0BF-340A9396C36A}"/>
              </a:ext>
            </a:extLst>
          </p:cNvPr>
          <p:cNvSpPr/>
          <p:nvPr/>
        </p:nvSpPr>
        <p:spPr>
          <a:xfrm>
            <a:off x="7946216" y="1303484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F6EACC3-374E-49D3-A729-B93EA7D40BC1}"/>
                  </a:ext>
                </a:extLst>
              </p:cNvPr>
              <p:cNvSpPr txBox="1"/>
              <p:nvPr/>
            </p:nvSpPr>
            <p:spPr>
              <a:xfrm>
                <a:off x="1290220" y="1994302"/>
                <a:ext cx="3832909" cy="584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𝑞𝑉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F6EACC3-374E-49D3-A729-B93EA7D40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20" y="1994302"/>
                <a:ext cx="3832909" cy="5841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2C68FFB-0D36-4222-A5B2-7D2366FC3141}"/>
                  </a:ext>
                </a:extLst>
              </p:cNvPr>
              <p:cNvSpPr txBox="1"/>
              <p:nvPr/>
            </p:nvSpPr>
            <p:spPr>
              <a:xfrm>
                <a:off x="1290220" y="2744417"/>
                <a:ext cx="4289508" cy="891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Γβ</m:t>
                      </m:r>
                      <m:sSub>
                        <m:sSubPr>
                          <m:ctrl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2C68FFB-0D36-4222-A5B2-7D2366FC3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20" y="2744417"/>
                <a:ext cx="4289508" cy="8917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462823A-2A3D-4329-93EE-18ADFCD23C4A}"/>
                  </a:ext>
                </a:extLst>
              </p:cNvPr>
              <p:cNvSpPr txBox="1"/>
              <p:nvPr/>
            </p:nvSpPr>
            <p:spPr>
              <a:xfrm>
                <a:off x="1348660" y="5272043"/>
                <a:ext cx="2600712" cy="454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altLang="zh-CN" dirty="0"/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光子寿命：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462823A-2A3D-4329-93EE-18ADFCD23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660" y="5272043"/>
                <a:ext cx="2600712" cy="454163"/>
              </a:xfrm>
              <a:prstGeom prst="rect">
                <a:avLst/>
              </a:prstGeom>
              <a:blipFill>
                <a:blip r:embed="rId5"/>
                <a:stretch>
                  <a:fillRect l="-3279" t="-5405" r="-1874" b="-13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2729D9FF-0940-450F-9321-186FBC6547C4}"/>
              </a:ext>
            </a:extLst>
          </p:cNvPr>
          <p:cNvSpPr txBox="1"/>
          <p:nvPr/>
        </p:nvSpPr>
        <p:spPr>
          <a:xfrm>
            <a:off x="1290220" y="3462525"/>
            <a:ext cx="914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9776F40-B16F-418B-8D4C-3F8006EA27E6}"/>
              </a:ext>
            </a:extLst>
          </p:cNvPr>
          <p:cNvSpPr txBox="1"/>
          <p:nvPr/>
        </p:nvSpPr>
        <p:spPr>
          <a:xfrm>
            <a:off x="982502" y="1530344"/>
            <a:ext cx="2068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单模速率方程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4178ED5-A97F-4C9E-8A12-A40DDB00505B}"/>
                  </a:ext>
                </a:extLst>
              </p:cNvPr>
              <p:cNvSpPr/>
              <p:nvPr/>
            </p:nvSpPr>
            <p:spPr>
              <a:xfrm>
                <a:off x="1290220" y="3991423"/>
                <a:ext cx="5305889" cy="796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非线性增益模型：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4178ED5-A97F-4C9E-8A12-A40DDB00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20" y="3991423"/>
                <a:ext cx="5305889" cy="796885"/>
              </a:xfrm>
              <a:prstGeom prst="rect">
                <a:avLst/>
              </a:prstGeom>
              <a:blipFill>
                <a:blip r:embed="rId6"/>
                <a:stretch>
                  <a:fillRect l="-1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A531DB12-4A96-4202-AB75-AF0F5067BF6C}"/>
                  </a:ext>
                </a:extLst>
              </p:cNvPr>
              <p:cNvSpPr/>
              <p:nvPr/>
            </p:nvSpPr>
            <p:spPr>
              <a:xfrm>
                <a:off x="1290220" y="4556771"/>
                <a:ext cx="5217113" cy="5442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微分增益：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𝑔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A531DB12-4A96-4202-AB75-AF0F5067B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20" y="4556771"/>
                <a:ext cx="5217113" cy="544252"/>
              </a:xfrm>
              <a:prstGeom prst="rect">
                <a:avLst/>
              </a:prstGeom>
              <a:blipFill>
                <a:blip r:embed="rId7"/>
                <a:stretch>
                  <a:fillRect l="-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41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>
            <a:extLst>
              <a:ext uri="{FF2B5EF4-FFF2-40B4-BE49-F238E27FC236}">
                <a16:creationId xmlns:a16="http://schemas.microsoft.com/office/drawing/2014/main" id="{30E2B77B-BC1A-4379-87AC-661CB50F0E03}"/>
              </a:ext>
            </a:extLst>
          </p:cNvPr>
          <p:cNvSpPr txBox="1"/>
          <p:nvPr/>
        </p:nvSpPr>
        <p:spPr>
          <a:xfrm>
            <a:off x="477799" y="339447"/>
            <a:ext cx="4114973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理论分析</a:t>
            </a: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4572F0E4-310D-4D7C-9274-6FD6180AB652}"/>
              </a:ext>
            </a:extLst>
          </p:cNvPr>
          <p:cNvSpPr txBox="1"/>
          <p:nvPr/>
        </p:nvSpPr>
        <p:spPr>
          <a:xfrm>
            <a:off x="394941" y="871415"/>
            <a:ext cx="742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小信号调制特性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C1AAA1-E6B0-4CA8-B6AE-EFC57E1521E6}"/>
              </a:ext>
            </a:extLst>
          </p:cNvPr>
          <p:cNvCxnSpPr/>
          <p:nvPr/>
        </p:nvCxnSpPr>
        <p:spPr>
          <a:xfrm>
            <a:off x="567866" y="6510431"/>
            <a:ext cx="7882312" cy="812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AE41C4-F909-4D81-95BB-4D484804B54F}"/>
              </a:ext>
            </a:extLst>
          </p:cNvPr>
          <p:cNvCxnSpPr/>
          <p:nvPr/>
        </p:nvCxnSpPr>
        <p:spPr>
          <a:xfrm>
            <a:off x="8450178" y="6094625"/>
            <a:ext cx="0" cy="4239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D2D1112-AC95-44C0-97A6-1C2DA1028032}"/>
              </a:ext>
            </a:extLst>
          </p:cNvPr>
          <p:cNvCxnSpPr/>
          <p:nvPr/>
        </p:nvCxnSpPr>
        <p:spPr>
          <a:xfrm>
            <a:off x="8522186" y="6230520"/>
            <a:ext cx="0" cy="288032"/>
          </a:xfrm>
          <a:prstGeom prst="line">
            <a:avLst/>
          </a:prstGeom>
          <a:ln w="28575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64103166-5BEB-4F3F-AEC6-BAE141AD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846" y="203915"/>
            <a:ext cx="3482340" cy="732727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EF104D8-8AEA-4E6D-A121-67CB038ADD4E}"/>
              </a:ext>
            </a:extLst>
          </p:cNvPr>
          <p:cNvCxnSpPr>
            <a:endCxn id="14" idx="6"/>
          </p:cNvCxnSpPr>
          <p:nvPr/>
        </p:nvCxnSpPr>
        <p:spPr>
          <a:xfrm flipV="1">
            <a:off x="477893" y="1339488"/>
            <a:ext cx="7540331" cy="1101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流程图: 联系 8">
            <a:extLst>
              <a:ext uri="{FF2B5EF4-FFF2-40B4-BE49-F238E27FC236}">
                <a16:creationId xmlns:a16="http://schemas.microsoft.com/office/drawing/2014/main" id="{7CCFD163-1C5B-419A-A0BF-340A9396C36A}"/>
              </a:ext>
            </a:extLst>
          </p:cNvPr>
          <p:cNvSpPr/>
          <p:nvPr/>
        </p:nvSpPr>
        <p:spPr>
          <a:xfrm>
            <a:off x="7946216" y="1303484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B90A841-C678-48E7-A58B-D513AAAD8B3E}"/>
                  </a:ext>
                </a:extLst>
              </p:cNvPr>
              <p:cNvSpPr txBox="1"/>
              <p:nvPr/>
            </p:nvSpPr>
            <p:spPr>
              <a:xfrm>
                <a:off x="1230737" y="1885608"/>
                <a:ext cx="1789464" cy="15636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N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B90A841-C678-48E7-A58B-D513AAAD8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737" y="1885608"/>
                <a:ext cx="1789464" cy="15636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5A3C3BD2-29BE-4758-9662-F95FE75DB9E1}"/>
              </a:ext>
            </a:extLst>
          </p:cNvPr>
          <p:cNvGrpSpPr/>
          <p:nvPr/>
        </p:nvGrpSpPr>
        <p:grpSpPr>
          <a:xfrm>
            <a:off x="895228" y="3853781"/>
            <a:ext cx="3165500" cy="565219"/>
            <a:chOff x="1013258" y="2714960"/>
            <a:chExt cx="3165500" cy="56521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769763F-29C0-4810-B157-9A3B264112EE}"/>
                    </a:ext>
                  </a:extLst>
                </p:cNvPr>
                <p:cNvSpPr txBox="1"/>
                <p:nvPr/>
              </p:nvSpPr>
              <p:spPr>
                <a:xfrm>
                  <a:off x="1013258" y="2776642"/>
                  <a:ext cx="1733615" cy="5035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𝑁𝑁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𝑁𝑃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𝑃𝑁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𝑃𝑃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769763F-29C0-4810-B157-9A3B264112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258" y="2776642"/>
                  <a:ext cx="1733615" cy="5035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AE6B4FDB-864F-4949-BCA1-1752AB6DBF75}"/>
                    </a:ext>
                  </a:extLst>
                </p:cNvPr>
                <p:cNvSpPr txBox="1"/>
                <p:nvPr/>
              </p:nvSpPr>
              <p:spPr>
                <a:xfrm>
                  <a:off x="2746874" y="2769012"/>
                  <a:ext cx="423659" cy="5111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AE6B4FDB-864F-4949-BCA1-1752AB6DBF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6874" y="2769012"/>
                  <a:ext cx="423659" cy="5111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645E971F-7391-4FA4-AED0-5B318C8DB6CB}"/>
                    </a:ext>
                  </a:extLst>
                </p:cNvPr>
                <p:cNvSpPr txBox="1"/>
                <p:nvPr/>
              </p:nvSpPr>
              <p:spPr>
                <a:xfrm>
                  <a:off x="3170533" y="2714960"/>
                  <a:ext cx="1008225" cy="565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𝑞𝑉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645E971F-7391-4FA4-AED0-5B318C8DB6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0533" y="2714960"/>
                  <a:ext cx="1008225" cy="56521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AD6D822-E55D-4E29-AC25-E9F6A9E5AF7C}"/>
                  </a:ext>
                </a:extLst>
              </p:cNvPr>
              <p:cNvSpPr txBox="1"/>
              <p:nvPr/>
            </p:nvSpPr>
            <p:spPr>
              <a:xfrm>
                <a:off x="752976" y="5181862"/>
                <a:ext cx="2275943" cy="650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𝑞𝑉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·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𝑃𝑁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AD6D822-E55D-4E29-AC25-E9F6A9E5A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76" y="5181862"/>
                <a:ext cx="2275943" cy="6501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E41C683-E8F8-4E86-B4E8-5060CA52F590}"/>
                  </a:ext>
                </a:extLst>
              </p:cNvPr>
              <p:cNvSpPr txBox="1"/>
              <p:nvPr/>
            </p:nvSpPr>
            <p:spPr>
              <a:xfrm>
                <a:off x="394941" y="1532011"/>
                <a:ext cx="2300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小信号：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E41C683-E8F8-4E86-B4E8-5060CA52F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1" y="1532011"/>
                <a:ext cx="2300912" cy="369332"/>
              </a:xfrm>
              <a:prstGeom prst="rect">
                <a:avLst/>
              </a:prstGeom>
              <a:blipFill>
                <a:blip r:embed="rId8"/>
                <a:stretch>
                  <a:fillRect l="-1857" t="-9836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9FA1B71C-E3F2-47F7-A3F4-FD35CA3672F8}"/>
              </a:ext>
            </a:extLst>
          </p:cNvPr>
          <p:cNvSpPr txBox="1"/>
          <p:nvPr/>
        </p:nvSpPr>
        <p:spPr>
          <a:xfrm>
            <a:off x="373456" y="3293658"/>
            <a:ext cx="285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对速率方程微分分析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465D6EF-C8B0-4BE4-9701-63987F2A6738}"/>
              </a:ext>
            </a:extLst>
          </p:cNvPr>
          <p:cNvSpPr txBox="1"/>
          <p:nvPr/>
        </p:nvSpPr>
        <p:spPr>
          <a:xfrm>
            <a:off x="477799" y="4672690"/>
            <a:ext cx="285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解方程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F632B784-2C73-43AC-BF36-96F9C46D16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58" y="1729948"/>
            <a:ext cx="3952251" cy="32975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070B6AE-8F20-4E75-86F4-DD7DA35E1A07}"/>
                  </a:ext>
                </a:extLst>
              </p:cNvPr>
              <p:cNvSpPr txBox="1"/>
              <p:nvPr/>
            </p:nvSpPr>
            <p:spPr>
              <a:xfrm>
                <a:off x="3231471" y="5131399"/>
                <a:ext cx="4334493" cy="102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调制转换函数：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zh-CN" altLang="en-US" dirty="0"/>
              </a:p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070B6AE-8F20-4E75-86F4-DD7DA35E1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471" y="5131399"/>
                <a:ext cx="4334493" cy="1024576"/>
              </a:xfrm>
              <a:prstGeom prst="rect">
                <a:avLst/>
              </a:prstGeom>
              <a:blipFill>
                <a:blip r:embed="rId10"/>
                <a:stretch>
                  <a:fillRect l="-1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38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>
            <a:extLst>
              <a:ext uri="{FF2B5EF4-FFF2-40B4-BE49-F238E27FC236}">
                <a16:creationId xmlns:a16="http://schemas.microsoft.com/office/drawing/2014/main" id="{30E2B77B-BC1A-4379-87AC-661CB50F0E03}"/>
              </a:ext>
            </a:extLst>
          </p:cNvPr>
          <p:cNvSpPr txBox="1"/>
          <p:nvPr/>
        </p:nvSpPr>
        <p:spPr>
          <a:xfrm>
            <a:off x="477799" y="339447"/>
            <a:ext cx="4114973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理论分析</a:t>
            </a: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4572F0E4-310D-4D7C-9274-6FD6180AB652}"/>
              </a:ext>
            </a:extLst>
          </p:cNvPr>
          <p:cNvSpPr txBox="1"/>
          <p:nvPr/>
        </p:nvSpPr>
        <p:spPr>
          <a:xfrm>
            <a:off x="394941" y="871415"/>
            <a:ext cx="742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小信号时域特性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C1AAA1-E6B0-4CA8-B6AE-EFC57E1521E6}"/>
              </a:ext>
            </a:extLst>
          </p:cNvPr>
          <p:cNvCxnSpPr/>
          <p:nvPr/>
        </p:nvCxnSpPr>
        <p:spPr>
          <a:xfrm>
            <a:off x="567866" y="6510431"/>
            <a:ext cx="7882312" cy="812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AE41C4-F909-4D81-95BB-4D484804B54F}"/>
              </a:ext>
            </a:extLst>
          </p:cNvPr>
          <p:cNvCxnSpPr/>
          <p:nvPr/>
        </p:nvCxnSpPr>
        <p:spPr>
          <a:xfrm>
            <a:off x="8450178" y="6094625"/>
            <a:ext cx="0" cy="4239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D2D1112-AC95-44C0-97A6-1C2DA1028032}"/>
              </a:ext>
            </a:extLst>
          </p:cNvPr>
          <p:cNvCxnSpPr/>
          <p:nvPr/>
        </p:nvCxnSpPr>
        <p:spPr>
          <a:xfrm>
            <a:off x="8522186" y="6230520"/>
            <a:ext cx="0" cy="288032"/>
          </a:xfrm>
          <a:prstGeom prst="line">
            <a:avLst/>
          </a:prstGeom>
          <a:ln w="28575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64103166-5BEB-4F3F-AEC6-BAE141AD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846" y="203915"/>
            <a:ext cx="3482340" cy="732727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EF104D8-8AEA-4E6D-A121-67CB038ADD4E}"/>
              </a:ext>
            </a:extLst>
          </p:cNvPr>
          <p:cNvCxnSpPr>
            <a:endCxn id="14" idx="6"/>
          </p:cNvCxnSpPr>
          <p:nvPr/>
        </p:nvCxnSpPr>
        <p:spPr>
          <a:xfrm flipV="1">
            <a:off x="477893" y="1339488"/>
            <a:ext cx="7540331" cy="1101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流程图: 联系 8">
            <a:extLst>
              <a:ext uri="{FF2B5EF4-FFF2-40B4-BE49-F238E27FC236}">
                <a16:creationId xmlns:a16="http://schemas.microsoft.com/office/drawing/2014/main" id="{7CCFD163-1C5B-419A-A0BF-340A9396C36A}"/>
              </a:ext>
            </a:extLst>
          </p:cNvPr>
          <p:cNvSpPr/>
          <p:nvPr/>
        </p:nvSpPr>
        <p:spPr>
          <a:xfrm>
            <a:off x="7946216" y="1303484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E92111E-CD2D-496B-B270-B5DBB20C62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58" r="7115"/>
          <a:stretch/>
        </p:blipFill>
        <p:spPr>
          <a:xfrm>
            <a:off x="3693423" y="2974200"/>
            <a:ext cx="4828763" cy="3120425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C26E8FB-83FB-406E-8E9B-5575031EA9BA}"/>
              </a:ext>
            </a:extLst>
          </p:cNvPr>
          <p:cNvCxnSpPr>
            <a:cxnSpLocks/>
          </p:cNvCxnSpPr>
          <p:nvPr/>
        </p:nvCxnSpPr>
        <p:spPr>
          <a:xfrm>
            <a:off x="3693423" y="3595456"/>
            <a:ext cx="727657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3609285-88D4-4493-A1A5-66D213E6ED1B}"/>
              </a:ext>
            </a:extLst>
          </p:cNvPr>
          <p:cNvSpPr txBox="1"/>
          <p:nvPr/>
        </p:nvSpPr>
        <p:spPr>
          <a:xfrm>
            <a:off x="5391661" y="6094625"/>
            <a:ext cx="179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小信号瞬时阶跃响应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AA68666-304F-417F-B72D-38F6FC0E1E0D}"/>
                  </a:ext>
                </a:extLst>
              </p:cNvPr>
              <p:cNvSpPr txBox="1"/>
              <p:nvPr/>
            </p:nvSpPr>
            <p:spPr>
              <a:xfrm>
                <a:off x="394941" y="1735926"/>
                <a:ext cx="57128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拉普拉斯变换，得到时域响应</a:t>
                </a: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AA68666-304F-417F-B72D-38F6FC0E1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1" y="1735926"/>
                <a:ext cx="5712896" cy="369332"/>
              </a:xfrm>
              <a:prstGeom prst="rect">
                <a:avLst/>
              </a:prstGeom>
              <a:blipFill>
                <a:blip r:embed="rId4"/>
                <a:stretch>
                  <a:fillRect l="-74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36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>
            <a:extLst>
              <a:ext uri="{FF2B5EF4-FFF2-40B4-BE49-F238E27FC236}">
                <a16:creationId xmlns:a16="http://schemas.microsoft.com/office/drawing/2014/main" id="{30E2B77B-BC1A-4379-87AC-661CB50F0E03}"/>
              </a:ext>
            </a:extLst>
          </p:cNvPr>
          <p:cNvSpPr txBox="1"/>
          <p:nvPr/>
        </p:nvSpPr>
        <p:spPr>
          <a:xfrm>
            <a:off x="477799" y="339447"/>
            <a:ext cx="4114973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理论分析</a:t>
            </a: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4572F0E4-310D-4D7C-9274-6FD6180AB652}"/>
              </a:ext>
            </a:extLst>
          </p:cNvPr>
          <p:cNvSpPr txBox="1"/>
          <p:nvPr/>
        </p:nvSpPr>
        <p:spPr>
          <a:xfrm>
            <a:off x="394941" y="871415"/>
            <a:ext cx="7425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小信号频域特性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C1AAA1-E6B0-4CA8-B6AE-EFC57E1521E6}"/>
              </a:ext>
            </a:extLst>
          </p:cNvPr>
          <p:cNvCxnSpPr/>
          <p:nvPr/>
        </p:nvCxnSpPr>
        <p:spPr>
          <a:xfrm>
            <a:off x="567866" y="6510431"/>
            <a:ext cx="7882312" cy="812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AE41C4-F909-4D81-95BB-4D484804B54F}"/>
              </a:ext>
            </a:extLst>
          </p:cNvPr>
          <p:cNvCxnSpPr/>
          <p:nvPr/>
        </p:nvCxnSpPr>
        <p:spPr>
          <a:xfrm>
            <a:off x="8450178" y="6094625"/>
            <a:ext cx="0" cy="4239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D2D1112-AC95-44C0-97A6-1C2DA1028032}"/>
              </a:ext>
            </a:extLst>
          </p:cNvPr>
          <p:cNvCxnSpPr/>
          <p:nvPr/>
        </p:nvCxnSpPr>
        <p:spPr>
          <a:xfrm>
            <a:off x="8522186" y="6230520"/>
            <a:ext cx="0" cy="288032"/>
          </a:xfrm>
          <a:prstGeom prst="line">
            <a:avLst/>
          </a:prstGeom>
          <a:ln w="28575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64103166-5BEB-4F3F-AEC6-BAE141AD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846" y="203915"/>
            <a:ext cx="3482340" cy="732727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EF104D8-8AEA-4E6D-A121-67CB038ADD4E}"/>
              </a:ext>
            </a:extLst>
          </p:cNvPr>
          <p:cNvCxnSpPr>
            <a:endCxn id="14" idx="6"/>
          </p:cNvCxnSpPr>
          <p:nvPr/>
        </p:nvCxnSpPr>
        <p:spPr>
          <a:xfrm flipV="1">
            <a:off x="477893" y="1339488"/>
            <a:ext cx="7540331" cy="1101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流程图: 联系 8">
            <a:extLst>
              <a:ext uri="{FF2B5EF4-FFF2-40B4-BE49-F238E27FC236}">
                <a16:creationId xmlns:a16="http://schemas.microsoft.com/office/drawing/2014/main" id="{7CCFD163-1C5B-419A-A0BF-340A9396C36A}"/>
              </a:ext>
            </a:extLst>
          </p:cNvPr>
          <p:cNvSpPr/>
          <p:nvPr/>
        </p:nvSpPr>
        <p:spPr>
          <a:xfrm>
            <a:off x="7946216" y="1303484"/>
            <a:ext cx="72008" cy="720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070B6AE-8F20-4E75-86F4-DD7DA35E1A07}"/>
                  </a:ext>
                </a:extLst>
              </p:cNvPr>
              <p:cNvSpPr txBox="1"/>
              <p:nvPr/>
            </p:nvSpPr>
            <p:spPr>
              <a:xfrm>
                <a:off x="394941" y="1584821"/>
                <a:ext cx="4334493" cy="860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调制转换函数：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zh-CN" altLang="en-US" dirty="0"/>
              </a:p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070B6AE-8F20-4E75-86F4-DD7DA35E1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1" y="1584821"/>
                <a:ext cx="4334493" cy="860685"/>
              </a:xfrm>
              <a:prstGeom prst="rect">
                <a:avLst/>
              </a:prstGeom>
              <a:blipFill>
                <a:blip r:embed="rId3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>
            <a:extLst>
              <a:ext uri="{FF2B5EF4-FFF2-40B4-BE49-F238E27FC236}">
                <a16:creationId xmlns:a16="http://schemas.microsoft.com/office/drawing/2014/main" id="{82DC7550-9BC3-4C45-8224-F50A0ABC35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40" b="4361"/>
          <a:stretch/>
        </p:blipFill>
        <p:spPr>
          <a:xfrm>
            <a:off x="4784599" y="3554452"/>
            <a:ext cx="3992834" cy="26310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5988167-0D24-4EDD-A8E7-59A361925A6C}"/>
                  </a:ext>
                </a:extLst>
              </p:cNvPr>
              <p:cNvSpPr txBox="1"/>
              <p:nvPr/>
            </p:nvSpPr>
            <p:spPr>
              <a:xfrm>
                <a:off x="477799" y="2208663"/>
                <a:ext cx="7537253" cy="8081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谐振频率：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𝑁𝑁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𝑁𝑃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𝑃𝑁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𝑎𝑆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th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5988167-0D24-4EDD-A8E7-59A361925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99" y="2208663"/>
                <a:ext cx="7537253" cy="808170"/>
              </a:xfrm>
              <a:prstGeom prst="rect">
                <a:avLst/>
              </a:prstGeom>
              <a:blipFill>
                <a:blip r:embed="rId5"/>
                <a:stretch>
                  <a:fillRect l="-1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98A6481-3B14-495E-A757-665709871F26}"/>
                  </a:ext>
                </a:extLst>
              </p:cNvPr>
              <p:cNvSpPr/>
              <p:nvPr/>
            </p:nvSpPr>
            <p:spPr>
              <a:xfrm>
                <a:off x="394941" y="2880948"/>
                <a:ext cx="4977132" cy="4044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阻尼系数：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𝑁𝑁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𝐾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/>
                  <a:t>   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98A6481-3B14-495E-A757-665709871F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1" y="2880948"/>
                <a:ext cx="4977132" cy="404406"/>
              </a:xfrm>
              <a:prstGeom prst="rect">
                <a:avLst/>
              </a:prstGeom>
              <a:blipFill>
                <a:blip r:embed="rId6"/>
                <a:stretch>
                  <a:fillRect l="-1103"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5A673BD-7424-42D0-AEEC-5A4465FE6525}"/>
                  </a:ext>
                </a:extLst>
              </p:cNvPr>
              <p:cNvSpPr txBox="1"/>
              <p:nvPr/>
            </p:nvSpPr>
            <p:spPr>
              <a:xfrm>
                <a:off x="607614" y="4146117"/>
                <a:ext cx="1265859" cy="430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5A673BD-7424-42D0-AEEC-5A4465FE6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14" y="4146117"/>
                <a:ext cx="1265859" cy="430374"/>
              </a:xfrm>
              <a:prstGeom prst="rect">
                <a:avLst/>
              </a:prstGeom>
              <a:blipFill>
                <a:blip r:embed="rId7"/>
                <a:stretch>
                  <a:fillRect b="-197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B9280AA-B516-4C80-96BE-BACA554E12FA}"/>
                  </a:ext>
                </a:extLst>
              </p:cNvPr>
              <p:cNvSpPr txBox="1"/>
              <p:nvPr/>
            </p:nvSpPr>
            <p:spPr>
              <a:xfrm>
                <a:off x="567866" y="4828644"/>
                <a:ext cx="2499017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dB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B9280AA-B516-4C80-96BE-BACA554E1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66" y="4828644"/>
                <a:ext cx="2499017" cy="563680"/>
              </a:xfrm>
              <a:prstGeom prst="rect">
                <a:avLst/>
              </a:prstGeom>
              <a:blipFill>
                <a:blip r:embed="rId8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ECD26D5-87CE-4637-86D8-C2CE1A6B5D08}"/>
                  </a:ext>
                </a:extLst>
              </p:cNvPr>
              <p:cNvSpPr txBox="1"/>
              <p:nvPr/>
            </p:nvSpPr>
            <p:spPr>
              <a:xfrm>
                <a:off x="607614" y="5537936"/>
                <a:ext cx="3866379" cy="4412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𝑑𝐵𝑚𝑎𝑥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zh-CN" altLang="en-US" dirty="0"/>
                  <a:t>       此时，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ECD26D5-87CE-4637-86D8-C2CE1A6B5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14" y="5537936"/>
                <a:ext cx="3866379" cy="441275"/>
              </a:xfrm>
              <a:prstGeom prst="rect">
                <a:avLst/>
              </a:prstGeom>
              <a:blipFill>
                <a:blip r:embed="rId9"/>
                <a:stretch>
                  <a:fillRect b="-19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504C9EC8-E9AD-40EC-BDBC-670F19C30641}"/>
                  </a:ext>
                </a:extLst>
              </p:cNvPr>
              <p:cNvSpPr/>
              <p:nvPr/>
            </p:nvSpPr>
            <p:spPr>
              <a:xfrm>
                <a:off x="2067883" y="4207688"/>
                <a:ext cx="2387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CN" altLang="en-US" dirty="0"/>
                  <a:t>时，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504C9EC8-E9AD-40EC-BDBC-670F19C306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883" y="4207688"/>
                <a:ext cx="2387320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C49F6C9-B3B1-46EC-85A8-E63C9800EAFA}"/>
                  </a:ext>
                </a:extLst>
              </p:cNvPr>
              <p:cNvSpPr/>
              <p:nvPr/>
            </p:nvSpPr>
            <p:spPr>
              <a:xfrm>
                <a:off x="5289717" y="2802465"/>
                <a:ext cx="2865400" cy="561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sSub>
                              <m:sSubPr>
                                <m:ctrlPr>
                                  <a:rPr lang="el-GR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C49F6C9-B3B1-46EC-85A8-E63C9800E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717" y="2802465"/>
                <a:ext cx="2865400" cy="561372"/>
              </a:xfrm>
              <a:prstGeom prst="rect">
                <a:avLst/>
              </a:prstGeom>
              <a:blipFill>
                <a:blip r:embed="rId11"/>
                <a:stretch>
                  <a:fillRect l="-2340" b="-5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B082E5FB-DF4F-4D12-85FF-F1CD9B3E9047}"/>
              </a:ext>
            </a:extLst>
          </p:cNvPr>
          <p:cNvSpPr/>
          <p:nvPr/>
        </p:nvSpPr>
        <p:spPr>
          <a:xfrm>
            <a:off x="394941" y="3489063"/>
            <a:ext cx="1813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调制带宽：</a:t>
            </a:r>
            <a:endParaRPr lang="zh-CN" altLang="en-US" sz="2000" dirty="0"/>
          </a:p>
        </p:txBody>
      </p:sp>
      <p:sp>
        <p:nvSpPr>
          <p:cNvPr id="35" name="文本框 10">
            <a:extLst>
              <a:ext uri="{FF2B5EF4-FFF2-40B4-BE49-F238E27FC236}">
                <a16:creationId xmlns:a16="http://schemas.microsoft.com/office/drawing/2014/main" id="{1E880926-DAB3-4C26-829B-E3136BE97C2B}"/>
              </a:ext>
            </a:extLst>
          </p:cNvPr>
          <p:cNvSpPr txBox="1"/>
          <p:nvPr/>
        </p:nvSpPr>
        <p:spPr>
          <a:xfrm>
            <a:off x="6186894" y="6181127"/>
            <a:ext cx="1447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小信号调制响应</a:t>
            </a:r>
          </a:p>
        </p:txBody>
      </p:sp>
    </p:spTree>
    <p:extLst>
      <p:ext uri="{BB962C8B-B14F-4D97-AF65-F5344CB8AC3E}">
        <p14:creationId xmlns:p14="http://schemas.microsoft.com/office/powerpoint/2010/main" val="153069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B2FE1B8-A415-4632-969B-38142483F4C7}"/>
                  </a:ext>
                </a:extLst>
              </p:cNvPr>
              <p:cNvSpPr txBox="1"/>
              <p:nvPr/>
            </p:nvSpPr>
            <p:spPr>
              <a:xfrm>
                <a:off x="-655745" y="1118586"/>
                <a:ext cx="1872051" cy="11347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N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B2FE1B8-A415-4632-969B-38142483F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5745" y="1118586"/>
                <a:ext cx="1872051" cy="1134734"/>
              </a:xfrm>
              <a:prstGeom prst="rect">
                <a:avLst/>
              </a:prstGeom>
              <a:blipFill>
                <a:blip r:embed="rId2"/>
                <a:stretch>
                  <a:fillRect t="-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F2D0476-06C0-480F-9A15-26BC314D19CF}"/>
                  </a:ext>
                </a:extLst>
              </p:cNvPr>
              <p:cNvSpPr txBox="1"/>
              <p:nvPr/>
            </p:nvSpPr>
            <p:spPr>
              <a:xfrm>
                <a:off x="-655745" y="2315003"/>
                <a:ext cx="1733615" cy="503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𝑁𝑁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𝑁𝑃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𝑃𝑁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F2D0476-06C0-480F-9A15-26BC314D1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5745" y="2315003"/>
                <a:ext cx="1733615" cy="503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C8A5113-BCAC-43F3-9A3C-E56B62052DA2}"/>
                  </a:ext>
                </a:extLst>
              </p:cNvPr>
              <p:cNvSpPr txBox="1"/>
              <p:nvPr/>
            </p:nvSpPr>
            <p:spPr>
              <a:xfrm>
                <a:off x="1077871" y="2307373"/>
                <a:ext cx="423659" cy="5111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C8A5113-BCAC-43F3-9A3C-E56B62052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871" y="2307373"/>
                <a:ext cx="423659" cy="5111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C82CF57-9B5E-49C9-85FB-6289512DD5BC}"/>
                  </a:ext>
                </a:extLst>
              </p:cNvPr>
              <p:cNvSpPr txBox="1"/>
              <p:nvPr/>
            </p:nvSpPr>
            <p:spPr>
              <a:xfrm>
                <a:off x="1501530" y="2253321"/>
                <a:ext cx="1008225" cy="565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𝑞𝑉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C82CF57-9B5E-49C9-85FB-6289512DD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30" y="2253321"/>
                <a:ext cx="1008225" cy="5652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E1AAD34-77E7-4333-B6AD-CEA82EE33595}"/>
                  </a:ext>
                </a:extLst>
              </p:cNvPr>
              <p:cNvSpPr txBox="1"/>
              <p:nvPr/>
            </p:nvSpPr>
            <p:spPr>
              <a:xfrm>
                <a:off x="-870242" y="4808125"/>
                <a:ext cx="5939392" cy="8828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𝑃𝑃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𝑁𝑃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𝑃𝑁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𝑎𝑆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th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  <a:p>
                <a:pPr algn="ctr"/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E1AAD34-77E7-4333-B6AD-CEA82EE33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0242" y="4808125"/>
                <a:ext cx="5939392" cy="8828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D7C49A4-EFB5-45ED-85E0-8D52600EF0A1}"/>
                  </a:ext>
                </a:extLst>
              </p:cNvPr>
              <p:cNvSpPr txBox="1"/>
              <p:nvPr/>
            </p:nvSpPr>
            <p:spPr>
              <a:xfrm>
                <a:off x="-597444" y="3007951"/>
                <a:ext cx="2098973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𝑞𝑉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·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𝑃𝑁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D7C49A4-EFB5-45ED-85E0-8D52600EF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7444" y="3007951"/>
                <a:ext cx="2098973" cy="5852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414762D-D8BC-45DC-89F9-F31FE9DD03CF}"/>
                  </a:ext>
                </a:extLst>
              </p:cNvPr>
              <p:cNvSpPr/>
              <p:nvPr/>
            </p:nvSpPr>
            <p:spPr>
              <a:xfrm>
                <a:off x="-813269" y="3782586"/>
                <a:ext cx="2582438" cy="719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414762D-D8BC-45DC-89F9-F31FE9DD0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3269" y="3782586"/>
                <a:ext cx="2582438" cy="7192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1EDB6D7F-F837-4123-A6DB-6E3ED4E7AC3C}"/>
              </a:ext>
            </a:extLst>
          </p:cNvPr>
          <p:cNvSpPr txBox="1"/>
          <p:nvPr/>
        </p:nvSpPr>
        <p:spPr>
          <a:xfrm>
            <a:off x="-995992" y="554067"/>
            <a:ext cx="343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小信号频域响应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2A67F75-ECB9-48DC-AABC-34FA879162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26024" y="762119"/>
            <a:ext cx="6243194" cy="41878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F10F06D-1D54-4B76-993F-98F365FDFA89}"/>
                  </a:ext>
                </a:extLst>
              </p:cNvPr>
              <p:cNvSpPr txBox="1"/>
              <p:nvPr/>
            </p:nvSpPr>
            <p:spPr>
              <a:xfrm>
                <a:off x="1501529" y="5935130"/>
                <a:ext cx="2644570" cy="557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𝑃𝑃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𝑁𝑃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𝑃𝑁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𝑁𝑁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F10F06D-1D54-4B76-993F-98F365FDF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29" y="5935130"/>
                <a:ext cx="2644570" cy="557845"/>
              </a:xfrm>
              <a:prstGeom prst="rect">
                <a:avLst/>
              </a:prstGeom>
              <a:blipFill>
                <a:blip r:embed="rId10"/>
                <a:stretch>
                  <a:fillRect b="-10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85AAA61-F772-4545-8564-83FF51D26C31}"/>
                  </a:ext>
                </a:extLst>
              </p:cNvPr>
              <p:cNvSpPr/>
              <p:nvPr/>
            </p:nvSpPr>
            <p:spPr>
              <a:xfrm>
                <a:off x="4433995" y="4831760"/>
                <a:ext cx="3183820" cy="698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𝑎𝑆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th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85AAA61-F772-4545-8564-83FF51D26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995" y="4831760"/>
                <a:ext cx="3183820" cy="6982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96BA12D-49A7-4739-9649-F48275EB58AF}"/>
                  </a:ext>
                </a:extLst>
              </p:cNvPr>
              <p:cNvSpPr/>
              <p:nvPr/>
            </p:nvSpPr>
            <p:spPr>
              <a:xfrm>
                <a:off x="4433995" y="5656128"/>
                <a:ext cx="4884286" cy="514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𝑁𝑁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sSub>
                              <m:sSubPr>
                                <m:ctrlPr>
                                  <a:rPr lang="el-GR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96BA12D-49A7-4739-9649-F48275EB58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995" y="5656128"/>
                <a:ext cx="4884286" cy="51437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287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1316</TotalTime>
  <Words>685</Words>
  <Application>Microsoft Office PowerPoint</Application>
  <PresentationFormat>全屏显示(4:3)</PresentationFormat>
  <Paragraphs>112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等线 Light</vt:lpstr>
      <vt:lpstr>微软雅黑</vt:lpstr>
      <vt:lpstr>Arial</vt:lpstr>
      <vt:lpstr>Calibri</vt:lpstr>
      <vt:lpstr>Calibri Light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J.L.Wu</dc:creator>
  <cp:lastModifiedBy>J.L.Wu</cp:lastModifiedBy>
  <cp:revision>54</cp:revision>
  <dcterms:created xsi:type="dcterms:W3CDTF">2017-09-20T03:13:31Z</dcterms:created>
  <dcterms:modified xsi:type="dcterms:W3CDTF">2017-09-27T13:55:40Z</dcterms:modified>
</cp:coreProperties>
</file>