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8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8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1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7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0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6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4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1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9C01-F0AA-4103-BAEA-4B3A6AE3B082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AA9E-CC02-4C1C-BC8C-43150D0A8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9D9CC9-33EB-46BF-A88D-6083EBE162CD}"/>
              </a:ext>
            </a:extLst>
          </p:cNvPr>
          <p:cNvSpPr txBox="1"/>
          <p:nvPr/>
        </p:nvSpPr>
        <p:spPr>
          <a:xfrm>
            <a:off x="3830903" y="2700670"/>
            <a:ext cx="127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笔记</a:t>
            </a:r>
          </a:p>
        </p:txBody>
      </p:sp>
    </p:spTree>
    <p:extLst>
      <p:ext uri="{BB962C8B-B14F-4D97-AF65-F5344CB8AC3E}">
        <p14:creationId xmlns:p14="http://schemas.microsoft.com/office/powerpoint/2010/main" val="88843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FD9759-AAB4-4058-9BE6-C09E5BD852D0}"/>
              </a:ext>
            </a:extLst>
          </p:cNvPr>
          <p:cNvSpPr txBox="1"/>
          <p:nvPr/>
        </p:nvSpPr>
        <p:spPr>
          <a:xfrm>
            <a:off x="706119" y="909025"/>
            <a:ext cx="14975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DFB</a:t>
            </a:r>
            <a:endParaRPr lang="zh-CN" altLang="en-US" sz="135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ADEAC8-5B25-4ABE-9024-EF8C69C0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83" y="1171848"/>
            <a:ext cx="3921865" cy="10765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B77232-F57B-4BE7-A068-1BB242FC30B6}"/>
              </a:ext>
            </a:extLst>
          </p:cNvPr>
          <p:cNvSpPr txBox="1"/>
          <p:nvPr/>
        </p:nvSpPr>
        <p:spPr>
          <a:xfrm>
            <a:off x="1454900" y="2361221"/>
            <a:ext cx="36790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反馈区</a:t>
            </a:r>
            <a:r>
              <a:rPr lang="en-US" altLang="zh-CN" sz="1350" dirty="0"/>
              <a:t>+</a:t>
            </a:r>
            <a:r>
              <a:rPr lang="zh-CN" altLang="en-US" sz="1350" dirty="0"/>
              <a:t>高反层 </a:t>
            </a:r>
            <a:r>
              <a:rPr lang="en-US" altLang="zh-CN" sz="1350" dirty="0">
                <a:sym typeface="Wingdings" panose="05000000000000000000" pitchFamily="2" charset="2"/>
              </a:rPr>
              <a:t>   </a:t>
            </a:r>
            <a:r>
              <a:rPr lang="zh-CN" altLang="en-US" sz="1350" dirty="0">
                <a:sym typeface="Wingdings" panose="05000000000000000000" pitchFamily="2" charset="2"/>
              </a:rPr>
              <a:t>为</a:t>
            </a:r>
            <a:r>
              <a:rPr lang="en-US" altLang="zh-CN" sz="1350" dirty="0">
                <a:sym typeface="Wingdings" panose="05000000000000000000" pitchFamily="2" charset="2"/>
              </a:rPr>
              <a:t>DFB</a:t>
            </a:r>
            <a:r>
              <a:rPr lang="zh-CN" altLang="en-US" sz="1350" dirty="0">
                <a:sym typeface="Wingdings" panose="05000000000000000000" pitchFamily="2" charset="2"/>
              </a:rPr>
              <a:t>区提高强的高反馈</a:t>
            </a:r>
            <a:endParaRPr lang="en-US" altLang="zh-CN" sz="1350" dirty="0">
              <a:sym typeface="Wingdings" panose="05000000000000000000" pitchFamily="2" charset="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9BFDA3-402A-4FE2-B6DB-36C8058E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11" y="3154331"/>
            <a:ext cx="2260341" cy="260430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AB0B27F-C60B-46CA-814E-7AE6F6A114AC}"/>
              </a:ext>
            </a:extLst>
          </p:cNvPr>
          <p:cNvSpPr/>
          <p:nvPr/>
        </p:nvSpPr>
        <p:spPr>
          <a:xfrm>
            <a:off x="4468002" y="3534398"/>
            <a:ext cx="3429000" cy="23775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350" dirty="0"/>
              <a:t>This PPR is related to the round-trip frequency of the photons in a laser cavity. For short-cavity high-speed lasers, the PPR is too far away (&gt; 100 GHz) to have an impact on the high-frequency response characteristics. However, by increasing the cavity length, the PPR can he pushed nearer to the ER and a strong enhancement of the 3-dB bandwidth can be expected if the dip between the two resonances can be kept moderate</a:t>
            </a:r>
          </a:p>
        </p:txBody>
      </p:sp>
    </p:spTree>
    <p:extLst>
      <p:ext uri="{BB962C8B-B14F-4D97-AF65-F5344CB8AC3E}">
        <p14:creationId xmlns:p14="http://schemas.microsoft.com/office/powerpoint/2010/main" val="12267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6AB5605-040E-4FCA-97A0-22A6D3C01C10}"/>
              </a:ext>
            </a:extLst>
          </p:cNvPr>
          <p:cNvGrpSpPr/>
          <p:nvPr/>
        </p:nvGrpSpPr>
        <p:grpSpPr>
          <a:xfrm>
            <a:off x="1105677" y="1568905"/>
            <a:ext cx="4660641" cy="3429834"/>
            <a:chOff x="1562877" y="1102180"/>
            <a:chExt cx="4660641" cy="34298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DB245347-142D-4529-82D3-1A203B28AD2E}"/>
                    </a:ext>
                  </a:extLst>
                </p:cNvPr>
                <p:cNvSpPr txBox="1"/>
                <p:nvPr/>
              </p:nvSpPr>
              <p:spPr>
                <a:xfrm>
                  <a:off x="1562877" y="1102180"/>
                  <a:ext cx="4660641" cy="2273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dirty="0"/>
                    <a:t>VCSEL</a:t>
                  </a:r>
                </a:p>
                <a:p>
                  <a:endParaRPr lang="en-US" altLang="zh-CN" sz="135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350" dirty="0"/>
                    <a:t>浅表面刻蚀</a:t>
                  </a:r>
                  <a:r>
                    <a:rPr lang="en-US" altLang="zh-CN" sz="1350" dirty="0"/>
                    <a:t>——</a:t>
                  </a:r>
                  <a:r>
                    <a:rPr lang="zh-CN" altLang="en-US" sz="1350" dirty="0"/>
                    <a:t>光子寿命</a:t>
                  </a:r>
                  <a:endParaRPr lang="en-US" altLang="zh-CN" sz="135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350" dirty="0"/>
                    <a:t>短腔 </a:t>
                  </a:r>
                  <a14:m>
                    <m:oMath xmlns:m="http://schemas.openxmlformats.org/officeDocument/2006/math">
                      <m:r>
                        <a:rPr lang="zh-CN" altLang="en-US" sz="135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/</m:t>
                      </m:r>
                    </m:oMath>
                  </a14:m>
                  <a:r>
                    <a:rPr lang="en-US" altLang="zh-CN" sz="1350" dirty="0"/>
                    <a:t>2</a:t>
                  </a:r>
                  <a:r>
                    <a:rPr lang="zh-CN" altLang="en-US" sz="1350" dirty="0"/>
                    <a:t>，增强限制因子</a:t>
                  </a:r>
                  <a:endParaRPr lang="en-US" altLang="zh-CN" sz="135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350" dirty="0"/>
                    <a:t>氧化孔径小，单模，注入电流小，功耗低</a:t>
                  </a:r>
                  <a:endParaRPr lang="en-US" altLang="zh-CN" sz="135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350" dirty="0"/>
                    <a:t>增益峰与激射峰错开  温度稳定性好</a:t>
                  </a:r>
                  <a:endParaRPr lang="en-US" altLang="zh-CN" sz="135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350" dirty="0"/>
                    <a:t>等效电路 等效参数拟合</a:t>
                  </a:r>
                  <a:r>
                    <a:rPr lang="en-US" altLang="zh-CN" sz="1350" dirty="0"/>
                    <a:t>S11</a:t>
                  </a:r>
                  <a:r>
                    <a:rPr lang="zh-CN" altLang="en-US" sz="1350" dirty="0"/>
                    <a:t>曲线</a:t>
                  </a:r>
                  <a:endParaRPr lang="en-US" altLang="zh-CN" sz="1350" dirty="0"/>
                </a:p>
                <a:p>
                  <a:endParaRPr lang="en-US" altLang="zh-CN" sz="1350" dirty="0"/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DB245347-142D-4529-82D3-1A203B28A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877" y="1102180"/>
                  <a:ext cx="4660641" cy="2273699"/>
                </a:xfrm>
                <a:prstGeom prst="rect">
                  <a:avLst/>
                </a:prstGeom>
                <a:blipFill>
                  <a:blip r:embed="rId2"/>
                  <a:stretch>
                    <a:fillRect l="-261" t="-2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5F23CB0-9C81-441D-8145-01E273F5DE82}"/>
                    </a:ext>
                  </a:extLst>
                </p:cNvPr>
                <p:cNvSpPr txBox="1"/>
                <p:nvPr/>
              </p:nvSpPr>
              <p:spPr>
                <a:xfrm>
                  <a:off x="1562877" y="3504810"/>
                  <a:ext cx="4660641" cy="1027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350" dirty="0"/>
                    <a:t>VCSEL,</a:t>
                  </a:r>
                  <a:r>
                    <a:rPr lang="zh-CN" altLang="en-US" sz="1350" dirty="0"/>
                    <a:t>模场体积小</a:t>
                  </a:r>
                  <a:r>
                    <a:rPr lang="en-US" altLang="zh-CN" sz="1350" dirty="0"/>
                    <a:t>,0.07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endParaRPr lang="en-US" altLang="zh-CN" sz="135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350" dirty="0"/>
                    <a:t>VCSEL,</a:t>
                  </a:r>
                  <a:r>
                    <a:rPr lang="zh-CN" altLang="en-US" sz="1350" dirty="0"/>
                    <a:t> </a:t>
                  </a:r>
                  <a:r>
                    <a:rPr lang="en-US" altLang="zh-CN" sz="1350" dirty="0"/>
                    <a:t>6mW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350" dirty="0" err="1"/>
                    <a:t>Microdisk</a:t>
                  </a:r>
                  <a:r>
                    <a:rPr lang="en-US" altLang="zh-CN" sz="1350" dirty="0"/>
                    <a:t> ,40uW</a:t>
                  </a:r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55F23CB0-9C81-441D-8145-01E273F5D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877" y="3504810"/>
                  <a:ext cx="4660641" cy="1027204"/>
                </a:xfrm>
                <a:prstGeom prst="rect">
                  <a:avLst/>
                </a:prstGeom>
                <a:blipFill>
                  <a:blip r:embed="rId3"/>
                  <a:stretch>
                    <a:fillRect l="-261" b="-17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1D59F59-3450-4E7B-9F3B-7C39C15EC6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3" t="7567" r="9297" b="19040"/>
          <a:stretch/>
        </p:blipFill>
        <p:spPr>
          <a:xfrm>
            <a:off x="4695825" y="1012632"/>
            <a:ext cx="3542549" cy="472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165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J.L.Wu</dc:creator>
  <cp:lastModifiedBy>J.L.Wu</cp:lastModifiedBy>
  <cp:revision>1</cp:revision>
  <dcterms:created xsi:type="dcterms:W3CDTF">2017-10-09T01:26:28Z</dcterms:created>
  <dcterms:modified xsi:type="dcterms:W3CDTF">2017-10-09T01:32:10Z</dcterms:modified>
</cp:coreProperties>
</file>