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7" r:id="rId2"/>
    <p:sldId id="286" r:id="rId3"/>
    <p:sldId id="267" r:id="rId4"/>
    <p:sldId id="289" r:id="rId5"/>
    <p:sldId id="270" r:id="rId6"/>
    <p:sldId id="271" r:id="rId7"/>
    <p:sldId id="272" r:id="rId8"/>
    <p:sldId id="274" r:id="rId9"/>
    <p:sldId id="273" r:id="rId10"/>
    <p:sldId id="276" r:id="rId11"/>
    <p:sldId id="277" r:id="rId12"/>
    <p:sldId id="275" r:id="rId13"/>
    <p:sldId id="278" r:id="rId14"/>
    <p:sldId id="279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4D448-3EE9-44C7-B50D-6262B0E939A9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69B9-424C-4104-ABD7-DEAD47560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269B9-424C-4104-ABD7-DEAD475607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407D-167D-4C4D-8D35-E1E7CFE3A8B2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r>
              <a:rPr lang="en-US" altLang="zh-CN" dirty="0"/>
              <a:t>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C919-FB06-4D70-BFC9-5FECE70ACEA1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F03E-1EF1-4F03-9856-8819F54E67BF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47-0A7E-4F5A-8CF4-04E6B8AFC9DE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A76E-F278-4EA2-BD4F-12D46A85C428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E9BB-E0EF-40EA-AB4D-8CE821EE6A62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9D71-82AC-45ED-9E16-C5B2DAB86C96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A88-B907-4721-B1E0-9814DD4C047E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78BE-9114-4A12-89E0-57DB5AD4378A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BD2-BC3E-4F46-974F-438A8B14D137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209D-6DF5-4139-B487-880A6E97B3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1A56-E1BE-4C26-80DC-CCE54CA91991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2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4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1.png"/><Relationship Id="rId21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92.png"/><Relationship Id="rId22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4.jp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2" Type="http://schemas.openxmlformats.org/officeDocument/2006/relationships/image" Target="../media/image1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15" Type="http://schemas.openxmlformats.org/officeDocument/2006/relationships/image" Target="../media/image22.png"/><Relationship Id="rId19" Type="http://schemas.openxmlformats.org/officeDocument/2006/relationships/image" Target="../media/image77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90" y="158666"/>
            <a:ext cx="3482340" cy="7327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49FB7F-180A-47A0-9971-EE50A8E4FB32}"/>
              </a:ext>
            </a:extLst>
          </p:cNvPr>
          <p:cNvSpPr txBox="1"/>
          <p:nvPr/>
        </p:nvSpPr>
        <p:spPr>
          <a:xfrm>
            <a:off x="2628903" y="2017874"/>
            <a:ext cx="4935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直接调制激光器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DA1867-09F8-4A6B-8733-4543C1B2315B}"/>
              </a:ext>
            </a:extLst>
          </p:cNvPr>
          <p:cNvGrpSpPr/>
          <p:nvPr/>
        </p:nvGrpSpPr>
        <p:grpSpPr>
          <a:xfrm>
            <a:off x="567866" y="924370"/>
            <a:ext cx="7540331" cy="72008"/>
            <a:chOff x="477893" y="930619"/>
            <a:chExt cx="7540331" cy="72008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EC2346-E32E-44FB-8074-2CE708F7877C}"/>
                </a:ext>
              </a:extLst>
            </p:cNvPr>
            <p:cNvCxnSpPr>
              <a:endCxn id="18" idx="6"/>
            </p:cNvCxnSpPr>
            <p:nvPr/>
          </p:nvCxnSpPr>
          <p:spPr>
            <a:xfrm flipV="1">
              <a:off x="477893" y="966623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联系 8">
              <a:extLst>
                <a:ext uri="{FF2B5EF4-FFF2-40B4-BE49-F238E27FC236}">
                  <a16:creationId xmlns:a16="http://schemas.microsoft.com/office/drawing/2014/main" id="{4FA971B1-063F-4A7C-B7A6-29F9A5DA3B3C}"/>
                </a:ext>
              </a:extLst>
            </p:cNvPr>
            <p:cNvSpPr/>
            <p:nvPr/>
          </p:nvSpPr>
          <p:spPr>
            <a:xfrm>
              <a:off x="7946216" y="930619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5179F43-B9BD-41F3-9618-7E90C1DB7449}"/>
              </a:ext>
            </a:extLst>
          </p:cNvPr>
          <p:cNvSpPr/>
          <p:nvPr/>
        </p:nvSpPr>
        <p:spPr>
          <a:xfrm>
            <a:off x="3707089" y="389423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吴冀亮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A53F98-97BA-4D9C-AD4D-BECDC23EDD23}"/>
              </a:ext>
            </a:extLst>
          </p:cNvPr>
          <p:cNvSpPr/>
          <p:nvPr/>
        </p:nvSpPr>
        <p:spPr>
          <a:xfrm>
            <a:off x="3655793" y="5063834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2017.9.29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467AC-AC6A-4382-B3D5-09F259B40953}"/>
              </a:ext>
            </a:extLst>
          </p:cNvPr>
          <p:cNvSpPr txBox="1"/>
          <p:nvPr/>
        </p:nvSpPr>
        <p:spPr>
          <a:xfrm>
            <a:off x="8450178" y="6230520"/>
            <a:ext cx="7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2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92715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966623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930619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/>
              <p:nvPr/>
            </p:nvSpPr>
            <p:spPr>
              <a:xfrm>
                <a:off x="394941" y="1221801"/>
                <a:ext cx="8905898" cy="531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  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221801"/>
                <a:ext cx="8905898" cy="531171"/>
              </a:xfrm>
              <a:prstGeom prst="rect">
                <a:avLst/>
              </a:prstGeom>
              <a:blipFill>
                <a:blip r:embed="rId3"/>
                <a:stretch>
                  <a:fillRect l="-1643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/>
              <p:nvPr/>
            </p:nvSpPr>
            <p:spPr>
              <a:xfrm>
                <a:off x="6878039" y="1159918"/>
                <a:ext cx="2136354" cy="490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𝑑𝐵𝑚𝑎𝑥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sz="2000" dirty="0"/>
                  <a:t>  </a:t>
                </a:r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39" y="1159918"/>
                <a:ext cx="2136354" cy="4905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E7F9657-1B0A-4D85-82F3-B1B83691FBDD}"/>
                  </a:ext>
                </a:extLst>
              </p:cNvPr>
              <p:cNvSpPr/>
              <p:nvPr/>
            </p:nvSpPr>
            <p:spPr>
              <a:xfrm>
                <a:off x="1036695" y="1744142"/>
                <a:ext cx="7112153" cy="1797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提高偏置电流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提高微分增益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减小光子寿命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增大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E7F9657-1B0A-4D85-82F3-B1B83691F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95" y="1744142"/>
                <a:ext cx="7112153" cy="1797159"/>
              </a:xfrm>
              <a:prstGeom prst="rect">
                <a:avLst/>
              </a:prstGeom>
              <a:blipFill>
                <a:blip r:embed="rId1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/>
              <p:nvPr/>
            </p:nvSpPr>
            <p:spPr>
              <a:xfrm>
                <a:off x="4697864" y="1128096"/>
                <a:ext cx="2007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64" y="1128096"/>
                <a:ext cx="2007344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371FB26-B71A-408A-99BD-920609A067E8}"/>
              </a:ext>
            </a:extLst>
          </p:cNvPr>
          <p:cNvSpPr/>
          <p:nvPr/>
        </p:nvSpPr>
        <p:spPr>
          <a:xfrm>
            <a:off x="394941" y="3636188"/>
            <a:ext cx="1511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其他因素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DF2B6B-6F77-46B4-A657-13F3F38B8A1C}"/>
              </a:ext>
            </a:extLst>
          </p:cNvPr>
          <p:cNvSpPr/>
          <p:nvPr/>
        </p:nvSpPr>
        <p:spPr>
          <a:xfrm>
            <a:off x="1036695" y="4019175"/>
            <a:ext cx="7112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载流子空间烧孔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降低增益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载流子输运效应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降低微分增益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及量子阱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电路寄生参数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结电容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温度增加，增益下降，斜率效率下降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D8305D-8F3E-4009-83BE-11EF9BAFF11A}"/>
              </a:ext>
            </a:extLst>
          </p:cNvPr>
          <p:cNvSpPr/>
          <p:nvPr/>
        </p:nvSpPr>
        <p:spPr>
          <a:xfrm>
            <a:off x="8465374" y="6230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偏置电流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788E66-103F-4DFE-9199-9158F3F7095B}"/>
              </a:ext>
            </a:extLst>
          </p:cNvPr>
          <p:cNvGrpSpPr/>
          <p:nvPr/>
        </p:nvGrpSpPr>
        <p:grpSpPr>
          <a:xfrm>
            <a:off x="394941" y="1423656"/>
            <a:ext cx="6452899" cy="1762551"/>
            <a:chOff x="-3953539" y="-4247"/>
            <a:chExt cx="6452899" cy="1762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3EDBB8F-7120-49FA-81B5-B40D7532FD4F}"/>
                    </a:ext>
                  </a:extLst>
                </p:cNvPr>
                <p:cNvSpPr/>
                <p:nvPr/>
              </p:nvSpPr>
              <p:spPr>
                <a:xfrm>
                  <a:off x="-3942068" y="-4247"/>
                  <a:ext cx="3466077" cy="7654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3EDBB8F-7120-49FA-81B5-B40D7532F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42068" y="-4247"/>
                  <a:ext cx="3466077" cy="7654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5414E06-9DDB-456C-A205-01ED7376856A}"/>
                </a:ext>
              </a:extLst>
            </p:cNvPr>
            <p:cNvSpPr/>
            <p:nvPr/>
          </p:nvSpPr>
          <p:spPr>
            <a:xfrm>
              <a:off x="-3953539" y="1204306"/>
              <a:ext cx="645289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电流越大，峰值越小，阻尼系数与光功率成正相关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97BB47-08E1-41EB-9B69-22C545C2DEA3}"/>
                </a:ext>
              </a:extLst>
            </p:cNvPr>
            <p:cNvSpPr/>
            <p:nvPr/>
          </p:nvSpPr>
          <p:spPr>
            <a:xfrm>
              <a:off x="-3942068" y="749254"/>
              <a:ext cx="33233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电流越大，谐振频率越大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302EB9-9EDF-49B4-B25E-A1779C2BD71F}"/>
              </a:ext>
            </a:extLst>
          </p:cNvPr>
          <p:cNvGrpSpPr/>
          <p:nvPr/>
        </p:nvGrpSpPr>
        <p:grpSpPr>
          <a:xfrm>
            <a:off x="4393249" y="3269293"/>
            <a:ext cx="3552967" cy="3284033"/>
            <a:chOff x="4240272" y="2551473"/>
            <a:chExt cx="4209906" cy="390225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81967-924A-4D86-8367-DBB48EDCD31D}"/>
                </a:ext>
              </a:extLst>
            </p:cNvPr>
            <p:cNvSpPr txBox="1"/>
            <p:nvPr/>
          </p:nvSpPr>
          <p:spPr>
            <a:xfrm>
              <a:off x="4869246" y="5758867"/>
              <a:ext cx="3112975" cy="694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不同偏置电流下的小信号响应</a:t>
              </a:r>
              <a:br>
                <a:rPr lang="en-US" altLang="zh-CN" dirty="0"/>
              </a:br>
              <a:endParaRPr lang="zh-CN" altLang="en-US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2430D27-AA75-421A-94FC-3C4D248D5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5" r="15306"/>
            <a:stretch/>
          </p:blipFill>
          <p:spPr>
            <a:xfrm>
              <a:off x="4240272" y="2551473"/>
              <a:ext cx="4209906" cy="3207393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3C32E4B-4B0D-4C71-8CC9-ABFF86BE64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0"/>
          <a:stretch/>
        </p:blipFill>
        <p:spPr>
          <a:xfrm>
            <a:off x="619433" y="3200280"/>
            <a:ext cx="3405745" cy="30218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5A06FB4-8317-4583-B947-49F561BE9807}"/>
              </a:ext>
            </a:extLst>
          </p:cNvPr>
          <p:cNvSpPr txBox="1"/>
          <p:nvPr/>
        </p:nvSpPr>
        <p:spPr>
          <a:xfrm>
            <a:off x="1694034" y="6173790"/>
            <a:ext cx="2627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模拟参数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3561E9-D557-41F5-A008-A06A03770DFC}"/>
              </a:ext>
            </a:extLst>
          </p:cNvPr>
          <p:cNvSpPr/>
          <p:nvPr/>
        </p:nvSpPr>
        <p:spPr>
          <a:xfrm>
            <a:off x="8450178" y="6230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81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微分增益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75747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159941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95836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3EDBB8F-7120-49FA-81B5-B40D7532FD4F}"/>
                  </a:ext>
                </a:extLst>
              </p:cNvPr>
              <p:cNvSpPr/>
              <p:nvPr/>
            </p:nvSpPr>
            <p:spPr>
              <a:xfrm>
                <a:off x="394940" y="1452993"/>
                <a:ext cx="3183820" cy="698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3EDBB8F-7120-49FA-81B5-B40D7532F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1452993"/>
                <a:ext cx="3183820" cy="6982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5414E06-9DDB-456C-A205-01ED7376856A}"/>
                  </a:ext>
                </a:extLst>
              </p:cNvPr>
              <p:cNvSpPr/>
              <p:nvPr/>
            </p:nvSpPr>
            <p:spPr>
              <a:xfrm>
                <a:off x="476535" y="2832450"/>
                <a:ext cx="6146207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主要途径：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𝐼𝑛𝑃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应变量子阱材料和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掺杂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5414E06-9DDB-456C-A205-01ED73768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5" y="2832450"/>
                <a:ext cx="6146207" cy="507831"/>
              </a:xfrm>
              <a:prstGeom prst="rect">
                <a:avLst/>
              </a:prstGeom>
              <a:blipFill>
                <a:blip r:embed="rId20"/>
                <a:stretch>
                  <a:fillRect l="-893" b="-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F581967-924A-4D86-8367-DBB48EDCD31D}"/>
              </a:ext>
            </a:extLst>
          </p:cNvPr>
          <p:cNvSpPr txBox="1"/>
          <p:nvPr/>
        </p:nvSpPr>
        <p:spPr>
          <a:xfrm>
            <a:off x="4010804" y="6102027"/>
            <a:ext cx="474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Lasers and Photonic  Integrated Circuits 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/>
              <p:nvPr/>
            </p:nvSpPr>
            <p:spPr>
              <a:xfrm>
                <a:off x="3763637" y="1435572"/>
                <a:ext cx="2007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3DA2C74-6257-45A6-A177-753DBDBC9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37" y="1435572"/>
                <a:ext cx="2007344" cy="7146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F97BB47-08E1-41EB-9B69-22C545C2DEA3}"/>
                  </a:ext>
                </a:extLst>
              </p:cNvPr>
              <p:cNvSpPr/>
              <p:nvPr/>
            </p:nvSpPr>
            <p:spPr>
              <a:xfrm>
                <a:off x="476535" y="2267951"/>
                <a:ext cx="63326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增加，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较小，本征调制带宽增加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F97BB47-08E1-41EB-9B69-22C545C2D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5" y="2267951"/>
                <a:ext cx="6332638" cy="400110"/>
              </a:xfrm>
              <a:prstGeom prst="rect">
                <a:avLst/>
              </a:prstGeom>
              <a:blipFill>
                <a:blip r:embed="rId19"/>
                <a:stretch>
                  <a:fillRect l="-86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36966367-7C9E-4E6A-90BD-64C7D15246E1}"/>
              </a:ext>
            </a:extLst>
          </p:cNvPr>
          <p:cNvSpPr/>
          <p:nvPr/>
        </p:nvSpPr>
        <p:spPr>
          <a:xfrm>
            <a:off x="1134123" y="3401472"/>
            <a:ext cx="726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 Morton,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s-E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Electron. Lett., vol. 28, no. 23, pp. 2156-2157, Nov. 1992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EC3A720-3C72-4152-9464-D7CFB4F666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63637" y="3831995"/>
            <a:ext cx="3313059" cy="2289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E893BD-8F8A-4891-B8D5-5F7E87F38DD8}"/>
                  </a:ext>
                </a:extLst>
              </p:cNvPr>
              <p:cNvSpPr/>
              <p:nvPr/>
            </p:nvSpPr>
            <p:spPr>
              <a:xfrm>
                <a:off x="476535" y="4017948"/>
                <a:ext cx="63326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微分增益最大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E893BD-8F8A-4891-B8D5-5F7E87F38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5" y="4017948"/>
                <a:ext cx="6332638" cy="400110"/>
              </a:xfrm>
              <a:prstGeom prst="rect">
                <a:avLst/>
              </a:prstGeom>
              <a:blipFill>
                <a:blip r:embed="rId22"/>
                <a:stretch>
                  <a:fillRect l="-86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29678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1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光子寿命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298811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04E94-3B3F-4D6E-A32D-B6EA7D66CB27}"/>
              </a:ext>
            </a:extLst>
          </p:cNvPr>
          <p:cNvGrpSpPr/>
          <p:nvPr/>
        </p:nvGrpSpPr>
        <p:grpSpPr>
          <a:xfrm>
            <a:off x="4592772" y="1984351"/>
            <a:ext cx="3700085" cy="3533214"/>
            <a:chOff x="4487565" y="2330885"/>
            <a:chExt cx="3700085" cy="353321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9BE83F-8E7C-44E1-8699-5B8FB6DBA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0" t="4809" r="49773" b="14447"/>
            <a:stretch/>
          </p:blipFill>
          <p:spPr>
            <a:xfrm>
              <a:off x="4487565" y="2330885"/>
              <a:ext cx="3465413" cy="3009779"/>
            </a:xfrm>
            <a:prstGeom prst="rect">
              <a:avLst/>
            </a:prstGeom>
          </p:spPr>
        </p:pic>
        <p:sp>
          <p:nvSpPr>
            <p:cNvPr id="21" name="文本框 15">
              <a:extLst>
                <a:ext uri="{FF2B5EF4-FFF2-40B4-BE49-F238E27FC236}">
                  <a16:creationId xmlns:a16="http://schemas.microsoft.com/office/drawing/2014/main" id="{4F581967-924A-4D86-8367-DBB48EDCD31D}"/>
                </a:ext>
              </a:extLst>
            </p:cNvPr>
            <p:cNvSpPr txBox="1"/>
            <p:nvPr/>
          </p:nvSpPr>
          <p:spPr>
            <a:xfrm>
              <a:off x="4876480" y="5279324"/>
              <a:ext cx="3311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偏置电流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20mA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值的频率响应</a:t>
              </a:r>
              <a:br>
                <a:rPr lang="en-US" altLang="zh-CN" dirty="0"/>
              </a:b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5">
                <a:extLst>
                  <a:ext uri="{FF2B5EF4-FFF2-40B4-BE49-F238E27FC236}">
                    <a16:creationId xmlns:a16="http://schemas.microsoft.com/office/drawing/2014/main" id="{4F581967-924A-4D86-8367-DBB48EDCD31D}"/>
                  </a:ext>
                </a:extLst>
              </p:cNvPr>
              <p:cNvSpPr txBox="1"/>
              <p:nvPr/>
            </p:nvSpPr>
            <p:spPr>
              <a:xfrm>
                <a:off x="410628" y="1947297"/>
                <a:ext cx="3947472" cy="331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模拟结果是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值越低，即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越低，调制带宽越大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值会带来更高的阈值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值同时会严重影响大信号调制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眼图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，因为阻尼因子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存在最优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3" name="文本框 15">
                <a:extLst>
                  <a:ext uri="{FF2B5EF4-FFF2-40B4-BE49-F238E27FC236}">
                    <a16:creationId xmlns:a16="http://schemas.microsoft.com/office/drawing/2014/main" id="{4F581967-924A-4D86-8367-DBB48EDC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8" y="1947297"/>
                <a:ext cx="3947472" cy="3313343"/>
              </a:xfrm>
              <a:prstGeom prst="rect">
                <a:avLst/>
              </a:prstGeom>
              <a:blipFill>
                <a:blip r:embed="rId4"/>
                <a:stretch>
                  <a:fillRect l="-1389" r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257A7AB-F0CE-4113-9C87-AC24C5552055}"/>
              </a:ext>
            </a:extLst>
          </p:cNvPr>
          <p:cNvGrpSpPr/>
          <p:nvPr/>
        </p:nvGrpSpPr>
        <p:grpSpPr>
          <a:xfrm>
            <a:off x="477799" y="1413898"/>
            <a:ext cx="6713116" cy="597087"/>
            <a:chOff x="477799" y="1449410"/>
            <a:chExt cx="6713116" cy="597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F74993F-0DEF-419D-8116-74DC1D965940}"/>
                    </a:ext>
                  </a:extLst>
                </p:cNvPr>
                <p:cNvSpPr/>
                <p:nvPr/>
              </p:nvSpPr>
              <p:spPr>
                <a:xfrm>
                  <a:off x="477799" y="1449410"/>
                  <a:ext cx="3526093" cy="597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值和内损耗    </a:t>
                  </a:r>
                  <a14:m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F74993F-0DEF-419D-8116-74DC1D965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99" y="1449410"/>
                  <a:ext cx="3526093" cy="597087"/>
                </a:xfrm>
                <a:prstGeom prst="rect">
                  <a:avLst/>
                </a:prstGeom>
                <a:blipFill>
                  <a:blip r:embed="rId5"/>
                  <a:stretch>
                    <a:fillRect l="-1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FC850D4-8477-4CC6-85CA-12EA5CD7CC8E}"/>
                    </a:ext>
                  </a:extLst>
                </p:cNvPr>
                <p:cNvSpPr/>
                <p:nvPr/>
              </p:nvSpPr>
              <p:spPr>
                <a:xfrm>
                  <a:off x="4311344" y="1495826"/>
                  <a:ext cx="2879571" cy="514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阻尼因子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FC850D4-8477-4CC6-85CA-12EA5CD7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344" y="1495826"/>
                  <a:ext cx="2879571" cy="514372"/>
                </a:xfrm>
                <a:prstGeom prst="rect">
                  <a:avLst/>
                </a:prstGeom>
                <a:blipFill>
                  <a:blip r:embed="rId6"/>
                  <a:stretch>
                    <a:fillRect l="-2114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F29D741-C001-4987-8B4C-0290AD7D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4229" y="4630303"/>
            <a:ext cx="2426536" cy="1948419"/>
          </a:xfrm>
          <a:prstGeom prst="rect">
            <a:avLst/>
          </a:prstGeom>
        </p:spPr>
      </p:pic>
      <p:sp>
        <p:nvSpPr>
          <p:cNvPr id="30" name="文本框 15">
            <a:extLst>
              <a:ext uri="{FF2B5EF4-FFF2-40B4-BE49-F238E27FC236}">
                <a16:creationId xmlns:a16="http://schemas.microsoft.com/office/drawing/2014/main" id="{FC3EF1EC-D1CE-45B6-AA37-1FBF53399C48}"/>
              </a:ext>
            </a:extLst>
          </p:cNvPr>
          <p:cNvSpPr txBox="1"/>
          <p:nvPr/>
        </p:nvSpPr>
        <p:spPr>
          <a:xfrm>
            <a:off x="4509022" y="6152271"/>
            <a:ext cx="38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Westbergh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J. S.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Gustavsson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etc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IEEE J. Sel. Top. Quantum Electron. 17, 1603– 1613 (2011)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46659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5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影响调制带宽的因素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载流子输运效应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076034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6558196-7D23-424E-8F28-BA1610164A21}"/>
              </a:ext>
            </a:extLst>
          </p:cNvPr>
          <p:cNvGrpSpPr/>
          <p:nvPr/>
        </p:nvGrpSpPr>
        <p:grpSpPr>
          <a:xfrm>
            <a:off x="477799" y="3249940"/>
            <a:ext cx="3352170" cy="3272596"/>
            <a:chOff x="5039846" y="3238849"/>
            <a:chExt cx="3352170" cy="3272596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8AAA2E5-1636-4719-9F69-3BCC752789C2}"/>
                </a:ext>
              </a:extLst>
            </p:cNvPr>
            <p:cNvGrpSpPr/>
            <p:nvPr/>
          </p:nvGrpSpPr>
          <p:grpSpPr>
            <a:xfrm>
              <a:off x="5039846" y="3238849"/>
              <a:ext cx="3192805" cy="3115955"/>
              <a:chOff x="5039846" y="2770495"/>
              <a:chExt cx="3192805" cy="311595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8D12F569-51AF-4BF6-8369-E6C0B86A3A42}"/>
                  </a:ext>
                </a:extLst>
              </p:cNvPr>
              <p:cNvGrpSpPr/>
              <p:nvPr/>
            </p:nvGrpSpPr>
            <p:grpSpPr>
              <a:xfrm>
                <a:off x="5461512" y="3034347"/>
                <a:ext cx="2359024" cy="2656897"/>
                <a:chOff x="4775201" y="2796222"/>
                <a:chExt cx="1377948" cy="1551941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8F5E7483-7617-4A20-9AE4-5F8CC1675BDE}"/>
                    </a:ext>
                  </a:extLst>
                </p:cNvPr>
                <p:cNvGrpSpPr/>
                <p:nvPr/>
              </p:nvGrpSpPr>
              <p:grpSpPr>
                <a:xfrm>
                  <a:off x="4775201" y="2796222"/>
                  <a:ext cx="1377948" cy="666116"/>
                  <a:chOff x="4775201" y="2796222"/>
                  <a:chExt cx="1377948" cy="666116"/>
                </a:xfrm>
              </p:grpSpPr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68A1C994-43D3-4FDE-94D5-88E59382B3F0}"/>
                      </a:ext>
                    </a:extLst>
                  </p:cNvPr>
                  <p:cNvGrpSpPr/>
                  <p:nvPr/>
                </p:nvGrpSpPr>
                <p:grpSpPr>
                  <a:xfrm>
                    <a:off x="4775201" y="2796222"/>
                    <a:ext cx="1377948" cy="666116"/>
                    <a:chOff x="4775201" y="2796222"/>
                    <a:chExt cx="1377948" cy="666116"/>
                  </a:xfrm>
                </p:grpSpPr>
                <p:grpSp>
                  <p:nvGrpSpPr>
                    <p:cNvPr id="38" name="组合 37">
                      <a:extLst>
                        <a:ext uri="{FF2B5EF4-FFF2-40B4-BE49-F238E27FC236}">
                          <a16:creationId xmlns:a16="http://schemas.microsoft.com/office/drawing/2014/main" id="{2540BD44-CCDD-4BE6-A1BD-03518A5DC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3840" y="3129280"/>
                      <a:ext cx="724535" cy="333058"/>
                      <a:chOff x="5323840" y="3129280"/>
                      <a:chExt cx="724535" cy="333058"/>
                    </a:xfrm>
                  </p:grpSpPr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724FC4F1-80B4-4666-A39B-CB47830EAC6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接连接符 32">
                        <a:extLst>
                          <a:ext uri="{FF2B5EF4-FFF2-40B4-BE49-F238E27FC236}">
                            <a16:creationId xmlns:a16="http://schemas.microsoft.com/office/drawing/2014/main" id="{5D26C837-E230-43CB-AEB3-578B6162CC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462338"/>
                        <a:ext cx="28400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>
                        <a:extLst>
                          <a:ext uri="{FF2B5EF4-FFF2-40B4-BE49-F238E27FC236}">
                            <a16:creationId xmlns:a16="http://schemas.microsoft.com/office/drawing/2014/main" id="{92916E13-46B1-4189-B894-D877FDE5488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03081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接连接符 36">
                        <a:extLst>
                          <a:ext uri="{FF2B5EF4-FFF2-40B4-BE49-F238E27FC236}">
                            <a16:creationId xmlns:a16="http://schemas.microsoft.com/office/drawing/2014/main" id="{C04092C7-B401-4A77-8694-D0DD92ECAF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00701" y="3129280"/>
                        <a:ext cx="44767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007ECD15-DD84-4C2A-83D7-285768A099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50756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>
                      <a:extLst>
                        <a:ext uri="{FF2B5EF4-FFF2-40B4-BE49-F238E27FC236}">
                          <a16:creationId xmlns:a16="http://schemas.microsoft.com/office/drawing/2014/main" id="{92916E13-46B1-4189-B894-D877FDE548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879975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接连接符 51">
                      <a:extLst>
                        <a:ext uri="{FF2B5EF4-FFF2-40B4-BE49-F238E27FC236}">
                          <a16:creationId xmlns:a16="http://schemas.microsoft.com/office/drawing/2014/main" id="{CCBD6F63-71BB-4DEB-BFD9-1FD206A568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8375" y="2796222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接连接符 53">
                      <a:extLst>
                        <a:ext uri="{FF2B5EF4-FFF2-40B4-BE49-F238E27FC236}">
                          <a16:creationId xmlns:a16="http://schemas.microsoft.com/office/drawing/2014/main" id="{6E9505C5-DE64-4786-B7B9-41FD2E175A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75201" y="2801619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7011689-404E-4AF2-A045-F0828E780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6166" y="3129280"/>
                    <a:ext cx="447674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2C1581F-D709-4A9F-94F4-DDCCC5C0AEE0}"/>
                    </a:ext>
                  </a:extLst>
                </p:cNvPr>
                <p:cNvGrpSpPr/>
                <p:nvPr/>
              </p:nvGrpSpPr>
              <p:grpSpPr>
                <a:xfrm rot="10800000">
                  <a:off x="4775201" y="3682047"/>
                  <a:ext cx="1377948" cy="666116"/>
                  <a:chOff x="4775201" y="2796222"/>
                  <a:chExt cx="1377948" cy="666116"/>
                </a:xfrm>
              </p:grpSpPr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47A6B781-1391-4047-B814-E3A9C0C161B7}"/>
                      </a:ext>
                    </a:extLst>
                  </p:cNvPr>
                  <p:cNvGrpSpPr/>
                  <p:nvPr/>
                </p:nvGrpSpPr>
                <p:grpSpPr>
                  <a:xfrm>
                    <a:off x="4775201" y="2796222"/>
                    <a:ext cx="1377948" cy="666116"/>
                    <a:chOff x="4775201" y="2796222"/>
                    <a:chExt cx="1377948" cy="666116"/>
                  </a:xfrm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93C2035B-911B-459C-B444-5D2D28658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3840" y="3129280"/>
                      <a:ext cx="724535" cy="333058"/>
                      <a:chOff x="5323840" y="3129280"/>
                      <a:chExt cx="724535" cy="333058"/>
                    </a:xfrm>
                  </p:grpSpPr>
                  <p:cxnSp>
                    <p:nvCxnSpPr>
                      <p:cNvPr id="77" name="直接连接符 76">
                        <a:extLst>
                          <a:ext uri="{FF2B5EF4-FFF2-40B4-BE49-F238E27FC236}">
                            <a16:creationId xmlns:a16="http://schemas.microsoft.com/office/drawing/2014/main" id="{0EE5E67F-6F1C-4E8D-89B2-EA082DD0FC4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接连接符 77">
                        <a:extLst>
                          <a:ext uri="{FF2B5EF4-FFF2-40B4-BE49-F238E27FC236}">
                            <a16:creationId xmlns:a16="http://schemas.microsoft.com/office/drawing/2014/main" id="{815B5FDF-86C0-4919-9297-4DEC28BCA82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23840" y="3462338"/>
                        <a:ext cx="28400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接连接符 78">
                        <a:extLst>
                          <a:ext uri="{FF2B5EF4-FFF2-40B4-BE49-F238E27FC236}">
                            <a16:creationId xmlns:a16="http://schemas.microsoft.com/office/drawing/2014/main" id="{7B9E96DE-28BB-4F0D-AFF2-35FE03005FF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603081" y="3129280"/>
                        <a:ext cx="0" cy="333058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直接连接符 79">
                        <a:extLst>
                          <a:ext uri="{FF2B5EF4-FFF2-40B4-BE49-F238E27FC236}">
                            <a16:creationId xmlns:a16="http://schemas.microsoft.com/office/drawing/2014/main" id="{FA485328-0D29-4EDD-B504-A18D20E82D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00701" y="3129280"/>
                        <a:ext cx="447674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3" name="直接连接符 72">
                      <a:extLst>
                        <a:ext uri="{FF2B5EF4-FFF2-40B4-BE49-F238E27FC236}">
                          <a16:creationId xmlns:a16="http://schemas.microsoft.com/office/drawing/2014/main" id="{67EE599F-B941-4167-A01F-5C8589F452A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50756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0D6D560F-DBCE-4BAB-B7DA-4BFD1367D32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879975" y="2796222"/>
                      <a:ext cx="0" cy="333058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>
                      <a:extLst>
                        <a:ext uri="{FF2B5EF4-FFF2-40B4-BE49-F238E27FC236}">
                          <a16:creationId xmlns:a16="http://schemas.microsoft.com/office/drawing/2014/main" id="{E6A06018-FDDD-4C3E-B58A-1148379A08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48375" y="2796222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5069CFFB-D50D-4B49-94A9-6CCC51117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75201" y="2801619"/>
                      <a:ext cx="104774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FB9D6DFF-717E-4B18-BCB7-5A30306B0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6166" y="3129280"/>
                    <a:ext cx="447674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7CE271B-D73E-4251-8164-0A6E7C1B0DEC}"/>
                  </a:ext>
                </a:extLst>
              </p:cNvPr>
              <p:cNvSpPr/>
              <p:nvPr/>
            </p:nvSpPr>
            <p:spPr>
              <a:xfrm>
                <a:off x="6277349" y="2770495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量子阱</a:t>
                </a: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B7B44C86-6CB0-4F01-A991-D7120132ED4E}"/>
                  </a:ext>
                </a:extLst>
              </p:cNvPr>
              <p:cNvCxnSpPr>
                <a:stCxn id="84" idx="2"/>
              </p:cNvCxnSpPr>
              <p:nvPr/>
            </p:nvCxnSpPr>
            <p:spPr>
              <a:xfrm flipH="1">
                <a:off x="6638169" y="3078272"/>
                <a:ext cx="818" cy="2808178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0477497-F810-4C96-84FB-921A982B72F6}"/>
                  </a:ext>
                </a:extLst>
              </p:cNvPr>
              <p:cNvSpPr txBox="1"/>
              <p:nvPr/>
            </p:nvSpPr>
            <p:spPr>
              <a:xfrm>
                <a:off x="7019778" y="5161487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2DBC029-E381-4F84-84C6-72078E578E14}"/>
                  </a:ext>
                </a:extLst>
              </p:cNvPr>
              <p:cNvSpPr txBox="1"/>
              <p:nvPr/>
            </p:nvSpPr>
            <p:spPr>
              <a:xfrm>
                <a:off x="7003029" y="3204858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</a:t>
                </a:r>
              </a:p>
            </p:txBody>
          </p: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47E36933-8E8D-4A62-A5DA-52F3374263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319" y="3512635"/>
                <a:ext cx="72148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9DE85619-341D-49A0-BEC5-2A092A831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562" y="5236660"/>
                <a:ext cx="76070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A6932AF-294D-4C01-95B8-CDA3FA636D3D}"/>
                  </a:ext>
                </a:extLst>
              </p:cNvPr>
              <p:cNvSpPr txBox="1"/>
              <p:nvPr/>
            </p:nvSpPr>
            <p:spPr>
              <a:xfrm>
                <a:off x="5774225" y="5265004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空穴</a:t>
                </a: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8049691-6B49-4D18-A6D7-78F3682E1B76}"/>
                  </a:ext>
                </a:extLst>
              </p:cNvPr>
              <p:cNvSpPr txBox="1"/>
              <p:nvPr/>
            </p:nvSpPr>
            <p:spPr>
              <a:xfrm>
                <a:off x="5732158" y="3300829"/>
                <a:ext cx="643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F2340FD-199D-4FE8-BD74-1F70D9B55805}"/>
                  </a:ext>
                </a:extLst>
              </p:cNvPr>
              <p:cNvSpPr/>
              <p:nvPr/>
            </p:nvSpPr>
            <p:spPr>
              <a:xfrm>
                <a:off x="5039846" y="3043587"/>
                <a:ext cx="421665" cy="26476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03CEDD7-4DB0-4B13-B0FB-B726FCE21FBA}"/>
                  </a:ext>
                </a:extLst>
              </p:cNvPr>
              <p:cNvSpPr/>
              <p:nvPr/>
            </p:nvSpPr>
            <p:spPr>
              <a:xfrm>
                <a:off x="7810986" y="3025107"/>
                <a:ext cx="421665" cy="26476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22D6374-6A08-4AC6-A017-3A2913BE6A8A}"/>
                  </a:ext>
                </a:extLst>
              </p:cNvPr>
              <p:cNvSpPr txBox="1"/>
              <p:nvPr/>
            </p:nvSpPr>
            <p:spPr>
              <a:xfrm>
                <a:off x="5099289" y="4113029"/>
                <a:ext cx="258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A0AEFEE-C9A7-4388-AE4F-D8808C6E9C20}"/>
                  </a:ext>
                </a:extLst>
              </p:cNvPr>
              <p:cNvSpPr txBox="1"/>
              <p:nvPr/>
            </p:nvSpPr>
            <p:spPr>
              <a:xfrm>
                <a:off x="7871482" y="4113029"/>
                <a:ext cx="293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6FE3F3B-B355-4D41-8AB7-BB1706873B77}"/>
                </a:ext>
              </a:extLst>
            </p:cNvPr>
            <p:cNvSpPr txBox="1"/>
            <p:nvPr/>
          </p:nvSpPr>
          <p:spPr>
            <a:xfrm>
              <a:off x="5710562" y="6203668"/>
              <a:ext cx="268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载流子输运效应示意图</a:t>
              </a: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E9920D1-E294-487D-98DE-AD128F5EE8FB}"/>
              </a:ext>
            </a:extLst>
          </p:cNvPr>
          <p:cNvSpPr txBox="1"/>
          <p:nvPr/>
        </p:nvSpPr>
        <p:spPr>
          <a:xfrm>
            <a:off x="394940" y="1419871"/>
            <a:ext cx="66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SCH-SQW</a:t>
            </a:r>
            <a:r>
              <a:rPr lang="zh-CN" altLang="en-US" dirty="0"/>
              <a:t>激光器，载流子进入量子阱需要一段延迟时间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14A3535-C5B8-4021-B1BD-D44B6DB4A57E}"/>
              </a:ext>
            </a:extLst>
          </p:cNvPr>
          <p:cNvSpPr/>
          <p:nvPr/>
        </p:nvSpPr>
        <p:spPr>
          <a:xfrm>
            <a:off x="4798535" y="2224895"/>
            <a:ext cx="1570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低频</a:t>
            </a:r>
            <a:r>
              <a:rPr lang="en-US" altLang="zh-CN" dirty="0">
                <a:solidFill>
                  <a:srgbClr val="FF0000"/>
                </a:solidFill>
              </a:rPr>
              <a:t>roll-off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4AAA5-C819-4AC8-ADBF-7C3E10A9C8F7}"/>
              </a:ext>
            </a:extLst>
          </p:cNvPr>
          <p:cNvSpPr/>
          <p:nvPr/>
        </p:nvSpPr>
        <p:spPr>
          <a:xfrm>
            <a:off x="366114" y="183431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通过修正速率方程，得到：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E2BC320-5C03-40D8-88FE-FBE83050E4D5}"/>
                  </a:ext>
                </a:extLst>
              </p:cNvPr>
              <p:cNvSpPr/>
              <p:nvPr/>
            </p:nvSpPr>
            <p:spPr>
              <a:xfrm>
                <a:off x="400605" y="2224895"/>
                <a:ext cx="436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微分增益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微分增益下降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E2BC320-5C03-40D8-88FE-FBE83050E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5" y="2224895"/>
                <a:ext cx="4363439" cy="369332"/>
              </a:xfrm>
              <a:prstGeom prst="rect">
                <a:avLst/>
              </a:prstGeom>
              <a:blipFill>
                <a:blip r:embed="rId3"/>
                <a:stretch>
                  <a:fillRect l="-978" t="-9836" r="-5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>
            <a:extLst>
              <a:ext uri="{FF2B5EF4-FFF2-40B4-BE49-F238E27FC236}">
                <a16:creationId xmlns:a16="http://schemas.microsoft.com/office/drawing/2014/main" id="{699A60AD-F4F0-4F6A-9461-46872946CB27}"/>
              </a:ext>
            </a:extLst>
          </p:cNvPr>
          <p:cNvSpPr/>
          <p:nvPr/>
        </p:nvSpPr>
        <p:spPr>
          <a:xfrm>
            <a:off x="391360" y="2758094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解决方法：</a:t>
            </a:r>
            <a:r>
              <a:rPr lang="en-US" altLang="zh-CN" dirty="0"/>
              <a:t>SCH</a:t>
            </a:r>
            <a:r>
              <a:rPr lang="zh-CN" altLang="en-US" dirty="0"/>
              <a:t>窄一些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528542D-4FBC-4578-8745-A2D6297E2520}"/>
              </a:ext>
            </a:extLst>
          </p:cNvPr>
          <p:cNvGrpSpPr/>
          <p:nvPr/>
        </p:nvGrpSpPr>
        <p:grpSpPr>
          <a:xfrm>
            <a:off x="5001439" y="2650240"/>
            <a:ext cx="3542037" cy="2510417"/>
            <a:chOff x="6247205" y="1795765"/>
            <a:chExt cx="3542037" cy="2510417"/>
          </a:xfrm>
        </p:grpSpPr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D89E5DB1-C988-43EC-BEE0-A7D1E959D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22" r="5756"/>
            <a:stretch/>
          </p:blipFill>
          <p:spPr>
            <a:xfrm>
              <a:off x="6305067" y="1795765"/>
              <a:ext cx="2540839" cy="2103580"/>
            </a:xfrm>
            <a:prstGeom prst="rect">
              <a:avLst/>
            </a:prstGeom>
          </p:spPr>
        </p:pic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2BCBBC2-D121-469D-94AE-FAE925DF9499}"/>
                </a:ext>
              </a:extLst>
            </p:cNvPr>
            <p:cNvSpPr/>
            <p:nvPr/>
          </p:nvSpPr>
          <p:spPr>
            <a:xfrm>
              <a:off x="6247205" y="3844517"/>
              <a:ext cx="35420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Giammarco Rossi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.,</a:t>
              </a:r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ect,Journal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Lightwave Technology, VOL. 16, NO. 8, 1998 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EB75FF6-78AC-48B9-B224-A64EE17F69AC}"/>
              </a:ext>
            </a:extLst>
          </p:cNvPr>
          <p:cNvGrpSpPr/>
          <p:nvPr/>
        </p:nvGrpSpPr>
        <p:grpSpPr>
          <a:xfrm>
            <a:off x="3911193" y="5464668"/>
            <a:ext cx="4335017" cy="964199"/>
            <a:chOff x="7120499" y="5139774"/>
            <a:chExt cx="4335017" cy="964199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3D0D3F1-7491-4499-96B1-584BF772BAC0}"/>
                </a:ext>
              </a:extLst>
            </p:cNvPr>
            <p:cNvGrpSpPr/>
            <p:nvPr/>
          </p:nvGrpSpPr>
          <p:grpSpPr>
            <a:xfrm>
              <a:off x="7120499" y="5139774"/>
              <a:ext cx="4335017" cy="964199"/>
              <a:chOff x="3885913" y="4751906"/>
              <a:chExt cx="4335017" cy="964199"/>
            </a:xfrm>
          </p:grpSpPr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E92AF067-A168-4C07-9C10-B6D7EA9B7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8190" b="52647"/>
              <a:stretch/>
            </p:blipFill>
            <p:spPr>
              <a:xfrm>
                <a:off x="3885913" y="4751906"/>
                <a:ext cx="4335017" cy="620279"/>
              </a:xfrm>
              <a:prstGeom prst="rect">
                <a:avLst/>
              </a:prstGeom>
            </p:spPr>
          </p:pic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E2A5A05F-98AF-45EA-B772-388A5EE28978}"/>
                  </a:ext>
                </a:extLst>
              </p:cNvPr>
              <p:cNvSpPr txBox="1"/>
              <p:nvPr/>
            </p:nvSpPr>
            <p:spPr>
              <a:xfrm>
                <a:off x="5583590" y="5408328"/>
                <a:ext cx="1007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器件参数</a:t>
                </a:r>
              </a:p>
            </p:txBody>
          </p:sp>
        </p:grp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05DAA073-DF69-4094-8CB1-E72CE6706F46}"/>
                </a:ext>
              </a:extLst>
            </p:cNvPr>
            <p:cNvCxnSpPr/>
            <p:nvPr/>
          </p:nvCxnSpPr>
          <p:spPr>
            <a:xfrm>
              <a:off x="8984298" y="5286830"/>
              <a:ext cx="3377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5622F05-4108-47C9-A1B5-C225EB4B0F32}"/>
                </a:ext>
              </a:extLst>
            </p:cNvPr>
            <p:cNvCxnSpPr/>
            <p:nvPr/>
          </p:nvCxnSpPr>
          <p:spPr>
            <a:xfrm>
              <a:off x="8984298" y="5707607"/>
              <a:ext cx="3377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21192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9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大信号调制影响因素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瞬态响应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FD3BDA6-129A-4E89-91DE-678FE8914E5B}"/>
              </a:ext>
            </a:extLst>
          </p:cNvPr>
          <p:cNvGrpSpPr/>
          <p:nvPr/>
        </p:nvGrpSpPr>
        <p:grpSpPr>
          <a:xfrm>
            <a:off x="567865" y="2438324"/>
            <a:ext cx="3394534" cy="3909237"/>
            <a:chOff x="5118402" y="2201672"/>
            <a:chExt cx="3505470" cy="394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63A808-ADF3-4EB6-A7CB-8F6B0219E2BE}"/>
                    </a:ext>
                  </a:extLst>
                </p:cNvPr>
                <p:cNvSpPr/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8563A808-ADF3-4EB6-A7CB-8F6B0219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E7251DB-FBA1-4CFC-87E4-72B57D74AB82}"/>
                </a:ext>
              </a:extLst>
            </p:cNvPr>
            <p:cNvGrpSpPr/>
            <p:nvPr/>
          </p:nvGrpSpPr>
          <p:grpSpPr>
            <a:xfrm>
              <a:off x="5514313" y="2255168"/>
              <a:ext cx="3109559" cy="3896121"/>
              <a:chOff x="5524098" y="2284191"/>
              <a:chExt cx="3109559" cy="3896121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5686C8A-62E1-4B05-9D11-7DFE2BB52B80}"/>
                  </a:ext>
                </a:extLst>
              </p:cNvPr>
              <p:cNvSpPr txBox="1"/>
              <p:nvPr/>
            </p:nvSpPr>
            <p:spPr>
              <a:xfrm>
                <a:off x="8333329" y="2863128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E65196D-4399-4D5D-9317-A79CE4B85485}"/>
                  </a:ext>
                </a:extLst>
              </p:cNvPr>
              <p:cNvSpPr txBox="1"/>
              <p:nvPr/>
            </p:nvSpPr>
            <p:spPr>
              <a:xfrm>
                <a:off x="8345429" y="3502606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EAD22FD5-3E42-44FF-83A3-6FECB2897923}"/>
                  </a:ext>
                </a:extLst>
              </p:cNvPr>
              <p:cNvGrpSpPr/>
              <p:nvPr/>
            </p:nvGrpSpPr>
            <p:grpSpPr>
              <a:xfrm>
                <a:off x="5524098" y="2284191"/>
                <a:ext cx="2856045" cy="3896121"/>
                <a:chOff x="5524098" y="2284191"/>
                <a:chExt cx="2856045" cy="3896121"/>
              </a:xfrm>
            </p:grpSpPr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FC2DC97F-4263-45CD-AA4D-EE0C9E52541D}"/>
                    </a:ext>
                  </a:extLst>
                </p:cNvPr>
                <p:cNvCxnSpPr/>
                <p:nvPr/>
              </p:nvCxnSpPr>
              <p:spPr>
                <a:xfrm>
                  <a:off x="5524098" y="4134594"/>
                  <a:ext cx="21945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093A6F4F-8702-4FB1-BFEC-E0EB7F1D9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24099" y="2284191"/>
                  <a:ext cx="1" cy="185040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134C3B9A-BE77-49F2-8E0A-10D27EA18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6343" y="2370335"/>
                  <a:ext cx="1247016" cy="176871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AD88999-91D2-43E6-B81F-088123580BB3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0" cy="1294863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2406C744-88F4-4454-A246-388F3FB5EBD0}"/>
                    </a:ext>
                  </a:extLst>
                </p:cNvPr>
                <p:cNvCxnSpPr>
                  <a:cxnSpLocks/>
                  <a:endCxn id="118" idx="0"/>
                </p:cNvCxnSpPr>
                <p:nvPr/>
              </p:nvCxnSpPr>
              <p:spPr>
                <a:xfrm flipH="1">
                  <a:off x="6606138" y="3038917"/>
                  <a:ext cx="15240" cy="23296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7C6411F0-13CF-445F-83CE-E13186A35697}"/>
                    </a:ext>
                  </a:extLst>
                </p:cNvPr>
                <p:cNvCxnSpPr/>
                <p:nvPr/>
              </p:nvCxnSpPr>
              <p:spPr>
                <a:xfrm>
                  <a:off x="6638973" y="3036160"/>
                  <a:ext cx="174117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125E579E-99C7-4EE1-A757-2FDC370E11E2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216893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14DFE290-EA76-4663-A4AC-2C31319B4A5C}"/>
                    </a:ext>
                  </a:extLst>
                </p:cNvPr>
                <p:cNvGrpSpPr/>
                <p:nvPr/>
              </p:nvGrpSpPr>
              <p:grpSpPr>
                <a:xfrm>
                  <a:off x="6127053" y="4188526"/>
                  <a:ext cx="503042" cy="1195669"/>
                  <a:chOff x="6127053" y="4340926"/>
                  <a:chExt cx="503042" cy="1195669"/>
                </a:xfrm>
              </p:grpSpPr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F7C69B8C-F6AB-4E0B-B94E-F8C5DDF31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3409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>
                    <a:extLst>
                      <a:ext uri="{FF2B5EF4-FFF2-40B4-BE49-F238E27FC236}">
                        <a16:creationId xmlns:a16="http://schemas.microsoft.com/office/drawing/2014/main" id="{B85F8A03-9349-4E1B-91AD-A60F69A966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27053" y="4638579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57A4A7AF-3C6E-4149-A641-4BBC6BBA7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5063" y="4638579"/>
                    <a:ext cx="4142" cy="28852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6E3CFC40-887D-40C3-85F9-078694AA3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228" y="4927104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A36FF3DF-E3A1-4025-9A92-3B9A2C0954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935982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2D732CE2-A437-4D3B-B7B0-6A3D890AD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3652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B703FC09-8094-4218-A009-F8395A5773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15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034DA78-F196-4FC2-A344-451EF6A831D1}"/>
                    </a:ext>
                  </a:extLst>
                </p:cNvPr>
                <p:cNvSpPr txBox="1"/>
                <p:nvPr/>
              </p:nvSpPr>
              <p:spPr>
                <a:xfrm>
                  <a:off x="6004897" y="5368567"/>
                  <a:ext cx="1202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0       1         </a:t>
                  </a:r>
                  <a:endParaRPr lang="zh-CN" altLang="en-US" dirty="0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1F877620-EC55-4FE9-83B4-CBE2D7B07F2B}"/>
                    </a:ext>
                  </a:extLst>
                </p:cNvPr>
                <p:cNvGrpSpPr/>
                <p:nvPr/>
              </p:nvGrpSpPr>
              <p:grpSpPr>
                <a:xfrm>
                  <a:off x="6628926" y="3036160"/>
                  <a:ext cx="1322033" cy="677746"/>
                  <a:chOff x="6674646" y="3036160"/>
                  <a:chExt cx="1322033" cy="677746"/>
                </a:xfrm>
              </p:grpSpPr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3477517B-D2F6-4B2E-B992-BD323842BF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474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3553221C-C623-4D89-9D39-A7DF30802B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359" y="3703262"/>
                    <a:ext cx="346229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EB5A6526-2AA2-48F9-A7C8-301F6C8620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6123" y="3045038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9A8A2E3A-F3CE-4EC2-8244-8B82CF8890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19922E77-4CDA-40B1-9CE4-217E44E88A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47794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>
                    <a:extLst>
                      <a:ext uri="{FF2B5EF4-FFF2-40B4-BE49-F238E27FC236}">
                        <a16:creationId xmlns:a16="http://schemas.microsoft.com/office/drawing/2014/main" id="{BF3DA926-0F24-4622-86F3-88E8769B9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78493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>
                    <a:extLst>
                      <a:ext uri="{FF2B5EF4-FFF2-40B4-BE49-F238E27FC236}">
                        <a16:creationId xmlns:a16="http://schemas.microsoft.com/office/drawing/2014/main" id="{D611A989-0161-47EE-BB23-B323718DF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8321" y="3703262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>
                    <a:extLst>
                      <a:ext uri="{FF2B5EF4-FFF2-40B4-BE49-F238E27FC236}">
                        <a16:creationId xmlns:a16="http://schemas.microsoft.com/office/drawing/2014/main" id="{28970F2E-4E14-4794-913D-49F98F8BC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4646" y="3046804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82797CAE-9F70-4539-AC76-271B85E75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82797CAE-9F70-4539-AC76-271B85E75C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437F13EB-B4DD-4219-90E2-0BA8EB1ED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437F13EB-B4DD-4219-90E2-0BA8EB1EDD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F2E909BB-7E03-4F8B-95C0-0B0716DA75E4}"/>
                    </a:ext>
                  </a:extLst>
                </p:cNvPr>
                <p:cNvSpPr txBox="1"/>
                <p:nvPr/>
              </p:nvSpPr>
              <p:spPr>
                <a:xfrm>
                  <a:off x="5636600" y="5841758"/>
                  <a:ext cx="25196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数字信号调制示意图</a:t>
                  </a:r>
                </a:p>
              </p:txBody>
            </p:sp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B7B060DD-2B16-41C3-A7A7-D316D9D3D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158" y="3290377"/>
                  <a:ext cx="0" cy="8981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242F8872-F802-47AD-9594-4B57AF24D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242F8872-F802-47AD-9594-4B57AF24D7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B244F2-B21C-46D8-BFFA-7655F369BD23}"/>
              </a:ext>
            </a:extLst>
          </p:cNvPr>
          <p:cNvSpPr/>
          <p:nvPr/>
        </p:nvSpPr>
        <p:spPr>
          <a:xfrm>
            <a:off x="477799" y="1401103"/>
            <a:ext cx="486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通过四阶</a:t>
            </a:r>
            <a:r>
              <a:rPr lang="en-US" altLang="zh-CN" dirty="0"/>
              <a:t>Runge-</a:t>
            </a:r>
            <a:r>
              <a:rPr lang="en-US" altLang="zh-CN" dirty="0" err="1"/>
              <a:t>Kutta</a:t>
            </a:r>
            <a:r>
              <a:rPr lang="zh-CN" altLang="en-US" dirty="0"/>
              <a:t>方程解大信号速率方程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F425A8-13D2-44B9-8ECC-7C4350D73FF3}"/>
              </a:ext>
            </a:extLst>
          </p:cNvPr>
          <p:cNvGrpSpPr/>
          <p:nvPr/>
        </p:nvGrpSpPr>
        <p:grpSpPr>
          <a:xfrm>
            <a:off x="4168546" y="1722599"/>
            <a:ext cx="3951134" cy="2461673"/>
            <a:chOff x="4460397" y="4030167"/>
            <a:chExt cx="3951134" cy="2461673"/>
          </a:xfrm>
        </p:grpSpPr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AA35372C-A860-4312-B5FB-131C26702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762" t="3437" r="6717" b="4579"/>
            <a:stretch/>
          </p:blipFill>
          <p:spPr>
            <a:xfrm>
              <a:off x="4460397" y="4030167"/>
              <a:ext cx="3951134" cy="2106098"/>
            </a:xfrm>
            <a:prstGeom prst="rect">
              <a:avLst/>
            </a:prstGeom>
          </p:spPr>
        </p:pic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BBBA03F-1FB3-441F-AAC6-0C7776DFD2DF}"/>
                </a:ext>
              </a:extLst>
            </p:cNvPr>
            <p:cNvSpPr txBox="1"/>
            <p:nvPr/>
          </p:nvSpPr>
          <p:spPr>
            <a:xfrm>
              <a:off x="4729233" y="6030175"/>
              <a:ext cx="3340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M. F. Lu</a:t>
              </a:r>
              <a:r>
                <a:rPr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etc</a:t>
              </a:r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IEEE JOURNAL OF QUANTUM ELECTRONICS, VOL. 31, NO. 8, 1995</a:t>
              </a:r>
              <a:endPara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84088BA0-88D5-418F-A659-A97B28264634}"/>
              </a:ext>
            </a:extLst>
          </p:cNvPr>
          <p:cNvSpPr/>
          <p:nvPr/>
        </p:nvSpPr>
        <p:spPr>
          <a:xfrm>
            <a:off x="477799" y="1866628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信号调制质量由</a:t>
            </a:r>
            <a:r>
              <a:rPr lang="zh-CN" altLang="en-US" dirty="0">
                <a:solidFill>
                  <a:srgbClr val="FF0000"/>
                </a:solidFill>
              </a:rPr>
              <a:t>眼图</a:t>
            </a:r>
            <a:r>
              <a:rPr lang="zh-CN" altLang="en-US" dirty="0"/>
              <a:t>表征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45E1574-129C-4532-8B86-2B63FA81F7FC}"/>
              </a:ext>
            </a:extLst>
          </p:cNvPr>
          <p:cNvSpPr txBox="1"/>
          <p:nvPr/>
        </p:nvSpPr>
        <p:spPr>
          <a:xfrm>
            <a:off x="5757080" y="6212298"/>
            <a:ext cx="243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大信号眼图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71D04A-09BF-490F-B51D-D1389F517B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3" r="4626" b="6716"/>
          <a:stretch/>
        </p:blipFill>
        <p:spPr>
          <a:xfrm>
            <a:off x="5060650" y="4417990"/>
            <a:ext cx="2470655" cy="1800689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34756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10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偏置电流和斜率效率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B244F2-B21C-46D8-BFFA-7655F369BD23}"/>
              </a:ext>
            </a:extLst>
          </p:cNvPr>
          <p:cNvSpPr/>
          <p:nvPr/>
        </p:nvSpPr>
        <p:spPr>
          <a:xfrm>
            <a:off x="394941" y="1482268"/>
            <a:ext cx="360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电平电流摆幅越大，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9547AE-15D9-4AF9-BB94-5D6859ADD773}"/>
              </a:ext>
            </a:extLst>
          </p:cNvPr>
          <p:cNvSpPr/>
          <p:nvPr/>
        </p:nvSpPr>
        <p:spPr>
          <a:xfrm>
            <a:off x="394941" y="2045223"/>
            <a:ext cx="4595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电平接近阈值电流，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Turn-On-Delay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E304E9A-E3BA-4C86-8F1E-C7FC28F4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168" y="2366796"/>
            <a:ext cx="3512738" cy="3197062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A11ECE9B-7106-4514-96B4-9A98C5857A6B}"/>
              </a:ext>
            </a:extLst>
          </p:cNvPr>
          <p:cNvSpPr/>
          <p:nvPr/>
        </p:nvSpPr>
        <p:spPr>
          <a:xfrm>
            <a:off x="394941" y="2608178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需要较大偏置电流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2C680C9-B068-4490-AD80-CE084C954D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r="13083"/>
          <a:stretch/>
        </p:blipFill>
        <p:spPr>
          <a:xfrm>
            <a:off x="1026398" y="3269611"/>
            <a:ext cx="2902317" cy="27223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33575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37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阻尼和寄生参数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0CA39BB-15B2-44E7-855C-0D39538C1619}"/>
              </a:ext>
            </a:extLst>
          </p:cNvPr>
          <p:cNvGrpSpPr/>
          <p:nvPr/>
        </p:nvGrpSpPr>
        <p:grpSpPr>
          <a:xfrm>
            <a:off x="394941" y="1508120"/>
            <a:ext cx="4644905" cy="4426990"/>
            <a:chOff x="394941" y="1508120"/>
            <a:chExt cx="4644905" cy="442699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FA3A5F10-093C-4AB9-B0C0-28885F21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37" y="3599466"/>
              <a:ext cx="3099001" cy="2335644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1AA318A-FE92-4151-AD5F-C14665F58743}"/>
                </a:ext>
              </a:extLst>
            </p:cNvPr>
            <p:cNvSpPr/>
            <p:nvPr/>
          </p:nvSpPr>
          <p:spPr>
            <a:xfrm>
              <a:off x="394941" y="1508120"/>
              <a:ext cx="30957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阻尼大，降低眼图过冲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AB7CC76-D8E2-4644-B345-0202317C7F0E}"/>
                    </a:ext>
                  </a:extLst>
                </p:cNvPr>
                <p:cNvSpPr/>
                <p:nvPr/>
              </p:nvSpPr>
              <p:spPr>
                <a:xfrm>
                  <a:off x="394941" y="2278753"/>
                  <a:ext cx="4485652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适当增大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Q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值，增加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，增大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因子</a:t>
                  </a: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AB7CC76-D8E2-4644-B345-0202317C7F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41" y="2278753"/>
                  <a:ext cx="4485652" cy="423770"/>
                </a:xfrm>
                <a:prstGeom prst="rect">
                  <a:avLst/>
                </a:prstGeom>
                <a:blipFill>
                  <a:blip r:embed="rId4"/>
                  <a:stretch>
                    <a:fillRect l="-1223" t="-8696" r="-679" b="-202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B4E3370-8CA2-4B48-BCA3-4D69330FD31E}"/>
                </a:ext>
              </a:extLst>
            </p:cNvPr>
            <p:cNvSpPr/>
            <p:nvPr/>
          </p:nvSpPr>
          <p:spPr>
            <a:xfrm>
              <a:off x="1267048" y="2631603"/>
              <a:ext cx="37727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Xiao-Meng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Lv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IEEE JOURNAL OF QUANTUM ELECTRONICS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030BE2C-BD8C-4D16-868D-3611BC19319A}"/>
              </a:ext>
            </a:extLst>
          </p:cNvPr>
          <p:cNvGrpSpPr/>
          <p:nvPr/>
        </p:nvGrpSpPr>
        <p:grpSpPr>
          <a:xfrm>
            <a:off x="4877289" y="1466864"/>
            <a:ext cx="3807453" cy="5033224"/>
            <a:chOff x="355779" y="1530682"/>
            <a:chExt cx="3807453" cy="503322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E42F9D7-DC94-4C25-92FE-30B14640F237}"/>
                </a:ext>
              </a:extLst>
            </p:cNvPr>
            <p:cNvGrpSpPr/>
            <p:nvPr/>
          </p:nvGrpSpPr>
          <p:grpSpPr>
            <a:xfrm>
              <a:off x="355779" y="1530682"/>
              <a:ext cx="3807453" cy="1259163"/>
              <a:chOff x="394941" y="1482268"/>
              <a:chExt cx="3807453" cy="125916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E896690-E3DB-4A82-AEF8-ADE8B6AB1D06}"/>
                  </a:ext>
                </a:extLst>
              </p:cNvPr>
              <p:cNvSpPr/>
              <p:nvPr/>
            </p:nvSpPr>
            <p:spPr>
              <a:xfrm>
                <a:off x="394941" y="1482268"/>
                <a:ext cx="28328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斜率效率小，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越小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F5B06E7-B315-4D96-84E3-528251EF0903}"/>
                  </a:ext>
                </a:extLst>
              </p:cNvPr>
              <p:cNvSpPr/>
              <p:nvPr/>
            </p:nvSpPr>
            <p:spPr>
              <a:xfrm>
                <a:off x="394941" y="2341321"/>
                <a:ext cx="38074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温度降低斜率效率和微分增益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A5943A2-EE13-47A2-8F06-F51200273856}"/>
                </a:ext>
              </a:extLst>
            </p:cNvPr>
            <p:cNvGrpSpPr/>
            <p:nvPr/>
          </p:nvGrpSpPr>
          <p:grpSpPr>
            <a:xfrm>
              <a:off x="506770" y="3056702"/>
              <a:ext cx="3505470" cy="3507204"/>
              <a:chOff x="742588" y="3015265"/>
              <a:chExt cx="3505470" cy="3507204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27DCE42-486C-46C2-B1CD-A68E71D43F76}"/>
                  </a:ext>
                </a:extLst>
              </p:cNvPr>
              <p:cNvGrpSpPr/>
              <p:nvPr/>
            </p:nvGrpSpPr>
            <p:grpSpPr>
              <a:xfrm>
                <a:off x="742588" y="3015265"/>
                <a:ext cx="3505470" cy="3507204"/>
                <a:chOff x="5118402" y="2201672"/>
                <a:chExt cx="3505470" cy="35072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3B1DF4C1-93B6-4A78-AA5E-E68599CDE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8402" y="2201672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3B1DF4C1-93B6-4A78-AA5E-E68599CDEB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8402" y="2201672"/>
                      <a:ext cx="38587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2667A1C3-0146-4CEA-90E8-3DCD1A0E1BFC}"/>
                    </a:ext>
                  </a:extLst>
                </p:cNvPr>
                <p:cNvGrpSpPr/>
                <p:nvPr/>
              </p:nvGrpSpPr>
              <p:grpSpPr>
                <a:xfrm>
                  <a:off x="5514313" y="2255168"/>
                  <a:ext cx="3109559" cy="3453708"/>
                  <a:chOff x="5524098" y="2284191"/>
                  <a:chExt cx="3109559" cy="3453708"/>
                </a:xfrm>
              </p:grpSpPr>
              <p:sp>
                <p:nvSpPr>
                  <p:cNvPr id="82" name="文本框 91">
                    <a:extLst>
                      <a:ext uri="{FF2B5EF4-FFF2-40B4-BE49-F238E27FC236}">
                        <a16:creationId xmlns:a16="http://schemas.microsoft.com/office/drawing/2014/main" id="{BD98FD1C-B67F-4450-A5B5-141929F1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329" y="2863128"/>
                    <a:ext cx="288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83" name="文本框 92">
                    <a:extLst>
                      <a:ext uri="{FF2B5EF4-FFF2-40B4-BE49-F238E27FC236}">
                        <a16:creationId xmlns:a16="http://schemas.microsoft.com/office/drawing/2014/main" id="{5EC4B6F5-9032-4D75-AD28-4B8536D198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5429" y="3502606"/>
                    <a:ext cx="288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  <p:grpSp>
                <p:nvGrpSpPr>
                  <p:cNvPr id="84" name="组合 83">
                    <a:extLst>
                      <a:ext uri="{FF2B5EF4-FFF2-40B4-BE49-F238E27FC236}">
                        <a16:creationId xmlns:a16="http://schemas.microsoft.com/office/drawing/2014/main" id="{217CC189-26EB-483A-B690-5448830D7EF2}"/>
                      </a:ext>
                    </a:extLst>
                  </p:cNvPr>
                  <p:cNvGrpSpPr/>
                  <p:nvPr/>
                </p:nvGrpSpPr>
                <p:grpSpPr>
                  <a:xfrm>
                    <a:off x="5524098" y="2284191"/>
                    <a:ext cx="2856045" cy="3453708"/>
                    <a:chOff x="5524098" y="2284191"/>
                    <a:chExt cx="2856045" cy="3453708"/>
                  </a:xfrm>
                </p:grpSpPr>
                <p:cxnSp>
                  <p:nvCxnSpPr>
                    <p:cNvPr id="85" name="直接箭头连接符 84">
                      <a:extLst>
                        <a:ext uri="{FF2B5EF4-FFF2-40B4-BE49-F238E27FC236}">
                          <a16:creationId xmlns:a16="http://schemas.microsoft.com/office/drawing/2014/main" id="{7158EB7F-D76F-4D5C-9374-499874A970E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24098" y="4134594"/>
                      <a:ext cx="2194560" cy="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接箭头连接符 85">
                      <a:extLst>
                        <a:ext uri="{FF2B5EF4-FFF2-40B4-BE49-F238E27FC236}">
                          <a16:creationId xmlns:a16="http://schemas.microsoft.com/office/drawing/2014/main" id="{95F3D696-02D4-472B-97AE-6C47018F4D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524099" y="2284191"/>
                      <a:ext cx="1" cy="1850403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86">
                      <a:extLst>
                        <a:ext uri="{FF2B5EF4-FFF2-40B4-BE49-F238E27FC236}">
                          <a16:creationId xmlns:a16="http://schemas.microsoft.com/office/drawing/2014/main" id="{2C2D3636-BAA9-410E-BB98-CFF015FF81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766343" y="2370335"/>
                      <a:ext cx="1247016" cy="1768715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>
                      <a:extLst>
                        <a:ext uri="{FF2B5EF4-FFF2-40B4-BE49-F238E27FC236}">
                          <a16:creationId xmlns:a16="http://schemas.microsoft.com/office/drawing/2014/main" id="{E98A684B-9F2E-42DC-9C36-BC8A697D76B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39205" y="3703262"/>
                      <a:ext cx="0" cy="1294863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连接符 88">
                      <a:extLst>
                        <a:ext uri="{FF2B5EF4-FFF2-40B4-BE49-F238E27FC236}">
                          <a16:creationId xmlns:a16="http://schemas.microsoft.com/office/drawing/2014/main" id="{2BA9FE26-3E55-4D5B-8C12-B62B0541BE30}"/>
                        </a:ext>
                      </a:extLst>
                    </p:cNvPr>
                    <p:cNvCxnSpPr>
                      <a:cxnSpLocks/>
                      <a:endCxn id="93" idx="0"/>
                    </p:cNvCxnSpPr>
                    <p:nvPr/>
                  </p:nvCxnSpPr>
                  <p:spPr>
                    <a:xfrm flipH="1">
                      <a:off x="6606138" y="3038917"/>
                      <a:ext cx="15240" cy="232965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接连接符 89">
                      <a:extLst>
                        <a:ext uri="{FF2B5EF4-FFF2-40B4-BE49-F238E27FC236}">
                          <a16:creationId xmlns:a16="http://schemas.microsoft.com/office/drawing/2014/main" id="{86464B0B-6D7B-4240-9CD5-EF94CB18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38973" y="3036160"/>
                      <a:ext cx="174117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>
                      <a:extLst>
                        <a:ext uri="{FF2B5EF4-FFF2-40B4-BE49-F238E27FC236}">
                          <a16:creationId xmlns:a16="http://schemas.microsoft.com/office/drawing/2014/main" id="{B2838E3B-26DF-4E14-B712-36161A4294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39205" y="3703262"/>
                      <a:ext cx="216893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2" name="组合 91">
                      <a:extLst>
                        <a:ext uri="{FF2B5EF4-FFF2-40B4-BE49-F238E27FC236}">
                          <a16:creationId xmlns:a16="http://schemas.microsoft.com/office/drawing/2014/main" id="{80E741DF-676A-4FE8-AAA5-1D7569F70C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7053" y="4188526"/>
                      <a:ext cx="503042" cy="1195669"/>
                      <a:chOff x="6127053" y="4340926"/>
                      <a:chExt cx="503042" cy="1195669"/>
                    </a:xfrm>
                  </p:grpSpPr>
                  <p:cxnSp>
                    <p:nvCxnSpPr>
                      <p:cNvPr id="107" name="直接连接符 106">
                        <a:extLst>
                          <a:ext uri="{FF2B5EF4-FFF2-40B4-BE49-F238E27FC236}">
                            <a16:creationId xmlns:a16="http://schemas.microsoft.com/office/drawing/2014/main" id="{AFB9FFBB-5A2B-406A-AE15-6A8357A2C2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21378" y="4340926"/>
                        <a:ext cx="0" cy="305069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直接连接符 107">
                        <a:extLst>
                          <a:ext uri="{FF2B5EF4-FFF2-40B4-BE49-F238E27FC236}">
                            <a16:creationId xmlns:a16="http://schemas.microsoft.com/office/drawing/2014/main" id="{684707B6-DF00-4395-A052-030575CC7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27053" y="4638579"/>
                        <a:ext cx="4992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直接连接符 108">
                        <a:extLst>
                          <a:ext uri="{FF2B5EF4-FFF2-40B4-BE49-F238E27FC236}">
                            <a16:creationId xmlns:a16="http://schemas.microsoft.com/office/drawing/2014/main" id="{27E10B06-9515-4D8A-9AEA-9C75006898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5063" y="4638579"/>
                        <a:ext cx="4142" cy="28852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直接连接符 109">
                        <a:extLst>
                          <a:ext uri="{FF2B5EF4-FFF2-40B4-BE49-F238E27FC236}">
                            <a16:creationId xmlns:a16="http://schemas.microsoft.com/office/drawing/2014/main" id="{54D397B7-3F99-4663-B63B-24B7A72968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0228" y="4927104"/>
                        <a:ext cx="4992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接连接符 110">
                        <a:extLst>
                          <a:ext uri="{FF2B5EF4-FFF2-40B4-BE49-F238E27FC236}">
                            <a16:creationId xmlns:a16="http://schemas.microsoft.com/office/drawing/2014/main" id="{DBCB85A3-2A0B-496D-BF32-CADBFD0427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21378" y="4935982"/>
                        <a:ext cx="0" cy="305069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接连接符 111">
                        <a:extLst>
                          <a:ext uri="{FF2B5EF4-FFF2-40B4-BE49-F238E27FC236}">
                            <a16:creationId xmlns:a16="http://schemas.microsoft.com/office/drawing/2014/main" id="{D3E1A6F3-3EBE-4324-AF10-8E6E4D6872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0875" y="5233652"/>
                        <a:ext cx="49922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直接连接符 112">
                        <a:extLst>
                          <a:ext uri="{FF2B5EF4-FFF2-40B4-BE49-F238E27FC236}">
                            <a16:creationId xmlns:a16="http://schemas.microsoft.com/office/drawing/2014/main" id="{513FDA56-F882-4502-AA08-445DF42CC5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0875" y="5231526"/>
                        <a:ext cx="0" cy="305069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文本框 87">
                      <a:extLst>
                        <a:ext uri="{FF2B5EF4-FFF2-40B4-BE49-F238E27FC236}">
                          <a16:creationId xmlns:a16="http://schemas.microsoft.com/office/drawing/2014/main" id="{E949DA56-E0FC-4B5C-BB20-EB4A66313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4897" y="5368567"/>
                      <a:ext cx="12024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/>
                        <a:t>0       1         </a:t>
                      </a:r>
                      <a:endParaRPr lang="zh-CN" altLang="en-US" dirty="0"/>
                    </a:p>
                  </p:txBody>
                </p:sp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51571BEA-A3E1-4C5F-A864-DB11F271F4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28926" y="3036160"/>
                      <a:ext cx="1322033" cy="677746"/>
                      <a:chOff x="6674646" y="3036160"/>
                      <a:chExt cx="1322033" cy="677746"/>
                    </a:xfrm>
                  </p:grpSpPr>
                  <p:cxnSp>
                    <p:nvCxnSpPr>
                      <p:cNvPr id="99" name="直接连接符 98">
                        <a:extLst>
                          <a:ext uri="{FF2B5EF4-FFF2-40B4-BE49-F238E27FC236}">
                            <a16:creationId xmlns:a16="http://schemas.microsoft.com/office/drawing/2014/main" id="{4690D98B-4F0C-4D0D-8185-27F10B3921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13474" y="3036160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直接连接符 99">
                        <a:extLst>
                          <a:ext uri="{FF2B5EF4-FFF2-40B4-BE49-F238E27FC236}">
                            <a16:creationId xmlns:a16="http://schemas.microsoft.com/office/drawing/2014/main" id="{8C4B142D-AEB4-4F5D-996C-4C5F13A39F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13359" y="3703262"/>
                        <a:ext cx="346229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直接连接符 100">
                        <a:extLst>
                          <a:ext uri="{FF2B5EF4-FFF2-40B4-BE49-F238E27FC236}">
                            <a16:creationId xmlns:a16="http://schemas.microsoft.com/office/drawing/2014/main" id="{E5EC3A0B-E2DD-4ABE-AF43-D98F656D9D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76123" y="3045038"/>
                        <a:ext cx="32835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直接连接符 101">
                        <a:extLst>
                          <a:ext uri="{FF2B5EF4-FFF2-40B4-BE49-F238E27FC236}">
                            <a16:creationId xmlns:a16="http://schemas.microsoft.com/office/drawing/2014/main" id="{9B4EB66D-F4CF-42EA-8528-7C05A6BA6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9588" y="3036160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直接连接符 102">
                        <a:extLst>
                          <a:ext uri="{FF2B5EF4-FFF2-40B4-BE49-F238E27FC236}">
                            <a16:creationId xmlns:a16="http://schemas.microsoft.com/office/drawing/2014/main" id="{7DF06889-0023-4E6A-B442-0E2A5C6743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359588" y="3047794"/>
                        <a:ext cx="32835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直接连接符 103">
                        <a:extLst>
                          <a:ext uri="{FF2B5EF4-FFF2-40B4-BE49-F238E27FC236}">
                            <a16:creationId xmlns:a16="http://schemas.microsoft.com/office/drawing/2014/main" id="{0881F483-1090-4EF7-902C-FF06345D43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78493" y="3036160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直接连接符 104">
                        <a:extLst>
                          <a:ext uri="{FF2B5EF4-FFF2-40B4-BE49-F238E27FC236}">
                            <a16:creationId xmlns:a16="http://schemas.microsoft.com/office/drawing/2014/main" id="{15A28E41-FDC3-4625-8340-C4D3F00DA1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68321" y="3703262"/>
                        <a:ext cx="328358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直接连接符 105">
                        <a:extLst>
                          <a:ext uri="{FF2B5EF4-FFF2-40B4-BE49-F238E27FC236}">
                            <a16:creationId xmlns:a16="http://schemas.microsoft.com/office/drawing/2014/main" id="{40F0DDE3-DC59-49E1-8EB3-08FBF667A5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74646" y="3046804"/>
                        <a:ext cx="0" cy="667102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矩形 94">
                          <a:extLst>
                            <a:ext uri="{FF2B5EF4-FFF2-40B4-BE49-F238E27FC236}">
                              <a16:creationId xmlns:a16="http://schemas.microsoft.com/office/drawing/2014/main" id="{E7E7FFEE-552D-4F3D-8249-ECED4C2F8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91070" y="4196056"/>
                          <a:ext cx="333040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矩形 94">
                          <a:extLst>
                            <a:ext uri="{FF2B5EF4-FFF2-40B4-BE49-F238E27FC236}">
                              <a16:creationId xmlns:a16="http://schemas.microsoft.com/office/drawing/2014/main" id="{E7E7FFEE-552D-4F3D-8249-ECED4C2F8A80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91070" y="4196056"/>
                          <a:ext cx="333040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矩形 95">
                          <a:extLst>
                            <a:ext uri="{FF2B5EF4-FFF2-40B4-BE49-F238E27FC236}">
                              <a16:creationId xmlns:a16="http://schemas.microsoft.com/office/drawing/2014/main" id="{A0B6556C-3881-4806-9FBD-DBA981D812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97687" y="4132065"/>
                          <a:ext cx="510170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th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6" name="矩形 95">
                          <a:extLst>
                            <a:ext uri="{FF2B5EF4-FFF2-40B4-BE49-F238E27FC236}">
                              <a16:creationId xmlns:a16="http://schemas.microsoft.com/office/drawing/2014/main" id="{A0B6556C-3881-4806-9FBD-DBA981D8126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97687" y="4132065"/>
                          <a:ext cx="510170" cy="33855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直接连接符 96">
                      <a:extLst>
                        <a:ext uri="{FF2B5EF4-FFF2-40B4-BE49-F238E27FC236}">
                          <a16:creationId xmlns:a16="http://schemas.microsoft.com/office/drawing/2014/main" id="{CA59843F-5039-47A6-8C2C-DCCE89649B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85158" y="3290377"/>
                      <a:ext cx="0" cy="898149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矩形 97">
                          <a:extLst>
                            <a:ext uri="{FF2B5EF4-FFF2-40B4-BE49-F238E27FC236}">
                              <a16:creationId xmlns:a16="http://schemas.microsoft.com/office/drawing/2014/main" id="{E668BF8F-DAFD-47D2-972A-2D4A575ADD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0073" y="4118038"/>
                          <a:ext cx="510170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矩形 97">
                          <a:extLst>
                            <a:ext uri="{FF2B5EF4-FFF2-40B4-BE49-F238E27FC236}">
                              <a16:creationId xmlns:a16="http://schemas.microsoft.com/office/drawing/2014/main" id="{E668BF8F-DAFD-47D2-972A-2D4A575ADD6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30073" y="4118038"/>
                          <a:ext cx="510170" cy="338554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6ACD6654-7174-4242-9CDC-15D76F31F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9817" y="3577453"/>
                <a:ext cx="1940598" cy="1346168"/>
              </a:xfrm>
              <a:prstGeom prst="line">
                <a:avLst/>
              </a:prstGeom>
              <a:ln w="22225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727C989-7F87-4D1F-B268-E665B8789D8A}"/>
                  </a:ext>
                </a:extLst>
              </p:cNvPr>
              <p:cNvCxnSpPr/>
              <p:nvPr/>
            </p:nvCxnSpPr>
            <p:spPr>
              <a:xfrm>
                <a:off x="1759750" y="4694608"/>
                <a:ext cx="2168930" cy="0"/>
              </a:xfrm>
              <a:prstGeom prst="line">
                <a:avLst/>
              </a:prstGeom>
              <a:ln w="15875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B899E111-1D4C-44E5-8E5C-0990CA224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856" y="4351708"/>
                <a:ext cx="164768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92">
                <a:extLst>
                  <a:ext uri="{FF2B5EF4-FFF2-40B4-BE49-F238E27FC236}">
                    <a16:creationId xmlns:a16="http://schemas.microsoft.com/office/drawing/2014/main" id="{05548D87-D0DD-44F5-A026-0DD6DA14742C}"/>
                  </a:ext>
                </a:extLst>
              </p:cNvPr>
              <p:cNvSpPr txBox="1"/>
              <p:nvPr/>
            </p:nvSpPr>
            <p:spPr>
              <a:xfrm>
                <a:off x="3870892" y="4510884"/>
                <a:ext cx="153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0070C0"/>
                    </a:solidFill>
                  </a:rPr>
                  <a:t>0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文本框 91">
                <a:extLst>
                  <a:ext uri="{FF2B5EF4-FFF2-40B4-BE49-F238E27FC236}">
                    <a16:creationId xmlns:a16="http://schemas.microsoft.com/office/drawing/2014/main" id="{5CE33D4F-1C12-4D78-9EF3-2C5463E94EB5}"/>
                  </a:ext>
                </a:extLst>
              </p:cNvPr>
              <p:cNvSpPr txBox="1"/>
              <p:nvPr/>
            </p:nvSpPr>
            <p:spPr>
              <a:xfrm>
                <a:off x="3851830" y="4129144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rgbClr val="0070C0"/>
                    </a:solidFill>
                  </a:rPr>
                  <a:t>1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74006" y="634677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77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大信号调制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44781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寄生参数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FCBB17-BD36-48E3-B424-554CB919ED9C}"/>
              </a:ext>
            </a:extLst>
          </p:cNvPr>
          <p:cNvGrpSpPr/>
          <p:nvPr/>
        </p:nvGrpSpPr>
        <p:grpSpPr>
          <a:xfrm>
            <a:off x="567866" y="6199859"/>
            <a:ext cx="7954320" cy="423927"/>
            <a:chOff x="567866" y="6094625"/>
            <a:chExt cx="7954320" cy="42392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C1AAA1-E6B0-4CA8-B6AE-EFC57E1521E6}"/>
                </a:ext>
              </a:extLst>
            </p:cNvPr>
            <p:cNvCxnSpPr/>
            <p:nvPr/>
          </p:nvCxnSpPr>
          <p:spPr>
            <a:xfrm>
              <a:off x="567866" y="6510431"/>
              <a:ext cx="7882312" cy="812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AE41C4-F909-4D81-95BB-4D484804B54F}"/>
                </a:ext>
              </a:extLst>
            </p:cNvPr>
            <p:cNvCxnSpPr/>
            <p:nvPr/>
          </p:nvCxnSpPr>
          <p:spPr>
            <a:xfrm>
              <a:off x="8450178" y="6094625"/>
              <a:ext cx="0" cy="423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D2D1112-AC95-44C0-97A6-1C2DA1028032}"/>
                </a:ext>
              </a:extLst>
            </p:cNvPr>
            <p:cNvCxnSpPr/>
            <p:nvPr/>
          </p:nvCxnSpPr>
          <p:spPr>
            <a:xfrm>
              <a:off x="8522186" y="6230520"/>
              <a:ext cx="0" cy="288032"/>
            </a:xfrm>
            <a:prstGeom prst="line">
              <a:avLst/>
            </a:prstGeom>
            <a:ln w="28575">
              <a:solidFill>
                <a:srgbClr val="33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65C2C2-79D4-4D6A-B392-AC55B68035B6}"/>
              </a:ext>
            </a:extLst>
          </p:cNvPr>
          <p:cNvGrpSpPr/>
          <p:nvPr/>
        </p:nvGrpSpPr>
        <p:grpSpPr>
          <a:xfrm>
            <a:off x="477893" y="1267972"/>
            <a:ext cx="7540331" cy="72008"/>
            <a:chOff x="477893" y="1303484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1339488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1303484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AA70996-E791-4C44-BD0B-1CEA78032FC0}"/>
              </a:ext>
            </a:extLst>
          </p:cNvPr>
          <p:cNvSpPr txBox="1"/>
          <p:nvPr/>
        </p:nvSpPr>
        <p:spPr>
          <a:xfrm>
            <a:off x="394939" y="1557142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与驱动电路相连，则激光器寄生参数降低眼图质量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AF15C1-9053-44C9-9B2B-7367DC26DF18}"/>
              </a:ext>
            </a:extLst>
          </p:cNvPr>
          <p:cNvGrpSpPr/>
          <p:nvPr/>
        </p:nvGrpSpPr>
        <p:grpSpPr>
          <a:xfrm>
            <a:off x="850484" y="3856040"/>
            <a:ext cx="7685566" cy="2521709"/>
            <a:chOff x="850484" y="3983632"/>
            <a:chExt cx="7685566" cy="252170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F5D1919-1081-4395-BC79-BC958C4C2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824"/>
            <a:stretch/>
          </p:blipFill>
          <p:spPr>
            <a:xfrm>
              <a:off x="3375919" y="4002832"/>
              <a:ext cx="5160131" cy="176791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24EBEB-330B-4D68-A260-F0A281A6BBC2}"/>
                </a:ext>
              </a:extLst>
            </p:cNvPr>
            <p:cNvSpPr/>
            <p:nvPr/>
          </p:nvSpPr>
          <p:spPr>
            <a:xfrm>
              <a:off x="4236603" y="5830266"/>
              <a:ext cx="34387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寄生电容对眼图的影响 左：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2pF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5pF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DC07E7-1029-4FF9-AF30-AC0A297F16CA}"/>
                </a:ext>
              </a:extLst>
            </p:cNvPr>
            <p:cNvSpPr/>
            <p:nvPr/>
          </p:nvSpPr>
          <p:spPr>
            <a:xfrm>
              <a:off x="4107738" y="6197564"/>
              <a:ext cx="42523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M.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Agresti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etc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lang="nl-NL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Proceedings of SPIE Vol. 4947 (2003)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7785D57-C7A6-4779-B55F-5CCD2CB7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1977" y="3983632"/>
              <a:ext cx="2033793" cy="1846634"/>
            </a:xfrm>
            <a:prstGeom prst="rect">
              <a:avLst/>
            </a:prstGeom>
          </p:spPr>
        </p:pic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24734E6-89AF-44A8-9962-5022946C8BA6}"/>
                </a:ext>
              </a:extLst>
            </p:cNvPr>
            <p:cNvSpPr/>
            <p:nvPr/>
          </p:nvSpPr>
          <p:spPr>
            <a:xfrm>
              <a:off x="850484" y="5830266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由速率方程建立的简单等效模型</a:t>
              </a: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FF13C4A-E1CE-4CD6-8AE6-34AF417E462F}"/>
              </a:ext>
            </a:extLst>
          </p:cNvPr>
          <p:cNvSpPr txBox="1"/>
          <p:nvPr/>
        </p:nvSpPr>
        <p:spPr>
          <a:xfrm>
            <a:off x="394939" y="2219516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串联电阻越小，寄生电容越小，眼图过冲越小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F083EE-B750-496E-A86E-3A502EE2BF84}"/>
              </a:ext>
            </a:extLst>
          </p:cNvPr>
          <p:cNvSpPr txBox="1"/>
          <p:nvPr/>
        </p:nvSpPr>
        <p:spPr>
          <a:xfrm>
            <a:off x="394939" y="2884663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小腔体可以降低寄生电容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50178" y="633575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18/19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4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26E430-10E4-4E9E-8B1C-952D8B7F6AE0}"/>
              </a:ext>
            </a:extLst>
          </p:cNvPr>
          <p:cNvSpPr txBox="1"/>
          <p:nvPr/>
        </p:nvSpPr>
        <p:spPr>
          <a:xfrm>
            <a:off x="3543679" y="2576768"/>
            <a:ext cx="3019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0CE2EA-2ED6-46CA-9669-CA4C8FF6A103}"/>
              </a:ext>
            </a:extLst>
          </p:cNvPr>
          <p:cNvSpPr/>
          <p:nvPr/>
        </p:nvSpPr>
        <p:spPr>
          <a:xfrm>
            <a:off x="8310218" y="639173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92715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0337144-CC4E-43D6-877D-3E04791CC7B5}"/>
              </a:ext>
            </a:extLst>
          </p:cNvPr>
          <p:cNvGrpSpPr/>
          <p:nvPr/>
        </p:nvGrpSpPr>
        <p:grpSpPr>
          <a:xfrm>
            <a:off x="477893" y="930619"/>
            <a:ext cx="7540331" cy="72008"/>
            <a:chOff x="477893" y="930619"/>
            <a:chExt cx="7540331" cy="7200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EF104D8-8AEA-4E6D-A121-67CB038ADD4E}"/>
                </a:ext>
              </a:extLst>
            </p:cNvPr>
            <p:cNvCxnSpPr>
              <a:endCxn id="14" idx="6"/>
            </p:cNvCxnSpPr>
            <p:nvPr/>
          </p:nvCxnSpPr>
          <p:spPr>
            <a:xfrm flipV="1">
              <a:off x="477893" y="966623"/>
              <a:ext cx="7540331" cy="1101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联系 8">
              <a:extLst>
                <a:ext uri="{FF2B5EF4-FFF2-40B4-BE49-F238E27FC236}">
                  <a16:creationId xmlns:a16="http://schemas.microsoft.com/office/drawing/2014/main" id="{7CCFD163-1C5B-419A-A0BF-340A9396C36A}"/>
                </a:ext>
              </a:extLst>
            </p:cNvPr>
            <p:cNvSpPr/>
            <p:nvPr/>
          </p:nvSpPr>
          <p:spPr>
            <a:xfrm>
              <a:off x="7946216" y="930619"/>
              <a:ext cx="72008" cy="720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461CBD6-9A71-4483-8BF1-30DB8D73E43B}"/>
              </a:ext>
            </a:extLst>
          </p:cNvPr>
          <p:cNvSpPr/>
          <p:nvPr/>
        </p:nvSpPr>
        <p:spPr>
          <a:xfrm>
            <a:off x="4018002" y="324433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8C4883A-BE3C-4219-9010-F49E8FF1CEE9}"/>
              </a:ext>
            </a:extLst>
          </p:cNvPr>
          <p:cNvGrpSpPr/>
          <p:nvPr/>
        </p:nvGrpSpPr>
        <p:grpSpPr>
          <a:xfrm>
            <a:off x="2671783" y="1709508"/>
            <a:ext cx="5187820" cy="3438984"/>
            <a:chOff x="1119674" y="1795040"/>
            <a:chExt cx="4217821" cy="34389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0B510B-7B1B-4593-A037-31CCEAAEF323}"/>
                </a:ext>
              </a:extLst>
            </p:cNvPr>
            <p:cNvSpPr txBox="1"/>
            <p:nvPr/>
          </p:nvSpPr>
          <p:spPr>
            <a:xfrm>
              <a:off x="1119674" y="1795040"/>
              <a:ext cx="20807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4FE533C-B83F-4EF0-957A-8E871EFC1EDF}"/>
                </a:ext>
              </a:extLst>
            </p:cNvPr>
            <p:cNvSpPr/>
            <p:nvPr/>
          </p:nvSpPr>
          <p:spPr>
            <a:xfrm>
              <a:off x="1119808" y="2746443"/>
              <a:ext cx="197549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理论分析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FB1B2A-84CD-4730-8488-ABB553898586}"/>
                </a:ext>
              </a:extLst>
            </p:cNvPr>
            <p:cNvSpPr/>
            <p:nvPr/>
          </p:nvSpPr>
          <p:spPr>
            <a:xfrm>
              <a:off x="1119674" y="3697846"/>
              <a:ext cx="33970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影响带宽的因素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2EFCF8-C403-4CC6-B525-9C94F6D55DE2}"/>
                </a:ext>
              </a:extLst>
            </p:cNvPr>
            <p:cNvSpPr/>
            <p:nvPr/>
          </p:nvSpPr>
          <p:spPr>
            <a:xfrm>
              <a:off x="1119674" y="4649249"/>
              <a:ext cx="42178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大信号带宽影响因素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27D6B3C-B433-4DB4-80A4-51B78DE60097}"/>
              </a:ext>
            </a:extLst>
          </p:cNvPr>
          <p:cNvSpPr/>
          <p:nvPr/>
        </p:nvSpPr>
        <p:spPr>
          <a:xfrm>
            <a:off x="8450178" y="6246852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研究意义与背景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基于光互连的光子集成芯片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Key devices and integration technologies for optical interconnect, Anjin Liu, UCAS, 2017">
            <a:extLst>
              <a:ext uri="{FF2B5EF4-FFF2-40B4-BE49-F238E27FC236}">
                <a16:creationId xmlns:a16="http://schemas.microsoft.com/office/drawing/2014/main" id="{15B5C713-C463-4E7B-B1D5-8D355D13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38" y="2876123"/>
            <a:ext cx="4246079" cy="22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9E24631-EADC-4772-93CE-F240F4AABD72}"/>
              </a:ext>
            </a:extLst>
          </p:cNvPr>
          <p:cNvSpPr txBox="1"/>
          <p:nvPr/>
        </p:nvSpPr>
        <p:spPr>
          <a:xfrm>
            <a:off x="5575176" y="5085862"/>
            <a:ext cx="224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光互连示意图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0AF3D9-0248-405B-A42A-B789D96C11D5}"/>
              </a:ext>
            </a:extLst>
          </p:cNvPr>
          <p:cNvSpPr txBox="1"/>
          <p:nvPr/>
        </p:nvSpPr>
        <p:spPr>
          <a:xfrm>
            <a:off x="394941" y="1608610"/>
            <a:ext cx="44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基于电互连的微电子芯片面临的挑战</a:t>
            </a:r>
            <a:r>
              <a:rPr lang="zh-CN" altLang="en-US" dirty="0"/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85B023-86A1-4A73-93A5-2D3ECA32345F}"/>
              </a:ext>
            </a:extLst>
          </p:cNvPr>
          <p:cNvSpPr txBox="1"/>
          <p:nvPr/>
        </p:nvSpPr>
        <p:spPr>
          <a:xfrm>
            <a:off x="719091" y="2151504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趋肤效应：增加损耗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4708401-F6DC-48BF-B870-7A13254D62A8}"/>
                  </a:ext>
                </a:extLst>
              </p:cNvPr>
              <p:cNvSpPr/>
              <p:nvPr/>
            </p:nvSpPr>
            <p:spPr>
              <a:xfrm>
                <a:off x="3460305" y="2094091"/>
                <a:ext cx="2582951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带宽限制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4708401-F6DC-48BF-B870-7A13254D6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305" y="2094091"/>
                <a:ext cx="2582951" cy="485582"/>
              </a:xfrm>
              <a:prstGeom prst="rect">
                <a:avLst/>
              </a:prstGeom>
              <a:blipFill>
                <a:blip r:embed="rId4"/>
                <a:stretch>
                  <a:fillRect l="-1655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FCC28C7-A9DE-4FC8-95D5-2ABBB5D54637}"/>
              </a:ext>
            </a:extLst>
          </p:cNvPr>
          <p:cNvSpPr txBox="1"/>
          <p:nvPr/>
        </p:nvSpPr>
        <p:spPr>
          <a:xfrm>
            <a:off x="394941" y="2746250"/>
            <a:ext cx="44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光互连的优势</a:t>
            </a:r>
            <a:r>
              <a:rPr lang="zh-CN" altLang="en-US" dirty="0"/>
              <a:t>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F36242-0279-4420-9808-34EB120BEB31}"/>
              </a:ext>
            </a:extLst>
          </p:cNvPr>
          <p:cNvSpPr txBox="1"/>
          <p:nvPr/>
        </p:nvSpPr>
        <p:spPr>
          <a:xfrm>
            <a:off x="711063" y="3129679"/>
            <a:ext cx="30805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大带宽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光信号载波频率高，高速调制不影响传播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5E170D-46EE-48C1-9F5A-19E080C72991}"/>
              </a:ext>
            </a:extLst>
          </p:cNvPr>
          <p:cNvSpPr txBox="1"/>
          <p:nvPr/>
        </p:nvSpPr>
        <p:spPr>
          <a:xfrm>
            <a:off x="719091" y="3933629"/>
            <a:ext cx="30805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低损耗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介质波导传输，损耗极低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02B744-CD58-4D06-BCD9-80AA0A51885F}"/>
              </a:ext>
            </a:extLst>
          </p:cNvPr>
          <p:cNvSpPr txBox="1"/>
          <p:nvPr/>
        </p:nvSpPr>
        <p:spPr>
          <a:xfrm>
            <a:off x="719091" y="4775150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光子能量高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39F178-9889-46DF-8384-5AE320E769D7}"/>
              </a:ext>
            </a:extLst>
          </p:cNvPr>
          <p:cNvSpPr txBox="1"/>
          <p:nvPr/>
        </p:nvSpPr>
        <p:spPr>
          <a:xfrm>
            <a:off x="477799" y="5543458"/>
            <a:ext cx="703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光互连的光源</a:t>
            </a:r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信号传输速率依赖于激光器的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调制带宽！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81F18C-882F-4A97-868E-3EB9734C36BE}"/>
              </a:ext>
            </a:extLst>
          </p:cNvPr>
          <p:cNvSpPr/>
          <p:nvPr/>
        </p:nvSpPr>
        <p:spPr>
          <a:xfrm>
            <a:off x="8450178" y="6234113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研究意义与背景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研究状况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60CFD-5CCB-4C90-AE37-18453487F980}"/>
              </a:ext>
            </a:extLst>
          </p:cNvPr>
          <p:cNvSpPr txBox="1"/>
          <p:nvPr/>
        </p:nvSpPr>
        <p:spPr>
          <a:xfrm>
            <a:off x="394941" y="1581641"/>
            <a:ext cx="368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直接调制激光器种类：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2DBA80-5BB0-4F9C-808E-6B0FD1E5F31E}"/>
              </a:ext>
            </a:extLst>
          </p:cNvPr>
          <p:cNvGrpSpPr/>
          <p:nvPr/>
        </p:nvGrpSpPr>
        <p:grpSpPr>
          <a:xfrm>
            <a:off x="772791" y="2091518"/>
            <a:ext cx="8904570" cy="2136985"/>
            <a:chOff x="762159" y="1992522"/>
            <a:chExt cx="8904570" cy="213698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3D6739-9B73-4EBA-8B93-40A78316BCB4}"/>
                </a:ext>
              </a:extLst>
            </p:cNvPr>
            <p:cNvSpPr txBox="1"/>
            <p:nvPr/>
          </p:nvSpPr>
          <p:spPr>
            <a:xfrm>
              <a:off x="762159" y="2737849"/>
              <a:ext cx="890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VCSEL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：短距离，片上互连系统    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40Gbps   </a:t>
              </a:r>
            </a:p>
            <a:p>
              <a:r>
                <a:rPr lang="en-US" altLang="zh-CN" dirty="0"/>
                <a:t>                    </a:t>
              </a:r>
              <a:r>
                <a:rPr lang="en-US" altLang="zh-CN" sz="1600" dirty="0"/>
                <a:t>Alireza Sharif-</a:t>
              </a:r>
              <a:r>
                <a:rPr lang="en-US" altLang="zh-CN" sz="1600" dirty="0" err="1"/>
                <a:t>Bakhtiar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,etc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en-US" altLang="zh-CN" sz="1400" dirty="0"/>
                <a:t> IEEE,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/>
                <a:t>978-1-5090-5191-5  2017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48BD19-30E4-460F-8786-9DD06289DD02}"/>
                </a:ext>
              </a:extLst>
            </p:cNvPr>
            <p:cNvSpPr txBox="1"/>
            <p:nvPr/>
          </p:nvSpPr>
          <p:spPr>
            <a:xfrm>
              <a:off x="762159" y="1992522"/>
              <a:ext cx="890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单模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DFB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：长距离光通信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4×28Gbps</a:t>
              </a:r>
              <a:endParaRPr lang="en-US" altLang="zh-CN" dirty="0"/>
            </a:p>
            <a:p>
              <a:r>
                <a:rPr lang="en-US" altLang="zh-CN" dirty="0"/>
                <a:t>                    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J. Tang 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and,etc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nl-NL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J. Lightwave Technol., vol. 24, no. 6, pp. 2318-2327, Jun. 2006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8879A57-6C01-48FF-960D-2E4EB2569271}"/>
                </a:ext>
              </a:extLst>
            </p:cNvPr>
            <p:cNvSpPr txBox="1"/>
            <p:nvPr/>
          </p:nvSpPr>
          <p:spPr>
            <a:xfrm>
              <a:off x="762159" y="3483176"/>
              <a:ext cx="890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光子晶体：功耗低    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10Gbps   4.4fJ/bit   </a:t>
              </a:r>
            </a:p>
            <a:p>
              <a:r>
                <a:rPr lang="en-US" altLang="zh-CN" dirty="0"/>
                <a:t>                    </a:t>
              </a:r>
              <a:r>
                <a:rPr lang="en-US" altLang="zh-CN" sz="1600" dirty="0"/>
                <a:t>Takeda </a:t>
              </a:r>
              <a:r>
                <a:rPr lang="en-US" altLang="zh-CN" sz="1600" dirty="0" err="1"/>
                <a:t>K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,etc,Nature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Photonics</a:t>
              </a:r>
              <a:r>
                <a:rPr lang="en-US" altLang="zh-CN" sz="1400" dirty="0"/>
                <a:t>,  2013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6D2BF4A-6BEE-49F2-B289-F985E65193D5}"/>
              </a:ext>
            </a:extLst>
          </p:cNvPr>
          <p:cNvSpPr txBox="1"/>
          <p:nvPr/>
        </p:nvSpPr>
        <p:spPr>
          <a:xfrm>
            <a:off x="477799" y="4360335"/>
            <a:ext cx="368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提高调制带宽的方法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05382E-C2CF-4ECF-B9E6-14C7B305BB6F}"/>
              </a:ext>
            </a:extLst>
          </p:cNvPr>
          <p:cNvGrpSpPr/>
          <p:nvPr/>
        </p:nvGrpSpPr>
        <p:grpSpPr>
          <a:xfrm>
            <a:off x="772791" y="4974138"/>
            <a:ext cx="5622052" cy="1256382"/>
            <a:chOff x="1148558" y="4920996"/>
            <a:chExt cx="5622052" cy="125638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A2FDFD-2173-482B-9F27-A29AE9F05FD5}"/>
                </a:ext>
              </a:extLst>
            </p:cNvPr>
            <p:cNvSpPr/>
            <p:nvPr/>
          </p:nvSpPr>
          <p:spPr>
            <a:xfrm>
              <a:off x="1148558" y="4920996"/>
              <a:ext cx="1683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光注入锁定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C6052EC-7328-4F41-9645-4215F225BD8B}"/>
                </a:ext>
              </a:extLst>
            </p:cNvPr>
            <p:cNvSpPr/>
            <p:nvPr/>
          </p:nvSpPr>
          <p:spPr>
            <a:xfrm>
              <a:off x="1148558" y="5531047"/>
              <a:ext cx="56220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光反馈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增加一个反馈</a:t>
              </a:r>
              <a:r>
                <a:rPr lang="zh-CN" altLang="en-US" dirty="0">
                  <a:ea typeface="微软雅黑" panose="020B0503020204020204" pitchFamily="34" charset="-122"/>
                </a:rPr>
                <a:t>区</a:t>
              </a:r>
              <a:r>
                <a:rPr lang="en-US" altLang="zh-CN" dirty="0">
                  <a:ea typeface="微软雅黑" panose="020B0503020204020204" pitchFamily="34" charset="-122"/>
                </a:rPr>
                <a:t>           </a:t>
              </a:r>
              <a:r>
                <a:rPr lang="en-US" altLang="zh-CN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DR Laser 55GHz</a:t>
              </a:r>
              <a:r>
                <a:rPr lang="zh-CN" altLang="en-US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           </a:t>
              </a:r>
              <a:endParaRPr lang="en-US" altLang="zh-CN" dirty="0">
                <a:solidFill>
                  <a:srgbClr val="FF0000"/>
                </a:solidFill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/>
                <a:t>Yasuhiro </a:t>
              </a:r>
              <a:r>
                <a:rPr lang="en-US" altLang="zh-CN" dirty="0" err="1"/>
                <a:t>Matsui,etc</a:t>
              </a:r>
              <a:r>
                <a:rPr lang="en-US" altLang="zh-CN" dirty="0"/>
                <a:t>, OSA,2016                      </a:t>
              </a:r>
              <a:endParaRPr lang="zh-CN" altLang="en-US" dirty="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C791AEB-D95A-4D2A-914E-5C01A0032482}"/>
              </a:ext>
            </a:extLst>
          </p:cNvPr>
          <p:cNvSpPr/>
          <p:nvPr/>
        </p:nvSpPr>
        <p:spPr>
          <a:xfrm>
            <a:off x="8450178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84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/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激光器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94257E-E592-450E-BD49-D67C55379E0E}"/>
              </a:ext>
            </a:extLst>
          </p:cNvPr>
          <p:cNvGrpSpPr/>
          <p:nvPr/>
        </p:nvGrpSpPr>
        <p:grpSpPr>
          <a:xfrm>
            <a:off x="5118402" y="2201672"/>
            <a:ext cx="3505470" cy="3949617"/>
            <a:chOff x="5118402" y="2201672"/>
            <a:chExt cx="3505470" cy="394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3F5155A-7BC0-400D-A6B9-46B8D9438D9D}"/>
                    </a:ext>
                  </a:extLst>
                </p:cNvPr>
                <p:cNvSpPr/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3F5155A-7BC0-400D-A6B9-46B8D9438D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402" y="2201672"/>
                  <a:ext cx="38587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F19CCBF-9671-419E-93B4-6B5D73444996}"/>
                </a:ext>
              </a:extLst>
            </p:cNvPr>
            <p:cNvGrpSpPr/>
            <p:nvPr/>
          </p:nvGrpSpPr>
          <p:grpSpPr>
            <a:xfrm>
              <a:off x="5514313" y="2255168"/>
              <a:ext cx="3109559" cy="3896121"/>
              <a:chOff x="5524098" y="2284191"/>
              <a:chExt cx="3109559" cy="3896121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8A38344-D81C-49B4-ACD7-0C0E3081EF62}"/>
                  </a:ext>
                </a:extLst>
              </p:cNvPr>
              <p:cNvSpPr txBox="1"/>
              <p:nvPr/>
            </p:nvSpPr>
            <p:spPr>
              <a:xfrm>
                <a:off x="8333329" y="2863128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F8B330C-A2BB-4F6B-A866-86539C33230D}"/>
                  </a:ext>
                </a:extLst>
              </p:cNvPr>
              <p:cNvSpPr txBox="1"/>
              <p:nvPr/>
            </p:nvSpPr>
            <p:spPr>
              <a:xfrm>
                <a:off x="8345429" y="3502606"/>
                <a:ext cx="288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635678BC-8B7B-4200-B94A-34792E96BB89}"/>
                  </a:ext>
                </a:extLst>
              </p:cNvPr>
              <p:cNvGrpSpPr/>
              <p:nvPr/>
            </p:nvGrpSpPr>
            <p:grpSpPr>
              <a:xfrm>
                <a:off x="5524098" y="2284191"/>
                <a:ext cx="2856045" cy="3896121"/>
                <a:chOff x="5524098" y="2284191"/>
                <a:chExt cx="2856045" cy="3896121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485B6FF3-E5A6-42E4-9BFD-5AC705E1A318}"/>
                    </a:ext>
                  </a:extLst>
                </p:cNvPr>
                <p:cNvCxnSpPr/>
                <p:nvPr/>
              </p:nvCxnSpPr>
              <p:spPr>
                <a:xfrm>
                  <a:off x="5524098" y="4134594"/>
                  <a:ext cx="21945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1D9D9E7-5498-46D2-9878-8C5A0C294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24099" y="2284191"/>
                  <a:ext cx="1" cy="185040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1F59FC96-DFEE-4D6B-A2FE-7F75E878B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6343" y="2370335"/>
                  <a:ext cx="1247016" cy="176871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A4B6BC48-868D-4F90-9892-B902F8FDA3FF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0" cy="1294863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59CE40C-4D1A-4FD9-A7C8-3F5A80708817}"/>
                    </a:ext>
                  </a:extLst>
                </p:cNvPr>
                <p:cNvCxnSpPr>
                  <a:cxnSpLocks/>
                  <a:endCxn id="88" idx="0"/>
                </p:cNvCxnSpPr>
                <p:nvPr/>
              </p:nvCxnSpPr>
              <p:spPr>
                <a:xfrm flipH="1">
                  <a:off x="6606138" y="3038917"/>
                  <a:ext cx="15240" cy="23296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8F085008-099D-4E5E-B498-75C9EF71C374}"/>
                    </a:ext>
                  </a:extLst>
                </p:cNvPr>
                <p:cNvCxnSpPr/>
                <p:nvPr/>
              </p:nvCxnSpPr>
              <p:spPr>
                <a:xfrm>
                  <a:off x="6638973" y="3036160"/>
                  <a:ext cx="174117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A65D3011-2775-45F4-8B9F-D76D9A91FB50}"/>
                    </a:ext>
                  </a:extLst>
                </p:cNvPr>
                <p:cNvCxnSpPr/>
                <p:nvPr/>
              </p:nvCxnSpPr>
              <p:spPr>
                <a:xfrm>
                  <a:off x="6139205" y="3703262"/>
                  <a:ext cx="216893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1A357CF6-BDD8-4531-845A-D531BC12CA64}"/>
                    </a:ext>
                  </a:extLst>
                </p:cNvPr>
                <p:cNvGrpSpPr/>
                <p:nvPr/>
              </p:nvGrpSpPr>
              <p:grpSpPr>
                <a:xfrm>
                  <a:off x="6127053" y="4188526"/>
                  <a:ext cx="503042" cy="1195669"/>
                  <a:chOff x="6127053" y="4340926"/>
                  <a:chExt cx="503042" cy="1195669"/>
                </a:xfrm>
              </p:grpSpPr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C3CF731B-2BD4-417B-A9AE-B1F1206A0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3409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1FEDC62-DBF3-49D6-85B8-F0A541A21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27053" y="4638579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2AE87922-E85F-4816-9F46-C9CB3A122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5063" y="4638579"/>
                    <a:ext cx="4142" cy="28852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604B6B2F-02D4-4B70-9C9B-34D3989ECA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228" y="4927104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E6DAE7CA-36D7-42E2-BFB0-52025E2122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1378" y="4935982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4473EA07-3D2D-4EA3-AA6D-043C3C6BE1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3652"/>
                    <a:ext cx="49922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1001F419-4B92-44AE-B19B-F7984C750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875" y="5231526"/>
                    <a:ext cx="0" cy="30506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5310A09-F626-4967-B676-5C256622AB29}"/>
                    </a:ext>
                  </a:extLst>
                </p:cNvPr>
                <p:cNvSpPr txBox="1"/>
                <p:nvPr/>
              </p:nvSpPr>
              <p:spPr>
                <a:xfrm>
                  <a:off x="6004897" y="5368567"/>
                  <a:ext cx="1202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0       1         </a:t>
                  </a:r>
                  <a:endParaRPr lang="zh-CN" altLang="en-US" dirty="0"/>
                </a:p>
              </p:txBody>
            </p: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70B917BC-CA66-4D2A-BC5D-1CD0A322C850}"/>
                    </a:ext>
                  </a:extLst>
                </p:cNvPr>
                <p:cNvGrpSpPr/>
                <p:nvPr/>
              </p:nvGrpSpPr>
              <p:grpSpPr>
                <a:xfrm>
                  <a:off x="6628926" y="3036160"/>
                  <a:ext cx="1322033" cy="677746"/>
                  <a:chOff x="6674646" y="3036160"/>
                  <a:chExt cx="1322033" cy="677746"/>
                </a:xfrm>
              </p:grpSpPr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69A912E7-276C-458B-A8BC-502700FC9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474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EBF86148-F6F2-4738-8FCB-DFAD607180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3359" y="3703262"/>
                    <a:ext cx="346229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2602DAC7-DC4A-4C73-9DD6-99959537F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6123" y="3045038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E2715A4E-398C-4EE0-9056-2576AA5731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833745D9-AA37-4C2A-9F2F-B3C6644EA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9588" y="3047794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A7893391-CE53-419B-9B65-8DAC88E015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78493" y="3036160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E6B97D76-FBFB-47FA-885A-864053A82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8321" y="3703262"/>
                    <a:ext cx="32835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4F9DA5B9-C3DB-4707-80AD-842A95AF85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4646" y="3046804"/>
                    <a:ext cx="0" cy="66710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D5D5DD45-B7C8-4FC6-ABBC-E036E2381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D5D5DD45-B7C8-4FC6-ABBC-E036E23815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91070" y="4196056"/>
                      <a:ext cx="33304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70AEECE8-BFAC-4988-B26E-818A44358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70AEECE8-BFAC-4988-B26E-818A44358FE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7687" y="4132065"/>
                      <a:ext cx="510170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9C72D4D-EC51-4789-9748-B84297D6B743}"/>
                    </a:ext>
                  </a:extLst>
                </p:cNvPr>
                <p:cNvSpPr txBox="1"/>
                <p:nvPr/>
              </p:nvSpPr>
              <p:spPr>
                <a:xfrm>
                  <a:off x="5636600" y="5841758"/>
                  <a:ext cx="25196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数字信号调制示意图</a:t>
                  </a:r>
                </a:p>
              </p:txBody>
            </p: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71C160A7-37A0-4736-BEB1-56208E70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158" y="3290377"/>
                  <a:ext cx="0" cy="8981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D622ABF-0128-44F0-A3C8-287470894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D622ABF-0128-44F0-A3C8-287470894D3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0073" y="4118038"/>
                      <a:ext cx="510170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AC243B-50F1-4B30-8CB7-402186A96A28}"/>
              </a:ext>
            </a:extLst>
          </p:cNvPr>
          <p:cNvGrpSpPr/>
          <p:nvPr/>
        </p:nvGrpSpPr>
        <p:grpSpPr>
          <a:xfrm>
            <a:off x="775132" y="2285618"/>
            <a:ext cx="4015304" cy="3865671"/>
            <a:chOff x="775132" y="2285618"/>
            <a:chExt cx="4015304" cy="386567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A139F03-4E53-46F9-8A9A-464E4A3855B0}"/>
                </a:ext>
              </a:extLst>
            </p:cNvPr>
            <p:cNvSpPr txBox="1"/>
            <p:nvPr/>
          </p:nvSpPr>
          <p:spPr>
            <a:xfrm>
              <a:off x="1170156" y="5812735"/>
              <a:ext cx="251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模拟信号调制示意图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7F10E44-4699-4D15-BB05-D0CFC130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2" y="2285618"/>
              <a:ext cx="4015304" cy="3350118"/>
            </a:xfrm>
            <a:prstGeom prst="rect">
              <a:avLst/>
            </a:prstGeom>
          </p:spPr>
        </p:pic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17AC247-1DEA-4CA5-B1DC-487965346CCE}"/>
              </a:ext>
            </a:extLst>
          </p:cNvPr>
          <p:cNvSpPr/>
          <p:nvPr/>
        </p:nvSpPr>
        <p:spPr>
          <a:xfrm>
            <a:off x="8463483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8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F6EACC3-374E-49D3-A729-B93EA7D40BC1}"/>
                  </a:ext>
                </a:extLst>
              </p:cNvPr>
              <p:cNvSpPr txBox="1"/>
              <p:nvPr/>
            </p:nvSpPr>
            <p:spPr>
              <a:xfrm>
                <a:off x="1290220" y="1994302"/>
                <a:ext cx="3832909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F6EACC3-374E-49D3-A729-B93EA7D40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1994302"/>
                <a:ext cx="3832909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2C68FFB-0D36-4222-A5B2-7D2366FC3141}"/>
                  </a:ext>
                </a:extLst>
              </p:cNvPr>
              <p:cNvSpPr txBox="1"/>
              <p:nvPr/>
            </p:nvSpPr>
            <p:spPr>
              <a:xfrm>
                <a:off x="1290220" y="2744417"/>
                <a:ext cx="4289508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Γβ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2C68FFB-0D36-4222-A5B2-7D2366FC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2744417"/>
                <a:ext cx="4289508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462823A-2A3D-4329-93EE-18ADFCD23C4A}"/>
                  </a:ext>
                </a:extLst>
              </p:cNvPr>
              <p:cNvSpPr txBox="1"/>
              <p:nvPr/>
            </p:nvSpPr>
            <p:spPr>
              <a:xfrm>
                <a:off x="1348660" y="5272043"/>
                <a:ext cx="2600712" cy="454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光子寿命：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462823A-2A3D-4329-93EE-18ADFCD2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60" y="5272043"/>
                <a:ext cx="2600712" cy="454163"/>
              </a:xfrm>
              <a:prstGeom prst="rect">
                <a:avLst/>
              </a:prstGeom>
              <a:blipFill>
                <a:blip r:embed="rId5"/>
                <a:stretch>
                  <a:fillRect l="-3279" t="-5405" r="-1874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2729D9FF-0940-450F-9321-186FBC6547C4}"/>
              </a:ext>
            </a:extLst>
          </p:cNvPr>
          <p:cNvSpPr txBox="1"/>
          <p:nvPr/>
        </p:nvSpPr>
        <p:spPr>
          <a:xfrm>
            <a:off x="1290220" y="3462525"/>
            <a:ext cx="91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76F40-B16F-418B-8D4C-3F8006EA27E6}"/>
              </a:ext>
            </a:extLst>
          </p:cNvPr>
          <p:cNvSpPr txBox="1"/>
          <p:nvPr/>
        </p:nvSpPr>
        <p:spPr>
          <a:xfrm>
            <a:off x="982502" y="1530344"/>
            <a:ext cx="206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单模速率方程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78ED5-A97F-4C9E-8A12-A40DDB00505B}"/>
                  </a:ext>
                </a:extLst>
              </p:cNvPr>
              <p:cNvSpPr/>
              <p:nvPr/>
            </p:nvSpPr>
            <p:spPr>
              <a:xfrm>
                <a:off x="1290220" y="3991423"/>
                <a:ext cx="5305889" cy="796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非线性增益模型：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78ED5-A97F-4C9E-8A12-A40DDB00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3991423"/>
                <a:ext cx="5305889" cy="796885"/>
              </a:xfrm>
              <a:prstGeom prst="rect">
                <a:avLst/>
              </a:prstGeom>
              <a:blipFill>
                <a:blip r:embed="rId6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531DB12-4A96-4202-AB75-AF0F5067BF6C}"/>
                  </a:ext>
                </a:extLst>
              </p:cNvPr>
              <p:cNvSpPr/>
              <p:nvPr/>
            </p:nvSpPr>
            <p:spPr>
              <a:xfrm>
                <a:off x="1290220" y="4556771"/>
                <a:ext cx="5217113" cy="544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微分增益：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531DB12-4A96-4202-AB75-AF0F5067B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4556771"/>
                <a:ext cx="5217113" cy="544252"/>
              </a:xfrm>
              <a:prstGeom prst="rect">
                <a:avLst/>
              </a:prstGeom>
              <a:blipFill>
                <a:blip r:embed="rId7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F59BA08-FBAC-4D1F-932C-79656971E60A}"/>
              </a:ext>
            </a:extLst>
          </p:cNvPr>
          <p:cNvSpPr/>
          <p:nvPr/>
        </p:nvSpPr>
        <p:spPr>
          <a:xfrm>
            <a:off x="8450178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小信号调制特性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90A841-C678-48E7-A58B-D513AAAD8B3E}"/>
                  </a:ext>
                </a:extLst>
              </p:cNvPr>
              <p:cNvSpPr txBox="1"/>
              <p:nvPr/>
            </p:nvSpPr>
            <p:spPr>
              <a:xfrm>
                <a:off x="1230737" y="1885608"/>
                <a:ext cx="1789464" cy="15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90A841-C678-48E7-A58B-D513AAAD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37" y="1885608"/>
                <a:ext cx="1789464" cy="156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3C3BD2-29BE-4758-9662-F95FE75DB9E1}"/>
              </a:ext>
            </a:extLst>
          </p:cNvPr>
          <p:cNvGrpSpPr/>
          <p:nvPr/>
        </p:nvGrpSpPr>
        <p:grpSpPr>
          <a:xfrm>
            <a:off x="895228" y="3853781"/>
            <a:ext cx="3165500" cy="565219"/>
            <a:chOff x="1013258" y="2714960"/>
            <a:chExt cx="3165500" cy="56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69763F-29C0-4810-B157-9A3B264112EE}"/>
                    </a:ext>
                  </a:extLst>
                </p:cNvPr>
                <p:cNvSpPr txBox="1"/>
                <p:nvPr/>
              </p:nvSpPr>
              <p:spPr>
                <a:xfrm>
                  <a:off x="1013258" y="2776642"/>
                  <a:ext cx="1733615" cy="503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69763F-29C0-4810-B157-9A3B26411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58" y="2776642"/>
                  <a:ext cx="1733615" cy="5035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6B4FDB-864F-4949-BCA1-1752AB6DBF75}"/>
                    </a:ext>
                  </a:extLst>
                </p:cNvPr>
                <p:cNvSpPr txBox="1"/>
                <p:nvPr/>
              </p:nvSpPr>
              <p:spPr>
                <a:xfrm>
                  <a:off x="2746874" y="2769012"/>
                  <a:ext cx="423659" cy="5111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6B4FDB-864F-4949-BCA1-1752AB6DB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874" y="2769012"/>
                  <a:ext cx="423659" cy="5111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5E971F-7391-4FA4-AED0-5B318C8DB6CB}"/>
                    </a:ext>
                  </a:extLst>
                </p:cNvPr>
                <p:cNvSpPr txBox="1"/>
                <p:nvPr/>
              </p:nvSpPr>
              <p:spPr>
                <a:xfrm>
                  <a:off x="3170533" y="2714960"/>
                  <a:ext cx="1008225" cy="565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𝑞𝑉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5E971F-7391-4FA4-AED0-5B318C8DB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533" y="2714960"/>
                  <a:ext cx="1008225" cy="5652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D6D822-E55D-4E29-AC25-E9F6A9E5AF7C}"/>
                  </a:ext>
                </a:extLst>
              </p:cNvPr>
              <p:cNvSpPr txBox="1"/>
              <p:nvPr/>
            </p:nvSpPr>
            <p:spPr>
              <a:xfrm>
                <a:off x="752976" y="5181862"/>
                <a:ext cx="2275943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D6D822-E55D-4E29-AC25-E9F6A9E5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6" y="5181862"/>
                <a:ext cx="2275943" cy="650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1C683-E8F8-4E86-B4E8-5060CA52F590}"/>
                  </a:ext>
                </a:extLst>
              </p:cNvPr>
              <p:cNvSpPr txBox="1"/>
              <p:nvPr/>
            </p:nvSpPr>
            <p:spPr>
              <a:xfrm>
                <a:off x="394941" y="1532011"/>
                <a:ext cx="2300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小信号：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1C683-E8F8-4E86-B4E8-5060CA52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532011"/>
                <a:ext cx="2300912" cy="369332"/>
              </a:xfrm>
              <a:prstGeom prst="rect">
                <a:avLst/>
              </a:prstGeom>
              <a:blipFill>
                <a:blip r:embed="rId8"/>
                <a:stretch>
                  <a:fillRect l="-1857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9FA1B71C-E3F2-47F7-A3F4-FD35CA3672F8}"/>
              </a:ext>
            </a:extLst>
          </p:cNvPr>
          <p:cNvSpPr txBox="1"/>
          <p:nvPr/>
        </p:nvSpPr>
        <p:spPr>
          <a:xfrm>
            <a:off x="373456" y="3293658"/>
            <a:ext cx="28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对速率方程微分分析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65D6EF-C8B0-4BE4-9701-63987F2A6738}"/>
              </a:ext>
            </a:extLst>
          </p:cNvPr>
          <p:cNvSpPr txBox="1"/>
          <p:nvPr/>
        </p:nvSpPr>
        <p:spPr>
          <a:xfrm>
            <a:off x="477799" y="4672690"/>
            <a:ext cx="28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解方程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632B784-2C73-43AC-BF36-96F9C46D1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58" y="1729948"/>
            <a:ext cx="3952251" cy="3297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/>
              <p:nvPr/>
            </p:nvSpPr>
            <p:spPr>
              <a:xfrm>
                <a:off x="3231471" y="5131399"/>
                <a:ext cx="4334493" cy="10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调制转换函数：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71" y="5131399"/>
                <a:ext cx="4334493" cy="1024576"/>
              </a:xfrm>
              <a:prstGeom prst="rect">
                <a:avLst/>
              </a:prstGeom>
              <a:blipFill>
                <a:blip r:embed="rId11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189296-E354-4EDF-9575-B8183831F848}"/>
                  </a:ext>
                </a:extLst>
              </p:cNvPr>
              <p:cNvSpPr/>
              <p:nvPr/>
            </p:nvSpPr>
            <p:spPr>
              <a:xfrm>
                <a:off x="704880" y="5999842"/>
                <a:ext cx="366081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谐振频率：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𝑃𝑁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189296-E354-4EDF-9575-B8183831F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0" y="5999842"/>
                <a:ext cx="3660810" cy="373179"/>
              </a:xfrm>
              <a:prstGeom prst="rect">
                <a:avLst/>
              </a:prstGeom>
              <a:blipFill>
                <a:blip r:embed="rId12"/>
                <a:stretch>
                  <a:fillRect l="-15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2B4B150-13D7-4885-9BCC-89EF81262738}"/>
                  </a:ext>
                </a:extLst>
              </p:cNvPr>
              <p:cNvSpPr/>
              <p:nvPr/>
            </p:nvSpPr>
            <p:spPr>
              <a:xfrm>
                <a:off x="4795526" y="6003689"/>
                <a:ext cx="2770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2B4B150-13D7-4885-9BCC-89EF81262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26" y="6003689"/>
                <a:ext cx="2770438" cy="369332"/>
              </a:xfrm>
              <a:prstGeom prst="rect">
                <a:avLst/>
              </a:prstGeom>
              <a:blipFill>
                <a:blip r:embed="rId13"/>
                <a:stretch>
                  <a:fillRect l="-1982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5D8065A1-3E2A-480E-A578-8ADCAFD016D7}"/>
              </a:ext>
            </a:extLst>
          </p:cNvPr>
          <p:cNvSpPr/>
          <p:nvPr/>
        </p:nvSpPr>
        <p:spPr>
          <a:xfrm>
            <a:off x="8450178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8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小信号时域特性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92111E-CD2D-496B-B270-B5DBB20C6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8" r="7115"/>
          <a:stretch/>
        </p:blipFill>
        <p:spPr>
          <a:xfrm>
            <a:off x="3693423" y="2974200"/>
            <a:ext cx="4828763" cy="31204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26E8FB-83FB-406E-8E9B-5575031EA9BA}"/>
              </a:ext>
            </a:extLst>
          </p:cNvPr>
          <p:cNvCxnSpPr>
            <a:cxnSpLocks/>
          </p:cNvCxnSpPr>
          <p:nvPr/>
        </p:nvCxnSpPr>
        <p:spPr>
          <a:xfrm>
            <a:off x="3693423" y="3595456"/>
            <a:ext cx="72765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609285-88D4-4493-A1A5-66D213E6ED1B}"/>
              </a:ext>
            </a:extLst>
          </p:cNvPr>
          <p:cNvSpPr txBox="1"/>
          <p:nvPr/>
        </p:nvSpPr>
        <p:spPr>
          <a:xfrm>
            <a:off x="5391661" y="6094625"/>
            <a:ext cx="179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小信号瞬时阶跃响应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68666-304F-417F-B72D-38F6FC0E1E0D}"/>
                  </a:ext>
                </a:extLst>
              </p:cNvPr>
              <p:cNvSpPr txBox="1"/>
              <p:nvPr/>
            </p:nvSpPr>
            <p:spPr>
              <a:xfrm>
                <a:off x="394940" y="1743419"/>
                <a:ext cx="944151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拉普拉斯变换，得到时域响应，解的形式：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𝑠𝑖𝑛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𝑜𝑠𝑐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68666-304F-417F-B72D-38F6FC0E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1743419"/>
                <a:ext cx="9441517" cy="378245"/>
              </a:xfrm>
              <a:prstGeom prst="rect">
                <a:avLst/>
              </a:prstGeom>
              <a:blipFill>
                <a:blip r:embed="rId7"/>
                <a:stretch>
                  <a:fillRect l="-452"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9E6982-EF08-4500-9C61-1CCBA0C987F4}"/>
                  </a:ext>
                </a:extLst>
              </p:cNvPr>
              <p:cNvSpPr txBox="1"/>
              <p:nvPr/>
            </p:nvSpPr>
            <p:spPr>
              <a:xfrm>
                <a:off x="394940" y="2474450"/>
                <a:ext cx="944151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新稳态建立前，载流子和光子以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𝑜𝑠𝑐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震荡，衰减速率为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9E6982-EF08-4500-9C61-1CCBA0C9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2474450"/>
                <a:ext cx="9441517" cy="378245"/>
              </a:xfrm>
              <a:prstGeom prst="rect">
                <a:avLst/>
              </a:prstGeom>
              <a:blipFill>
                <a:blip r:embed="rId8"/>
                <a:stretch>
                  <a:fillRect l="-452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1179BE-C283-4C40-910D-7B64FD1F7297}"/>
                  </a:ext>
                </a:extLst>
              </p:cNvPr>
              <p:cNvSpPr txBox="1"/>
              <p:nvPr/>
            </p:nvSpPr>
            <p:spPr>
              <a:xfrm>
                <a:off x="394940" y="3205481"/>
                <a:ext cx="2499180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越大，阻尼越强，衰减越快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1179BE-C283-4C40-910D-7B64FD1F7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0" y="3205481"/>
                <a:ext cx="2499180" cy="874407"/>
              </a:xfrm>
              <a:prstGeom prst="rect">
                <a:avLst/>
              </a:prstGeom>
              <a:blipFill>
                <a:blip r:embed="rId9"/>
                <a:stretch>
                  <a:fillRect l="-1707" r="-1951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C8A09A3B-C55B-45C4-968A-17ACA56C5299}"/>
              </a:ext>
            </a:extLst>
          </p:cNvPr>
          <p:cNvSpPr/>
          <p:nvPr/>
        </p:nvSpPr>
        <p:spPr>
          <a:xfrm>
            <a:off x="8465374" y="621613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小信号频域特性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/>
              <p:nvPr/>
            </p:nvSpPr>
            <p:spPr>
              <a:xfrm>
                <a:off x="394941" y="1531553"/>
                <a:ext cx="4334493" cy="91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调制转换函数：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531553"/>
                <a:ext cx="4334493" cy="915443"/>
              </a:xfrm>
              <a:prstGeom prst="rect">
                <a:avLst/>
              </a:prstGeom>
              <a:blipFill>
                <a:blip r:embed="rId1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82DC7550-9BC3-4C45-8224-F50A0ABC350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2640" b="4361"/>
          <a:stretch/>
        </p:blipFill>
        <p:spPr>
          <a:xfrm>
            <a:off x="4784599" y="3554452"/>
            <a:ext cx="3992834" cy="2631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/>
              <p:nvPr/>
            </p:nvSpPr>
            <p:spPr>
              <a:xfrm>
                <a:off x="477799" y="2199785"/>
                <a:ext cx="8905898" cy="808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谐振频率：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  <a:endParaRPr lang="zh-CN" alt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2199785"/>
                <a:ext cx="8905898" cy="808170"/>
              </a:xfrm>
              <a:prstGeom prst="rect">
                <a:avLst/>
              </a:prstGeom>
              <a:blipFill>
                <a:blip r:embed="rId16"/>
                <a:stretch>
                  <a:fillRect l="-1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8A6481-3B14-495E-A757-665709871F26}"/>
                  </a:ext>
                </a:extLst>
              </p:cNvPr>
              <p:cNvSpPr/>
              <p:nvPr/>
            </p:nvSpPr>
            <p:spPr>
              <a:xfrm>
                <a:off x="394941" y="2880948"/>
                <a:ext cx="4977132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 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8A6481-3B14-495E-A757-665709871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2880948"/>
                <a:ext cx="4977132" cy="404406"/>
              </a:xfrm>
              <a:prstGeom prst="rect">
                <a:avLst/>
              </a:prstGeom>
              <a:blipFill>
                <a:blip r:embed="rId6"/>
                <a:stretch>
                  <a:fillRect l="-110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9280AA-B516-4C80-96BE-BACA554E12FA}"/>
                  </a:ext>
                </a:extLst>
              </p:cNvPr>
              <p:cNvSpPr txBox="1"/>
              <p:nvPr/>
            </p:nvSpPr>
            <p:spPr>
              <a:xfrm>
                <a:off x="567866" y="4056284"/>
                <a:ext cx="249901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9280AA-B516-4C80-96BE-BACA554E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6" y="4056284"/>
                <a:ext cx="2499017" cy="563680"/>
              </a:xfrm>
              <a:prstGeom prst="rect">
                <a:avLst/>
              </a:prstGeom>
              <a:blipFill>
                <a:blip r:embed="rId17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/>
              <p:nvPr/>
            </p:nvSpPr>
            <p:spPr>
              <a:xfrm>
                <a:off x="607614" y="4765576"/>
                <a:ext cx="3866379" cy="441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𝑑𝐵𝑚𝑎𝑥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dirty="0"/>
                  <a:t>       此时，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4" y="4765576"/>
                <a:ext cx="3866379" cy="441275"/>
              </a:xfrm>
              <a:prstGeom prst="rect">
                <a:avLst/>
              </a:prstGeom>
              <a:blipFill>
                <a:blip r:embed="rId18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9F6C9-B3B1-46EC-85A8-E63C9800EAFA}"/>
                  </a:ext>
                </a:extLst>
              </p:cNvPr>
              <p:cNvSpPr/>
              <p:nvPr/>
            </p:nvSpPr>
            <p:spPr>
              <a:xfrm>
                <a:off x="5289717" y="2802465"/>
                <a:ext cx="286540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9F6C9-B3B1-46EC-85A8-E63C9800E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17" y="2802465"/>
                <a:ext cx="2865400" cy="561372"/>
              </a:xfrm>
              <a:prstGeom prst="rect">
                <a:avLst/>
              </a:prstGeom>
              <a:blipFill>
                <a:blip r:embed="rId11"/>
                <a:stretch>
                  <a:fillRect l="-2340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082E5FB-DF4F-4D12-85FF-F1CD9B3E9047}"/>
              </a:ext>
            </a:extLst>
          </p:cNvPr>
          <p:cNvSpPr/>
          <p:nvPr/>
        </p:nvSpPr>
        <p:spPr>
          <a:xfrm>
            <a:off x="394941" y="3489063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调制带宽：</a:t>
            </a:r>
            <a:endParaRPr lang="zh-CN" altLang="en-US" sz="2000" dirty="0"/>
          </a:p>
        </p:txBody>
      </p:sp>
      <p:sp>
        <p:nvSpPr>
          <p:cNvPr id="35" name="文本框 10">
            <a:extLst>
              <a:ext uri="{FF2B5EF4-FFF2-40B4-BE49-F238E27FC236}">
                <a16:creationId xmlns:a16="http://schemas.microsoft.com/office/drawing/2014/main" id="{1E880926-DAB3-4C26-829B-E3136BE97C2B}"/>
              </a:ext>
            </a:extLst>
          </p:cNvPr>
          <p:cNvSpPr txBox="1"/>
          <p:nvPr/>
        </p:nvSpPr>
        <p:spPr>
          <a:xfrm>
            <a:off x="6186894" y="6181127"/>
            <a:ext cx="144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小信号调制响应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759BC8-315E-4459-BD70-17664768C3B7}"/>
              </a:ext>
            </a:extLst>
          </p:cNvPr>
          <p:cNvCxnSpPr>
            <a:cxnSpLocks/>
          </p:cNvCxnSpPr>
          <p:nvPr/>
        </p:nvCxnSpPr>
        <p:spPr>
          <a:xfrm>
            <a:off x="4925888" y="2793587"/>
            <a:ext cx="253135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D5892E5-7793-4333-8F82-8A47F1B5462C}"/>
              </a:ext>
            </a:extLst>
          </p:cNvPr>
          <p:cNvCxnSpPr>
            <a:cxnSpLocks/>
          </p:cNvCxnSpPr>
          <p:nvPr/>
        </p:nvCxnSpPr>
        <p:spPr>
          <a:xfrm>
            <a:off x="6241264" y="3372715"/>
            <a:ext cx="171383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6A0B5B-33C0-420F-989C-7D1B429054FE}"/>
                  </a:ext>
                </a:extLst>
              </p:cNvPr>
              <p:cNvSpPr txBox="1"/>
              <p:nvPr/>
            </p:nvSpPr>
            <p:spPr>
              <a:xfrm>
                <a:off x="626404" y="5533403"/>
                <a:ext cx="1265859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6A0B5B-33C0-420F-989C-7D1B4290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4" y="5533403"/>
                <a:ext cx="1265859" cy="430374"/>
              </a:xfrm>
              <a:prstGeom prst="rect">
                <a:avLst/>
              </a:prstGeom>
              <a:blipFill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CD54E9-BD54-4974-8BC7-4A422036DFD9}"/>
                  </a:ext>
                </a:extLst>
              </p:cNvPr>
              <p:cNvSpPr/>
              <p:nvPr/>
            </p:nvSpPr>
            <p:spPr>
              <a:xfrm>
                <a:off x="2086673" y="5594974"/>
                <a:ext cx="238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CD54E9-BD54-4974-8BC7-4A422036D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73" y="5594974"/>
                <a:ext cx="2387320" cy="369332"/>
              </a:xfrm>
              <a:prstGeom prst="rect">
                <a:avLst/>
              </a:prstGeom>
              <a:blipFill>
                <a:blip r:embed="rId2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5674B78-CBD2-4292-A37A-BC792A6C5E6B}"/>
              </a:ext>
            </a:extLst>
          </p:cNvPr>
          <p:cNvSpPr/>
          <p:nvPr/>
        </p:nvSpPr>
        <p:spPr>
          <a:xfrm>
            <a:off x="8464687" y="623052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9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1194</Words>
  <Application>Microsoft Office PowerPoint</Application>
  <PresentationFormat>全屏显示(4:3)</PresentationFormat>
  <Paragraphs>206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J.L.Wu</dc:creator>
  <cp:lastModifiedBy>J.L.Wu</cp:lastModifiedBy>
  <cp:revision>120</cp:revision>
  <dcterms:created xsi:type="dcterms:W3CDTF">2017-09-20T03:13:31Z</dcterms:created>
  <dcterms:modified xsi:type="dcterms:W3CDTF">2017-09-29T03:06:27Z</dcterms:modified>
</cp:coreProperties>
</file>