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0"/>
  </p:notesMasterIdLst>
  <p:sldIdLst>
    <p:sldId id="256" r:id="rId2"/>
    <p:sldId id="265" r:id="rId3"/>
    <p:sldId id="274" r:id="rId4"/>
    <p:sldId id="273" r:id="rId5"/>
    <p:sldId id="271" r:id="rId6"/>
    <p:sldId id="272" r:id="rId7"/>
    <p:sldId id="275" r:id="rId8"/>
    <p:sldId id="276" r:id="rId9"/>
    <p:sldId id="269" r:id="rId10"/>
    <p:sldId id="270" r:id="rId11"/>
    <p:sldId id="283" r:id="rId12"/>
    <p:sldId id="284" r:id="rId13"/>
    <p:sldId id="277" r:id="rId14"/>
    <p:sldId id="285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81E2-F6CA-4F4F-827B-26EF38B09560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369B-1F72-EB46-AB76-55900F39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9A973-39E5-1E41-A65B-A6BE85E61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10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7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8DB8-A9AF-874F-AADD-8C6B362313D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6587-9A7F-2D4A-91B4-3DEDEBDE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9" y="2971344"/>
            <a:ext cx="7073092" cy="182034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Budweiser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D9B5-A226-9E4D-A544-47483677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00" y="5421744"/>
            <a:ext cx="3569168" cy="76742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Team: Data Dynamos</a:t>
            </a:r>
          </a:p>
          <a:p>
            <a:pPr algn="l"/>
            <a:r>
              <a:rPr lang="en-US" b="1" dirty="0"/>
              <a:t>July 1, 2020</a:t>
            </a:r>
          </a:p>
        </p:txBody>
      </p:sp>
      <p:pic>
        <p:nvPicPr>
          <p:cNvPr id="5" name="Picture 4" descr="A picture containing food, egg&#10;&#10;Description automatically generated">
            <a:extLst>
              <a:ext uri="{FF2B5EF4-FFF2-40B4-BE49-F238E27FC236}">
                <a16:creationId xmlns:a16="http://schemas.microsoft.com/office/drawing/2014/main" id="{810DA1D1-B14A-104A-A8A5-C09B4D91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r="10280"/>
          <a:stretch/>
        </p:blipFill>
        <p:spPr>
          <a:xfrm>
            <a:off x="5958843" y="857258"/>
            <a:ext cx="4709158" cy="5143493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6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2DE3DF-D08F-4C80-A708-93597DAAC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8"/>
          <a:stretch/>
        </p:blipFill>
        <p:spPr>
          <a:xfrm>
            <a:off x="7181095" y="2407156"/>
            <a:ext cx="4930040" cy="418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522FC-C8B2-4D88-B549-F8D0A6F4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3" y="2407157"/>
            <a:ext cx="6962682" cy="4183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Relationship Between Beer Bitterness and Alcohol Content</a:t>
            </a:r>
            <a:br>
              <a:rPr lang="en-US" sz="2325" b="1" u="sng" dirty="0"/>
            </a:br>
            <a:endParaRPr lang="en-US" sz="2325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6300902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There is a moderate positive correlation between ABV and IBU.  The upward slope is evidence of a positive relationship.  </a:t>
            </a:r>
          </a:p>
          <a:p>
            <a:pPr marL="1828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0070C0"/>
              </a:solidFill>
            </a:endParaRPr>
          </a:p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At the same level of alcoholic content, IPA type of beer is more bitter  than an Ale, Lager or Stout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8EE14-321D-48F0-9CCC-182D3FCB5D2F}"/>
              </a:ext>
            </a:extLst>
          </p:cNvPr>
          <p:cNvSpPr txBox="1"/>
          <p:nvPr/>
        </p:nvSpPr>
        <p:spPr>
          <a:xfrm>
            <a:off x="9328262" y="5240427"/>
            <a:ext cx="2645325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When looked at individually, Lager is the most positively corelated, as seen by steepest slope of line.</a:t>
            </a:r>
          </a:p>
        </p:txBody>
      </p:sp>
    </p:spTree>
    <p:extLst>
      <p:ext uri="{BB962C8B-B14F-4D97-AF65-F5344CB8AC3E}">
        <p14:creationId xmlns:p14="http://schemas.microsoft.com/office/powerpoint/2010/main" val="274658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Differences Between Beer IPA and Ale</a:t>
            </a:r>
            <a:br>
              <a:rPr lang="en-US" sz="2325" b="1" u="sng" dirty="0"/>
            </a:br>
            <a:endParaRPr lang="en-US" sz="2325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5445470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354330" indent="-342900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0070C0"/>
                </a:solidFill>
              </a:rPr>
              <a:t>From the boxplot, Ale type of beers have higher IBU than IPA.  </a:t>
            </a:r>
          </a:p>
          <a:p>
            <a:pPr marL="354330" indent="-342900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0070C0"/>
                </a:solidFill>
              </a:rPr>
              <a:t>Ale type of beers have higher ABV than IPA.</a:t>
            </a:r>
          </a:p>
          <a:p>
            <a:pPr marL="354330" indent="-342900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0070C0"/>
                </a:solidFill>
              </a:rPr>
              <a:t>At the same level of ABV, IPA has higher IBU than 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C08EC-28CF-3B46-BA9A-25CFFAF9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64" y="3855045"/>
            <a:ext cx="4569199" cy="2949725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4BB5902-8FC3-904C-B203-8F2770CD4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273" y="905977"/>
            <a:ext cx="4589990" cy="2949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CBFCC-531C-0B42-B77C-57224A78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65" y="2493654"/>
            <a:ext cx="6142961" cy="37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D38A-0394-8142-96BF-4EDE6A5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54150" cy="369332"/>
          </a:xfrm>
        </p:spPr>
        <p:txBody>
          <a:bodyPr>
            <a:normAutofit fontScale="90000"/>
          </a:bodyPr>
          <a:lstStyle/>
          <a:p>
            <a:r>
              <a:rPr lang="en-US" sz="2100" b="1" u="sng"/>
              <a:t>Use KNN to Investigate the beer type with IBU and ABV</a:t>
            </a:r>
            <a:endParaRPr lang="en-US" sz="21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9F10D-C6B0-C849-B26E-F1C5F877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775" y="2336006"/>
            <a:ext cx="4857751" cy="2185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DFA8-479C-B448-933C-DD73DF4CD6A2}"/>
              </a:ext>
            </a:extLst>
          </p:cNvPr>
          <p:cNvSpPr txBox="1"/>
          <p:nvPr/>
        </p:nvSpPr>
        <p:spPr>
          <a:xfrm>
            <a:off x="6817263" y="1838802"/>
            <a:ext cx="362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ABV and IBU to get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9784-553B-3F4E-A64C-09B3063A832F}"/>
              </a:ext>
            </a:extLst>
          </p:cNvPr>
          <p:cNvSpPr txBox="1"/>
          <p:nvPr/>
        </p:nvSpPr>
        <p:spPr>
          <a:xfrm>
            <a:off x="514350" y="5599054"/>
            <a:ext cx="783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 best mean accuracy is 0.859395, best K value is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07B61-DD30-C14E-9121-3DF7F64F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7" y="1676298"/>
            <a:ext cx="5631903" cy="3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5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3D4-C9B2-4FA4-A5C5-D31BE87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Identifing</a:t>
            </a:r>
            <a:r>
              <a:rPr lang="en-US" u="sng" dirty="0"/>
              <a:t> New Market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05941-A522-413B-B82E-A5DC62EFBD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0" y="2885938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1AC1E-0272-4F17-81C2-1BFED96901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39" y="2885937"/>
            <a:ext cx="5486400" cy="3801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1C7C1-3D9C-4FFC-A779-51A25BB3FB09}"/>
              </a:ext>
            </a:extLst>
          </p:cNvPr>
          <p:cNvSpPr txBox="1"/>
          <p:nvPr/>
        </p:nvSpPr>
        <p:spPr>
          <a:xfrm>
            <a:off x="457200" y="1295001"/>
            <a:ext cx="9302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Comparing the existing market as seen earlier with the population of the US may yields some interesting facts.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67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1EF2D-0B2A-0842-BDF2-5B4582C9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46" y="2439761"/>
            <a:ext cx="4599638" cy="281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319219-CFFF-7746-8CC9-B1FC41E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42488" cy="405353"/>
          </a:xfrm>
        </p:spPr>
        <p:txBody>
          <a:bodyPr>
            <a:normAutofit fontScale="90000"/>
          </a:bodyPr>
          <a:lstStyle/>
          <a:p>
            <a:r>
              <a:rPr lang="en-US" sz="2100" b="1" u="sng"/>
              <a:t>Investigate the relationship with different variables</a:t>
            </a:r>
            <a:endParaRPr lang="en-US" sz="21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89D2C-8CA1-BE45-A875-AD395713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00" y="1409740"/>
            <a:ext cx="4968345" cy="4354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6F66E-8A10-CF4E-8845-2B710B9C856B}"/>
              </a:ext>
            </a:extLst>
          </p:cNvPr>
          <p:cNvSpPr txBox="1"/>
          <p:nvPr/>
        </p:nvSpPr>
        <p:spPr>
          <a:xfrm>
            <a:off x="396125" y="5832901"/>
            <a:ext cx="7754453" cy="8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 order to find the opportunities from this data, first we checked these relationships </a:t>
            </a:r>
            <a:r>
              <a:rPr lang="en-US" sz="1600" dirty="0" err="1">
                <a:solidFill>
                  <a:srgbClr val="0070C0"/>
                </a:solidFill>
              </a:rPr>
              <a:t>winthin</a:t>
            </a:r>
            <a:r>
              <a:rPr lang="en-US" sz="1600" dirty="0">
                <a:solidFill>
                  <a:srgbClr val="0070C0"/>
                </a:solidFill>
              </a:rPr>
              <a:t> different variables. We would like to predict if there are some </a:t>
            </a:r>
            <a:r>
              <a:rPr lang="en-US" sz="1600" dirty="0" err="1">
                <a:solidFill>
                  <a:srgbClr val="0070C0"/>
                </a:solidFill>
              </a:rPr>
              <a:t>relathinship</a:t>
            </a:r>
            <a:r>
              <a:rPr lang="en-US" sz="1600" dirty="0">
                <a:solidFill>
                  <a:srgbClr val="0070C0"/>
                </a:solidFill>
              </a:rPr>
              <a:t> within Income, Population, beer type.</a:t>
            </a:r>
          </a:p>
        </p:txBody>
      </p:sp>
    </p:spTree>
    <p:extLst>
      <p:ext uri="{BB962C8B-B14F-4D97-AF65-F5344CB8AC3E}">
        <p14:creationId xmlns:p14="http://schemas.microsoft.com/office/powerpoint/2010/main" val="29951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7FB7-561B-44BD-92FD-36AA7788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0" y="298580"/>
            <a:ext cx="8596668" cy="777551"/>
          </a:xfrm>
        </p:spPr>
        <p:txBody>
          <a:bodyPr/>
          <a:lstStyle/>
          <a:p>
            <a:r>
              <a:rPr lang="en-US" u="sng" dirty="0"/>
              <a:t>Using the Data to Focus on a Region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D7FB-7EF5-4E5F-9972-B9F256AC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53" y="1324946"/>
            <a:ext cx="7758260" cy="51038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6E2EBA-5027-47D8-931C-805F122BAD74}"/>
              </a:ext>
            </a:extLst>
          </p:cNvPr>
          <p:cNvSpPr/>
          <p:nvPr/>
        </p:nvSpPr>
        <p:spPr>
          <a:xfrm>
            <a:off x="7921063" y="3707363"/>
            <a:ext cx="2373712" cy="1555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85B9-06AD-4D87-8B16-CA7A7AE0E32F}"/>
              </a:ext>
            </a:extLst>
          </p:cNvPr>
          <p:cNvSpPr txBox="1"/>
          <p:nvPr/>
        </p:nvSpPr>
        <p:spPr>
          <a:xfrm>
            <a:off x="351061" y="1138576"/>
            <a:ext cx="34959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Using US Census data along with our Market data, we created a factor showing Beers per Population.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Plotting this factor on a map shows a region that is underserved relative to the rest of the country.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68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D841-2534-41D1-B45E-71D5303C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0" y="214085"/>
            <a:ext cx="8596668" cy="1320800"/>
          </a:xfrm>
        </p:spPr>
        <p:txBody>
          <a:bodyPr/>
          <a:lstStyle/>
          <a:p>
            <a:r>
              <a:rPr lang="en-US" u="sng" dirty="0"/>
              <a:t>What is the Data Telling US?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C823-9EBC-4716-820B-CCCB3514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0" y="2699659"/>
            <a:ext cx="5577607" cy="40999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854814-9F5B-4833-AEB7-A64FE8B1A18A}"/>
              </a:ext>
            </a:extLst>
          </p:cNvPr>
          <p:cNvSpPr/>
          <p:nvPr/>
        </p:nvSpPr>
        <p:spPr>
          <a:xfrm>
            <a:off x="3194064" y="5424537"/>
            <a:ext cx="2152261" cy="1057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2A0B0-BD89-470F-B693-AB7C9542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07" y="3154245"/>
            <a:ext cx="2443180" cy="2667019"/>
          </a:xfrm>
          <a:prstGeom prst="rect">
            <a:avLst/>
          </a:prstGeom>
          <a:ln>
            <a:solidFill>
              <a:schemeClr val="accent1">
                <a:shade val="50000"/>
                <a:tint val="90000"/>
                <a:satMod val="13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7E10C-0EC4-4B03-BB35-A45938F2BFB6}"/>
              </a:ext>
            </a:extLst>
          </p:cNvPr>
          <p:cNvSpPr txBox="1"/>
          <p:nvPr/>
        </p:nvSpPr>
        <p:spPr>
          <a:xfrm>
            <a:off x="183850" y="904728"/>
            <a:ext cx="116294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We are looking to target higher population areas which appear to be below what we would expect to see in Total Beers being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When we target these areas showing below the regression line, we see many of our states highlighted in the previous map.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36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A7CC-5DA8-4361-959B-1939802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2" y="373483"/>
            <a:ext cx="9729409" cy="1320800"/>
          </a:xfrm>
        </p:spPr>
        <p:txBody>
          <a:bodyPr/>
          <a:lstStyle/>
          <a:p>
            <a:r>
              <a:rPr lang="en-US" u="sng" dirty="0"/>
              <a:t>What do we Sell to the Underserved States?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BC877-C928-4B89-8812-7662FAE3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69" y="1582316"/>
            <a:ext cx="7109521" cy="47780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B69D28-255B-4A4D-B684-899F77EBAD01}"/>
              </a:ext>
            </a:extLst>
          </p:cNvPr>
          <p:cNvSpPr/>
          <p:nvPr/>
        </p:nvSpPr>
        <p:spPr>
          <a:xfrm>
            <a:off x="5156718" y="5598365"/>
            <a:ext cx="734008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CB055-39D5-4ADB-8243-D295AB342DDC}"/>
              </a:ext>
            </a:extLst>
          </p:cNvPr>
          <p:cNvSpPr txBox="1"/>
          <p:nvPr/>
        </p:nvSpPr>
        <p:spPr>
          <a:xfrm>
            <a:off x="0" y="1140280"/>
            <a:ext cx="468673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The plots to the right show a lower Beer Factor for each style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However, the most notable exception is Cider, which is not present in any of the target states.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If we target Cider distribution in this cluster of states, we can expect an increase in sales to an underserved market.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3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3FB-003D-4F3A-A12C-E1151B9E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54C6-0127-4E58-A109-51728799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Create budget forecasts around expected costs and revenues from Cider sales in this area.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Perform additional research to on how and where to distribute Cider from.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Market research for Branding of Cider to distribute to this area.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72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77AB33C-A285-49EC-A4C0-3BB7C388F57D}"/>
              </a:ext>
            </a:extLst>
          </p:cNvPr>
          <p:cNvSpPr txBox="1">
            <a:spLocks/>
          </p:cNvSpPr>
          <p:nvPr/>
        </p:nvSpPr>
        <p:spPr>
          <a:xfrm>
            <a:off x="983673" y="394394"/>
            <a:ext cx="3606799" cy="869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Questions Asked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7A484B-584F-473B-AD70-F76137E2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09" y="1437999"/>
            <a:ext cx="9573788" cy="4794850"/>
          </a:xfrm>
          <a:noFill/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Provide Details on the Beer Market Data Set and any associated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Describe the Beer Characteristics within the overall market.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Show Points of Interest within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Tell us about the Alcohol content between beers.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Tell us about the relationship between alcohol and bitterness.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What can we do with this data?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C70D6-E660-4655-928F-E4C6935B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4" y="274321"/>
            <a:ext cx="3283526" cy="86976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Data Facts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5B19A-BC0D-426A-9A9F-D111BC55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24611"/>
            <a:ext cx="5254322" cy="423576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Eight Separate Fields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2,692 Distinct Beers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558 Distinct Breweries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99 Distinct Styles Listed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However, Not All Data Is Provided!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Missing Values For: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99035-153E-4298-B3B2-BBA1524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06913" y="631588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D10BA-85FD-4341-AA86-E99737F6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48099"/>
              </p:ext>
            </p:extLst>
          </p:nvPr>
        </p:nvGraphicFramePr>
        <p:xfrm>
          <a:off x="459325" y="4996607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7CD7E09-F597-4C11-AC4F-AACF69068785}"/>
              </a:ext>
            </a:extLst>
          </p:cNvPr>
          <p:cNvSpPr/>
          <p:nvPr/>
        </p:nvSpPr>
        <p:spPr>
          <a:xfrm rot="19918113">
            <a:off x="4513792" y="4234455"/>
            <a:ext cx="1593716" cy="72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22D5-6D65-432C-9A93-9B7A516E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81" y="1410743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461E0374-7126-4A8E-BB07-B15A36C6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A9A4-C4A9-467E-8FE4-9821055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32327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u="sng" dirty="0"/>
              <a:t>Focusing on the Values in IBU and ABV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D9E4A-A9EB-4501-BEF8-088FBF4B6B7C}"/>
              </a:ext>
            </a:extLst>
          </p:cNvPr>
          <p:cNvSpPr/>
          <p:nvPr/>
        </p:nvSpPr>
        <p:spPr>
          <a:xfrm>
            <a:off x="295558" y="2031994"/>
            <a:ext cx="7226442" cy="44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33C69-62DB-4B84-B795-973D655D33DD}"/>
              </a:ext>
            </a:extLst>
          </p:cNvPr>
          <p:cNvSpPr txBox="1"/>
          <p:nvPr/>
        </p:nvSpPr>
        <p:spPr>
          <a:xfrm>
            <a:off x="1929707" y="1072368"/>
            <a:ext cx="70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First Chart shows missing values by state count and percent.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Second Chart shows distribution of the missing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6FC30-B9AB-4945-8715-D5D26C00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6" y="2106620"/>
            <a:ext cx="3547533" cy="439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8B413-C843-4E55-AAF8-D054BFF5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23" y="2106620"/>
            <a:ext cx="3547533" cy="439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BA9D5-4AD2-4B33-A5C1-41273498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601" y="2000102"/>
            <a:ext cx="4127841" cy="442275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2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9B4-82A9-BD4F-B7D3-EBC3B153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62" y="257739"/>
            <a:ext cx="6779172" cy="1007642"/>
          </a:xfrm>
        </p:spPr>
        <p:txBody>
          <a:bodyPr vert="horz" lIns="68580" tIns="34290" rIns="68580" bIns="3429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How Many Breweries Are In Each State?</a:t>
            </a:r>
            <a:endParaRPr lang="en-US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A625D-160A-4D28-A74A-367959BB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51" y="511617"/>
            <a:ext cx="1053449" cy="5875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CDB50-905C-4132-B21A-9BF42CB3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218" y="511618"/>
            <a:ext cx="1076552" cy="5667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3E7585-B15C-4E28-8201-2ABEF3A2B965}"/>
              </a:ext>
            </a:extLst>
          </p:cNvPr>
          <p:cNvSpPr/>
          <p:nvPr/>
        </p:nvSpPr>
        <p:spPr>
          <a:xfrm>
            <a:off x="7853993" y="511618"/>
            <a:ext cx="1935777" cy="587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97974-C752-4B13-831D-BC14CCA9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2" y="1623833"/>
            <a:ext cx="7121856" cy="4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8FF7-A813-4D63-BD98-2585D2FE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3" y="274672"/>
            <a:ext cx="8596668" cy="655047"/>
          </a:xfrm>
        </p:spPr>
        <p:txBody>
          <a:bodyPr>
            <a:normAutofit/>
          </a:bodyPr>
          <a:lstStyle/>
          <a:p>
            <a:r>
              <a:rPr lang="en-US" sz="3200" u="sng" dirty="0"/>
              <a:t>Comparing the Median ABV and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5E1C5-94AF-48A5-88AE-A7AE17BD1D1E}"/>
              </a:ext>
            </a:extLst>
          </p:cNvPr>
          <p:cNvSpPr txBox="1"/>
          <p:nvPr/>
        </p:nvSpPr>
        <p:spPr>
          <a:xfrm>
            <a:off x="1539394" y="1032899"/>
            <a:ext cx="769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When looking at the Median for ABV and IBU, the ABV looks somewhat uniform and IBU seems to have more variation.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BB61E49-98C3-4462-AE6F-9A78CDB6A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52550"/>
              </p:ext>
            </p:extLst>
          </p:nvPr>
        </p:nvGraphicFramePr>
        <p:xfrm>
          <a:off x="399985" y="5928280"/>
          <a:ext cx="109814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08">
                  <a:extLst>
                    <a:ext uri="{9D8B030D-6E8A-4147-A177-3AD203B41FA5}">
                      <a16:colId xmlns:a16="http://schemas.microsoft.com/office/drawing/2014/main" val="2822291968"/>
                    </a:ext>
                  </a:extLst>
                </a:gridCol>
                <a:gridCol w="5490708">
                  <a:extLst>
                    <a:ext uri="{9D8B030D-6E8A-4147-A177-3AD203B41FA5}">
                      <a16:colId xmlns:a16="http://schemas.microsoft.com/office/drawing/2014/main" val="188846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 ABV:  Scotty K NA from CA with ABV of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Min:  3 versions of Summer Solstice from CA with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57853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r>
                        <a:rPr lang="en-US" sz="1200" b="1" dirty="0"/>
                        <a:t>Max ABV:  </a:t>
                      </a:r>
                      <a:r>
                        <a:rPr lang="en-US" sz="1200" b="1" dirty="0">
                          <a:effectLst/>
                        </a:rPr>
                        <a:t>Lee Hill Series Vol. 5 - Belgian Style Quadruple Ale from CO with ABV of 12.8%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Max:  Bitter Bitch Imperial IPA from OR with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1149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4D918AD-78DA-48EC-BBAE-B96F2A079A2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5" y="2196548"/>
            <a:ext cx="5527948" cy="347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D9581-91A6-40EB-806A-E06FE970A2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52" y="2196548"/>
            <a:ext cx="552794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AA4D9-5424-4E7C-9797-8E8E301F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9" y="313362"/>
            <a:ext cx="5389418" cy="723207"/>
          </a:xfrm>
        </p:spPr>
        <p:txBody>
          <a:bodyPr>
            <a:normAutofit/>
          </a:bodyPr>
          <a:lstStyle/>
          <a:p>
            <a:r>
              <a:rPr lang="en-US" b="1" u="sng" dirty="0"/>
              <a:t>ABV Compared by State</a:t>
            </a:r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7C534271-5CCE-4FFC-AA77-6297577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0001-DA77-4448-BEE6-238E9208CEEB}"/>
              </a:ext>
            </a:extLst>
          </p:cNvPr>
          <p:cNvSpPr txBox="1"/>
          <p:nvPr/>
        </p:nvSpPr>
        <p:spPr>
          <a:xfrm>
            <a:off x="327620" y="1948863"/>
            <a:ext cx="3364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Quite a bit a variation, even within the states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Consumers are demanding niche and craft beers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54A03-A7F4-4405-B141-11F224FF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99" y="1215074"/>
            <a:ext cx="7680960" cy="49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790AF-0ACA-453A-A8E7-F7276EF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5241636" cy="806335"/>
          </a:xfrm>
        </p:spPr>
        <p:txBody>
          <a:bodyPr>
            <a:normAutofit/>
          </a:bodyPr>
          <a:lstStyle/>
          <a:p>
            <a:r>
              <a:rPr lang="en-US" b="1" u="sng" dirty="0"/>
              <a:t>IBU Compared by State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5E0073-B261-4CBD-9DB6-4EF6A40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E7E76-B062-44FE-A055-45E296C270D5}"/>
              </a:ext>
            </a:extLst>
          </p:cNvPr>
          <p:cNvSpPr txBox="1"/>
          <p:nvPr/>
        </p:nvSpPr>
        <p:spPr>
          <a:xfrm>
            <a:off x="457200" y="1295001"/>
            <a:ext cx="34959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Less variation as compared to ABV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Amount of variation is likely the same as ABV as seen from Scatter Plot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Data Quality is important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08E38-6855-4D86-9DBD-469802A896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98" y="1212980"/>
            <a:ext cx="768096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491-C13D-7446-B160-E6293DE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51" y="412012"/>
            <a:ext cx="4734721" cy="932688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3200" b="1" u="sng" dirty="0"/>
              <a:t>Distribution of the ABV Variable</a:t>
            </a:r>
            <a:endParaRPr lang="en-US" sz="32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EC9A0-C9A8-794A-AF06-97702E186286}"/>
              </a:ext>
            </a:extLst>
          </p:cNvPr>
          <p:cNvSpPr/>
          <p:nvPr/>
        </p:nvSpPr>
        <p:spPr>
          <a:xfrm>
            <a:off x="246515" y="2549926"/>
            <a:ext cx="2198768" cy="17357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Min.:	     0.00100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1st Qu.:      0.05000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Median:      0.05600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Mean:         0.05977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3rd Qu.:     0.06700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Max.:         0.12800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F9EA2-95C2-4E59-9FD4-D3297A17DF05}"/>
              </a:ext>
            </a:extLst>
          </p:cNvPr>
          <p:cNvSpPr txBox="1"/>
          <p:nvPr/>
        </p:nvSpPr>
        <p:spPr>
          <a:xfrm>
            <a:off x="5791199" y="644473"/>
            <a:ext cx="39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 1 Non-Alcoholic Beer is skewing data (see min value) so it was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ABV looks fairly normal, but is improved with a log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A7C77-154F-406E-9585-93D0A8E1C1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36" y="1791477"/>
            <a:ext cx="475488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C9DAB-3895-4552-BDD9-C60D9BECD9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82" y="1872342"/>
            <a:ext cx="47548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2544</TotalTime>
  <Words>767</Words>
  <Application>Microsoft Macintosh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Budweiser Marketing Campaign</vt:lpstr>
      <vt:lpstr>PowerPoint Presentation</vt:lpstr>
      <vt:lpstr>Data Facts</vt:lpstr>
      <vt:lpstr>Focusing on the Values in IBU and ABV</vt:lpstr>
      <vt:lpstr>How Many Breweries Are In Each State?</vt:lpstr>
      <vt:lpstr>Comparing the Median ABV and IBU by State</vt:lpstr>
      <vt:lpstr>ABV Compared by State</vt:lpstr>
      <vt:lpstr>IBU Compared by State</vt:lpstr>
      <vt:lpstr>Distribution of the ABV Variable</vt:lpstr>
      <vt:lpstr> Relationship Between Beer Bitterness and Alcohol Content </vt:lpstr>
      <vt:lpstr> Differences Between Beer IPA and Ale </vt:lpstr>
      <vt:lpstr>Use KNN to Investigate the beer type with IBU and ABV</vt:lpstr>
      <vt:lpstr>Identifing New Market Opportunities</vt:lpstr>
      <vt:lpstr>Investigate the relationship with different variables</vt:lpstr>
      <vt:lpstr>Using the Data to Focus on a Region</vt:lpstr>
      <vt:lpstr>What is the Data Telling US?</vt:lpstr>
      <vt:lpstr>What do we Sell to the Underserved States?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project</dc:title>
  <dc:creator>Wu, Sophia</dc:creator>
  <cp:lastModifiedBy>Wu, Sophia</cp:lastModifiedBy>
  <cp:revision>26</cp:revision>
  <dcterms:created xsi:type="dcterms:W3CDTF">2020-06-30T14:48:42Z</dcterms:created>
  <dcterms:modified xsi:type="dcterms:W3CDTF">2020-07-04T20:49:06Z</dcterms:modified>
</cp:coreProperties>
</file>