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5" r:id="rId3"/>
    <p:sldId id="274" r:id="rId4"/>
    <p:sldId id="273" r:id="rId5"/>
    <p:sldId id="271" r:id="rId6"/>
    <p:sldId id="272" r:id="rId7"/>
    <p:sldId id="275" r:id="rId8"/>
    <p:sldId id="276" r:id="rId9"/>
    <p:sldId id="269" r:id="rId10"/>
    <p:sldId id="27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55DE5-7C9C-47E9-8182-DD9398FB4845}" v="9" dt="2020-07-02T01:01:31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77" d="100"/>
          <a:sy n="77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Reo" userId="7445a8bb4a813db9" providerId="LiveId" clId="{56055DE5-7C9C-47E9-8182-DD9398FB4845}"/>
    <pc:docChg chg="custSel addSld modSld">
      <pc:chgData name="Chad Reo" userId="7445a8bb4a813db9" providerId="LiveId" clId="{56055DE5-7C9C-47E9-8182-DD9398FB4845}" dt="2020-07-02T01:22:49.217" v="422" actId="20577"/>
      <pc:docMkLst>
        <pc:docMk/>
      </pc:docMkLst>
      <pc:sldChg chg="modSp mod">
        <pc:chgData name="Chad Reo" userId="7445a8bb4a813db9" providerId="LiveId" clId="{56055DE5-7C9C-47E9-8182-DD9398FB4845}" dt="2020-07-02T01:04:19.490" v="391" actId="12"/>
        <pc:sldMkLst>
          <pc:docMk/>
          <pc:sldMk cId="2746587987" sldId="270"/>
        </pc:sldMkLst>
        <pc:spChg chg="mod">
          <ac:chgData name="Chad Reo" userId="7445a8bb4a813db9" providerId="LiveId" clId="{56055DE5-7C9C-47E9-8182-DD9398FB4845}" dt="2020-07-02T01:04:19.490" v="391" actId="12"/>
          <ac:spMkLst>
            <pc:docMk/>
            <pc:sldMk cId="2746587987" sldId="270"/>
            <ac:spMk id="6" creationId="{AA6894F1-DE7D-E14A-82A2-DC0D12397D8B}"/>
          </ac:spMkLst>
        </pc:spChg>
      </pc:sldChg>
      <pc:sldChg chg="addSp delSp modSp mod">
        <pc:chgData name="Chad Reo" userId="7445a8bb4a813db9" providerId="LiveId" clId="{56055DE5-7C9C-47E9-8182-DD9398FB4845}" dt="2020-07-02T01:21:57.409" v="402" actId="403"/>
        <pc:sldMkLst>
          <pc:docMk/>
          <pc:sldMk cId="2545907793" sldId="272"/>
        </pc:sldMkLst>
        <pc:spChg chg="mod">
          <ac:chgData name="Chad Reo" userId="7445a8bb4a813db9" providerId="LiveId" clId="{56055DE5-7C9C-47E9-8182-DD9398FB4845}" dt="2020-07-02T01:04:45.468" v="396" actId="14100"/>
          <ac:spMkLst>
            <pc:docMk/>
            <pc:sldMk cId="2545907793" sldId="272"/>
            <ac:spMk id="7" creationId="{8655E1C5-94AF-48A5-88AE-A7AE17BD1D1E}"/>
          </ac:spMkLst>
        </pc:spChg>
        <pc:graphicFrameChg chg="add mod modGraphic">
          <ac:chgData name="Chad Reo" userId="7445a8bb4a813db9" providerId="LiveId" clId="{56055DE5-7C9C-47E9-8182-DD9398FB4845}" dt="2020-07-02T01:21:57.409" v="402" actId="403"/>
          <ac:graphicFrameMkLst>
            <pc:docMk/>
            <pc:sldMk cId="2545907793" sldId="272"/>
            <ac:graphicFrameMk id="3" creationId="{0BB61E49-98C3-4462-AE6F-9A78CDB6A4A6}"/>
          </ac:graphicFrameMkLst>
        </pc:graphicFrameChg>
        <pc:picChg chg="del mod">
          <ac:chgData name="Chad Reo" userId="7445a8bb4a813db9" providerId="LiveId" clId="{56055DE5-7C9C-47E9-8182-DD9398FB4845}" dt="2020-07-02T00:51:27.379" v="21" actId="21"/>
          <ac:picMkLst>
            <pc:docMk/>
            <pc:sldMk cId="2545907793" sldId="272"/>
            <ac:picMk id="8" creationId="{7FFD27D6-D9CC-4029-90BE-8474E6121591}"/>
          </ac:picMkLst>
        </pc:picChg>
      </pc:sldChg>
      <pc:sldChg chg="addSp delSp modSp mod">
        <pc:chgData name="Chad Reo" userId="7445a8bb4a813db9" providerId="LiveId" clId="{56055DE5-7C9C-47E9-8182-DD9398FB4845}" dt="2020-07-02T01:04:53.797" v="397" actId="12"/>
        <pc:sldMkLst>
          <pc:docMk/>
          <pc:sldMk cId="433250975" sldId="273"/>
        </pc:sldMkLst>
        <pc:spChg chg="mod">
          <ac:chgData name="Chad Reo" userId="7445a8bb4a813db9" providerId="LiveId" clId="{56055DE5-7C9C-47E9-8182-DD9398FB4845}" dt="2020-07-02T01:04:53.797" v="397" actId="12"/>
          <ac:spMkLst>
            <pc:docMk/>
            <pc:sldMk cId="433250975" sldId="273"/>
            <ac:spMk id="8" creationId="{CB733C69-62DB-4B84-B795-973D655D33DD}"/>
          </ac:spMkLst>
        </pc:spChg>
        <pc:picChg chg="add mod">
          <ac:chgData name="Chad Reo" userId="7445a8bb4a813db9" providerId="LiveId" clId="{56055DE5-7C9C-47E9-8182-DD9398FB4845}" dt="2020-07-02T00:30:41.166" v="14" actId="1076"/>
          <ac:picMkLst>
            <pc:docMk/>
            <pc:sldMk cId="433250975" sldId="273"/>
            <ac:picMk id="3" creationId="{0DE6FC30-B9AB-4945-8715-D5D26C005FF1}"/>
          </ac:picMkLst>
        </pc:picChg>
        <pc:picChg chg="del">
          <ac:chgData name="Chad Reo" userId="7445a8bb4a813db9" providerId="LiveId" clId="{56055DE5-7C9C-47E9-8182-DD9398FB4845}" dt="2020-07-02T00:30:04.153" v="10" actId="478"/>
          <ac:picMkLst>
            <pc:docMk/>
            <pc:sldMk cId="433250975" sldId="273"/>
            <ac:picMk id="4" creationId="{71FC6866-2BC2-45B4-A5F5-E3A38E48ADA2}"/>
          </ac:picMkLst>
        </pc:picChg>
        <pc:picChg chg="del">
          <ac:chgData name="Chad Reo" userId="7445a8bb4a813db9" providerId="LiveId" clId="{56055DE5-7C9C-47E9-8182-DD9398FB4845}" dt="2020-07-02T00:29:50.330" v="6" actId="478"/>
          <ac:picMkLst>
            <pc:docMk/>
            <pc:sldMk cId="433250975" sldId="273"/>
            <ac:picMk id="5" creationId="{F6BB1B86-9AD5-4EF8-922E-15450466651A}"/>
          </ac:picMkLst>
        </pc:picChg>
        <pc:picChg chg="add mod">
          <ac:chgData name="Chad Reo" userId="7445a8bb4a813db9" providerId="LiveId" clId="{56055DE5-7C9C-47E9-8182-DD9398FB4845}" dt="2020-07-02T00:31:53.787" v="19" actId="14100"/>
          <ac:picMkLst>
            <pc:docMk/>
            <pc:sldMk cId="433250975" sldId="273"/>
            <ac:picMk id="9" creationId="{6618B413-C843-4E55-AAF8-D054BFF5E2EB}"/>
          </ac:picMkLst>
        </pc:picChg>
      </pc:sldChg>
      <pc:sldChg chg="modSp mod">
        <pc:chgData name="Chad Reo" userId="7445a8bb4a813db9" providerId="LiveId" clId="{56055DE5-7C9C-47E9-8182-DD9398FB4845}" dt="2020-07-02T01:05:01.850" v="398" actId="12"/>
        <pc:sldMkLst>
          <pc:docMk/>
          <pc:sldMk cId="2470991643" sldId="274"/>
        </pc:sldMkLst>
        <pc:spChg chg="mod">
          <ac:chgData name="Chad Reo" userId="7445a8bb4a813db9" providerId="LiveId" clId="{56055DE5-7C9C-47E9-8182-DD9398FB4845}" dt="2020-07-02T01:05:01.850" v="398" actId="12"/>
          <ac:spMkLst>
            <pc:docMk/>
            <pc:sldMk cId="2470991643" sldId="274"/>
            <ac:spMk id="5" creationId="{0105B19A-BC0D-426A-9A9F-D111BC5586E3}"/>
          </ac:spMkLst>
        </pc:spChg>
        <pc:spChg chg="mod">
          <ac:chgData name="Chad Reo" userId="7445a8bb4a813db9" providerId="LiveId" clId="{56055DE5-7C9C-47E9-8182-DD9398FB4845}" dt="2020-07-02T00:21:31.801" v="5" actId="1076"/>
          <ac:spMkLst>
            <pc:docMk/>
            <pc:sldMk cId="2470991643" sldId="274"/>
            <ac:spMk id="7" creationId="{C7CD7E09-F597-4C11-AC4F-AACF69068785}"/>
          </ac:spMkLst>
        </pc:spChg>
      </pc:sldChg>
      <pc:sldChg chg="modSp mod">
        <pc:chgData name="Chad Reo" userId="7445a8bb4a813db9" providerId="LiveId" clId="{56055DE5-7C9C-47E9-8182-DD9398FB4845}" dt="2020-07-02T01:04:30.047" v="393" actId="12"/>
        <pc:sldMkLst>
          <pc:docMk/>
          <pc:sldMk cId="2538637630" sldId="275"/>
        </pc:sldMkLst>
        <pc:spChg chg="mod">
          <ac:chgData name="Chad Reo" userId="7445a8bb4a813db9" providerId="LiveId" clId="{56055DE5-7C9C-47E9-8182-DD9398FB4845}" dt="2020-07-02T01:04:30.047" v="393" actId="12"/>
          <ac:spMkLst>
            <pc:docMk/>
            <pc:sldMk cId="2538637630" sldId="275"/>
            <ac:spMk id="6" creationId="{AD9E0001-DA77-4448-BEE6-238E9208CEEB}"/>
          </ac:spMkLst>
        </pc:spChg>
        <pc:picChg chg="mod">
          <ac:chgData name="Chad Reo" userId="7445a8bb4a813db9" providerId="LiveId" clId="{56055DE5-7C9C-47E9-8182-DD9398FB4845}" dt="2020-07-02T01:01:49.259" v="204" actId="1076"/>
          <ac:picMkLst>
            <pc:docMk/>
            <pc:sldMk cId="2538637630" sldId="275"/>
            <ac:picMk id="5" creationId="{B0B0DDD6-4110-4CE1-9D41-10DF7977E158}"/>
          </ac:picMkLst>
        </pc:picChg>
      </pc:sldChg>
      <pc:sldChg chg="modSp mod">
        <pc:chgData name="Chad Reo" userId="7445a8bb4a813db9" providerId="LiveId" clId="{56055DE5-7C9C-47E9-8182-DD9398FB4845}" dt="2020-07-02T01:04:24.885" v="392" actId="12"/>
        <pc:sldMkLst>
          <pc:docMk/>
          <pc:sldMk cId="2771464848" sldId="276"/>
        </pc:sldMkLst>
        <pc:spChg chg="mod">
          <ac:chgData name="Chad Reo" userId="7445a8bb4a813db9" providerId="LiveId" clId="{56055DE5-7C9C-47E9-8182-DD9398FB4845}" dt="2020-07-02T01:04:24.885" v="392" actId="12"/>
          <ac:spMkLst>
            <pc:docMk/>
            <pc:sldMk cId="2771464848" sldId="276"/>
            <ac:spMk id="5" creationId="{DF5E7E76-B062-44FE-A055-45E296C270D5}"/>
          </ac:spMkLst>
        </pc:spChg>
        <pc:picChg chg="mod">
          <ac:chgData name="Chad Reo" userId="7445a8bb4a813db9" providerId="LiveId" clId="{56055DE5-7C9C-47E9-8182-DD9398FB4845}" dt="2020-07-02T01:02:22.371" v="213" actId="1076"/>
          <ac:picMkLst>
            <pc:docMk/>
            <pc:sldMk cId="2771464848" sldId="276"/>
            <ac:picMk id="6" creationId="{3A7AA0E1-31B0-4C2B-8AAA-3BEED7847A90}"/>
          </ac:picMkLst>
        </pc:picChg>
      </pc:sldChg>
      <pc:sldChg chg="modSp new mod">
        <pc:chgData name="Chad Reo" userId="7445a8bb4a813db9" providerId="LiveId" clId="{56055DE5-7C9C-47E9-8182-DD9398FB4845}" dt="2020-07-02T01:22:49.217" v="422" actId="20577"/>
        <pc:sldMkLst>
          <pc:docMk/>
          <pc:sldMk cId="3823678151" sldId="277"/>
        </pc:sldMkLst>
        <pc:spChg chg="mod">
          <ac:chgData name="Chad Reo" userId="7445a8bb4a813db9" providerId="LiveId" clId="{56055DE5-7C9C-47E9-8182-DD9398FB4845}" dt="2020-07-02T01:03:44.490" v="378" actId="115"/>
          <ac:spMkLst>
            <pc:docMk/>
            <pc:sldMk cId="3823678151" sldId="277"/>
            <ac:spMk id="2" creationId="{E51B53D4-C9B2-4FA4-A5C5-D31BE8792EBE}"/>
          </ac:spMkLst>
        </pc:spChg>
        <pc:spChg chg="mod">
          <ac:chgData name="Chad Reo" userId="7445a8bb4a813db9" providerId="LiveId" clId="{56055DE5-7C9C-47E9-8182-DD9398FB4845}" dt="2020-07-02T01:22:49.217" v="422" actId="20577"/>
          <ac:spMkLst>
            <pc:docMk/>
            <pc:sldMk cId="3823678151" sldId="277"/>
            <ac:spMk id="3" creationId="{2BCB364C-B5FF-4B84-8730-A7954733AA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10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7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8DB8-A9AF-874F-AADD-8C6B362313D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6587-9A7F-2D4A-91B4-3DEDEBDE6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9" y="2971344"/>
            <a:ext cx="7073092" cy="182034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Budweiser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D9B5-A226-9E4D-A544-47483677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00" y="5421744"/>
            <a:ext cx="3569168" cy="76742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Team: Data Dynamos</a:t>
            </a:r>
          </a:p>
          <a:p>
            <a:pPr algn="l"/>
            <a:r>
              <a:rPr lang="en-US" b="1" dirty="0"/>
              <a:t>July 1, 2020</a:t>
            </a:r>
          </a:p>
        </p:txBody>
      </p:sp>
      <p:pic>
        <p:nvPicPr>
          <p:cNvPr id="5" name="Picture 4" descr="A picture containing food, egg&#10;&#10;Description automatically generated">
            <a:extLst>
              <a:ext uri="{FF2B5EF4-FFF2-40B4-BE49-F238E27FC236}">
                <a16:creationId xmlns:a16="http://schemas.microsoft.com/office/drawing/2014/main" id="{810DA1D1-B14A-104A-A8A5-C09B4D91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r="10280"/>
          <a:stretch/>
        </p:blipFill>
        <p:spPr>
          <a:xfrm>
            <a:off x="5958843" y="857258"/>
            <a:ext cx="4709158" cy="5143493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764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6C0-5519-C344-9618-EE89CB4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58" y="384048"/>
            <a:ext cx="7626096" cy="88468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en-US" sz="1875" u="sng" dirty="0"/>
            </a:br>
            <a:r>
              <a:rPr lang="en-US" sz="2325" b="1" u="sng" dirty="0"/>
              <a:t>Relationship Between Beer Bitterness and  Alcohol Content</a:t>
            </a:r>
            <a:br>
              <a:rPr lang="en-US" sz="2325" b="1" u="sng" dirty="0"/>
            </a:br>
            <a:endParaRPr lang="en-US" sz="2325" b="1" u="sng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12BBB9D8-3FD9-6347-B69B-FB8C8E6E3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75" b="-1"/>
          <a:stretch/>
        </p:blipFill>
        <p:spPr>
          <a:xfrm>
            <a:off x="147223" y="2486198"/>
            <a:ext cx="6804209" cy="418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894F1-DE7D-E14A-82A2-DC0D12397D8B}"/>
              </a:ext>
            </a:extLst>
          </p:cNvPr>
          <p:cNvSpPr txBox="1"/>
          <p:nvPr/>
        </p:nvSpPr>
        <p:spPr>
          <a:xfrm>
            <a:off x="650530" y="1043709"/>
            <a:ext cx="6300902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There is a moderate positive correlation between ABV and IBU.  The upward slope is evidence of a positive relationship.  </a:t>
            </a:r>
          </a:p>
          <a:p>
            <a:pPr marL="1828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rgbClr val="0070C0"/>
              </a:solidFill>
            </a:endParaRPr>
          </a:p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At the same level of alcoholic content, IPA type of beer is more bitter  than an Ale, Lager or Stout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62CE5-3DC5-4EFF-A2E6-73294D44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71" y="1725433"/>
            <a:ext cx="4576796" cy="4700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38EE14-321D-48F0-9CCC-182D3FCB5D2F}"/>
              </a:ext>
            </a:extLst>
          </p:cNvPr>
          <p:cNvSpPr txBox="1"/>
          <p:nvPr/>
        </p:nvSpPr>
        <p:spPr>
          <a:xfrm>
            <a:off x="10236440" y="4790453"/>
            <a:ext cx="1521451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 marL="11430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0070C0"/>
                </a:solidFill>
              </a:rPr>
              <a:t>When looked at individually the steeper relationship can be seen in Stouts and Lagers</a:t>
            </a:r>
          </a:p>
        </p:txBody>
      </p:sp>
    </p:spTree>
    <p:extLst>
      <p:ext uri="{BB962C8B-B14F-4D97-AF65-F5344CB8AC3E}">
        <p14:creationId xmlns:p14="http://schemas.microsoft.com/office/powerpoint/2010/main" val="274658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53D4-C9B2-4FA4-A5C5-D31BE879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364C-B5FF-4B84-8730-A7954733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244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Continue Looking through data to find points of interest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Produce a video with our findings and final </a:t>
            </a:r>
            <a:r>
              <a:rPr lang="en-US" sz="3600" dirty="0" err="1">
                <a:solidFill>
                  <a:srgbClr val="0070C0"/>
                </a:solidFill>
              </a:rPr>
              <a:t>recomendations</a:t>
            </a:r>
            <a:endParaRPr lang="en-US" sz="36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236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77AB33C-A285-49EC-A4C0-3BB7C388F57D}"/>
              </a:ext>
            </a:extLst>
          </p:cNvPr>
          <p:cNvSpPr txBox="1">
            <a:spLocks/>
          </p:cNvSpPr>
          <p:nvPr/>
        </p:nvSpPr>
        <p:spPr>
          <a:xfrm>
            <a:off x="983673" y="394394"/>
            <a:ext cx="3606799" cy="869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Questions Asked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7A484B-584F-473B-AD70-F76137E2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216" y="1624611"/>
            <a:ext cx="8366275" cy="4235768"/>
          </a:xfrm>
          <a:noFill/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/>
              <a:t>Provide Details on the Beer Market Data Set and any associated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Describe the Beer Characteristics within the overall market.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Show Points of Interest within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Tell us about the Alcohol content between beers.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Tell us about the relationship between alcohol and bitterness.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DC70D6-E660-4655-928F-E4C6935B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4" y="274321"/>
            <a:ext cx="3283526" cy="86976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Data Facts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5B19A-BC0D-426A-9A9F-D111BC55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24611"/>
            <a:ext cx="5254322" cy="4235768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2,692 Distinct Beers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558 Distinct Breweries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99 Distinct Styles Listed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Eight Separate Fields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However, Not All Data Is Provided!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Missing Values For: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B99035-153E-4298-B3B2-BBA15248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06913" y="631588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D10BA-85FD-4341-AA86-E99737F63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48099"/>
              </p:ext>
            </p:extLst>
          </p:nvPr>
        </p:nvGraphicFramePr>
        <p:xfrm>
          <a:off x="459325" y="4996607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7CD7E09-F597-4C11-AC4F-AACF69068785}"/>
              </a:ext>
            </a:extLst>
          </p:cNvPr>
          <p:cNvSpPr/>
          <p:nvPr/>
        </p:nvSpPr>
        <p:spPr>
          <a:xfrm rot="19918113">
            <a:off x="4513792" y="4191706"/>
            <a:ext cx="1593716" cy="72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F22D5-6D65-432C-9A93-9B7A516E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81" y="1410743"/>
            <a:ext cx="5529943" cy="431227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  <a:reflection stA="45000" endPos="0" dir="5400000" sy="-100000" algn="bl" rotWithShape="0"/>
          </a:effectLst>
        </p:spPr>
      </p:pic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461E0374-7126-4A8E-BB07-B15A36C6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A9A4-C4A9-467E-8FE4-9821055E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32327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u="sng" dirty="0"/>
              <a:t>Focusing on the Missing Values in IBU and ABV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662F0-5050-425B-A363-82D6E0BCB2F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48" y="2031994"/>
            <a:ext cx="4110591" cy="4470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7D9E4A-A9EB-4501-BEF8-088FBF4B6B7C}"/>
              </a:ext>
            </a:extLst>
          </p:cNvPr>
          <p:cNvSpPr/>
          <p:nvPr/>
        </p:nvSpPr>
        <p:spPr>
          <a:xfrm>
            <a:off x="295558" y="2031994"/>
            <a:ext cx="7226442" cy="44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33C69-62DB-4B84-B795-973D655D33DD}"/>
              </a:ext>
            </a:extLst>
          </p:cNvPr>
          <p:cNvSpPr txBox="1"/>
          <p:nvPr/>
        </p:nvSpPr>
        <p:spPr>
          <a:xfrm>
            <a:off x="1929707" y="1072368"/>
            <a:ext cx="700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First Chart shows missing values by state count and percent.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Second Chart shows distribution of the missing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6FC30-B9AB-4945-8715-D5D26C00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6" y="2106620"/>
            <a:ext cx="3547533" cy="4396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8B413-C843-4E55-AAF8-D054BFF5E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623" y="2106620"/>
            <a:ext cx="3547533" cy="43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5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9B4-82A9-BD4F-B7D3-EBC3B153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62" y="257739"/>
            <a:ext cx="6779172" cy="1007642"/>
          </a:xfrm>
        </p:spPr>
        <p:txBody>
          <a:bodyPr vert="horz" lIns="68580" tIns="34290" rIns="68580" bIns="3429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How Many Breweries Are In Each State?</a:t>
            </a:r>
            <a:endParaRPr lang="en-US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A625D-160A-4D28-A74A-367959BB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51" y="511617"/>
            <a:ext cx="1053449" cy="5875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CDB50-905C-4132-B21A-9BF42CB3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218" y="511618"/>
            <a:ext cx="1076552" cy="5667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3E7585-B15C-4E28-8201-2ABEF3A2B965}"/>
              </a:ext>
            </a:extLst>
          </p:cNvPr>
          <p:cNvSpPr/>
          <p:nvPr/>
        </p:nvSpPr>
        <p:spPr>
          <a:xfrm>
            <a:off x="7853993" y="511618"/>
            <a:ext cx="1935777" cy="587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697974-C752-4B13-831D-BC14CCA9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2" y="1623833"/>
            <a:ext cx="7121856" cy="46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8FF7-A813-4D63-BD98-2585D2FE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43" y="274672"/>
            <a:ext cx="8596668" cy="655047"/>
          </a:xfrm>
        </p:spPr>
        <p:txBody>
          <a:bodyPr>
            <a:normAutofit/>
          </a:bodyPr>
          <a:lstStyle/>
          <a:p>
            <a:r>
              <a:rPr lang="en-US" sz="3200" u="sng" dirty="0"/>
              <a:t>Comparing the Median ABV and IBU by State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A4C329-6BE2-40CE-AD1E-8FD85D6E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51" y="1718699"/>
            <a:ext cx="5113608" cy="420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95600-576C-4A52-8C37-9EA45CF47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8699"/>
            <a:ext cx="5285659" cy="4209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55E1C5-94AF-48A5-88AE-A7AE17BD1D1E}"/>
              </a:ext>
            </a:extLst>
          </p:cNvPr>
          <p:cNvSpPr txBox="1"/>
          <p:nvPr/>
        </p:nvSpPr>
        <p:spPr>
          <a:xfrm>
            <a:off x="1539394" y="1032899"/>
            <a:ext cx="769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When looking at the Median for ABV and IBU, the ABV looks somewhat uniform and IBU seems to have more variation.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BB61E49-98C3-4462-AE6F-9A78CDB6A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52550"/>
              </p:ext>
            </p:extLst>
          </p:nvPr>
        </p:nvGraphicFramePr>
        <p:xfrm>
          <a:off x="399985" y="5928280"/>
          <a:ext cx="109814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08">
                  <a:extLst>
                    <a:ext uri="{9D8B030D-6E8A-4147-A177-3AD203B41FA5}">
                      <a16:colId xmlns:a16="http://schemas.microsoft.com/office/drawing/2014/main" val="2822291968"/>
                    </a:ext>
                  </a:extLst>
                </a:gridCol>
                <a:gridCol w="5490708">
                  <a:extLst>
                    <a:ext uri="{9D8B030D-6E8A-4147-A177-3AD203B41FA5}">
                      <a16:colId xmlns:a16="http://schemas.microsoft.com/office/drawing/2014/main" val="1888468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 ABV:  Scotty K NA from CA with ABV of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Min:  3 versions of Summer Solstice from CA with IBU of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57853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r>
                        <a:rPr lang="en-US" sz="1200" b="1" dirty="0"/>
                        <a:t>Max ABV:  </a:t>
                      </a:r>
                      <a:r>
                        <a:rPr lang="en-US" sz="1200" b="1" dirty="0">
                          <a:effectLst/>
                        </a:rPr>
                        <a:t>Lee Hill Series Vol. 5 - Belgian Style Quadruple Ale from CO with ABV of 12.8%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Max:  Bitter Bitch Imperial IPA from OR with IBU of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1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AA4D9-5424-4E7C-9797-8E8E301F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79" y="313362"/>
            <a:ext cx="5389418" cy="723207"/>
          </a:xfrm>
        </p:spPr>
        <p:txBody>
          <a:bodyPr>
            <a:normAutofit/>
          </a:bodyPr>
          <a:lstStyle/>
          <a:p>
            <a:r>
              <a:rPr lang="en-US" b="1" u="sng" dirty="0"/>
              <a:t>ABV Compared by State</a:t>
            </a:r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7C534271-5CCE-4FFC-AA77-6297577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0DDD6-4110-4CE1-9D41-10DF7977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59" y="1274618"/>
            <a:ext cx="8143640" cy="5258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E0001-DA77-4448-BEE6-238E9208CEEB}"/>
              </a:ext>
            </a:extLst>
          </p:cNvPr>
          <p:cNvSpPr txBox="1"/>
          <p:nvPr/>
        </p:nvSpPr>
        <p:spPr>
          <a:xfrm>
            <a:off x="327620" y="1948863"/>
            <a:ext cx="33644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Quite a bit a variation, even within the states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Consumers are demanding niche and craft beers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6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790AF-0ACA-453A-A8E7-F7276EF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5241636" cy="806335"/>
          </a:xfrm>
        </p:spPr>
        <p:txBody>
          <a:bodyPr>
            <a:normAutofit/>
          </a:bodyPr>
          <a:lstStyle/>
          <a:p>
            <a:r>
              <a:rPr lang="en-US" b="1" u="sng" dirty="0"/>
              <a:t>IBU Compared by State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5E0073-B261-4CBD-9DB6-4EF6A40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E7E76-B062-44FE-A055-45E296C270D5}"/>
              </a:ext>
            </a:extLst>
          </p:cNvPr>
          <p:cNvSpPr txBox="1"/>
          <p:nvPr/>
        </p:nvSpPr>
        <p:spPr>
          <a:xfrm>
            <a:off x="457200" y="1295001"/>
            <a:ext cx="34959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Less variation as compared to ABV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Amount of variation is likely the same as ABV as seen from Scatter Plot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Data Quality is important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AA0E1-31B0-4C2B-8AAA-3BEED784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84" y="1080655"/>
            <a:ext cx="6901680" cy="551765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sx="1000" sy="1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714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E491-C13D-7446-B160-E6293DE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51" y="412012"/>
            <a:ext cx="4734721" cy="932688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3200" b="1" u="sng" dirty="0"/>
              <a:t>Distribution of the ABV Variable</a:t>
            </a:r>
            <a:endParaRPr lang="en-US" sz="3200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EC9A0-C9A8-794A-AF06-97702E186286}"/>
              </a:ext>
            </a:extLst>
          </p:cNvPr>
          <p:cNvSpPr/>
          <p:nvPr/>
        </p:nvSpPr>
        <p:spPr>
          <a:xfrm>
            <a:off x="246515" y="2549926"/>
            <a:ext cx="2198768" cy="17357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Min.:	     0.00100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1st Qu.:      0.05000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Median:      0.05600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Mean:         0.05977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3rd Qu.:     0.06700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Max.:         0.12800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7E12D8-F492-48A4-A52C-D699616F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913" y="1713221"/>
            <a:ext cx="4681572" cy="4722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F9EA2-95C2-4E59-9FD4-D3297A17DF05}"/>
              </a:ext>
            </a:extLst>
          </p:cNvPr>
          <p:cNvSpPr txBox="1"/>
          <p:nvPr/>
        </p:nvSpPr>
        <p:spPr>
          <a:xfrm>
            <a:off x="5791199" y="644473"/>
            <a:ext cx="390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The 1 Non-Alcoholic Beer is skewing data (see min value) so it was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ABV looks fairly normal, but is improved with a log transformation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8BB5D3-974B-4C87-9D30-200483EB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64" y="1713221"/>
            <a:ext cx="4498195" cy="461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6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1440</TotalTime>
  <Words>421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Budweiser Marketing Campaign</vt:lpstr>
      <vt:lpstr>PowerPoint Presentation</vt:lpstr>
      <vt:lpstr>Data Facts</vt:lpstr>
      <vt:lpstr>Focusing on the Missing Values in IBU and ABV</vt:lpstr>
      <vt:lpstr>How Many Breweries Are In Each State?</vt:lpstr>
      <vt:lpstr>Comparing the Median ABV and IBU by State</vt:lpstr>
      <vt:lpstr>ABV Compared by State</vt:lpstr>
      <vt:lpstr>IBU Compared by State</vt:lpstr>
      <vt:lpstr>Distribution of the ABV Variable</vt:lpstr>
      <vt:lpstr> Relationship Between Beer Bitterness and  Alcohol Content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project</dc:title>
  <dc:creator>Wu, Sophia</dc:creator>
  <cp:lastModifiedBy>Chad Reo</cp:lastModifiedBy>
  <cp:revision>22</cp:revision>
  <dcterms:created xsi:type="dcterms:W3CDTF">2020-06-30T14:48:42Z</dcterms:created>
  <dcterms:modified xsi:type="dcterms:W3CDTF">2020-07-02T01:23:06Z</dcterms:modified>
</cp:coreProperties>
</file>