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65" r:id="rId3"/>
    <p:sldId id="274" r:id="rId4"/>
    <p:sldId id="273" r:id="rId5"/>
    <p:sldId id="271" r:id="rId6"/>
    <p:sldId id="272" r:id="rId7"/>
    <p:sldId id="275" r:id="rId8"/>
    <p:sldId id="276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1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97"/>
  </p:normalViewPr>
  <p:slideViewPr>
    <p:cSldViewPr snapToGrid="0" snapToObjects="1">
      <p:cViewPr varScale="1">
        <p:scale>
          <a:sx n="104" d="100"/>
          <a:sy n="104" d="100"/>
        </p:scale>
        <p:origin x="10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0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1109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79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8072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69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66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9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6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1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4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0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8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0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3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D8DB8-A9AF-874F-AADD-8C6B362313D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3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F6587-9A7F-2D4A-91B4-3DEDEBDE6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529" y="2971344"/>
            <a:ext cx="7073092" cy="1820340"/>
          </a:xfrm>
        </p:spPr>
        <p:txBody>
          <a:bodyPr anchor="t">
            <a:normAutofit/>
          </a:bodyPr>
          <a:lstStyle/>
          <a:p>
            <a:pPr algn="l"/>
            <a:r>
              <a:rPr lang="en-US" sz="4800" dirty="0"/>
              <a:t>Budweiser Marketing Campaign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77D9B5-A226-9E4D-A544-47483677C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400" y="5421744"/>
            <a:ext cx="3569168" cy="767423"/>
          </a:xfrm>
        </p:spPr>
        <p:txBody>
          <a:bodyPr anchor="b">
            <a:normAutofit/>
          </a:bodyPr>
          <a:lstStyle/>
          <a:p>
            <a:pPr algn="l"/>
            <a:r>
              <a:rPr lang="en-US" b="1" dirty="0"/>
              <a:t>Team: Data Dynamos</a:t>
            </a:r>
          </a:p>
          <a:p>
            <a:pPr algn="l"/>
            <a:r>
              <a:rPr lang="en-US" b="1" dirty="0"/>
              <a:t>July 1, 2020</a:t>
            </a:r>
          </a:p>
        </p:txBody>
      </p:sp>
      <p:pic>
        <p:nvPicPr>
          <p:cNvPr id="5" name="Picture 4" descr="A picture containing food, egg&#10;&#10;Description automatically generated">
            <a:extLst>
              <a:ext uri="{FF2B5EF4-FFF2-40B4-BE49-F238E27FC236}">
                <a16:creationId xmlns:a16="http://schemas.microsoft.com/office/drawing/2014/main" id="{810DA1D1-B14A-104A-A8A5-C09B4D91BB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20" r="10280"/>
          <a:stretch/>
        </p:blipFill>
        <p:spPr>
          <a:xfrm>
            <a:off x="5958843" y="857258"/>
            <a:ext cx="4709158" cy="5143493"/>
          </a:xfrm>
          <a:custGeom>
            <a:avLst/>
            <a:gdLst/>
            <a:ahLst/>
            <a:cxnLst/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27643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596C0-5519-C344-9618-EE89CB478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058" y="384048"/>
            <a:ext cx="7626096" cy="884682"/>
          </a:xfrm>
        </p:spPr>
        <p:txBody>
          <a:bodyPr vert="horz" lIns="68580" tIns="34290" rIns="68580" bIns="34290" rtlCol="0" anchor="ctr">
            <a:normAutofit fontScale="90000"/>
          </a:bodyPr>
          <a:lstStyle/>
          <a:p>
            <a:br>
              <a:rPr lang="en-US" sz="1875" u="sng" dirty="0"/>
            </a:br>
            <a:r>
              <a:rPr lang="en-US" sz="2325" b="1" u="sng" dirty="0"/>
              <a:t>Relationship Between Beer Bitterness and  Alcohol Content</a:t>
            </a:r>
            <a:br>
              <a:rPr lang="en-US" sz="2325" b="1" u="sng" dirty="0"/>
            </a:br>
            <a:endParaRPr lang="en-US" sz="2325" b="1" u="sng" dirty="0"/>
          </a:p>
        </p:txBody>
      </p:sp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12BBB9D8-3FD9-6347-B69B-FB8C8E6E3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575" b="-1"/>
          <a:stretch/>
        </p:blipFill>
        <p:spPr>
          <a:xfrm>
            <a:off x="147223" y="2486198"/>
            <a:ext cx="6804209" cy="4182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6894F1-DE7D-E14A-82A2-DC0D12397D8B}"/>
              </a:ext>
            </a:extLst>
          </p:cNvPr>
          <p:cNvSpPr txBox="1"/>
          <p:nvPr/>
        </p:nvSpPr>
        <p:spPr>
          <a:xfrm>
            <a:off x="650530" y="1043709"/>
            <a:ext cx="6300902" cy="1363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 marL="182880" indent="-1714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70C0"/>
                </a:solidFill>
              </a:rPr>
              <a:t>There is a moderate positive correlation between ABV and IBU.  The upward slope is evidence of a positive relationship.  </a:t>
            </a:r>
          </a:p>
          <a:p>
            <a:pPr marL="182880" indent="-2857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0070C0"/>
              </a:solidFill>
            </a:endParaRPr>
          </a:p>
          <a:p>
            <a:pPr marL="182880" indent="-1714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70C0"/>
                </a:solidFill>
              </a:rPr>
              <a:t>At the same level of alcoholic content, IPA type of beer is more bitter  than an Ale, Lager or Stout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662CE5-3DC5-4EFF-A2E6-73294D44E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671" y="1725433"/>
            <a:ext cx="4576796" cy="47006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38EE14-321D-48F0-9CCC-182D3FCB5D2F}"/>
              </a:ext>
            </a:extLst>
          </p:cNvPr>
          <p:cNvSpPr txBox="1"/>
          <p:nvPr/>
        </p:nvSpPr>
        <p:spPr>
          <a:xfrm>
            <a:off x="10236440" y="4790453"/>
            <a:ext cx="1521451" cy="1363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10000"/>
          </a:bodyPr>
          <a:lstStyle/>
          <a:p>
            <a:pPr marL="11430">
              <a:lnSpc>
                <a:spcPct val="90000"/>
              </a:lnSpc>
              <a:spcAft>
                <a:spcPts val="450"/>
              </a:spcAft>
            </a:pPr>
            <a:r>
              <a:rPr lang="en-US" sz="1500" b="1" dirty="0">
                <a:solidFill>
                  <a:srgbClr val="0070C0"/>
                </a:solidFill>
              </a:rPr>
              <a:t>When looked at individually the steeper relationship can be seen in Stouts and Lagers</a:t>
            </a:r>
          </a:p>
        </p:txBody>
      </p:sp>
    </p:spTree>
    <p:extLst>
      <p:ext uri="{BB962C8B-B14F-4D97-AF65-F5344CB8AC3E}">
        <p14:creationId xmlns:p14="http://schemas.microsoft.com/office/powerpoint/2010/main" val="274658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77AB33C-A285-49EC-A4C0-3BB7C388F57D}"/>
              </a:ext>
            </a:extLst>
          </p:cNvPr>
          <p:cNvSpPr txBox="1">
            <a:spLocks/>
          </p:cNvSpPr>
          <p:nvPr/>
        </p:nvSpPr>
        <p:spPr>
          <a:xfrm>
            <a:off x="983673" y="394394"/>
            <a:ext cx="3606799" cy="8697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/>
              <a:t>Questions Asked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57A484B-584F-473B-AD70-F76137E29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1216" y="1624611"/>
            <a:ext cx="8366275" cy="4235768"/>
          </a:xfrm>
          <a:noFill/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000" dirty="0"/>
              <a:t>Provide Details on the Beer Market Data Set and any associated issues.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/>
              <a:t>Describe the Beer Characteristics within the overall market.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/>
              <a:t>Show Points of Interest within the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/>
              <a:t>Tell us about the Alcohol content between beers.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/>
              <a:t>Tell us about the relationship between alcohol and bitterness.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0106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DC70D6-E660-4655-928F-E4C6935B6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674" y="274321"/>
            <a:ext cx="3283526" cy="86976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Data Facts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05B19A-BC0D-426A-9A9F-D111BC558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599" y="1624611"/>
            <a:ext cx="5254322" cy="4235768"/>
          </a:xfrm>
          <a:noFill/>
        </p:spPr>
        <p:txBody>
          <a:bodyPr>
            <a:normAutofit/>
          </a:bodyPr>
          <a:lstStyle/>
          <a:p>
            <a:r>
              <a:rPr lang="en-US" sz="2400" dirty="0"/>
              <a:t>2,692 Distinct Beers</a:t>
            </a:r>
          </a:p>
          <a:p>
            <a:r>
              <a:rPr lang="en-US" sz="2400" dirty="0"/>
              <a:t>558 Distinct Breweries</a:t>
            </a:r>
          </a:p>
          <a:p>
            <a:r>
              <a:rPr lang="en-US" sz="2400" dirty="0"/>
              <a:t>99 Distinct Styles Listed</a:t>
            </a:r>
          </a:p>
          <a:p>
            <a:r>
              <a:rPr lang="en-US" sz="2400" dirty="0"/>
              <a:t>Eight Separate Fields</a:t>
            </a:r>
          </a:p>
          <a:p>
            <a:r>
              <a:rPr lang="en-US" sz="2400" dirty="0"/>
              <a:t>However, Not All Data Is Provided!</a:t>
            </a:r>
          </a:p>
          <a:p>
            <a:r>
              <a:rPr lang="en-US" sz="2400" dirty="0"/>
              <a:t>Missing Values For:</a:t>
            </a:r>
          </a:p>
          <a:p>
            <a:endParaRPr lang="en-US" sz="2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CB99035-153E-4298-B3B2-BBA152484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106913" y="6315889"/>
            <a:ext cx="764215" cy="365125"/>
          </a:xfrm>
        </p:spPr>
        <p:txBody>
          <a:bodyPr/>
          <a:lstStyle/>
          <a:p>
            <a:fld id="{5F075879-A647-4614-8F3F-74DEAFA02C02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E7D10BA-85FD-4341-AA86-E99737F63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848099"/>
              </p:ext>
            </p:extLst>
          </p:nvPr>
        </p:nvGraphicFramePr>
        <p:xfrm>
          <a:off x="459325" y="4996607"/>
          <a:ext cx="40450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2545">
                  <a:extLst>
                    <a:ext uri="{9D8B030D-6E8A-4147-A177-3AD203B41FA5}">
                      <a16:colId xmlns:a16="http://schemas.microsoft.com/office/drawing/2014/main" val="8892060"/>
                    </a:ext>
                  </a:extLst>
                </a:gridCol>
                <a:gridCol w="2022545">
                  <a:extLst>
                    <a:ext uri="{9D8B030D-6E8A-4147-A177-3AD203B41FA5}">
                      <a16:colId xmlns:a16="http://schemas.microsoft.com/office/drawing/2014/main" val="1575411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IBU: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6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ABV: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37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STYLE: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896421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C7CD7E09-F597-4C11-AC4F-AACF69068785}"/>
              </a:ext>
            </a:extLst>
          </p:cNvPr>
          <p:cNvSpPr/>
          <p:nvPr/>
        </p:nvSpPr>
        <p:spPr>
          <a:xfrm rot="19566288">
            <a:off x="4451950" y="4049135"/>
            <a:ext cx="1719730" cy="780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F22D5-6D65-432C-9A93-9B7A516EF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081" y="1410743"/>
            <a:ext cx="5529943" cy="4312276"/>
          </a:xfrm>
          <a:prstGeom prst="rect">
            <a:avLst/>
          </a:prstGeom>
          <a:effectLst>
            <a:glow rad="63500">
              <a:srgbClr val="FF0000">
                <a:alpha val="50000"/>
              </a:srgbClr>
            </a:glow>
            <a:reflection stA="45000" endPos="0" dir="5400000" sy="-100000" algn="bl" rotWithShape="0"/>
          </a:effectLst>
        </p:spPr>
      </p:pic>
      <p:pic>
        <p:nvPicPr>
          <p:cNvPr id="10" name="Picture 2" descr="Image result for budweiser logo">
            <a:extLst>
              <a:ext uri="{FF2B5EF4-FFF2-40B4-BE49-F238E27FC236}">
                <a16:creationId xmlns:a16="http://schemas.microsoft.com/office/drawing/2014/main" id="{461E0374-7126-4A8E-BB07-B15A36C60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72"/>
                    </a14:imgEffect>
                    <a14:imgEffect>
                      <a14:saturation sat="1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3600" y="182245"/>
            <a:ext cx="1391521" cy="122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99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8A9A4-C4A9-467E-8FE4-9821055EB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89" y="323273"/>
            <a:ext cx="8596668" cy="1320800"/>
          </a:xfrm>
        </p:spPr>
        <p:txBody>
          <a:bodyPr>
            <a:normAutofit/>
          </a:bodyPr>
          <a:lstStyle/>
          <a:p>
            <a:r>
              <a:rPr lang="en-US" sz="3200" u="sng" dirty="0"/>
              <a:t>Focusing on the Missing Values in IBU and ABV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FC6866-2BC2-45B4-A5F5-E3A38E48ADA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027766" y="2001992"/>
            <a:ext cx="3498375" cy="44659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BB1B86-9AD5-4EF8-922E-15450466651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70166" y="2004413"/>
            <a:ext cx="3498375" cy="4470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6662F0-5050-425B-A363-82D6E0BCB2F0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727348" y="2031994"/>
            <a:ext cx="4110591" cy="44708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7D9E4A-A9EB-4501-BEF8-088FBF4B6B7C}"/>
              </a:ext>
            </a:extLst>
          </p:cNvPr>
          <p:cNvSpPr/>
          <p:nvPr/>
        </p:nvSpPr>
        <p:spPr>
          <a:xfrm>
            <a:off x="295558" y="2031994"/>
            <a:ext cx="7226442" cy="4470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733C69-62DB-4B84-B795-973D655D33DD}"/>
              </a:ext>
            </a:extLst>
          </p:cNvPr>
          <p:cNvSpPr txBox="1"/>
          <p:nvPr/>
        </p:nvSpPr>
        <p:spPr>
          <a:xfrm>
            <a:off x="1929707" y="1072368"/>
            <a:ext cx="700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First Chart shows missing values by state count and percent.</a:t>
            </a:r>
          </a:p>
          <a:p>
            <a:r>
              <a:rPr lang="en-US" dirty="0">
                <a:solidFill>
                  <a:srgbClr val="0070C0"/>
                </a:solidFill>
              </a:rPr>
              <a:t>Second Chart shows distribution of the missing values.</a:t>
            </a:r>
          </a:p>
        </p:txBody>
      </p:sp>
    </p:spTree>
    <p:extLst>
      <p:ext uri="{BB962C8B-B14F-4D97-AF65-F5344CB8AC3E}">
        <p14:creationId xmlns:p14="http://schemas.microsoft.com/office/powerpoint/2010/main" val="433250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69B4-82A9-BD4F-B7D3-EBC3B1533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162" y="257739"/>
            <a:ext cx="6779172" cy="1007642"/>
          </a:xfrm>
        </p:spPr>
        <p:txBody>
          <a:bodyPr vert="horz" lIns="68580" tIns="34290" rIns="68580" bIns="3429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u="sng" dirty="0"/>
              <a:t>How Many Breweries Are In Each State?</a:t>
            </a:r>
            <a:endParaRPr lang="en-US" sz="2800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5A625D-160A-4D28-A74A-367959BBF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851" y="511617"/>
            <a:ext cx="1053449" cy="58757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DCDB50-905C-4132-B21A-9BF42CB34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3218" y="511618"/>
            <a:ext cx="1076552" cy="566752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73E7585-B15C-4E28-8201-2ABEF3A2B965}"/>
              </a:ext>
            </a:extLst>
          </p:cNvPr>
          <p:cNvSpPr/>
          <p:nvPr/>
        </p:nvSpPr>
        <p:spPr>
          <a:xfrm>
            <a:off x="7853993" y="511618"/>
            <a:ext cx="1935777" cy="5875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4697974-C752-4B13-831D-BC14CCA96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62" y="1623833"/>
            <a:ext cx="7121856" cy="464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151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8FF7-A813-4D63-BD98-2585D2FED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243" y="274672"/>
            <a:ext cx="8596668" cy="655047"/>
          </a:xfrm>
        </p:spPr>
        <p:txBody>
          <a:bodyPr>
            <a:normAutofit/>
          </a:bodyPr>
          <a:lstStyle/>
          <a:p>
            <a:r>
              <a:rPr lang="en-US" sz="3200" u="sng" dirty="0"/>
              <a:t>Comparing the Median ABV and IBU by State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4A4C329-6BE2-40CE-AD1E-8FD85D6E8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651" y="1718699"/>
            <a:ext cx="5113608" cy="4209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995600-576C-4A52-8C37-9EA45CF47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18699"/>
            <a:ext cx="5285659" cy="42095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55E1C5-94AF-48A5-88AE-A7AE17BD1D1E}"/>
              </a:ext>
            </a:extLst>
          </p:cNvPr>
          <p:cNvSpPr txBox="1"/>
          <p:nvPr/>
        </p:nvSpPr>
        <p:spPr>
          <a:xfrm>
            <a:off x="1929707" y="1072368"/>
            <a:ext cx="6318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When looking at the Median for ABV and IBU, the ABV looks somewhat uniform and IBU seems to have more variation.</a:t>
            </a:r>
          </a:p>
        </p:txBody>
      </p:sp>
      <p:pic>
        <p:nvPicPr>
          <p:cNvPr id="8" name="table">
            <a:extLst>
              <a:ext uri="{FF2B5EF4-FFF2-40B4-BE49-F238E27FC236}">
                <a16:creationId xmlns:a16="http://schemas.microsoft.com/office/drawing/2014/main" id="{7FFD27D6-D9CC-4029-90BE-8474E6121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447" y="6051507"/>
            <a:ext cx="11127212" cy="74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07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CAA4D9-5424-4E7C-9797-8E8E301F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779" y="313362"/>
            <a:ext cx="5389418" cy="723207"/>
          </a:xfrm>
        </p:spPr>
        <p:txBody>
          <a:bodyPr>
            <a:normAutofit/>
          </a:bodyPr>
          <a:lstStyle/>
          <a:p>
            <a:r>
              <a:rPr lang="en-US" b="1" u="sng" dirty="0"/>
              <a:t>ABV Compared by State</a:t>
            </a:r>
          </a:p>
        </p:txBody>
      </p:sp>
      <p:sp>
        <p:nvSpPr>
          <p:cNvPr id="7" name="Slide Number Placeholder 13">
            <a:extLst>
              <a:ext uri="{FF2B5EF4-FFF2-40B4-BE49-F238E27FC236}">
                <a16:creationId xmlns:a16="http://schemas.microsoft.com/office/drawing/2014/main" id="{7C534271-5CCE-4FFC-AA77-62975773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0165" y="6167506"/>
            <a:ext cx="764215" cy="365125"/>
          </a:xfrm>
        </p:spPr>
        <p:txBody>
          <a:bodyPr/>
          <a:lstStyle/>
          <a:p>
            <a:fld id="{5F075879-A647-4614-8F3F-74DEAFA02C02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B0DDD6-4110-4CE1-9D41-10DF7977E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319" y="1598266"/>
            <a:ext cx="7642372" cy="49343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9E0001-DA77-4448-BEE6-238E9208CEEB}"/>
              </a:ext>
            </a:extLst>
          </p:cNvPr>
          <p:cNvSpPr txBox="1"/>
          <p:nvPr/>
        </p:nvSpPr>
        <p:spPr>
          <a:xfrm>
            <a:off x="327620" y="1948863"/>
            <a:ext cx="336443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70C0"/>
                </a:solidFill>
              </a:rPr>
              <a:t>Quite a bit a variation, even within the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70C0"/>
                </a:solidFill>
              </a:rPr>
              <a:t>Consumers are demanding niche and craft beers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8637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D790AF-0ACA-453A-A8E7-F7276EFF7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5241636" cy="806335"/>
          </a:xfrm>
        </p:spPr>
        <p:txBody>
          <a:bodyPr>
            <a:normAutofit/>
          </a:bodyPr>
          <a:lstStyle/>
          <a:p>
            <a:r>
              <a:rPr lang="en-US" b="1" u="sng" dirty="0"/>
              <a:t>IBU Compared by State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15E0073-B261-4CBD-9DB6-4EF6A4059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0240" y="6167506"/>
            <a:ext cx="764215" cy="365125"/>
          </a:xfrm>
        </p:spPr>
        <p:txBody>
          <a:bodyPr/>
          <a:lstStyle/>
          <a:p>
            <a:fld id="{5F075879-A647-4614-8F3F-74DEAFA02C02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5E7E76-B062-44FE-A055-45E296C270D5}"/>
              </a:ext>
            </a:extLst>
          </p:cNvPr>
          <p:cNvSpPr txBox="1"/>
          <p:nvPr/>
        </p:nvSpPr>
        <p:spPr>
          <a:xfrm>
            <a:off x="457200" y="1849183"/>
            <a:ext cx="488691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70C0"/>
                </a:solidFill>
              </a:rPr>
              <a:t>Less variation as compared to ABV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70C0"/>
                </a:solidFill>
              </a:rPr>
              <a:t>Amount of variation is likely the same as ABV as seen from Scatter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70C0"/>
                </a:solidFill>
              </a:rPr>
              <a:t>Data Quality is important</a:t>
            </a: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7AA0E1-31B0-4C2B-8AAA-3BEED7847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537" y="1566942"/>
            <a:ext cx="6211263" cy="4965689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sx="1000" sy="1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2771464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CE491-C13D-7446-B160-E6293DE0D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51" y="412012"/>
            <a:ext cx="4734721" cy="932688"/>
          </a:xfr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 sz="3200" b="1" u="sng" dirty="0"/>
              <a:t>Distribution of the ABV Variable</a:t>
            </a:r>
            <a:endParaRPr lang="en-US" sz="3200" u="sn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3EC9A0-C9A8-794A-AF06-97702E186286}"/>
              </a:ext>
            </a:extLst>
          </p:cNvPr>
          <p:cNvSpPr/>
          <p:nvPr/>
        </p:nvSpPr>
        <p:spPr>
          <a:xfrm>
            <a:off x="246515" y="2549926"/>
            <a:ext cx="2198768" cy="173574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68580" tIns="34290" rIns="68580" bIns="34290" rtlCol="0">
            <a:normAutofit/>
          </a:bodyPr>
          <a:lstStyle/>
          <a:p>
            <a:pPr indent="-1714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</a:rPr>
              <a:t>Min.:	     0.00100</a:t>
            </a:r>
          </a:p>
          <a:p>
            <a:pPr indent="-1714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</a:rPr>
              <a:t>1st Qu.:      0.05000 </a:t>
            </a:r>
          </a:p>
          <a:p>
            <a:pPr indent="-1714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</a:rPr>
              <a:t>Median:      0.05600 </a:t>
            </a:r>
          </a:p>
          <a:p>
            <a:pPr indent="-1714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</a:rPr>
              <a:t>Mean:         0.05977</a:t>
            </a:r>
          </a:p>
          <a:p>
            <a:pPr indent="-1714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</a:rPr>
              <a:t>3rd Qu.:     0.06700 </a:t>
            </a:r>
          </a:p>
          <a:p>
            <a:pPr indent="-1714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</a:rPr>
              <a:t>Max.:         0.12800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7E12D8-F492-48A4-A52C-D699616F7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913" y="1713221"/>
            <a:ext cx="4681572" cy="47228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8F9EA2-95C2-4E59-9FD4-D3297A17DF05}"/>
              </a:ext>
            </a:extLst>
          </p:cNvPr>
          <p:cNvSpPr txBox="1"/>
          <p:nvPr/>
        </p:nvSpPr>
        <p:spPr>
          <a:xfrm>
            <a:off x="5791199" y="644473"/>
            <a:ext cx="39069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The 1 Non-Alcoholic Beer is skewing data (see min value) so it was dropped.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ABV looks fairly normal, but is improved with a log transformation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8BB5D3-974B-4C87-9D30-200483EBB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864" y="1713221"/>
            <a:ext cx="4498195" cy="461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565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1373</TotalTime>
  <Words>340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Budweiser Marketing Campaign</vt:lpstr>
      <vt:lpstr>PowerPoint Presentation</vt:lpstr>
      <vt:lpstr>Data Facts</vt:lpstr>
      <vt:lpstr>Focusing on the Missing Values in IBU and ABV</vt:lpstr>
      <vt:lpstr>How Many Breweries Are In Each State?</vt:lpstr>
      <vt:lpstr>Comparing the Median ABV and IBU by State</vt:lpstr>
      <vt:lpstr>ABV Compared by State</vt:lpstr>
      <vt:lpstr>IBU Compared by State</vt:lpstr>
      <vt:lpstr>Distribution of the ABV Variable</vt:lpstr>
      <vt:lpstr> Relationship Between Beer Bitterness and  Alcohol Content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project</dc:title>
  <dc:creator>Wu, Sophia</dc:creator>
  <cp:lastModifiedBy>Chad Reo</cp:lastModifiedBy>
  <cp:revision>22</cp:revision>
  <dcterms:created xsi:type="dcterms:W3CDTF">2020-06-30T14:48:42Z</dcterms:created>
  <dcterms:modified xsi:type="dcterms:W3CDTF">2020-07-01T23:57:30Z</dcterms:modified>
</cp:coreProperties>
</file>