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20"/>
  </p:notesMasterIdLst>
  <p:sldIdLst>
    <p:sldId id="256" r:id="rId2"/>
    <p:sldId id="265" r:id="rId3"/>
    <p:sldId id="274" r:id="rId4"/>
    <p:sldId id="273" r:id="rId5"/>
    <p:sldId id="271" r:id="rId6"/>
    <p:sldId id="272" r:id="rId7"/>
    <p:sldId id="275" r:id="rId8"/>
    <p:sldId id="276" r:id="rId9"/>
    <p:sldId id="269" r:id="rId10"/>
    <p:sldId id="270" r:id="rId11"/>
    <p:sldId id="283" r:id="rId12"/>
    <p:sldId id="284" r:id="rId13"/>
    <p:sldId id="285" r:id="rId14"/>
    <p:sldId id="277" r:id="rId15"/>
    <p:sldId id="278" r:id="rId16"/>
    <p:sldId id="279" r:id="rId17"/>
    <p:sldId id="280" r:id="rId18"/>
    <p:sldId id="28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21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3F576A-469C-434D-8578-C1731649E7C7}" v="1" dt="2020-07-05T02:11:31.5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97"/>
  </p:normalViewPr>
  <p:slideViewPr>
    <p:cSldViewPr snapToGrid="0" snapToObjects="1">
      <p:cViewPr varScale="1">
        <p:scale>
          <a:sx n="77" d="100"/>
          <a:sy n="77" d="100"/>
        </p:scale>
        <p:origin x="78" y="7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d Reo" userId="7445a8bb4a813db9" providerId="LiveId" clId="{223F576A-469C-434D-8578-C1731649E7C7}"/>
    <pc:docChg chg="modSld">
      <pc:chgData name="Chad Reo" userId="7445a8bb4a813db9" providerId="LiveId" clId="{223F576A-469C-434D-8578-C1731649E7C7}" dt="2020-07-05T02:11:49.077" v="77" actId="20577"/>
      <pc:docMkLst>
        <pc:docMk/>
      </pc:docMkLst>
      <pc:sldChg chg="addSp modSp mod">
        <pc:chgData name="Chad Reo" userId="7445a8bb4a813db9" providerId="LiveId" clId="{223F576A-469C-434D-8578-C1731649E7C7}" dt="2020-07-05T02:11:49.077" v="77" actId="20577"/>
        <pc:sldMkLst>
          <pc:docMk/>
          <pc:sldMk cId="2545907793" sldId="272"/>
        </pc:sldMkLst>
        <pc:spChg chg="mod">
          <ac:chgData name="Chad Reo" userId="7445a8bb4a813db9" providerId="LiveId" clId="{223F576A-469C-434D-8578-C1731649E7C7}" dt="2020-07-05T02:11:26.386" v="24" actId="404"/>
          <ac:spMkLst>
            <pc:docMk/>
            <pc:sldMk cId="2545907793" sldId="272"/>
            <ac:spMk id="7" creationId="{8655E1C5-94AF-48A5-88AE-A7AE17BD1D1E}"/>
          </ac:spMkLst>
        </pc:spChg>
        <pc:spChg chg="add mod">
          <ac:chgData name="Chad Reo" userId="7445a8bb4a813db9" providerId="LiveId" clId="{223F576A-469C-434D-8578-C1731649E7C7}" dt="2020-07-05T02:11:49.077" v="77" actId="20577"/>
          <ac:spMkLst>
            <pc:docMk/>
            <pc:sldMk cId="2545907793" sldId="272"/>
            <ac:spMk id="8" creationId="{518AE5F7-9AD8-43D8-BB8D-1D95508AF709}"/>
          </ac:spMkLst>
        </pc:spChg>
        <pc:picChg chg="mod">
          <ac:chgData name="Chad Reo" userId="7445a8bb4a813db9" providerId="LiveId" clId="{223F576A-469C-434D-8578-C1731649E7C7}" dt="2020-07-05T02:11:07.013" v="21" actId="1037"/>
          <ac:picMkLst>
            <pc:docMk/>
            <pc:sldMk cId="2545907793" sldId="272"/>
            <ac:picMk id="10" creationId="{D4D918AD-78DA-48EC-BBAE-B96F2A079A22}"/>
          </ac:picMkLst>
        </pc:picChg>
        <pc:picChg chg="mod">
          <ac:chgData name="Chad Reo" userId="7445a8bb4a813db9" providerId="LiveId" clId="{223F576A-469C-434D-8578-C1731649E7C7}" dt="2020-07-05T02:11:04.056" v="11" actId="1076"/>
          <ac:picMkLst>
            <pc:docMk/>
            <pc:sldMk cId="2545907793" sldId="272"/>
            <ac:picMk id="11" creationId="{4E2D9581-91A6-40EB-806A-E06FE970A23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C581E2-F6CA-4F4F-827B-26EF38B09560}" type="datetimeFigureOut">
              <a:rPr lang="en-US" smtClean="0"/>
              <a:t>7/4/2020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9369B-1F72-EB46-AB76-55900F398A9B}" type="slidenum">
              <a:rPr lang="en-US" smtClean="0"/>
              <a:t>‹#›</a:t>
            </a:fld>
            <a:endParaRPr lang="en-US"/>
          </a:p>
        </p:txBody>
      </p:sp>
    </p:spTree>
    <p:extLst>
      <p:ext uri="{BB962C8B-B14F-4D97-AF65-F5344CB8AC3E}">
        <p14:creationId xmlns:p14="http://schemas.microsoft.com/office/powerpoint/2010/main" val="4277139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69A973-39E5-1E41-A65B-A6BE85E61D80}" type="slidenum">
              <a:rPr lang="en-US" smtClean="0"/>
              <a:t>11</a:t>
            </a:fld>
            <a:endParaRPr lang="en-US"/>
          </a:p>
        </p:txBody>
      </p:sp>
    </p:spTree>
    <p:extLst>
      <p:ext uri="{BB962C8B-B14F-4D97-AF65-F5344CB8AC3E}">
        <p14:creationId xmlns:p14="http://schemas.microsoft.com/office/powerpoint/2010/main" val="3206264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CD8DB8-A9AF-874F-AADD-8C6B362313DF}"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192110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D8DB8-A9AF-874F-AADD-8C6B362313DF}"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265875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D8DB8-A9AF-874F-AADD-8C6B362313DF}"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D8374-838A-954A-8CC6-FE0A5DEA721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71109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D8DB8-A9AF-874F-AADD-8C6B362313DF}"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3364479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D8DB8-A9AF-874F-AADD-8C6B362313DF}"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D8374-838A-954A-8CC6-FE0A5DEA721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38072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D8DB8-A9AF-874F-AADD-8C6B362313DF}"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2161569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CD8DB8-A9AF-874F-AADD-8C6B362313DF}"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2044466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CD8DB8-A9AF-874F-AADD-8C6B362313DF}"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187599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CD8DB8-A9AF-874F-AADD-8C6B362313DF}"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2863460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D8DB8-A9AF-874F-AADD-8C6B362313DF}"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1337913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CD8DB8-A9AF-874F-AADD-8C6B362313DF}" type="datetimeFigureOut">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1400449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CD8DB8-A9AF-874F-AADD-8C6B362313DF}" type="datetimeFigureOut">
              <a:rPr lang="en-US" smtClean="0"/>
              <a:t>7/4/2020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4098402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CD8DB8-A9AF-874F-AADD-8C6B362313DF}" type="datetimeFigureOut">
              <a:rPr lang="en-US" smtClean="0"/>
              <a:t>7/4/2020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2515484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D8DB8-A9AF-874F-AADD-8C6B362313DF}" type="datetimeFigureOut">
              <a:rPr lang="en-US" smtClean="0"/>
              <a:t>7/4/2020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3342005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CD8DB8-A9AF-874F-AADD-8C6B362313DF}" type="datetimeFigureOut">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26655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CD8DB8-A9AF-874F-AADD-8C6B362313DF}" type="datetimeFigureOut">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797130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6CD8DB8-A9AF-874F-AADD-8C6B362313DF}" type="datetimeFigureOut">
              <a:rPr lang="en-US" smtClean="0"/>
              <a:t>7/4/2020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1DED8374-838A-954A-8CC6-FE0A5DEA721A}" type="slidenum">
              <a:rPr lang="en-US" smtClean="0"/>
              <a:t>‹#›</a:t>
            </a:fld>
            <a:endParaRPr lang="en-US"/>
          </a:p>
        </p:txBody>
      </p:sp>
    </p:spTree>
    <p:extLst>
      <p:ext uri="{BB962C8B-B14F-4D97-AF65-F5344CB8AC3E}">
        <p14:creationId xmlns:p14="http://schemas.microsoft.com/office/powerpoint/2010/main" val="334163412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6587-9A7F-2D4A-91B4-3DEDEBDE6A10}"/>
              </a:ext>
            </a:extLst>
          </p:cNvPr>
          <p:cNvSpPr>
            <a:spLocks noGrp="1"/>
          </p:cNvSpPr>
          <p:nvPr>
            <p:ph type="ctrTitle"/>
          </p:nvPr>
        </p:nvSpPr>
        <p:spPr>
          <a:xfrm>
            <a:off x="263529" y="2971344"/>
            <a:ext cx="7073092" cy="1820340"/>
          </a:xfrm>
        </p:spPr>
        <p:txBody>
          <a:bodyPr anchor="t">
            <a:normAutofit/>
          </a:bodyPr>
          <a:lstStyle/>
          <a:p>
            <a:pPr algn="l"/>
            <a:r>
              <a:rPr lang="en-US" sz="4800" dirty="0"/>
              <a:t>Budweiser Marketing Campaign</a:t>
            </a:r>
          </a:p>
        </p:txBody>
      </p:sp>
      <p:sp>
        <p:nvSpPr>
          <p:cNvPr id="3" name="Subtitle 2">
            <a:extLst>
              <a:ext uri="{FF2B5EF4-FFF2-40B4-BE49-F238E27FC236}">
                <a16:creationId xmlns:a16="http://schemas.microsoft.com/office/drawing/2014/main" id="{C477D9B5-A226-9E4D-A544-47483677C5F7}"/>
              </a:ext>
            </a:extLst>
          </p:cNvPr>
          <p:cNvSpPr>
            <a:spLocks noGrp="1"/>
          </p:cNvSpPr>
          <p:nvPr>
            <p:ph type="subTitle" idx="1"/>
          </p:nvPr>
        </p:nvSpPr>
        <p:spPr>
          <a:xfrm>
            <a:off x="722400" y="5421744"/>
            <a:ext cx="3569168" cy="767423"/>
          </a:xfrm>
        </p:spPr>
        <p:txBody>
          <a:bodyPr anchor="b">
            <a:normAutofit/>
          </a:bodyPr>
          <a:lstStyle/>
          <a:p>
            <a:pPr algn="l"/>
            <a:r>
              <a:rPr lang="en-US" b="1" dirty="0"/>
              <a:t>Team: Data Dynamos</a:t>
            </a:r>
          </a:p>
          <a:p>
            <a:pPr algn="l"/>
            <a:r>
              <a:rPr lang="en-US" b="1" dirty="0"/>
              <a:t>July 1, 2020</a:t>
            </a:r>
          </a:p>
        </p:txBody>
      </p:sp>
      <p:pic>
        <p:nvPicPr>
          <p:cNvPr id="5" name="Picture 4" descr="A picture containing food, egg&#10;&#10;Description automatically generated">
            <a:extLst>
              <a:ext uri="{FF2B5EF4-FFF2-40B4-BE49-F238E27FC236}">
                <a16:creationId xmlns:a16="http://schemas.microsoft.com/office/drawing/2014/main" id="{810DA1D1-B14A-104A-A8A5-C09B4D91BBD9}"/>
              </a:ext>
            </a:extLst>
          </p:cNvPr>
          <p:cNvPicPr>
            <a:picLocks noChangeAspect="1"/>
          </p:cNvPicPr>
          <p:nvPr/>
        </p:nvPicPr>
        <p:blipFill rotWithShape="1">
          <a:blip r:embed="rId2"/>
          <a:srcRect l="38220" r="10280"/>
          <a:stretch/>
        </p:blipFill>
        <p:spPr>
          <a:xfrm>
            <a:off x="5958843" y="857258"/>
            <a:ext cx="4709158" cy="5143493"/>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Tree>
    <p:extLst>
      <p:ext uri="{BB962C8B-B14F-4D97-AF65-F5344CB8AC3E}">
        <p14:creationId xmlns:p14="http://schemas.microsoft.com/office/powerpoint/2010/main" val="4127643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22DE3DF-D08F-4C80-A708-93597DAACE28}"/>
              </a:ext>
            </a:extLst>
          </p:cNvPr>
          <p:cNvPicPr>
            <a:picLocks noChangeAspect="1"/>
          </p:cNvPicPr>
          <p:nvPr/>
        </p:nvPicPr>
        <p:blipFill rotWithShape="1">
          <a:blip r:embed="rId2"/>
          <a:srcRect r="7568"/>
          <a:stretch/>
        </p:blipFill>
        <p:spPr>
          <a:xfrm>
            <a:off x="7181095" y="2407156"/>
            <a:ext cx="4930040" cy="4183225"/>
          </a:xfrm>
          <a:prstGeom prst="rect">
            <a:avLst/>
          </a:prstGeom>
        </p:spPr>
      </p:pic>
      <p:pic>
        <p:nvPicPr>
          <p:cNvPr id="9" name="Picture 8">
            <a:extLst>
              <a:ext uri="{FF2B5EF4-FFF2-40B4-BE49-F238E27FC236}">
                <a16:creationId xmlns:a16="http://schemas.microsoft.com/office/drawing/2014/main" id="{EE2522FC-C8B2-4D88-B549-F8D0A6F41F9B}"/>
              </a:ext>
            </a:extLst>
          </p:cNvPr>
          <p:cNvPicPr>
            <a:picLocks noChangeAspect="1"/>
          </p:cNvPicPr>
          <p:nvPr/>
        </p:nvPicPr>
        <p:blipFill>
          <a:blip r:embed="rId3"/>
          <a:stretch>
            <a:fillRect/>
          </a:stretch>
        </p:blipFill>
        <p:spPr>
          <a:xfrm>
            <a:off x="218413" y="2407157"/>
            <a:ext cx="6962682" cy="4183224"/>
          </a:xfrm>
          <a:prstGeom prst="rect">
            <a:avLst/>
          </a:prstGeom>
        </p:spPr>
      </p:pic>
      <p:sp>
        <p:nvSpPr>
          <p:cNvPr id="2" name="Title 1">
            <a:extLst>
              <a:ext uri="{FF2B5EF4-FFF2-40B4-BE49-F238E27FC236}">
                <a16:creationId xmlns:a16="http://schemas.microsoft.com/office/drawing/2014/main" id="{A6A596C0-5519-C344-9618-EE89CB4789F0}"/>
              </a:ext>
            </a:extLst>
          </p:cNvPr>
          <p:cNvSpPr>
            <a:spLocks noGrp="1"/>
          </p:cNvSpPr>
          <p:nvPr>
            <p:ph type="title"/>
          </p:nvPr>
        </p:nvSpPr>
        <p:spPr>
          <a:xfrm>
            <a:off x="578058" y="384048"/>
            <a:ext cx="7626096" cy="884682"/>
          </a:xfrm>
        </p:spPr>
        <p:txBody>
          <a:bodyPr vert="horz" lIns="68580" tIns="34290" rIns="68580" bIns="34290" rtlCol="0" anchor="ctr">
            <a:normAutofit fontScale="90000"/>
          </a:bodyPr>
          <a:lstStyle/>
          <a:p>
            <a:br>
              <a:rPr lang="en-US" sz="1875" u="sng" dirty="0"/>
            </a:br>
            <a:r>
              <a:rPr lang="en-US" sz="2325" b="1" u="sng" dirty="0"/>
              <a:t>Relationship Between Beer Bitterness and Alcohol Content</a:t>
            </a:r>
            <a:br>
              <a:rPr lang="en-US" sz="2325" b="1" u="sng" dirty="0"/>
            </a:br>
            <a:endParaRPr lang="en-US" sz="2325" b="1" u="sng" dirty="0"/>
          </a:p>
        </p:txBody>
      </p:sp>
      <p:sp>
        <p:nvSpPr>
          <p:cNvPr id="6" name="TextBox 5">
            <a:extLst>
              <a:ext uri="{FF2B5EF4-FFF2-40B4-BE49-F238E27FC236}">
                <a16:creationId xmlns:a16="http://schemas.microsoft.com/office/drawing/2014/main" id="{AA6894F1-DE7D-E14A-82A2-DC0D12397D8B}"/>
              </a:ext>
            </a:extLst>
          </p:cNvPr>
          <p:cNvSpPr txBox="1"/>
          <p:nvPr/>
        </p:nvSpPr>
        <p:spPr>
          <a:xfrm>
            <a:off x="650530" y="1043709"/>
            <a:ext cx="6300902" cy="1363448"/>
          </a:xfrm>
          <a:prstGeom prst="rect">
            <a:avLst/>
          </a:prstGeom>
        </p:spPr>
        <p:txBody>
          <a:bodyPr vert="horz" lIns="68580" tIns="34290" rIns="68580" bIns="34290" rtlCol="0" anchor="ctr">
            <a:normAutofit/>
          </a:bodyPr>
          <a:lstStyle/>
          <a:p>
            <a:pPr marL="297180" indent="-285750">
              <a:lnSpc>
                <a:spcPct val="90000"/>
              </a:lnSpc>
              <a:spcAft>
                <a:spcPts val="450"/>
              </a:spcAft>
              <a:buFont typeface="Wingdings" panose="05000000000000000000" pitchFamily="2" charset="2"/>
              <a:buChar char="v"/>
            </a:pPr>
            <a:r>
              <a:rPr lang="en-US" sz="1500" dirty="0">
                <a:solidFill>
                  <a:srgbClr val="0070C0"/>
                </a:solidFill>
              </a:rPr>
              <a:t>There is a moderate positive correlation between ABV and IBU.  The upward slope is evidence of a positive relationship.  </a:t>
            </a:r>
          </a:p>
          <a:p>
            <a:pPr marL="182880" indent="-285750">
              <a:lnSpc>
                <a:spcPct val="90000"/>
              </a:lnSpc>
              <a:spcAft>
                <a:spcPts val="450"/>
              </a:spcAft>
              <a:buFont typeface="Wingdings" panose="05000000000000000000" pitchFamily="2" charset="2"/>
              <a:buChar char="v"/>
            </a:pPr>
            <a:endParaRPr lang="en-US" sz="1500" dirty="0">
              <a:solidFill>
                <a:srgbClr val="0070C0"/>
              </a:solidFill>
            </a:endParaRPr>
          </a:p>
          <a:p>
            <a:pPr marL="297180" indent="-285750">
              <a:lnSpc>
                <a:spcPct val="90000"/>
              </a:lnSpc>
              <a:spcAft>
                <a:spcPts val="450"/>
              </a:spcAft>
              <a:buFont typeface="Wingdings" panose="05000000000000000000" pitchFamily="2" charset="2"/>
              <a:buChar char="v"/>
            </a:pPr>
            <a:r>
              <a:rPr lang="en-US" sz="1500" dirty="0">
                <a:solidFill>
                  <a:srgbClr val="0070C0"/>
                </a:solidFill>
              </a:rPr>
              <a:t>At the same level of alcoholic content, IPA type of beer is more bitter  than an Ale, Lager or Stout</a:t>
            </a:r>
          </a:p>
        </p:txBody>
      </p:sp>
      <p:sp>
        <p:nvSpPr>
          <p:cNvPr id="10" name="TextBox 9">
            <a:extLst>
              <a:ext uri="{FF2B5EF4-FFF2-40B4-BE49-F238E27FC236}">
                <a16:creationId xmlns:a16="http://schemas.microsoft.com/office/drawing/2014/main" id="{1E38EE14-321D-48F0-9CCC-182D3FCB5D2F}"/>
              </a:ext>
            </a:extLst>
          </p:cNvPr>
          <p:cNvSpPr txBox="1"/>
          <p:nvPr/>
        </p:nvSpPr>
        <p:spPr>
          <a:xfrm>
            <a:off x="9328262" y="5240427"/>
            <a:ext cx="2645325" cy="1363448"/>
          </a:xfrm>
          <a:prstGeom prst="rect">
            <a:avLst/>
          </a:prstGeom>
        </p:spPr>
        <p:txBody>
          <a:bodyPr vert="horz" lIns="68580" tIns="34290" rIns="68580" bIns="34290" rtlCol="0" anchor="ctr">
            <a:normAutofit/>
          </a:bodyPr>
          <a:lstStyle/>
          <a:p>
            <a:pPr marL="297180" indent="-285750">
              <a:lnSpc>
                <a:spcPct val="90000"/>
              </a:lnSpc>
              <a:spcAft>
                <a:spcPts val="450"/>
              </a:spcAft>
              <a:buFont typeface="Wingdings" panose="05000000000000000000" pitchFamily="2" charset="2"/>
              <a:buChar char="v"/>
            </a:pPr>
            <a:r>
              <a:rPr lang="en-US" sz="1500" dirty="0">
                <a:solidFill>
                  <a:srgbClr val="0070C0"/>
                </a:solidFill>
              </a:rPr>
              <a:t>When looked at individually, Lager is the most positively corelated, as seen by steepest slope of line.</a:t>
            </a:r>
          </a:p>
        </p:txBody>
      </p:sp>
    </p:spTree>
    <p:extLst>
      <p:ext uri="{BB962C8B-B14F-4D97-AF65-F5344CB8AC3E}">
        <p14:creationId xmlns:p14="http://schemas.microsoft.com/office/powerpoint/2010/main" val="2746587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596C0-5519-C344-9618-EE89CB4789F0}"/>
              </a:ext>
            </a:extLst>
          </p:cNvPr>
          <p:cNvSpPr>
            <a:spLocks noGrp="1"/>
          </p:cNvSpPr>
          <p:nvPr>
            <p:ph type="title"/>
          </p:nvPr>
        </p:nvSpPr>
        <p:spPr>
          <a:xfrm>
            <a:off x="578058" y="384048"/>
            <a:ext cx="7626096" cy="884682"/>
          </a:xfrm>
        </p:spPr>
        <p:txBody>
          <a:bodyPr vert="horz" lIns="68580" tIns="34290" rIns="68580" bIns="34290" rtlCol="0" anchor="ctr">
            <a:normAutofit fontScale="90000"/>
          </a:bodyPr>
          <a:lstStyle/>
          <a:p>
            <a:br>
              <a:rPr lang="en-US" sz="1875" u="sng" dirty="0"/>
            </a:br>
            <a:r>
              <a:rPr lang="en-US" sz="2325" b="1" u="sng" dirty="0"/>
              <a:t>Differences Between Beer IPA and Ale</a:t>
            </a:r>
            <a:br>
              <a:rPr lang="en-US" sz="2325" b="1" u="sng" dirty="0"/>
            </a:br>
            <a:endParaRPr lang="en-US" sz="2325" b="1" u="sng" dirty="0"/>
          </a:p>
        </p:txBody>
      </p:sp>
      <p:sp>
        <p:nvSpPr>
          <p:cNvPr id="6" name="TextBox 5">
            <a:extLst>
              <a:ext uri="{FF2B5EF4-FFF2-40B4-BE49-F238E27FC236}">
                <a16:creationId xmlns:a16="http://schemas.microsoft.com/office/drawing/2014/main" id="{AA6894F1-DE7D-E14A-82A2-DC0D12397D8B}"/>
              </a:ext>
            </a:extLst>
          </p:cNvPr>
          <p:cNvSpPr txBox="1"/>
          <p:nvPr/>
        </p:nvSpPr>
        <p:spPr>
          <a:xfrm>
            <a:off x="650530" y="1043709"/>
            <a:ext cx="5445470" cy="1363448"/>
          </a:xfrm>
          <a:prstGeom prst="rect">
            <a:avLst/>
          </a:prstGeom>
        </p:spPr>
        <p:txBody>
          <a:bodyPr vert="horz" lIns="68580" tIns="34290" rIns="68580" bIns="34290" rtlCol="0" anchor="ctr">
            <a:normAutofit/>
          </a:bodyPr>
          <a:lstStyle/>
          <a:p>
            <a:pPr marL="354330" indent="-342900">
              <a:lnSpc>
                <a:spcPct val="90000"/>
              </a:lnSpc>
              <a:spcAft>
                <a:spcPts val="450"/>
              </a:spcAft>
              <a:buFont typeface="+mj-lt"/>
              <a:buAutoNum type="arabicPeriod"/>
            </a:pPr>
            <a:r>
              <a:rPr lang="en-US" sz="1500" dirty="0">
                <a:solidFill>
                  <a:srgbClr val="0070C0"/>
                </a:solidFill>
              </a:rPr>
              <a:t>From the boxplot, IPA type of beers have higher IBU than Ale.  </a:t>
            </a:r>
          </a:p>
          <a:p>
            <a:pPr marL="354330" indent="-342900">
              <a:lnSpc>
                <a:spcPct val="90000"/>
              </a:lnSpc>
              <a:spcAft>
                <a:spcPts val="450"/>
              </a:spcAft>
              <a:buFont typeface="+mj-lt"/>
              <a:buAutoNum type="arabicPeriod"/>
            </a:pPr>
            <a:r>
              <a:rPr lang="en-US" sz="1500" dirty="0">
                <a:solidFill>
                  <a:srgbClr val="0070C0"/>
                </a:solidFill>
              </a:rPr>
              <a:t>IPA type of beers have higher ABV than Ale.</a:t>
            </a:r>
          </a:p>
          <a:p>
            <a:pPr marL="354330" indent="-342900">
              <a:lnSpc>
                <a:spcPct val="90000"/>
              </a:lnSpc>
              <a:spcAft>
                <a:spcPts val="450"/>
              </a:spcAft>
              <a:buFont typeface="+mj-lt"/>
              <a:buAutoNum type="arabicPeriod"/>
            </a:pPr>
            <a:r>
              <a:rPr lang="en-US" sz="1500" dirty="0">
                <a:solidFill>
                  <a:srgbClr val="0070C0"/>
                </a:solidFill>
              </a:rPr>
              <a:t>At the same level of ABV, IPA has higher IBU than Ale</a:t>
            </a:r>
          </a:p>
        </p:txBody>
      </p:sp>
      <p:pic>
        <p:nvPicPr>
          <p:cNvPr id="5" name="Picture 4">
            <a:extLst>
              <a:ext uri="{FF2B5EF4-FFF2-40B4-BE49-F238E27FC236}">
                <a16:creationId xmlns:a16="http://schemas.microsoft.com/office/drawing/2014/main" id="{1F95E0BE-138B-6F43-A87D-B5540D5CFFB4}"/>
              </a:ext>
            </a:extLst>
          </p:cNvPr>
          <p:cNvPicPr>
            <a:picLocks noChangeAspect="1"/>
          </p:cNvPicPr>
          <p:nvPr/>
        </p:nvPicPr>
        <p:blipFill>
          <a:blip r:embed="rId3"/>
          <a:stretch>
            <a:fillRect/>
          </a:stretch>
        </p:blipFill>
        <p:spPr>
          <a:xfrm>
            <a:off x="6852000" y="3855045"/>
            <a:ext cx="4318863" cy="2882900"/>
          </a:xfrm>
          <a:prstGeom prst="rect">
            <a:avLst/>
          </a:prstGeom>
        </p:spPr>
      </p:pic>
      <p:pic>
        <p:nvPicPr>
          <p:cNvPr id="7" name="Picture 6">
            <a:extLst>
              <a:ext uri="{FF2B5EF4-FFF2-40B4-BE49-F238E27FC236}">
                <a16:creationId xmlns:a16="http://schemas.microsoft.com/office/drawing/2014/main" id="{3040AC46-F25B-2044-8115-559A53EA6DE5}"/>
              </a:ext>
            </a:extLst>
          </p:cNvPr>
          <p:cNvPicPr>
            <a:picLocks noChangeAspect="1"/>
          </p:cNvPicPr>
          <p:nvPr/>
        </p:nvPicPr>
        <p:blipFill>
          <a:blip r:embed="rId4"/>
          <a:stretch>
            <a:fillRect/>
          </a:stretch>
        </p:blipFill>
        <p:spPr>
          <a:xfrm>
            <a:off x="578058" y="2553294"/>
            <a:ext cx="5951330" cy="3651953"/>
          </a:xfrm>
          <a:prstGeom prst="rect">
            <a:avLst/>
          </a:prstGeom>
        </p:spPr>
      </p:pic>
      <p:pic>
        <p:nvPicPr>
          <p:cNvPr id="3" name="Picture 2">
            <a:extLst>
              <a:ext uri="{FF2B5EF4-FFF2-40B4-BE49-F238E27FC236}">
                <a16:creationId xmlns:a16="http://schemas.microsoft.com/office/drawing/2014/main" id="{DEC62CB2-7D8B-41B4-A9A2-AC87E2A75095}"/>
              </a:ext>
            </a:extLst>
          </p:cNvPr>
          <p:cNvPicPr>
            <a:picLocks/>
          </p:cNvPicPr>
          <p:nvPr/>
        </p:nvPicPr>
        <p:blipFill>
          <a:blip r:embed="rId5"/>
          <a:stretch>
            <a:fillRect/>
          </a:stretch>
        </p:blipFill>
        <p:spPr>
          <a:xfrm>
            <a:off x="6852002" y="1108387"/>
            <a:ext cx="4318862" cy="2746658"/>
          </a:xfrm>
          <a:prstGeom prst="rect">
            <a:avLst/>
          </a:prstGeom>
        </p:spPr>
      </p:pic>
    </p:spTree>
    <p:extLst>
      <p:ext uri="{BB962C8B-B14F-4D97-AF65-F5344CB8AC3E}">
        <p14:creationId xmlns:p14="http://schemas.microsoft.com/office/powerpoint/2010/main" val="2490286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BD38A-0394-8142-96BF-4EDE6A50119A}"/>
              </a:ext>
            </a:extLst>
          </p:cNvPr>
          <p:cNvSpPr>
            <a:spLocks noGrp="1"/>
          </p:cNvSpPr>
          <p:nvPr>
            <p:ph type="title"/>
          </p:nvPr>
        </p:nvSpPr>
        <p:spPr>
          <a:xfrm>
            <a:off x="677334" y="609600"/>
            <a:ext cx="8154150" cy="369332"/>
          </a:xfrm>
        </p:spPr>
        <p:txBody>
          <a:bodyPr>
            <a:normAutofit fontScale="90000"/>
          </a:bodyPr>
          <a:lstStyle/>
          <a:p>
            <a:r>
              <a:rPr lang="en-US" sz="2100" b="1" u="sng"/>
              <a:t>Use KNN to Investigate the beer type with IBU and ABV</a:t>
            </a:r>
            <a:endParaRPr lang="en-US" sz="2100" b="1" u="sng" dirty="0"/>
          </a:p>
        </p:txBody>
      </p:sp>
      <p:pic>
        <p:nvPicPr>
          <p:cNvPr id="4" name="Content Placeholder 3">
            <a:extLst>
              <a:ext uri="{FF2B5EF4-FFF2-40B4-BE49-F238E27FC236}">
                <a16:creationId xmlns:a16="http://schemas.microsoft.com/office/drawing/2014/main" id="{5EB9F10D-C6B0-C849-B26E-F1C5F877B8AB}"/>
              </a:ext>
            </a:extLst>
          </p:cNvPr>
          <p:cNvPicPr>
            <a:picLocks noGrp="1" noChangeAspect="1"/>
          </p:cNvPicPr>
          <p:nvPr>
            <p:ph idx="1"/>
          </p:nvPr>
        </p:nvPicPr>
        <p:blipFill>
          <a:blip r:embed="rId2"/>
          <a:stretch>
            <a:fillRect/>
          </a:stretch>
        </p:blipFill>
        <p:spPr>
          <a:xfrm>
            <a:off x="6200775" y="2336006"/>
            <a:ext cx="4857751" cy="2185988"/>
          </a:xfrm>
          <a:prstGeom prst="rect">
            <a:avLst/>
          </a:prstGeom>
        </p:spPr>
      </p:pic>
      <p:sp>
        <p:nvSpPr>
          <p:cNvPr id="5" name="TextBox 4">
            <a:extLst>
              <a:ext uri="{FF2B5EF4-FFF2-40B4-BE49-F238E27FC236}">
                <a16:creationId xmlns:a16="http://schemas.microsoft.com/office/drawing/2014/main" id="{4E86DFA8-479C-B448-933C-DD73DF4CD6A2}"/>
              </a:ext>
            </a:extLst>
          </p:cNvPr>
          <p:cNvSpPr txBox="1"/>
          <p:nvPr/>
        </p:nvSpPr>
        <p:spPr>
          <a:xfrm>
            <a:off x="6817263" y="1838802"/>
            <a:ext cx="3624775" cy="369332"/>
          </a:xfrm>
          <a:prstGeom prst="rect">
            <a:avLst/>
          </a:prstGeom>
          <a:noFill/>
        </p:spPr>
        <p:txBody>
          <a:bodyPr wrap="none" rtlCol="0">
            <a:spAutoFit/>
          </a:bodyPr>
          <a:lstStyle/>
          <a:p>
            <a:r>
              <a:rPr lang="en-US" dirty="0"/>
              <a:t>Use ABV and IBU to get beer type</a:t>
            </a:r>
          </a:p>
        </p:txBody>
      </p:sp>
      <p:sp>
        <p:nvSpPr>
          <p:cNvPr id="10" name="TextBox 9">
            <a:extLst>
              <a:ext uri="{FF2B5EF4-FFF2-40B4-BE49-F238E27FC236}">
                <a16:creationId xmlns:a16="http://schemas.microsoft.com/office/drawing/2014/main" id="{9E0C9784-553B-3F4E-A64C-09B3063A832F}"/>
              </a:ext>
            </a:extLst>
          </p:cNvPr>
          <p:cNvSpPr txBox="1"/>
          <p:nvPr/>
        </p:nvSpPr>
        <p:spPr>
          <a:xfrm>
            <a:off x="514350" y="5599054"/>
            <a:ext cx="7831359" cy="338554"/>
          </a:xfrm>
          <a:prstGeom prst="rect">
            <a:avLst/>
          </a:prstGeom>
          <a:noFill/>
        </p:spPr>
        <p:txBody>
          <a:bodyPr wrap="square" rtlCol="0">
            <a:spAutoFit/>
          </a:bodyPr>
          <a:lstStyle/>
          <a:p>
            <a:r>
              <a:rPr lang="en-US" sz="1600" dirty="0">
                <a:solidFill>
                  <a:srgbClr val="0070C0"/>
                </a:solidFill>
              </a:rPr>
              <a:t>The best mean accuracy is 0.859395, best K value is 5.</a:t>
            </a:r>
          </a:p>
        </p:txBody>
      </p:sp>
      <p:pic>
        <p:nvPicPr>
          <p:cNvPr id="3" name="Picture 2">
            <a:extLst>
              <a:ext uri="{FF2B5EF4-FFF2-40B4-BE49-F238E27FC236}">
                <a16:creationId xmlns:a16="http://schemas.microsoft.com/office/drawing/2014/main" id="{2B607B61-DD30-C14E-9121-3DF7F64F6A76}"/>
              </a:ext>
            </a:extLst>
          </p:cNvPr>
          <p:cNvPicPr>
            <a:picLocks noChangeAspect="1"/>
          </p:cNvPicPr>
          <p:nvPr/>
        </p:nvPicPr>
        <p:blipFill>
          <a:blip r:embed="rId3"/>
          <a:stretch>
            <a:fillRect/>
          </a:stretch>
        </p:blipFill>
        <p:spPr>
          <a:xfrm>
            <a:off x="464097" y="1676298"/>
            <a:ext cx="5631903" cy="3505403"/>
          </a:xfrm>
          <a:prstGeom prst="rect">
            <a:avLst/>
          </a:prstGeom>
        </p:spPr>
      </p:pic>
    </p:spTree>
    <p:extLst>
      <p:ext uri="{BB962C8B-B14F-4D97-AF65-F5344CB8AC3E}">
        <p14:creationId xmlns:p14="http://schemas.microsoft.com/office/powerpoint/2010/main" val="3928151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81EF2D-0B2A-0842-BDF2-5B4582C90B7E}"/>
              </a:ext>
            </a:extLst>
          </p:cNvPr>
          <p:cNvPicPr>
            <a:picLocks noChangeAspect="1"/>
          </p:cNvPicPr>
          <p:nvPr/>
        </p:nvPicPr>
        <p:blipFill>
          <a:blip r:embed="rId2"/>
          <a:stretch>
            <a:fillRect/>
          </a:stretch>
        </p:blipFill>
        <p:spPr>
          <a:xfrm>
            <a:off x="5238046" y="2439761"/>
            <a:ext cx="4599638" cy="2818720"/>
          </a:xfrm>
          <a:prstGeom prst="rect">
            <a:avLst/>
          </a:prstGeom>
        </p:spPr>
      </p:pic>
      <p:sp>
        <p:nvSpPr>
          <p:cNvPr id="2" name="Title 1">
            <a:extLst>
              <a:ext uri="{FF2B5EF4-FFF2-40B4-BE49-F238E27FC236}">
                <a16:creationId xmlns:a16="http://schemas.microsoft.com/office/drawing/2014/main" id="{55319219-CFFF-7746-8CC9-B1FC41EE8226}"/>
              </a:ext>
            </a:extLst>
          </p:cNvPr>
          <p:cNvSpPr>
            <a:spLocks noGrp="1"/>
          </p:cNvSpPr>
          <p:nvPr>
            <p:ph type="title"/>
          </p:nvPr>
        </p:nvSpPr>
        <p:spPr>
          <a:xfrm>
            <a:off x="677334" y="609600"/>
            <a:ext cx="8342488" cy="405353"/>
          </a:xfrm>
        </p:spPr>
        <p:txBody>
          <a:bodyPr>
            <a:normAutofit fontScale="90000"/>
          </a:bodyPr>
          <a:lstStyle/>
          <a:p>
            <a:r>
              <a:rPr lang="en-US" sz="2100" b="1" u="sng"/>
              <a:t>Investigate the relationship with different variables</a:t>
            </a:r>
            <a:endParaRPr lang="en-US" sz="2100" b="1" u="sng" dirty="0"/>
          </a:p>
        </p:txBody>
      </p:sp>
      <p:pic>
        <p:nvPicPr>
          <p:cNvPr id="4" name="Content Placeholder 3">
            <a:extLst>
              <a:ext uri="{FF2B5EF4-FFF2-40B4-BE49-F238E27FC236}">
                <a16:creationId xmlns:a16="http://schemas.microsoft.com/office/drawing/2014/main" id="{58789D2C-8CA1-BE45-A875-AD3957137629}"/>
              </a:ext>
            </a:extLst>
          </p:cNvPr>
          <p:cNvPicPr>
            <a:picLocks noGrp="1" noChangeAspect="1"/>
          </p:cNvPicPr>
          <p:nvPr>
            <p:ph idx="1"/>
          </p:nvPr>
        </p:nvPicPr>
        <p:blipFill>
          <a:blip r:embed="rId3"/>
          <a:stretch>
            <a:fillRect/>
          </a:stretch>
        </p:blipFill>
        <p:spPr>
          <a:xfrm>
            <a:off x="269700" y="1409740"/>
            <a:ext cx="4968345" cy="4354609"/>
          </a:xfrm>
          <a:prstGeom prst="rect">
            <a:avLst/>
          </a:prstGeom>
        </p:spPr>
      </p:pic>
      <p:sp>
        <p:nvSpPr>
          <p:cNvPr id="5" name="TextBox 4">
            <a:extLst>
              <a:ext uri="{FF2B5EF4-FFF2-40B4-BE49-F238E27FC236}">
                <a16:creationId xmlns:a16="http://schemas.microsoft.com/office/drawing/2014/main" id="{6B86F66E-8A10-CF4E-8845-2B710B9C856B}"/>
              </a:ext>
            </a:extLst>
          </p:cNvPr>
          <p:cNvSpPr txBox="1"/>
          <p:nvPr/>
        </p:nvSpPr>
        <p:spPr>
          <a:xfrm>
            <a:off x="396125" y="5832901"/>
            <a:ext cx="7754453" cy="861410"/>
          </a:xfrm>
          <a:prstGeom prst="rect">
            <a:avLst/>
          </a:prstGeom>
          <a:noFill/>
        </p:spPr>
        <p:txBody>
          <a:bodyPr wrap="square" rtlCol="0">
            <a:spAutoFit/>
          </a:bodyPr>
          <a:lstStyle/>
          <a:p>
            <a:r>
              <a:rPr lang="en-US" sz="1600" dirty="0">
                <a:solidFill>
                  <a:srgbClr val="0070C0"/>
                </a:solidFill>
              </a:rPr>
              <a:t>In order to find the opportunities from this data, first we checked these relationships within different variables. We would like to predict if there are some relationships within Income, Population, beer type.</a:t>
            </a:r>
          </a:p>
        </p:txBody>
      </p:sp>
    </p:spTree>
    <p:extLst>
      <p:ext uri="{BB962C8B-B14F-4D97-AF65-F5344CB8AC3E}">
        <p14:creationId xmlns:p14="http://schemas.microsoft.com/office/powerpoint/2010/main" val="2995154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53D4-C9B2-4FA4-A5C5-D31BE8792EBE}"/>
              </a:ext>
            </a:extLst>
          </p:cNvPr>
          <p:cNvSpPr>
            <a:spLocks noGrp="1"/>
          </p:cNvSpPr>
          <p:nvPr>
            <p:ph type="title"/>
          </p:nvPr>
        </p:nvSpPr>
        <p:spPr/>
        <p:txBody>
          <a:bodyPr/>
          <a:lstStyle/>
          <a:p>
            <a:r>
              <a:rPr lang="en-US" u="sng" dirty="0"/>
              <a:t>Identifying New Market Opportunities</a:t>
            </a:r>
          </a:p>
        </p:txBody>
      </p:sp>
      <p:pic>
        <p:nvPicPr>
          <p:cNvPr id="4" name="Picture 3">
            <a:extLst>
              <a:ext uri="{FF2B5EF4-FFF2-40B4-BE49-F238E27FC236}">
                <a16:creationId xmlns:a16="http://schemas.microsoft.com/office/drawing/2014/main" id="{D1005941-A522-413B-B82E-A5DC62EFBD36}"/>
              </a:ext>
            </a:extLst>
          </p:cNvPr>
          <p:cNvPicPr>
            <a:picLocks/>
          </p:cNvPicPr>
          <p:nvPr/>
        </p:nvPicPr>
        <p:blipFill>
          <a:blip r:embed="rId2"/>
          <a:stretch>
            <a:fillRect/>
          </a:stretch>
        </p:blipFill>
        <p:spPr>
          <a:xfrm>
            <a:off x="528450" y="2885938"/>
            <a:ext cx="5486400" cy="3657600"/>
          </a:xfrm>
          <a:prstGeom prst="rect">
            <a:avLst/>
          </a:prstGeom>
        </p:spPr>
      </p:pic>
      <p:pic>
        <p:nvPicPr>
          <p:cNvPr id="5" name="Picture 4">
            <a:extLst>
              <a:ext uri="{FF2B5EF4-FFF2-40B4-BE49-F238E27FC236}">
                <a16:creationId xmlns:a16="http://schemas.microsoft.com/office/drawing/2014/main" id="{2591AC1E-0272-4F17-81C2-1BFED96901A3}"/>
              </a:ext>
            </a:extLst>
          </p:cNvPr>
          <p:cNvPicPr>
            <a:picLocks/>
          </p:cNvPicPr>
          <p:nvPr/>
        </p:nvPicPr>
        <p:blipFill>
          <a:blip r:embed="rId3"/>
          <a:stretch>
            <a:fillRect/>
          </a:stretch>
        </p:blipFill>
        <p:spPr>
          <a:xfrm>
            <a:off x="6400439" y="2885937"/>
            <a:ext cx="5486400" cy="3801001"/>
          </a:xfrm>
          <a:prstGeom prst="rect">
            <a:avLst/>
          </a:prstGeom>
        </p:spPr>
      </p:pic>
      <p:sp>
        <p:nvSpPr>
          <p:cNvPr id="6" name="TextBox 5">
            <a:extLst>
              <a:ext uri="{FF2B5EF4-FFF2-40B4-BE49-F238E27FC236}">
                <a16:creationId xmlns:a16="http://schemas.microsoft.com/office/drawing/2014/main" id="{3C11C7C1-3D9C-4FFC-A779-51A25BB3FB09}"/>
              </a:ext>
            </a:extLst>
          </p:cNvPr>
          <p:cNvSpPr txBox="1"/>
          <p:nvPr/>
        </p:nvSpPr>
        <p:spPr>
          <a:xfrm>
            <a:off x="457200" y="1295001"/>
            <a:ext cx="9302620" cy="1384995"/>
          </a:xfrm>
          <a:prstGeom prst="rect">
            <a:avLst/>
          </a:prstGeom>
          <a:noFill/>
        </p:spPr>
        <p:txBody>
          <a:bodyPr wrap="square" rtlCol="0">
            <a:spAutoFit/>
          </a:bodyPr>
          <a:lstStyle/>
          <a:p>
            <a:pPr marL="457200" indent="-457200">
              <a:buFont typeface="Wingdings" panose="05000000000000000000" pitchFamily="2" charset="2"/>
              <a:buChar char="v"/>
            </a:pPr>
            <a:r>
              <a:rPr lang="en-US" sz="2800" dirty="0">
                <a:solidFill>
                  <a:srgbClr val="0070C0"/>
                </a:solidFill>
              </a:rPr>
              <a:t>Comparing the existing market as seen earlier with the population of the US may yields some interesting facts.</a:t>
            </a:r>
            <a:endParaRPr lang="en-US" sz="2000" dirty="0"/>
          </a:p>
        </p:txBody>
      </p:sp>
    </p:spTree>
    <p:extLst>
      <p:ext uri="{BB962C8B-B14F-4D97-AF65-F5344CB8AC3E}">
        <p14:creationId xmlns:p14="http://schemas.microsoft.com/office/powerpoint/2010/main" val="3823678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67FB7-561B-44BD-92FD-36AA7788D7E1}"/>
              </a:ext>
            </a:extLst>
          </p:cNvPr>
          <p:cNvSpPr>
            <a:spLocks noGrp="1"/>
          </p:cNvSpPr>
          <p:nvPr>
            <p:ph type="title"/>
          </p:nvPr>
        </p:nvSpPr>
        <p:spPr>
          <a:xfrm>
            <a:off x="459620" y="298580"/>
            <a:ext cx="8596668" cy="777551"/>
          </a:xfrm>
        </p:spPr>
        <p:txBody>
          <a:bodyPr/>
          <a:lstStyle/>
          <a:p>
            <a:r>
              <a:rPr lang="en-US" u="sng" dirty="0"/>
              <a:t>Using the Data to Focus on a Region</a:t>
            </a:r>
            <a:endParaRPr lang="en-US" dirty="0"/>
          </a:p>
        </p:txBody>
      </p:sp>
      <p:pic>
        <p:nvPicPr>
          <p:cNvPr id="4" name="Picture 3">
            <a:extLst>
              <a:ext uri="{FF2B5EF4-FFF2-40B4-BE49-F238E27FC236}">
                <a16:creationId xmlns:a16="http://schemas.microsoft.com/office/drawing/2014/main" id="{D912D7FB-7EF5-4E5F-9972-B9F256AC88D7}"/>
              </a:ext>
            </a:extLst>
          </p:cNvPr>
          <p:cNvPicPr>
            <a:picLocks noChangeAspect="1"/>
          </p:cNvPicPr>
          <p:nvPr/>
        </p:nvPicPr>
        <p:blipFill>
          <a:blip r:embed="rId2"/>
          <a:stretch>
            <a:fillRect/>
          </a:stretch>
        </p:blipFill>
        <p:spPr>
          <a:xfrm>
            <a:off x="4254353" y="1324946"/>
            <a:ext cx="7758260" cy="5103845"/>
          </a:xfrm>
          <a:prstGeom prst="rect">
            <a:avLst/>
          </a:prstGeom>
        </p:spPr>
      </p:pic>
      <p:sp>
        <p:nvSpPr>
          <p:cNvPr id="5" name="Oval 4">
            <a:extLst>
              <a:ext uri="{FF2B5EF4-FFF2-40B4-BE49-F238E27FC236}">
                <a16:creationId xmlns:a16="http://schemas.microsoft.com/office/drawing/2014/main" id="{896E2EBA-5027-47D8-931C-805F122BAD74}"/>
              </a:ext>
            </a:extLst>
          </p:cNvPr>
          <p:cNvSpPr/>
          <p:nvPr/>
        </p:nvSpPr>
        <p:spPr>
          <a:xfrm>
            <a:off x="7921063" y="3707363"/>
            <a:ext cx="2373712" cy="15551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67685B9-06AD-4D87-8B16-CA7A7AE0E32F}"/>
              </a:ext>
            </a:extLst>
          </p:cNvPr>
          <p:cNvSpPr txBox="1"/>
          <p:nvPr/>
        </p:nvSpPr>
        <p:spPr>
          <a:xfrm>
            <a:off x="459620" y="1324946"/>
            <a:ext cx="3495964" cy="4832092"/>
          </a:xfrm>
          <a:prstGeom prst="rect">
            <a:avLst/>
          </a:prstGeom>
          <a:noFill/>
        </p:spPr>
        <p:txBody>
          <a:bodyPr wrap="square" rtlCol="0">
            <a:spAutoFit/>
          </a:bodyPr>
          <a:lstStyle/>
          <a:p>
            <a:pPr marL="457200" indent="-457200">
              <a:buFont typeface="Wingdings" panose="05000000000000000000" pitchFamily="2" charset="2"/>
              <a:buChar char="v"/>
            </a:pPr>
            <a:r>
              <a:rPr lang="en-US" sz="2400" dirty="0">
                <a:solidFill>
                  <a:srgbClr val="0070C0"/>
                </a:solidFill>
              </a:rPr>
              <a:t>Using US Census data along with our Market data, we created a factor showing Beers per Population.</a:t>
            </a:r>
          </a:p>
          <a:p>
            <a:pPr marL="457200" indent="-457200">
              <a:buFont typeface="Wingdings" panose="05000000000000000000" pitchFamily="2" charset="2"/>
              <a:buChar char="v"/>
            </a:pPr>
            <a:r>
              <a:rPr lang="en-US" sz="2400" dirty="0">
                <a:solidFill>
                  <a:srgbClr val="0070C0"/>
                </a:solidFill>
              </a:rPr>
              <a:t>Plotting this factor on a map shows a region that is underserved relative to the rest of the country.</a:t>
            </a:r>
          </a:p>
          <a:p>
            <a:endParaRPr lang="en-US" sz="2000" dirty="0"/>
          </a:p>
        </p:txBody>
      </p:sp>
    </p:spTree>
    <p:extLst>
      <p:ext uri="{BB962C8B-B14F-4D97-AF65-F5344CB8AC3E}">
        <p14:creationId xmlns:p14="http://schemas.microsoft.com/office/powerpoint/2010/main" val="3496687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0D841-2534-41D1-B45E-71D5303C057B}"/>
              </a:ext>
            </a:extLst>
          </p:cNvPr>
          <p:cNvSpPr>
            <a:spLocks noGrp="1"/>
          </p:cNvSpPr>
          <p:nvPr>
            <p:ph type="title"/>
          </p:nvPr>
        </p:nvSpPr>
        <p:spPr>
          <a:xfrm>
            <a:off x="472060" y="214085"/>
            <a:ext cx="8596668" cy="1320800"/>
          </a:xfrm>
        </p:spPr>
        <p:txBody>
          <a:bodyPr/>
          <a:lstStyle/>
          <a:p>
            <a:r>
              <a:rPr lang="en-US" u="sng" dirty="0"/>
              <a:t>What is the Data Telling US?</a:t>
            </a:r>
            <a:endParaRPr lang="en-US" dirty="0"/>
          </a:p>
        </p:txBody>
      </p:sp>
      <p:pic>
        <p:nvPicPr>
          <p:cNvPr id="4" name="Picture 3">
            <a:extLst>
              <a:ext uri="{FF2B5EF4-FFF2-40B4-BE49-F238E27FC236}">
                <a16:creationId xmlns:a16="http://schemas.microsoft.com/office/drawing/2014/main" id="{91B6C823-9EBC-4716-820B-CCCB3514B861}"/>
              </a:ext>
            </a:extLst>
          </p:cNvPr>
          <p:cNvPicPr>
            <a:picLocks noChangeAspect="1"/>
          </p:cNvPicPr>
          <p:nvPr/>
        </p:nvPicPr>
        <p:blipFill>
          <a:blip r:embed="rId2"/>
          <a:stretch>
            <a:fillRect/>
          </a:stretch>
        </p:blipFill>
        <p:spPr>
          <a:xfrm>
            <a:off x="472060" y="2699659"/>
            <a:ext cx="5577607" cy="4099948"/>
          </a:xfrm>
          <a:prstGeom prst="rect">
            <a:avLst/>
          </a:prstGeom>
        </p:spPr>
      </p:pic>
      <p:sp>
        <p:nvSpPr>
          <p:cNvPr id="5" name="Oval 4">
            <a:extLst>
              <a:ext uri="{FF2B5EF4-FFF2-40B4-BE49-F238E27FC236}">
                <a16:creationId xmlns:a16="http://schemas.microsoft.com/office/drawing/2014/main" id="{6A854814-9F5B-4833-AEB7-A64FE8B1A18A}"/>
              </a:ext>
            </a:extLst>
          </p:cNvPr>
          <p:cNvSpPr/>
          <p:nvPr/>
        </p:nvSpPr>
        <p:spPr>
          <a:xfrm>
            <a:off x="3194064" y="5424537"/>
            <a:ext cx="2152261" cy="1057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A92A0B0-BD89-470F-B693-AB7C954240BC}"/>
              </a:ext>
            </a:extLst>
          </p:cNvPr>
          <p:cNvPicPr>
            <a:picLocks noChangeAspect="1"/>
          </p:cNvPicPr>
          <p:nvPr/>
        </p:nvPicPr>
        <p:blipFill>
          <a:blip r:embed="rId3"/>
          <a:stretch>
            <a:fillRect/>
          </a:stretch>
        </p:blipFill>
        <p:spPr>
          <a:xfrm>
            <a:off x="7042107" y="3154245"/>
            <a:ext cx="2443180" cy="2667019"/>
          </a:xfrm>
          <a:prstGeom prst="rect">
            <a:avLst/>
          </a:prstGeom>
          <a:ln>
            <a:solidFill>
              <a:schemeClr val="accent1">
                <a:shade val="50000"/>
                <a:tint val="90000"/>
                <a:satMod val="130000"/>
              </a:schemeClr>
            </a:solidFill>
          </a:ln>
        </p:spPr>
      </p:pic>
      <p:sp>
        <p:nvSpPr>
          <p:cNvPr id="7" name="TextBox 6">
            <a:extLst>
              <a:ext uri="{FF2B5EF4-FFF2-40B4-BE49-F238E27FC236}">
                <a16:creationId xmlns:a16="http://schemas.microsoft.com/office/drawing/2014/main" id="{9237E10C-0EC4-4B03-BB35-A45938F2BFB6}"/>
              </a:ext>
            </a:extLst>
          </p:cNvPr>
          <p:cNvSpPr txBox="1"/>
          <p:nvPr/>
        </p:nvSpPr>
        <p:spPr>
          <a:xfrm>
            <a:off x="152319" y="789115"/>
            <a:ext cx="9548729" cy="2246769"/>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2000" dirty="0">
                <a:solidFill>
                  <a:srgbClr val="0070C0"/>
                </a:solidFill>
              </a:rPr>
              <a:t>We are looking to target higher population areas which appear to be below what we would expect to see in Total Beers being sold.</a:t>
            </a:r>
          </a:p>
          <a:p>
            <a:pPr marL="457200" indent="-457200">
              <a:lnSpc>
                <a:spcPct val="150000"/>
              </a:lnSpc>
              <a:buFont typeface="Wingdings" panose="05000000000000000000" pitchFamily="2" charset="2"/>
              <a:buChar char="v"/>
            </a:pPr>
            <a:r>
              <a:rPr lang="en-US" sz="2000" dirty="0">
                <a:solidFill>
                  <a:srgbClr val="0070C0"/>
                </a:solidFill>
              </a:rPr>
              <a:t>When we target these areas showing below the regression line, we see many of our states highlighted in the previous map.</a:t>
            </a:r>
          </a:p>
          <a:p>
            <a:endParaRPr lang="en-US" sz="2000" dirty="0"/>
          </a:p>
        </p:txBody>
      </p:sp>
    </p:spTree>
    <p:extLst>
      <p:ext uri="{BB962C8B-B14F-4D97-AF65-F5344CB8AC3E}">
        <p14:creationId xmlns:p14="http://schemas.microsoft.com/office/powerpoint/2010/main" val="1851363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3A7CC-5DA8-4361-959B-193980202F24}"/>
              </a:ext>
            </a:extLst>
          </p:cNvPr>
          <p:cNvSpPr>
            <a:spLocks noGrp="1"/>
          </p:cNvSpPr>
          <p:nvPr>
            <p:ph type="title"/>
          </p:nvPr>
        </p:nvSpPr>
        <p:spPr>
          <a:xfrm>
            <a:off x="192143" y="373483"/>
            <a:ext cx="9109512" cy="484344"/>
          </a:xfrm>
        </p:spPr>
        <p:txBody>
          <a:bodyPr>
            <a:noAutofit/>
          </a:bodyPr>
          <a:lstStyle/>
          <a:p>
            <a:r>
              <a:rPr lang="en-US" sz="3200" u="sng" dirty="0"/>
              <a:t>Conclusion: Sell Cider in the Southern Sates</a:t>
            </a:r>
          </a:p>
        </p:txBody>
      </p:sp>
      <p:pic>
        <p:nvPicPr>
          <p:cNvPr id="4" name="Picture 3">
            <a:extLst>
              <a:ext uri="{FF2B5EF4-FFF2-40B4-BE49-F238E27FC236}">
                <a16:creationId xmlns:a16="http://schemas.microsoft.com/office/drawing/2014/main" id="{A0CBC877-C928-4B89-8812-7662FAE399F8}"/>
              </a:ext>
            </a:extLst>
          </p:cNvPr>
          <p:cNvPicPr>
            <a:picLocks noChangeAspect="1"/>
          </p:cNvPicPr>
          <p:nvPr/>
        </p:nvPicPr>
        <p:blipFill>
          <a:blip r:embed="rId2"/>
          <a:stretch>
            <a:fillRect/>
          </a:stretch>
        </p:blipFill>
        <p:spPr>
          <a:xfrm>
            <a:off x="4622169" y="1582316"/>
            <a:ext cx="7109521" cy="4778052"/>
          </a:xfrm>
          <a:prstGeom prst="rect">
            <a:avLst/>
          </a:prstGeom>
        </p:spPr>
      </p:pic>
      <p:sp>
        <p:nvSpPr>
          <p:cNvPr id="5" name="Oval 4">
            <a:extLst>
              <a:ext uri="{FF2B5EF4-FFF2-40B4-BE49-F238E27FC236}">
                <a16:creationId xmlns:a16="http://schemas.microsoft.com/office/drawing/2014/main" id="{9EB69D28-255B-4A4D-B684-899F77EBAD01}"/>
              </a:ext>
            </a:extLst>
          </p:cNvPr>
          <p:cNvSpPr/>
          <p:nvPr/>
        </p:nvSpPr>
        <p:spPr>
          <a:xfrm>
            <a:off x="5156718" y="5598365"/>
            <a:ext cx="734008" cy="6531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CCCB055-39D5-4ADB-8243-D295AB342DDC}"/>
              </a:ext>
            </a:extLst>
          </p:cNvPr>
          <p:cNvSpPr txBox="1"/>
          <p:nvPr/>
        </p:nvSpPr>
        <p:spPr>
          <a:xfrm>
            <a:off x="-64561" y="1505442"/>
            <a:ext cx="4686730" cy="4555093"/>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2000" dirty="0">
                <a:solidFill>
                  <a:srgbClr val="0070C0"/>
                </a:solidFill>
              </a:rPr>
              <a:t>The plots to the right show a lower Beer Factor for each style</a:t>
            </a:r>
          </a:p>
          <a:p>
            <a:pPr marL="457200" indent="-457200">
              <a:lnSpc>
                <a:spcPct val="150000"/>
              </a:lnSpc>
              <a:buFont typeface="Wingdings" panose="05000000000000000000" pitchFamily="2" charset="2"/>
              <a:buChar char="v"/>
            </a:pPr>
            <a:r>
              <a:rPr lang="en-US" sz="2000" dirty="0">
                <a:solidFill>
                  <a:srgbClr val="0070C0"/>
                </a:solidFill>
              </a:rPr>
              <a:t>However, the most notable exception is </a:t>
            </a:r>
            <a:r>
              <a:rPr lang="en-US" sz="2000" b="1" dirty="0">
                <a:solidFill>
                  <a:srgbClr val="0070C0"/>
                </a:solidFill>
              </a:rPr>
              <a:t>Cider</a:t>
            </a:r>
            <a:r>
              <a:rPr lang="en-US" sz="2000" dirty="0">
                <a:solidFill>
                  <a:srgbClr val="0070C0"/>
                </a:solidFill>
              </a:rPr>
              <a:t>, which is not present in any of the target states.</a:t>
            </a:r>
          </a:p>
          <a:p>
            <a:pPr marL="457200" indent="-457200">
              <a:lnSpc>
                <a:spcPct val="150000"/>
              </a:lnSpc>
              <a:buFont typeface="Wingdings" panose="05000000000000000000" pitchFamily="2" charset="2"/>
              <a:buChar char="v"/>
            </a:pPr>
            <a:r>
              <a:rPr lang="en-US" sz="2000" dirty="0">
                <a:solidFill>
                  <a:srgbClr val="0070C0"/>
                </a:solidFill>
              </a:rPr>
              <a:t>If we target Cider distribution in this cluster of states, we can expect an increase in sales to an underserved market.</a:t>
            </a:r>
          </a:p>
          <a:p>
            <a:endParaRPr lang="en-US" sz="2000" dirty="0"/>
          </a:p>
        </p:txBody>
      </p:sp>
      <p:pic>
        <p:nvPicPr>
          <p:cNvPr id="7" name="Picture 6">
            <a:extLst>
              <a:ext uri="{FF2B5EF4-FFF2-40B4-BE49-F238E27FC236}">
                <a16:creationId xmlns:a16="http://schemas.microsoft.com/office/drawing/2014/main" id="{1AF116E3-BE0C-4400-9B3A-2109566782E3}"/>
              </a:ext>
            </a:extLst>
          </p:cNvPr>
          <p:cNvPicPr>
            <a:picLocks noChangeAspect="1"/>
          </p:cNvPicPr>
          <p:nvPr/>
        </p:nvPicPr>
        <p:blipFill>
          <a:blip r:embed="rId3"/>
          <a:stretch>
            <a:fillRect/>
          </a:stretch>
        </p:blipFill>
        <p:spPr>
          <a:xfrm>
            <a:off x="8908160" y="158973"/>
            <a:ext cx="2606323" cy="1190109"/>
          </a:xfrm>
          <a:prstGeom prst="rect">
            <a:avLst/>
          </a:prstGeom>
        </p:spPr>
      </p:pic>
      <p:sp>
        <p:nvSpPr>
          <p:cNvPr id="3" name="Oval 2">
            <a:extLst>
              <a:ext uri="{FF2B5EF4-FFF2-40B4-BE49-F238E27FC236}">
                <a16:creationId xmlns:a16="http://schemas.microsoft.com/office/drawing/2014/main" id="{889CAC10-1268-47C8-8346-D3A9D39B1A78}"/>
              </a:ext>
            </a:extLst>
          </p:cNvPr>
          <p:cNvSpPr/>
          <p:nvPr/>
        </p:nvSpPr>
        <p:spPr>
          <a:xfrm>
            <a:off x="10187609" y="717740"/>
            <a:ext cx="675861" cy="3755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634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43FB-003D-4F3A-A12C-E1151B9E1F41}"/>
              </a:ext>
            </a:extLst>
          </p:cNvPr>
          <p:cNvSpPr>
            <a:spLocks noGrp="1"/>
          </p:cNvSpPr>
          <p:nvPr>
            <p:ph type="title"/>
          </p:nvPr>
        </p:nvSpPr>
        <p:spPr/>
        <p:txBody>
          <a:bodyPr/>
          <a:lstStyle/>
          <a:p>
            <a:r>
              <a:rPr lang="en-US" u="sng" dirty="0"/>
              <a:t>Next Steps</a:t>
            </a:r>
          </a:p>
        </p:txBody>
      </p:sp>
      <p:sp>
        <p:nvSpPr>
          <p:cNvPr id="3" name="Content Placeholder 2">
            <a:extLst>
              <a:ext uri="{FF2B5EF4-FFF2-40B4-BE49-F238E27FC236}">
                <a16:creationId xmlns:a16="http://schemas.microsoft.com/office/drawing/2014/main" id="{33DE54C6-0127-4E58-A109-5172879958A0}"/>
              </a:ext>
            </a:extLst>
          </p:cNvPr>
          <p:cNvSpPr>
            <a:spLocks noGrp="1"/>
          </p:cNvSpPr>
          <p:nvPr>
            <p:ph idx="1"/>
          </p:nvPr>
        </p:nvSpPr>
        <p:spPr/>
        <p:txBody>
          <a:bodyPr/>
          <a:lstStyle/>
          <a:p>
            <a:pPr marL="457200" indent="-457200">
              <a:buFont typeface="Wingdings" panose="05000000000000000000" pitchFamily="2" charset="2"/>
              <a:buChar char="v"/>
            </a:pPr>
            <a:r>
              <a:rPr lang="en-US" sz="2600" dirty="0">
                <a:solidFill>
                  <a:srgbClr val="0070C0"/>
                </a:solidFill>
              </a:rPr>
              <a:t>Create budget forecasts around expected costs and revenues from Cider sales in this area.</a:t>
            </a:r>
          </a:p>
          <a:p>
            <a:pPr marL="457200" indent="-457200">
              <a:buFont typeface="Wingdings" panose="05000000000000000000" pitchFamily="2" charset="2"/>
              <a:buChar char="v"/>
            </a:pPr>
            <a:r>
              <a:rPr lang="en-US" sz="2600" dirty="0">
                <a:solidFill>
                  <a:srgbClr val="0070C0"/>
                </a:solidFill>
              </a:rPr>
              <a:t>Perform additional research to on how and where to distribute Cider from.</a:t>
            </a:r>
          </a:p>
          <a:p>
            <a:pPr marL="457200" indent="-457200">
              <a:buFont typeface="Wingdings" panose="05000000000000000000" pitchFamily="2" charset="2"/>
              <a:buChar char="v"/>
            </a:pPr>
            <a:r>
              <a:rPr lang="en-US" sz="2600" dirty="0">
                <a:solidFill>
                  <a:srgbClr val="0070C0"/>
                </a:solidFill>
              </a:rPr>
              <a:t>Market research for Branding of Cider to distribute to this area.</a:t>
            </a:r>
          </a:p>
          <a:p>
            <a:pPr marL="457200" indent="-457200">
              <a:buFont typeface="Wingdings" panose="05000000000000000000" pitchFamily="2" charset="2"/>
              <a:buChar char="v"/>
            </a:pPr>
            <a:r>
              <a:rPr lang="en-US" sz="2600" dirty="0">
                <a:solidFill>
                  <a:srgbClr val="0070C0"/>
                </a:solidFill>
              </a:rPr>
              <a:t>Questions?</a:t>
            </a:r>
          </a:p>
        </p:txBody>
      </p:sp>
    </p:spTree>
    <p:extLst>
      <p:ext uri="{BB962C8B-B14F-4D97-AF65-F5344CB8AC3E}">
        <p14:creationId xmlns:p14="http://schemas.microsoft.com/office/powerpoint/2010/main" val="3937250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77AB33C-A285-49EC-A4C0-3BB7C388F57D}"/>
              </a:ext>
            </a:extLst>
          </p:cNvPr>
          <p:cNvSpPr txBox="1">
            <a:spLocks/>
          </p:cNvSpPr>
          <p:nvPr/>
        </p:nvSpPr>
        <p:spPr>
          <a:xfrm>
            <a:off x="983673" y="394394"/>
            <a:ext cx="3606799" cy="869765"/>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a:t>Questions Asked</a:t>
            </a:r>
          </a:p>
        </p:txBody>
      </p:sp>
      <p:sp>
        <p:nvSpPr>
          <p:cNvPr id="13" name="Content Placeholder 2">
            <a:extLst>
              <a:ext uri="{FF2B5EF4-FFF2-40B4-BE49-F238E27FC236}">
                <a16:creationId xmlns:a16="http://schemas.microsoft.com/office/drawing/2014/main" id="{657A484B-584F-473B-AD70-F76137E29F6F}"/>
              </a:ext>
            </a:extLst>
          </p:cNvPr>
          <p:cNvSpPr>
            <a:spLocks noGrp="1"/>
          </p:cNvSpPr>
          <p:nvPr>
            <p:ph idx="1"/>
          </p:nvPr>
        </p:nvSpPr>
        <p:spPr>
          <a:xfrm>
            <a:off x="453509" y="1437999"/>
            <a:ext cx="9573788" cy="4794850"/>
          </a:xfrm>
          <a:noFill/>
        </p:spPr>
        <p:txBody>
          <a:bodyPr>
            <a:normAutofit lnSpcReduction="10000"/>
          </a:bodyPr>
          <a:lstStyle/>
          <a:p>
            <a:pPr marL="457200" indent="-457200">
              <a:buFont typeface="+mj-lt"/>
              <a:buAutoNum type="arabicPeriod"/>
            </a:pPr>
            <a:r>
              <a:rPr lang="en-US" sz="3000" b="1" dirty="0"/>
              <a:t>Provide Details on the Beer Market Data Set and any associated issues.</a:t>
            </a:r>
          </a:p>
          <a:p>
            <a:pPr marL="457200" indent="-457200">
              <a:buFont typeface="+mj-lt"/>
              <a:buAutoNum type="arabicPeriod"/>
            </a:pPr>
            <a:r>
              <a:rPr lang="en-US" sz="3000" b="1" dirty="0"/>
              <a:t>Describe the Beer Characteristics within the overall market.</a:t>
            </a:r>
          </a:p>
          <a:p>
            <a:pPr marL="457200" indent="-457200">
              <a:buFont typeface="+mj-lt"/>
              <a:buAutoNum type="arabicPeriod"/>
            </a:pPr>
            <a:r>
              <a:rPr lang="en-US" sz="3000" b="1" dirty="0"/>
              <a:t>Show Points of Interest within the Data.</a:t>
            </a:r>
          </a:p>
          <a:p>
            <a:pPr marL="457200" indent="-457200">
              <a:buFont typeface="+mj-lt"/>
              <a:buAutoNum type="arabicPeriod"/>
            </a:pPr>
            <a:r>
              <a:rPr lang="en-US" sz="3000" b="1" dirty="0"/>
              <a:t>Tell us about the Alcohol content between beers.</a:t>
            </a:r>
          </a:p>
          <a:p>
            <a:pPr marL="457200" indent="-457200">
              <a:buFont typeface="+mj-lt"/>
              <a:buAutoNum type="arabicPeriod"/>
            </a:pPr>
            <a:r>
              <a:rPr lang="en-US" sz="3000" b="1" dirty="0"/>
              <a:t>Tell us about the relationship between alcohol and bitterness.</a:t>
            </a:r>
          </a:p>
          <a:p>
            <a:pPr marL="457200" indent="-457200">
              <a:buFont typeface="+mj-lt"/>
              <a:buAutoNum type="arabicPeriod"/>
            </a:pPr>
            <a:r>
              <a:rPr lang="en-US" sz="3000" b="1" dirty="0"/>
              <a:t>What can we do with this data?</a:t>
            </a:r>
          </a:p>
          <a:p>
            <a:endParaRPr lang="en-US" sz="2400" dirty="0"/>
          </a:p>
        </p:txBody>
      </p:sp>
    </p:spTree>
    <p:extLst>
      <p:ext uri="{BB962C8B-B14F-4D97-AF65-F5344CB8AC3E}">
        <p14:creationId xmlns:p14="http://schemas.microsoft.com/office/powerpoint/2010/main" val="2140106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EDC70D6-E660-4655-928F-E4C6935B63AA}"/>
              </a:ext>
            </a:extLst>
          </p:cNvPr>
          <p:cNvSpPr>
            <a:spLocks noGrp="1"/>
          </p:cNvSpPr>
          <p:nvPr>
            <p:ph type="title"/>
          </p:nvPr>
        </p:nvSpPr>
        <p:spPr>
          <a:xfrm>
            <a:off x="983674" y="274321"/>
            <a:ext cx="3283526" cy="869765"/>
          </a:xfrm>
        </p:spPr>
        <p:txBody>
          <a:bodyPr>
            <a:normAutofit/>
          </a:bodyPr>
          <a:lstStyle/>
          <a:p>
            <a:r>
              <a:rPr lang="en-US" sz="4400" b="1" u="sng" dirty="0"/>
              <a:t>Data Facts</a:t>
            </a:r>
          </a:p>
        </p:txBody>
      </p:sp>
      <p:sp>
        <p:nvSpPr>
          <p:cNvPr id="5" name="Content Placeholder 2">
            <a:extLst>
              <a:ext uri="{FF2B5EF4-FFF2-40B4-BE49-F238E27FC236}">
                <a16:creationId xmlns:a16="http://schemas.microsoft.com/office/drawing/2014/main" id="{0105B19A-BC0D-426A-9A9F-D111BC5586E3}"/>
              </a:ext>
            </a:extLst>
          </p:cNvPr>
          <p:cNvSpPr>
            <a:spLocks noGrp="1"/>
          </p:cNvSpPr>
          <p:nvPr>
            <p:ph idx="1"/>
          </p:nvPr>
        </p:nvSpPr>
        <p:spPr>
          <a:xfrm>
            <a:off x="694599" y="1624611"/>
            <a:ext cx="5254322" cy="4235768"/>
          </a:xfrm>
          <a:noFill/>
        </p:spPr>
        <p:txBody>
          <a:bodyPr>
            <a:normAutofit/>
          </a:bodyPr>
          <a:lstStyle/>
          <a:p>
            <a:pPr>
              <a:buFont typeface="Wingdings" panose="05000000000000000000" pitchFamily="2" charset="2"/>
              <a:buChar char="v"/>
            </a:pPr>
            <a:r>
              <a:rPr lang="en-US" sz="2400" dirty="0"/>
              <a:t>Eight Separate Fields</a:t>
            </a:r>
          </a:p>
          <a:p>
            <a:pPr>
              <a:buFont typeface="Wingdings" panose="05000000000000000000" pitchFamily="2" charset="2"/>
              <a:buChar char="v"/>
            </a:pPr>
            <a:r>
              <a:rPr lang="en-US" sz="2400" dirty="0"/>
              <a:t>2,692 Distinct Beers</a:t>
            </a:r>
          </a:p>
          <a:p>
            <a:pPr>
              <a:buFont typeface="Wingdings" panose="05000000000000000000" pitchFamily="2" charset="2"/>
              <a:buChar char="v"/>
            </a:pPr>
            <a:r>
              <a:rPr lang="en-US" sz="2400" dirty="0"/>
              <a:t>558 Distinct Breweries</a:t>
            </a:r>
          </a:p>
          <a:p>
            <a:pPr>
              <a:buFont typeface="Wingdings" panose="05000000000000000000" pitchFamily="2" charset="2"/>
              <a:buChar char="v"/>
            </a:pPr>
            <a:r>
              <a:rPr lang="en-US" sz="2400" dirty="0"/>
              <a:t>99 Distinct Styles Listed</a:t>
            </a:r>
          </a:p>
          <a:p>
            <a:pPr>
              <a:buFont typeface="Wingdings" panose="05000000000000000000" pitchFamily="2" charset="2"/>
              <a:buChar char="v"/>
            </a:pPr>
            <a:r>
              <a:rPr lang="en-US" sz="2400" dirty="0"/>
              <a:t>However, Not All Data Is Provided!</a:t>
            </a:r>
          </a:p>
          <a:p>
            <a:pPr>
              <a:buFont typeface="Wingdings" panose="05000000000000000000" pitchFamily="2" charset="2"/>
              <a:buChar char="v"/>
            </a:pPr>
            <a:r>
              <a:rPr lang="en-US" sz="2400" dirty="0"/>
              <a:t>Missing Values For:</a:t>
            </a:r>
          </a:p>
          <a:p>
            <a:endParaRPr lang="en-US" sz="2400" dirty="0"/>
          </a:p>
        </p:txBody>
      </p:sp>
      <p:sp>
        <p:nvSpPr>
          <p:cNvPr id="8" name="Slide Number Placeholder 7">
            <a:extLst>
              <a:ext uri="{FF2B5EF4-FFF2-40B4-BE49-F238E27FC236}">
                <a16:creationId xmlns:a16="http://schemas.microsoft.com/office/drawing/2014/main" id="{ACB99035-153E-4298-B3B2-BBA152484102}"/>
              </a:ext>
            </a:extLst>
          </p:cNvPr>
          <p:cNvSpPr>
            <a:spLocks noGrp="1"/>
          </p:cNvSpPr>
          <p:nvPr>
            <p:ph type="sldNum" sz="quarter" idx="12"/>
          </p:nvPr>
        </p:nvSpPr>
        <p:spPr>
          <a:xfrm>
            <a:off x="14106913" y="6315889"/>
            <a:ext cx="764215" cy="365125"/>
          </a:xfrm>
        </p:spPr>
        <p:txBody>
          <a:bodyPr/>
          <a:lstStyle/>
          <a:p>
            <a:fld id="{5F075879-A647-4614-8F3F-74DEAFA02C02}" type="slidenum">
              <a:rPr lang="en-US" smtClean="0"/>
              <a:t>3</a:t>
            </a:fld>
            <a:endParaRPr lang="en-US" dirty="0"/>
          </a:p>
        </p:txBody>
      </p:sp>
      <p:graphicFrame>
        <p:nvGraphicFramePr>
          <p:cNvPr id="6" name="Table 5">
            <a:extLst>
              <a:ext uri="{FF2B5EF4-FFF2-40B4-BE49-F238E27FC236}">
                <a16:creationId xmlns:a16="http://schemas.microsoft.com/office/drawing/2014/main" id="{0E7D10BA-85FD-4341-AA86-E99737F6312B}"/>
              </a:ext>
            </a:extLst>
          </p:cNvPr>
          <p:cNvGraphicFramePr>
            <a:graphicFrameLocks noGrp="1"/>
          </p:cNvGraphicFramePr>
          <p:nvPr>
            <p:extLst>
              <p:ext uri="{D42A27DB-BD31-4B8C-83A1-F6EECF244321}">
                <p14:modId xmlns:p14="http://schemas.microsoft.com/office/powerpoint/2010/main" val="1933848099"/>
              </p:ext>
            </p:extLst>
          </p:nvPr>
        </p:nvGraphicFramePr>
        <p:xfrm>
          <a:off x="459325" y="4996607"/>
          <a:ext cx="4045090" cy="1112520"/>
        </p:xfrm>
        <a:graphic>
          <a:graphicData uri="http://schemas.openxmlformats.org/drawingml/2006/table">
            <a:tbl>
              <a:tblPr firstRow="1" bandRow="1">
                <a:tableStyleId>{5C22544A-7EE6-4342-B048-85BDC9FD1C3A}</a:tableStyleId>
              </a:tblPr>
              <a:tblGrid>
                <a:gridCol w="2022545">
                  <a:extLst>
                    <a:ext uri="{9D8B030D-6E8A-4147-A177-3AD203B41FA5}">
                      <a16:colId xmlns:a16="http://schemas.microsoft.com/office/drawing/2014/main" val="8892060"/>
                    </a:ext>
                  </a:extLst>
                </a:gridCol>
                <a:gridCol w="2022545">
                  <a:extLst>
                    <a:ext uri="{9D8B030D-6E8A-4147-A177-3AD203B41FA5}">
                      <a16:colId xmlns:a16="http://schemas.microsoft.com/office/drawing/2014/main" val="1575411924"/>
                    </a:ext>
                  </a:extLst>
                </a:gridCol>
              </a:tblGrid>
              <a:tr h="370840">
                <a:tc>
                  <a:txBody>
                    <a:bodyPr/>
                    <a:lstStyle/>
                    <a:p>
                      <a:r>
                        <a:rPr lang="en-US" dirty="0"/>
                        <a:t>IBU:</a:t>
                      </a:r>
                    </a:p>
                  </a:txBody>
                  <a:tcPr/>
                </a:tc>
                <a:tc>
                  <a:txBody>
                    <a:bodyPr/>
                    <a:lstStyle/>
                    <a:p>
                      <a:r>
                        <a:rPr lang="en-US" dirty="0"/>
                        <a:t>1,005</a:t>
                      </a:r>
                    </a:p>
                  </a:txBody>
                  <a:tcPr/>
                </a:tc>
                <a:extLst>
                  <a:ext uri="{0D108BD9-81ED-4DB2-BD59-A6C34878D82A}">
                    <a16:rowId xmlns:a16="http://schemas.microsoft.com/office/drawing/2014/main" val="4063463552"/>
                  </a:ext>
                </a:extLst>
              </a:tr>
              <a:tr h="370840">
                <a:tc>
                  <a:txBody>
                    <a:bodyPr/>
                    <a:lstStyle/>
                    <a:p>
                      <a:r>
                        <a:rPr lang="en-US" dirty="0"/>
                        <a:t>ABV:</a:t>
                      </a:r>
                    </a:p>
                  </a:txBody>
                  <a:tcPr/>
                </a:tc>
                <a:tc>
                  <a:txBody>
                    <a:bodyPr/>
                    <a:lstStyle/>
                    <a:p>
                      <a:r>
                        <a:rPr lang="en-US" dirty="0"/>
                        <a:t>62</a:t>
                      </a:r>
                    </a:p>
                  </a:txBody>
                  <a:tcPr/>
                </a:tc>
                <a:extLst>
                  <a:ext uri="{0D108BD9-81ED-4DB2-BD59-A6C34878D82A}">
                    <a16:rowId xmlns:a16="http://schemas.microsoft.com/office/drawing/2014/main" val="275737949"/>
                  </a:ext>
                </a:extLst>
              </a:tr>
              <a:tr h="370840">
                <a:tc>
                  <a:txBody>
                    <a:bodyPr/>
                    <a:lstStyle/>
                    <a:p>
                      <a:r>
                        <a:rPr lang="en-US" dirty="0"/>
                        <a:t>STYLE:</a:t>
                      </a:r>
                    </a:p>
                  </a:txBody>
                  <a:tcPr/>
                </a:tc>
                <a:tc>
                  <a:txBody>
                    <a:bodyPr/>
                    <a:lstStyle/>
                    <a:p>
                      <a:r>
                        <a:rPr lang="en-US" dirty="0"/>
                        <a:t>5</a:t>
                      </a:r>
                    </a:p>
                  </a:txBody>
                  <a:tcPr/>
                </a:tc>
                <a:extLst>
                  <a:ext uri="{0D108BD9-81ED-4DB2-BD59-A6C34878D82A}">
                    <a16:rowId xmlns:a16="http://schemas.microsoft.com/office/drawing/2014/main" val="940896421"/>
                  </a:ext>
                </a:extLst>
              </a:tr>
            </a:tbl>
          </a:graphicData>
        </a:graphic>
      </p:graphicFrame>
      <p:sp>
        <p:nvSpPr>
          <p:cNvPr id="7" name="Arrow: Right 6">
            <a:extLst>
              <a:ext uri="{FF2B5EF4-FFF2-40B4-BE49-F238E27FC236}">
                <a16:creationId xmlns:a16="http://schemas.microsoft.com/office/drawing/2014/main" id="{C7CD7E09-F597-4C11-AC4F-AACF69068785}"/>
              </a:ext>
            </a:extLst>
          </p:cNvPr>
          <p:cNvSpPr/>
          <p:nvPr/>
        </p:nvSpPr>
        <p:spPr>
          <a:xfrm rot="19918113">
            <a:off x="4532219" y="4308276"/>
            <a:ext cx="1293993" cy="720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Image result for budweiser logo">
            <a:extLst>
              <a:ext uri="{FF2B5EF4-FFF2-40B4-BE49-F238E27FC236}">
                <a16:creationId xmlns:a16="http://schemas.microsoft.com/office/drawing/2014/main" id="{461E0374-7126-4A8E-BB07-B15A36C60567}"/>
              </a:ext>
            </a:extLst>
          </p:cNvPr>
          <p:cNvPicPr>
            <a:picLocks noChangeAspect="1" noChangeArrowheads="1"/>
          </p:cNvPicPr>
          <p:nvPr/>
        </p:nvPicPr>
        <p:blipFill>
          <a:blip r:embed="rId2">
            <a:alphaModFix amt="58000"/>
            <a:extLst>
              <a:ext uri="{BEBA8EAE-BF5A-486C-A8C5-ECC9F3942E4B}">
                <a14:imgProps xmlns:a14="http://schemas.microsoft.com/office/drawing/2010/main">
                  <a14:imgLayer r:embed="rId3">
                    <a14:imgEffect>
                      <a14:colorTemperature colorTemp="6972"/>
                    </a14:imgEffect>
                    <a14:imgEffect>
                      <a14:saturation sat="134000"/>
                    </a14:imgEffect>
                  </a14:imgLayer>
                </a14:imgProps>
              </a:ext>
              <a:ext uri="{28A0092B-C50C-407E-A947-70E740481C1C}">
                <a14:useLocalDpi xmlns:a14="http://schemas.microsoft.com/office/drawing/2010/main" val="0"/>
              </a:ext>
            </a:extLst>
          </a:blip>
          <a:srcRect/>
          <a:stretch>
            <a:fillRect/>
          </a:stretch>
        </p:blipFill>
        <p:spPr bwMode="auto">
          <a:xfrm>
            <a:off x="13563600" y="182245"/>
            <a:ext cx="1391521" cy="122849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F7C0026E-DB8A-014F-94D7-3E7D19C174ED}"/>
              </a:ext>
            </a:extLst>
          </p:cNvPr>
          <p:cNvPicPr>
            <a:picLocks noChangeAspect="1"/>
          </p:cNvPicPr>
          <p:nvPr/>
        </p:nvPicPr>
        <p:blipFill>
          <a:blip r:embed="rId4"/>
          <a:stretch>
            <a:fillRect/>
          </a:stretch>
        </p:blipFill>
        <p:spPr>
          <a:xfrm>
            <a:off x="5919633" y="1314825"/>
            <a:ext cx="5900939" cy="3681782"/>
          </a:xfrm>
          <a:prstGeom prst="rect">
            <a:avLst/>
          </a:prstGeom>
        </p:spPr>
      </p:pic>
    </p:spTree>
    <p:extLst>
      <p:ext uri="{BB962C8B-B14F-4D97-AF65-F5344CB8AC3E}">
        <p14:creationId xmlns:p14="http://schemas.microsoft.com/office/powerpoint/2010/main" val="2470991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8A9A4-C4A9-467E-8FE4-9821055EBF33}"/>
              </a:ext>
            </a:extLst>
          </p:cNvPr>
          <p:cNvSpPr>
            <a:spLocks noGrp="1"/>
          </p:cNvSpPr>
          <p:nvPr>
            <p:ph type="title"/>
          </p:nvPr>
        </p:nvSpPr>
        <p:spPr>
          <a:xfrm>
            <a:off x="335589" y="323273"/>
            <a:ext cx="8596668" cy="1320800"/>
          </a:xfrm>
        </p:spPr>
        <p:txBody>
          <a:bodyPr>
            <a:normAutofit/>
          </a:bodyPr>
          <a:lstStyle/>
          <a:p>
            <a:r>
              <a:rPr lang="en-US" sz="3200" u="sng" dirty="0"/>
              <a:t>Focusing on the Values in IBU and ABV</a:t>
            </a:r>
          </a:p>
        </p:txBody>
      </p:sp>
      <p:sp>
        <p:nvSpPr>
          <p:cNvPr id="7" name="Rectangle 6">
            <a:extLst>
              <a:ext uri="{FF2B5EF4-FFF2-40B4-BE49-F238E27FC236}">
                <a16:creationId xmlns:a16="http://schemas.microsoft.com/office/drawing/2014/main" id="{807D9E4A-A9EB-4501-BEF8-088FBF4B6B7C}"/>
              </a:ext>
            </a:extLst>
          </p:cNvPr>
          <p:cNvSpPr/>
          <p:nvPr/>
        </p:nvSpPr>
        <p:spPr>
          <a:xfrm>
            <a:off x="295558" y="2031994"/>
            <a:ext cx="7226442" cy="4470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B733C69-62DB-4B84-B795-973D655D33DD}"/>
              </a:ext>
            </a:extLst>
          </p:cNvPr>
          <p:cNvSpPr txBox="1"/>
          <p:nvPr/>
        </p:nvSpPr>
        <p:spPr>
          <a:xfrm>
            <a:off x="1929707" y="1072368"/>
            <a:ext cx="7002550"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0070C0"/>
                </a:solidFill>
              </a:rPr>
              <a:t>First Chart shows missing values by state count and percent.</a:t>
            </a:r>
          </a:p>
          <a:p>
            <a:pPr marL="285750" indent="-285750">
              <a:buFont typeface="Wingdings" panose="05000000000000000000" pitchFamily="2" charset="2"/>
              <a:buChar char="v"/>
            </a:pPr>
            <a:r>
              <a:rPr lang="en-US" dirty="0">
                <a:solidFill>
                  <a:srgbClr val="0070C0"/>
                </a:solidFill>
              </a:rPr>
              <a:t>Second Chart shows distribution of the missing values.</a:t>
            </a:r>
          </a:p>
        </p:txBody>
      </p:sp>
      <p:pic>
        <p:nvPicPr>
          <p:cNvPr id="3" name="Picture 2">
            <a:extLst>
              <a:ext uri="{FF2B5EF4-FFF2-40B4-BE49-F238E27FC236}">
                <a16:creationId xmlns:a16="http://schemas.microsoft.com/office/drawing/2014/main" id="{0DE6FC30-B9AB-4945-8715-D5D26C005FF1}"/>
              </a:ext>
            </a:extLst>
          </p:cNvPr>
          <p:cNvPicPr>
            <a:picLocks noChangeAspect="1"/>
          </p:cNvPicPr>
          <p:nvPr/>
        </p:nvPicPr>
        <p:blipFill>
          <a:blip r:embed="rId2"/>
          <a:stretch>
            <a:fillRect/>
          </a:stretch>
        </p:blipFill>
        <p:spPr>
          <a:xfrm>
            <a:off x="361246" y="2117130"/>
            <a:ext cx="3547533" cy="4396214"/>
          </a:xfrm>
          <a:prstGeom prst="rect">
            <a:avLst/>
          </a:prstGeom>
        </p:spPr>
      </p:pic>
      <p:pic>
        <p:nvPicPr>
          <p:cNvPr id="9" name="Picture 8">
            <a:extLst>
              <a:ext uri="{FF2B5EF4-FFF2-40B4-BE49-F238E27FC236}">
                <a16:creationId xmlns:a16="http://schemas.microsoft.com/office/drawing/2014/main" id="{6618B413-C843-4E55-AAF8-D054BFF5E2EB}"/>
              </a:ext>
            </a:extLst>
          </p:cNvPr>
          <p:cNvPicPr>
            <a:picLocks noChangeAspect="1"/>
          </p:cNvPicPr>
          <p:nvPr/>
        </p:nvPicPr>
        <p:blipFill>
          <a:blip r:embed="rId3"/>
          <a:stretch>
            <a:fillRect/>
          </a:stretch>
        </p:blipFill>
        <p:spPr>
          <a:xfrm>
            <a:off x="3941623" y="2106620"/>
            <a:ext cx="3547533" cy="4396214"/>
          </a:xfrm>
          <a:prstGeom prst="rect">
            <a:avLst/>
          </a:prstGeom>
        </p:spPr>
      </p:pic>
      <p:pic>
        <p:nvPicPr>
          <p:cNvPr id="4" name="Picture 3">
            <a:extLst>
              <a:ext uri="{FF2B5EF4-FFF2-40B4-BE49-F238E27FC236}">
                <a16:creationId xmlns:a16="http://schemas.microsoft.com/office/drawing/2014/main" id="{B63BA9D5-4AD2-4B33-A5C1-4127349864CD}"/>
              </a:ext>
            </a:extLst>
          </p:cNvPr>
          <p:cNvPicPr>
            <a:picLocks noChangeAspect="1"/>
          </p:cNvPicPr>
          <p:nvPr/>
        </p:nvPicPr>
        <p:blipFill>
          <a:blip r:embed="rId4"/>
          <a:stretch>
            <a:fillRect/>
          </a:stretch>
        </p:blipFill>
        <p:spPr>
          <a:xfrm>
            <a:off x="7768601" y="2000102"/>
            <a:ext cx="4127841" cy="4422756"/>
          </a:xfrm>
          <a:prstGeom prst="rect">
            <a:avLst/>
          </a:prstGeom>
          <a:ln w="22225">
            <a:solidFill>
              <a:schemeClr val="accent1"/>
            </a:solidFill>
          </a:ln>
        </p:spPr>
      </p:pic>
    </p:spTree>
    <p:extLst>
      <p:ext uri="{BB962C8B-B14F-4D97-AF65-F5344CB8AC3E}">
        <p14:creationId xmlns:p14="http://schemas.microsoft.com/office/powerpoint/2010/main" val="433250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69B4-82A9-BD4F-B7D3-EBC3B1533FF5}"/>
              </a:ext>
            </a:extLst>
          </p:cNvPr>
          <p:cNvSpPr>
            <a:spLocks noGrp="1"/>
          </p:cNvSpPr>
          <p:nvPr>
            <p:ph type="title"/>
          </p:nvPr>
        </p:nvSpPr>
        <p:spPr>
          <a:xfrm>
            <a:off x="415162" y="257739"/>
            <a:ext cx="6779172" cy="1007642"/>
          </a:xfrm>
        </p:spPr>
        <p:txBody>
          <a:bodyPr vert="horz" lIns="68580" tIns="34290" rIns="68580" bIns="34290" rtlCol="0" anchor="ctr">
            <a:noAutofit/>
          </a:bodyPr>
          <a:lstStyle/>
          <a:p>
            <a:pPr>
              <a:lnSpc>
                <a:spcPct val="150000"/>
              </a:lnSpc>
            </a:pPr>
            <a:r>
              <a:rPr lang="en-US" sz="2800" b="1" u="sng" dirty="0"/>
              <a:t>How Many Breweries Are In Each State?</a:t>
            </a:r>
            <a:endParaRPr lang="en-US" sz="2800" u="sng" dirty="0"/>
          </a:p>
        </p:txBody>
      </p:sp>
      <p:pic>
        <p:nvPicPr>
          <p:cNvPr id="9" name="Picture 8">
            <a:extLst>
              <a:ext uri="{FF2B5EF4-FFF2-40B4-BE49-F238E27FC236}">
                <a16:creationId xmlns:a16="http://schemas.microsoft.com/office/drawing/2014/main" id="{D25A625D-160A-4D28-A74A-367959BBF66A}"/>
              </a:ext>
            </a:extLst>
          </p:cNvPr>
          <p:cNvPicPr>
            <a:picLocks noChangeAspect="1"/>
          </p:cNvPicPr>
          <p:nvPr/>
        </p:nvPicPr>
        <p:blipFill>
          <a:blip r:embed="rId2"/>
          <a:stretch>
            <a:fillRect/>
          </a:stretch>
        </p:blipFill>
        <p:spPr>
          <a:xfrm>
            <a:off x="7873851" y="511617"/>
            <a:ext cx="1053449" cy="5875701"/>
          </a:xfrm>
          <a:prstGeom prst="rect">
            <a:avLst/>
          </a:prstGeom>
        </p:spPr>
      </p:pic>
      <p:pic>
        <p:nvPicPr>
          <p:cNvPr id="11" name="Picture 10">
            <a:extLst>
              <a:ext uri="{FF2B5EF4-FFF2-40B4-BE49-F238E27FC236}">
                <a16:creationId xmlns:a16="http://schemas.microsoft.com/office/drawing/2014/main" id="{A7DCDB50-905C-4132-B21A-9BF42CB34563}"/>
              </a:ext>
            </a:extLst>
          </p:cNvPr>
          <p:cNvPicPr>
            <a:picLocks noChangeAspect="1"/>
          </p:cNvPicPr>
          <p:nvPr/>
        </p:nvPicPr>
        <p:blipFill>
          <a:blip r:embed="rId3"/>
          <a:stretch>
            <a:fillRect/>
          </a:stretch>
        </p:blipFill>
        <p:spPr>
          <a:xfrm>
            <a:off x="8713218" y="511618"/>
            <a:ext cx="1076552" cy="5667520"/>
          </a:xfrm>
          <a:prstGeom prst="rect">
            <a:avLst/>
          </a:prstGeom>
        </p:spPr>
      </p:pic>
      <p:sp>
        <p:nvSpPr>
          <p:cNvPr id="12" name="Rectangle 11">
            <a:extLst>
              <a:ext uri="{FF2B5EF4-FFF2-40B4-BE49-F238E27FC236}">
                <a16:creationId xmlns:a16="http://schemas.microsoft.com/office/drawing/2014/main" id="{373E7585-B15C-4E28-8201-2ABEF3A2B965}"/>
              </a:ext>
            </a:extLst>
          </p:cNvPr>
          <p:cNvSpPr/>
          <p:nvPr/>
        </p:nvSpPr>
        <p:spPr>
          <a:xfrm>
            <a:off x="7853993" y="511618"/>
            <a:ext cx="1935777" cy="5875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5" name="Picture 14">
            <a:extLst>
              <a:ext uri="{FF2B5EF4-FFF2-40B4-BE49-F238E27FC236}">
                <a16:creationId xmlns:a16="http://schemas.microsoft.com/office/drawing/2014/main" id="{14697974-C752-4B13-831D-BC14CCA96E7D}"/>
              </a:ext>
            </a:extLst>
          </p:cNvPr>
          <p:cNvPicPr>
            <a:picLocks noChangeAspect="1"/>
          </p:cNvPicPr>
          <p:nvPr/>
        </p:nvPicPr>
        <p:blipFill>
          <a:blip r:embed="rId4"/>
          <a:stretch>
            <a:fillRect/>
          </a:stretch>
        </p:blipFill>
        <p:spPr>
          <a:xfrm>
            <a:off x="415162" y="1623833"/>
            <a:ext cx="7121856" cy="4643421"/>
          </a:xfrm>
          <a:prstGeom prst="rect">
            <a:avLst/>
          </a:prstGeom>
        </p:spPr>
      </p:pic>
    </p:spTree>
    <p:extLst>
      <p:ext uri="{BB962C8B-B14F-4D97-AF65-F5344CB8AC3E}">
        <p14:creationId xmlns:p14="http://schemas.microsoft.com/office/powerpoint/2010/main" val="1684151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08FF7-A813-4D63-BD98-2585D2FEDBB3}"/>
              </a:ext>
            </a:extLst>
          </p:cNvPr>
          <p:cNvSpPr>
            <a:spLocks noGrp="1"/>
          </p:cNvSpPr>
          <p:nvPr>
            <p:ph type="title"/>
          </p:nvPr>
        </p:nvSpPr>
        <p:spPr>
          <a:xfrm>
            <a:off x="400243" y="274672"/>
            <a:ext cx="8596668" cy="655047"/>
          </a:xfrm>
        </p:spPr>
        <p:txBody>
          <a:bodyPr>
            <a:normAutofit/>
          </a:bodyPr>
          <a:lstStyle/>
          <a:p>
            <a:r>
              <a:rPr lang="en-US" sz="3200" u="sng" dirty="0"/>
              <a:t>Comparing the Median ABV and IBU by State</a:t>
            </a:r>
          </a:p>
        </p:txBody>
      </p:sp>
      <p:sp>
        <p:nvSpPr>
          <p:cNvPr id="7" name="TextBox 6">
            <a:extLst>
              <a:ext uri="{FF2B5EF4-FFF2-40B4-BE49-F238E27FC236}">
                <a16:creationId xmlns:a16="http://schemas.microsoft.com/office/drawing/2014/main" id="{8655E1C5-94AF-48A5-88AE-A7AE17BD1D1E}"/>
              </a:ext>
            </a:extLst>
          </p:cNvPr>
          <p:cNvSpPr txBox="1"/>
          <p:nvPr/>
        </p:nvSpPr>
        <p:spPr>
          <a:xfrm>
            <a:off x="1539394" y="1032899"/>
            <a:ext cx="7696970" cy="707886"/>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rgbClr val="0070C0"/>
                </a:solidFill>
              </a:rPr>
              <a:t>When looking at the Median for ABV and IBU, the ABV looks somewhat uniform and IBU seems to have more variation.</a:t>
            </a:r>
          </a:p>
        </p:txBody>
      </p:sp>
      <p:pic>
        <p:nvPicPr>
          <p:cNvPr id="10" name="Picture 9">
            <a:extLst>
              <a:ext uri="{FF2B5EF4-FFF2-40B4-BE49-F238E27FC236}">
                <a16:creationId xmlns:a16="http://schemas.microsoft.com/office/drawing/2014/main" id="{D4D918AD-78DA-48EC-BBAE-B96F2A079A22}"/>
              </a:ext>
            </a:extLst>
          </p:cNvPr>
          <p:cNvPicPr>
            <a:picLocks/>
          </p:cNvPicPr>
          <p:nvPr/>
        </p:nvPicPr>
        <p:blipFill>
          <a:blip r:embed="rId2"/>
          <a:stretch>
            <a:fillRect/>
          </a:stretch>
        </p:blipFill>
        <p:spPr>
          <a:xfrm>
            <a:off x="207813" y="1997765"/>
            <a:ext cx="5760720" cy="3657600"/>
          </a:xfrm>
          <a:prstGeom prst="rect">
            <a:avLst/>
          </a:prstGeom>
        </p:spPr>
      </p:pic>
      <p:pic>
        <p:nvPicPr>
          <p:cNvPr id="11" name="Picture 10">
            <a:extLst>
              <a:ext uri="{FF2B5EF4-FFF2-40B4-BE49-F238E27FC236}">
                <a16:creationId xmlns:a16="http://schemas.microsoft.com/office/drawing/2014/main" id="{4E2D9581-91A6-40EB-806A-E06FE970A232}"/>
              </a:ext>
            </a:extLst>
          </p:cNvPr>
          <p:cNvPicPr>
            <a:picLocks/>
          </p:cNvPicPr>
          <p:nvPr/>
        </p:nvPicPr>
        <p:blipFill>
          <a:blip r:embed="rId3"/>
          <a:stretch>
            <a:fillRect/>
          </a:stretch>
        </p:blipFill>
        <p:spPr>
          <a:xfrm>
            <a:off x="6096000" y="1997765"/>
            <a:ext cx="5943600" cy="3657600"/>
          </a:xfrm>
          <a:prstGeom prst="rect">
            <a:avLst/>
          </a:prstGeom>
        </p:spPr>
      </p:pic>
      <p:sp>
        <p:nvSpPr>
          <p:cNvPr id="8" name="TextBox 7">
            <a:extLst>
              <a:ext uri="{FF2B5EF4-FFF2-40B4-BE49-F238E27FC236}">
                <a16:creationId xmlns:a16="http://schemas.microsoft.com/office/drawing/2014/main" id="{518AE5F7-9AD8-43D8-BB8D-1D95508AF709}"/>
              </a:ext>
            </a:extLst>
          </p:cNvPr>
          <p:cNvSpPr txBox="1"/>
          <p:nvPr/>
        </p:nvSpPr>
        <p:spPr>
          <a:xfrm>
            <a:off x="1859745" y="5775960"/>
            <a:ext cx="7696970" cy="400110"/>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rgbClr val="0070C0"/>
                </a:solidFill>
              </a:rPr>
              <a:t>Look at what </a:t>
            </a:r>
            <a:r>
              <a:rPr lang="en-US" sz="2000">
                <a:solidFill>
                  <a:srgbClr val="0070C0"/>
                </a:solidFill>
              </a:rPr>
              <a:t>happens when we look at all the beers.</a:t>
            </a:r>
            <a:endParaRPr lang="en-US" sz="2000" dirty="0">
              <a:solidFill>
                <a:srgbClr val="0070C0"/>
              </a:solidFill>
            </a:endParaRPr>
          </a:p>
        </p:txBody>
      </p:sp>
    </p:spTree>
    <p:extLst>
      <p:ext uri="{BB962C8B-B14F-4D97-AF65-F5344CB8AC3E}">
        <p14:creationId xmlns:p14="http://schemas.microsoft.com/office/powerpoint/2010/main" val="2545907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BCAA4D9-5424-4E7C-9797-8E8E301F54AB}"/>
              </a:ext>
            </a:extLst>
          </p:cNvPr>
          <p:cNvSpPr>
            <a:spLocks noGrp="1"/>
          </p:cNvSpPr>
          <p:nvPr>
            <p:ph type="title"/>
          </p:nvPr>
        </p:nvSpPr>
        <p:spPr>
          <a:xfrm>
            <a:off x="678779" y="313362"/>
            <a:ext cx="5389418" cy="723207"/>
          </a:xfrm>
        </p:spPr>
        <p:txBody>
          <a:bodyPr>
            <a:normAutofit/>
          </a:bodyPr>
          <a:lstStyle/>
          <a:p>
            <a:r>
              <a:rPr lang="en-US" b="1" u="sng" dirty="0"/>
              <a:t>ABV Compared by State</a:t>
            </a:r>
          </a:p>
        </p:txBody>
      </p:sp>
      <p:sp>
        <p:nvSpPr>
          <p:cNvPr id="7" name="Slide Number Placeholder 13">
            <a:extLst>
              <a:ext uri="{FF2B5EF4-FFF2-40B4-BE49-F238E27FC236}">
                <a16:creationId xmlns:a16="http://schemas.microsoft.com/office/drawing/2014/main" id="{7C534271-5CCE-4FFC-AA77-629757739118}"/>
              </a:ext>
            </a:extLst>
          </p:cNvPr>
          <p:cNvSpPr>
            <a:spLocks noGrp="1"/>
          </p:cNvSpPr>
          <p:nvPr>
            <p:ph type="sldNum" sz="quarter" idx="12"/>
          </p:nvPr>
        </p:nvSpPr>
        <p:spPr>
          <a:xfrm>
            <a:off x="11100165" y="6167506"/>
            <a:ext cx="764215" cy="365125"/>
          </a:xfrm>
        </p:spPr>
        <p:txBody>
          <a:bodyPr/>
          <a:lstStyle/>
          <a:p>
            <a:fld id="{5F075879-A647-4614-8F3F-74DEAFA02C02}" type="slidenum">
              <a:rPr lang="en-US" smtClean="0"/>
              <a:t>7</a:t>
            </a:fld>
            <a:endParaRPr lang="en-US" dirty="0"/>
          </a:p>
        </p:txBody>
      </p:sp>
      <p:sp>
        <p:nvSpPr>
          <p:cNvPr id="6" name="TextBox 5">
            <a:extLst>
              <a:ext uri="{FF2B5EF4-FFF2-40B4-BE49-F238E27FC236}">
                <a16:creationId xmlns:a16="http://schemas.microsoft.com/office/drawing/2014/main" id="{AD9E0001-DA77-4448-BEE6-238E9208CEEB}"/>
              </a:ext>
            </a:extLst>
          </p:cNvPr>
          <p:cNvSpPr txBox="1"/>
          <p:nvPr/>
        </p:nvSpPr>
        <p:spPr>
          <a:xfrm>
            <a:off x="441920" y="1527075"/>
            <a:ext cx="3364439" cy="4339650"/>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2800" dirty="0">
                <a:solidFill>
                  <a:srgbClr val="0070C0"/>
                </a:solidFill>
              </a:rPr>
              <a:t>Quite a bit a variation, even within the states</a:t>
            </a:r>
          </a:p>
          <a:p>
            <a:pPr marL="457200" indent="-457200">
              <a:lnSpc>
                <a:spcPct val="150000"/>
              </a:lnSpc>
              <a:buFont typeface="Wingdings" panose="05000000000000000000" pitchFamily="2" charset="2"/>
              <a:buChar char="v"/>
            </a:pPr>
            <a:r>
              <a:rPr lang="en-US" sz="2800" dirty="0">
                <a:solidFill>
                  <a:srgbClr val="0070C0"/>
                </a:solidFill>
              </a:rPr>
              <a:t>Consumers are demanding niche and craft beers</a:t>
            </a:r>
          </a:p>
          <a:p>
            <a:endParaRPr lang="en-US" sz="2400" dirty="0"/>
          </a:p>
        </p:txBody>
      </p:sp>
      <p:pic>
        <p:nvPicPr>
          <p:cNvPr id="2" name="Picture 1">
            <a:extLst>
              <a:ext uri="{FF2B5EF4-FFF2-40B4-BE49-F238E27FC236}">
                <a16:creationId xmlns:a16="http://schemas.microsoft.com/office/drawing/2014/main" id="{4EF54A03-A7F4-4405-B141-11F224FF61D5}"/>
              </a:ext>
            </a:extLst>
          </p:cNvPr>
          <p:cNvPicPr>
            <a:picLocks noChangeAspect="1"/>
          </p:cNvPicPr>
          <p:nvPr/>
        </p:nvPicPr>
        <p:blipFill>
          <a:blip r:embed="rId2"/>
          <a:stretch>
            <a:fillRect/>
          </a:stretch>
        </p:blipFill>
        <p:spPr>
          <a:xfrm>
            <a:off x="4422399" y="1100547"/>
            <a:ext cx="6778193" cy="4401205"/>
          </a:xfrm>
          <a:prstGeom prst="rect">
            <a:avLst/>
          </a:prstGeom>
        </p:spPr>
      </p:pic>
      <p:graphicFrame>
        <p:nvGraphicFramePr>
          <p:cNvPr id="8" name="Table 5">
            <a:extLst>
              <a:ext uri="{FF2B5EF4-FFF2-40B4-BE49-F238E27FC236}">
                <a16:creationId xmlns:a16="http://schemas.microsoft.com/office/drawing/2014/main" id="{11DFFFF2-1B46-4B6C-BB82-BD28C08859EB}"/>
              </a:ext>
            </a:extLst>
          </p:cNvPr>
          <p:cNvGraphicFramePr>
            <a:graphicFrameLocks noGrp="1"/>
          </p:cNvGraphicFramePr>
          <p:nvPr>
            <p:extLst>
              <p:ext uri="{D42A27DB-BD31-4B8C-83A1-F6EECF244321}">
                <p14:modId xmlns:p14="http://schemas.microsoft.com/office/powerpoint/2010/main" val="1898212525"/>
              </p:ext>
            </p:extLst>
          </p:nvPr>
        </p:nvGraphicFramePr>
        <p:xfrm>
          <a:off x="946636" y="5762011"/>
          <a:ext cx="9350303" cy="675233"/>
        </p:xfrm>
        <a:graphic>
          <a:graphicData uri="http://schemas.openxmlformats.org/drawingml/2006/table">
            <a:tbl>
              <a:tblPr firstRow="1" bandRow="1">
                <a:tableStyleId>{5C22544A-7EE6-4342-B048-85BDC9FD1C3A}</a:tableStyleId>
              </a:tblPr>
              <a:tblGrid>
                <a:gridCol w="9350303">
                  <a:extLst>
                    <a:ext uri="{9D8B030D-6E8A-4147-A177-3AD203B41FA5}">
                      <a16:colId xmlns:a16="http://schemas.microsoft.com/office/drawing/2014/main" val="2822291968"/>
                    </a:ext>
                  </a:extLst>
                </a:gridCol>
              </a:tblGrid>
              <a:tr h="0">
                <a:tc>
                  <a:txBody>
                    <a:bodyPr/>
                    <a:lstStyle/>
                    <a:p>
                      <a:pPr marL="0" algn="l" defTabSz="457200" rtl="0" eaLnBrk="1" latinLnBrk="0" hangingPunct="1"/>
                      <a:r>
                        <a:rPr lang="en-US" sz="1600" b="1" kern="1200" dirty="0">
                          <a:solidFill>
                            <a:schemeClr val="lt1"/>
                          </a:solidFill>
                          <a:latin typeface="+mn-lt"/>
                          <a:ea typeface="+mn-ea"/>
                          <a:cs typeface="+mn-cs"/>
                        </a:rPr>
                        <a:t>Min ABV:  Scotty K NA from CA with ABV of 1%</a:t>
                      </a:r>
                    </a:p>
                  </a:txBody>
                  <a:tcPr/>
                </a:tc>
                <a:extLst>
                  <a:ext uri="{0D108BD9-81ED-4DB2-BD59-A6C34878D82A}">
                    <a16:rowId xmlns:a16="http://schemas.microsoft.com/office/drawing/2014/main" val="2412957853"/>
                  </a:ext>
                </a:extLst>
              </a:tr>
              <a:tr h="339953">
                <a:tc>
                  <a:txBody>
                    <a:bodyPr/>
                    <a:lstStyle/>
                    <a:p>
                      <a:r>
                        <a:rPr lang="en-US" sz="1600" b="1" dirty="0"/>
                        <a:t>Max ABV:  </a:t>
                      </a:r>
                      <a:r>
                        <a:rPr lang="en-US" sz="1600" b="1" dirty="0">
                          <a:effectLst/>
                        </a:rPr>
                        <a:t>Lee Hill Series Vol. 5 - Belgian Style Quadruple Ale from CO with ABV of 12.8%</a:t>
                      </a:r>
                      <a:endParaRPr lang="en-US" sz="1600" b="1" dirty="0"/>
                    </a:p>
                  </a:txBody>
                  <a:tcPr/>
                </a:tc>
                <a:extLst>
                  <a:ext uri="{0D108BD9-81ED-4DB2-BD59-A6C34878D82A}">
                    <a16:rowId xmlns:a16="http://schemas.microsoft.com/office/drawing/2014/main" val="1396111490"/>
                  </a:ext>
                </a:extLst>
              </a:tr>
            </a:tbl>
          </a:graphicData>
        </a:graphic>
      </p:graphicFrame>
    </p:spTree>
    <p:extLst>
      <p:ext uri="{BB962C8B-B14F-4D97-AF65-F5344CB8AC3E}">
        <p14:creationId xmlns:p14="http://schemas.microsoft.com/office/powerpoint/2010/main" val="2538637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8D790AF-0ACA-453A-A8E7-F7276EFF7388}"/>
              </a:ext>
            </a:extLst>
          </p:cNvPr>
          <p:cNvSpPr>
            <a:spLocks noGrp="1"/>
          </p:cNvSpPr>
          <p:nvPr>
            <p:ph type="title"/>
          </p:nvPr>
        </p:nvSpPr>
        <p:spPr>
          <a:xfrm>
            <a:off x="457200" y="274320"/>
            <a:ext cx="5241636" cy="806335"/>
          </a:xfrm>
        </p:spPr>
        <p:txBody>
          <a:bodyPr>
            <a:normAutofit/>
          </a:bodyPr>
          <a:lstStyle/>
          <a:p>
            <a:r>
              <a:rPr lang="en-US" b="1" u="sng" dirty="0"/>
              <a:t>IBU Compared by State</a:t>
            </a:r>
          </a:p>
        </p:txBody>
      </p:sp>
      <p:sp>
        <p:nvSpPr>
          <p:cNvPr id="7" name="Slide Number Placeholder 3">
            <a:extLst>
              <a:ext uri="{FF2B5EF4-FFF2-40B4-BE49-F238E27FC236}">
                <a16:creationId xmlns:a16="http://schemas.microsoft.com/office/drawing/2014/main" id="{F15E0073-B261-4CBD-9DB6-4EF6A4059BA8}"/>
              </a:ext>
            </a:extLst>
          </p:cNvPr>
          <p:cNvSpPr>
            <a:spLocks noGrp="1"/>
          </p:cNvSpPr>
          <p:nvPr>
            <p:ph type="sldNum" sz="quarter" idx="12"/>
          </p:nvPr>
        </p:nvSpPr>
        <p:spPr>
          <a:xfrm>
            <a:off x="10980240" y="6167506"/>
            <a:ext cx="764215" cy="365125"/>
          </a:xfrm>
        </p:spPr>
        <p:txBody>
          <a:bodyPr/>
          <a:lstStyle/>
          <a:p>
            <a:fld id="{5F075879-A647-4614-8F3F-74DEAFA02C02}" type="slidenum">
              <a:rPr lang="en-US" smtClean="0"/>
              <a:t>8</a:t>
            </a:fld>
            <a:endParaRPr lang="en-US" dirty="0"/>
          </a:p>
        </p:txBody>
      </p:sp>
      <p:sp>
        <p:nvSpPr>
          <p:cNvPr id="5" name="TextBox 4">
            <a:extLst>
              <a:ext uri="{FF2B5EF4-FFF2-40B4-BE49-F238E27FC236}">
                <a16:creationId xmlns:a16="http://schemas.microsoft.com/office/drawing/2014/main" id="{DF5E7E76-B062-44FE-A055-45E296C270D5}"/>
              </a:ext>
            </a:extLst>
          </p:cNvPr>
          <p:cNvSpPr txBox="1"/>
          <p:nvPr/>
        </p:nvSpPr>
        <p:spPr>
          <a:xfrm>
            <a:off x="457200" y="1295001"/>
            <a:ext cx="3495964" cy="4339650"/>
          </a:xfrm>
          <a:prstGeom prst="rect">
            <a:avLst/>
          </a:prstGeom>
          <a:noFill/>
        </p:spPr>
        <p:txBody>
          <a:bodyPr wrap="square" rtlCol="0">
            <a:spAutoFit/>
          </a:bodyPr>
          <a:lstStyle/>
          <a:p>
            <a:pPr marL="457200" indent="-457200">
              <a:buFont typeface="Wingdings" panose="05000000000000000000" pitchFamily="2" charset="2"/>
              <a:buChar char="v"/>
            </a:pPr>
            <a:r>
              <a:rPr lang="en-US" sz="2800" dirty="0">
                <a:solidFill>
                  <a:srgbClr val="0070C0"/>
                </a:solidFill>
              </a:rPr>
              <a:t>Less variation as compared to ABV</a:t>
            </a:r>
          </a:p>
          <a:p>
            <a:pPr marL="457200" indent="-457200">
              <a:buFont typeface="Wingdings" panose="05000000000000000000" pitchFamily="2" charset="2"/>
              <a:buChar char="v"/>
            </a:pPr>
            <a:r>
              <a:rPr lang="en-US" sz="2800" dirty="0">
                <a:solidFill>
                  <a:srgbClr val="0070C0"/>
                </a:solidFill>
              </a:rPr>
              <a:t>Amount of variation is likely the same as ABV as seen from Scatter Plot</a:t>
            </a:r>
          </a:p>
          <a:p>
            <a:pPr marL="457200" indent="-457200">
              <a:buFont typeface="Wingdings" panose="05000000000000000000" pitchFamily="2" charset="2"/>
              <a:buChar char="v"/>
            </a:pPr>
            <a:r>
              <a:rPr lang="en-US" sz="2800" dirty="0">
                <a:solidFill>
                  <a:srgbClr val="0070C0"/>
                </a:solidFill>
              </a:rPr>
              <a:t>Data Quality is important</a:t>
            </a:r>
          </a:p>
          <a:p>
            <a:endParaRPr lang="en-US" sz="2000" dirty="0"/>
          </a:p>
        </p:txBody>
      </p:sp>
      <p:pic>
        <p:nvPicPr>
          <p:cNvPr id="2" name="Picture 1">
            <a:extLst>
              <a:ext uri="{FF2B5EF4-FFF2-40B4-BE49-F238E27FC236}">
                <a16:creationId xmlns:a16="http://schemas.microsoft.com/office/drawing/2014/main" id="{8EE08E38-6855-4D86-9DBD-469802A89649}"/>
              </a:ext>
            </a:extLst>
          </p:cNvPr>
          <p:cNvPicPr>
            <a:picLocks/>
          </p:cNvPicPr>
          <p:nvPr/>
        </p:nvPicPr>
        <p:blipFill>
          <a:blip r:embed="rId2"/>
          <a:stretch>
            <a:fillRect/>
          </a:stretch>
        </p:blipFill>
        <p:spPr>
          <a:xfrm>
            <a:off x="4526633" y="1043608"/>
            <a:ext cx="6933185" cy="4645956"/>
          </a:xfrm>
          <a:prstGeom prst="rect">
            <a:avLst/>
          </a:prstGeom>
        </p:spPr>
      </p:pic>
      <p:graphicFrame>
        <p:nvGraphicFramePr>
          <p:cNvPr id="6" name="Table 5">
            <a:extLst>
              <a:ext uri="{FF2B5EF4-FFF2-40B4-BE49-F238E27FC236}">
                <a16:creationId xmlns:a16="http://schemas.microsoft.com/office/drawing/2014/main" id="{5E8A8F84-B9B6-4419-855D-468923C89B4D}"/>
              </a:ext>
            </a:extLst>
          </p:cNvPr>
          <p:cNvGraphicFramePr>
            <a:graphicFrameLocks noGrp="1"/>
          </p:cNvGraphicFramePr>
          <p:nvPr>
            <p:extLst>
              <p:ext uri="{D42A27DB-BD31-4B8C-83A1-F6EECF244321}">
                <p14:modId xmlns:p14="http://schemas.microsoft.com/office/powerpoint/2010/main" val="1304102228"/>
              </p:ext>
            </p:extLst>
          </p:nvPr>
        </p:nvGraphicFramePr>
        <p:xfrm>
          <a:off x="2472293" y="5913438"/>
          <a:ext cx="6075359" cy="675233"/>
        </p:xfrm>
        <a:graphic>
          <a:graphicData uri="http://schemas.openxmlformats.org/drawingml/2006/table">
            <a:tbl>
              <a:tblPr firstRow="1" bandRow="1">
                <a:tableStyleId>{5C22544A-7EE6-4342-B048-85BDC9FD1C3A}</a:tableStyleId>
              </a:tblPr>
              <a:tblGrid>
                <a:gridCol w="6075359">
                  <a:extLst>
                    <a:ext uri="{9D8B030D-6E8A-4147-A177-3AD203B41FA5}">
                      <a16:colId xmlns:a16="http://schemas.microsoft.com/office/drawing/2014/main" val="1888468950"/>
                    </a:ext>
                  </a:extLst>
                </a:gridCol>
              </a:tblGrid>
              <a:tr h="0">
                <a:tc>
                  <a:txBody>
                    <a:bodyPr/>
                    <a:lstStyle/>
                    <a:p>
                      <a:pPr marL="0" algn="ctr" defTabSz="457200" rtl="0" eaLnBrk="1" latinLnBrk="0" hangingPunct="1"/>
                      <a:r>
                        <a:rPr lang="en-US" sz="1600" b="1" kern="1200" dirty="0">
                          <a:solidFill>
                            <a:schemeClr val="lt1"/>
                          </a:solidFill>
                          <a:latin typeface="+mn-lt"/>
                          <a:ea typeface="+mn-ea"/>
                          <a:cs typeface="+mn-cs"/>
                        </a:rPr>
                        <a:t>Min:  3 versions of Summer Solstice from CA with IBU of 4</a:t>
                      </a:r>
                    </a:p>
                  </a:txBody>
                  <a:tcPr/>
                </a:tc>
                <a:extLst>
                  <a:ext uri="{0D108BD9-81ED-4DB2-BD59-A6C34878D82A}">
                    <a16:rowId xmlns:a16="http://schemas.microsoft.com/office/drawing/2014/main" val="2412957853"/>
                  </a:ext>
                </a:extLst>
              </a:tr>
              <a:tr h="339953">
                <a:tc>
                  <a:txBody>
                    <a:bodyPr/>
                    <a:lstStyle/>
                    <a:p>
                      <a:pPr marL="0" algn="ctr" defTabSz="457200" rtl="0" eaLnBrk="1" latinLnBrk="0" hangingPunct="1"/>
                      <a:r>
                        <a:rPr lang="en-US" sz="1600" b="1" kern="1200" dirty="0">
                          <a:solidFill>
                            <a:schemeClr val="dk1"/>
                          </a:solidFill>
                          <a:latin typeface="+mn-lt"/>
                          <a:ea typeface="+mn-ea"/>
                          <a:cs typeface="+mn-cs"/>
                        </a:rPr>
                        <a:t>Max:  Bitter Bitch Imperial IPA from OR with IBU of 138</a:t>
                      </a:r>
                    </a:p>
                  </a:txBody>
                  <a:tcPr/>
                </a:tc>
                <a:extLst>
                  <a:ext uri="{0D108BD9-81ED-4DB2-BD59-A6C34878D82A}">
                    <a16:rowId xmlns:a16="http://schemas.microsoft.com/office/drawing/2014/main" val="1396111490"/>
                  </a:ext>
                </a:extLst>
              </a:tr>
            </a:tbl>
          </a:graphicData>
        </a:graphic>
      </p:graphicFrame>
    </p:spTree>
    <p:extLst>
      <p:ext uri="{BB962C8B-B14F-4D97-AF65-F5344CB8AC3E}">
        <p14:creationId xmlns:p14="http://schemas.microsoft.com/office/powerpoint/2010/main" val="2771464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CE491-C13D-7446-B160-E6293DE0D1AF}"/>
              </a:ext>
            </a:extLst>
          </p:cNvPr>
          <p:cNvSpPr>
            <a:spLocks noGrp="1"/>
          </p:cNvSpPr>
          <p:nvPr>
            <p:ph type="title"/>
          </p:nvPr>
        </p:nvSpPr>
        <p:spPr>
          <a:xfrm>
            <a:off x="566951" y="412012"/>
            <a:ext cx="4734721" cy="932688"/>
          </a:xfrm>
        </p:spPr>
        <p:txBody>
          <a:bodyPr vert="horz" lIns="68580" tIns="34290" rIns="68580" bIns="34290" rtlCol="0" anchor="ctr">
            <a:noAutofit/>
          </a:bodyPr>
          <a:lstStyle/>
          <a:p>
            <a:r>
              <a:rPr lang="en-US" sz="3200" b="1" u="sng" dirty="0"/>
              <a:t>Distribution of the ABV Variable</a:t>
            </a:r>
            <a:endParaRPr lang="en-US" sz="3200" u="sng" dirty="0"/>
          </a:p>
        </p:txBody>
      </p:sp>
      <p:sp>
        <p:nvSpPr>
          <p:cNvPr id="6" name="Rectangle 5">
            <a:extLst>
              <a:ext uri="{FF2B5EF4-FFF2-40B4-BE49-F238E27FC236}">
                <a16:creationId xmlns:a16="http://schemas.microsoft.com/office/drawing/2014/main" id="{063EC9A0-C9A8-794A-AF06-97702E186286}"/>
              </a:ext>
            </a:extLst>
          </p:cNvPr>
          <p:cNvSpPr/>
          <p:nvPr/>
        </p:nvSpPr>
        <p:spPr>
          <a:xfrm>
            <a:off x="246515" y="2549926"/>
            <a:ext cx="2198768" cy="1735747"/>
          </a:xfrm>
          <a:prstGeom prst="rect">
            <a:avLst/>
          </a:prstGeom>
          <a:ln>
            <a:solidFill>
              <a:schemeClr val="accent1">
                <a:lumMod val="75000"/>
              </a:schemeClr>
            </a:solidFill>
          </a:ln>
        </p:spPr>
        <p:txBody>
          <a:bodyPr vert="horz" lIns="68580" tIns="34290" rIns="68580" bIns="34290" rtlCol="0">
            <a:normAutofit/>
          </a:bodyPr>
          <a:lstStyle/>
          <a:p>
            <a:pPr indent="-171450">
              <a:lnSpc>
                <a:spcPct val="90000"/>
              </a:lnSpc>
              <a:spcAft>
                <a:spcPts val="450"/>
              </a:spcAft>
              <a:buFont typeface="Arial" panose="020B0604020202020204" pitchFamily="34" charset="0"/>
              <a:buChar char="•"/>
            </a:pPr>
            <a:r>
              <a:rPr lang="en-US" sz="1500" b="1" dirty="0">
                <a:solidFill>
                  <a:srgbClr val="0070C0"/>
                </a:solidFill>
              </a:rPr>
              <a:t>Min.:	     0.00100</a:t>
            </a:r>
          </a:p>
          <a:p>
            <a:pPr indent="-171450">
              <a:lnSpc>
                <a:spcPct val="90000"/>
              </a:lnSpc>
              <a:spcAft>
                <a:spcPts val="450"/>
              </a:spcAft>
              <a:buFont typeface="Arial" panose="020B0604020202020204" pitchFamily="34" charset="0"/>
              <a:buChar char="•"/>
            </a:pPr>
            <a:r>
              <a:rPr lang="en-US" sz="1500" b="1" dirty="0">
                <a:solidFill>
                  <a:srgbClr val="0070C0"/>
                </a:solidFill>
              </a:rPr>
              <a:t>1st Qu.:      0.05000 </a:t>
            </a:r>
          </a:p>
          <a:p>
            <a:pPr indent="-171450">
              <a:lnSpc>
                <a:spcPct val="90000"/>
              </a:lnSpc>
              <a:spcAft>
                <a:spcPts val="450"/>
              </a:spcAft>
              <a:buFont typeface="Arial" panose="020B0604020202020204" pitchFamily="34" charset="0"/>
              <a:buChar char="•"/>
            </a:pPr>
            <a:r>
              <a:rPr lang="en-US" sz="1500" b="1" dirty="0">
                <a:solidFill>
                  <a:srgbClr val="0070C0"/>
                </a:solidFill>
              </a:rPr>
              <a:t>Median:      0.05600 </a:t>
            </a:r>
          </a:p>
          <a:p>
            <a:pPr indent="-171450">
              <a:lnSpc>
                <a:spcPct val="90000"/>
              </a:lnSpc>
              <a:spcAft>
                <a:spcPts val="450"/>
              </a:spcAft>
              <a:buFont typeface="Arial" panose="020B0604020202020204" pitchFamily="34" charset="0"/>
              <a:buChar char="•"/>
            </a:pPr>
            <a:r>
              <a:rPr lang="en-US" sz="1500" b="1" dirty="0">
                <a:solidFill>
                  <a:srgbClr val="0070C0"/>
                </a:solidFill>
              </a:rPr>
              <a:t>Mean:         0.05977</a:t>
            </a:r>
          </a:p>
          <a:p>
            <a:pPr indent="-171450">
              <a:lnSpc>
                <a:spcPct val="90000"/>
              </a:lnSpc>
              <a:spcAft>
                <a:spcPts val="450"/>
              </a:spcAft>
              <a:buFont typeface="Arial" panose="020B0604020202020204" pitchFamily="34" charset="0"/>
              <a:buChar char="•"/>
            </a:pPr>
            <a:r>
              <a:rPr lang="en-US" sz="1500" b="1" dirty="0">
                <a:solidFill>
                  <a:srgbClr val="0070C0"/>
                </a:solidFill>
              </a:rPr>
              <a:t>3rd Qu.:     0.06700 </a:t>
            </a:r>
          </a:p>
          <a:p>
            <a:pPr indent="-171450">
              <a:lnSpc>
                <a:spcPct val="90000"/>
              </a:lnSpc>
              <a:spcAft>
                <a:spcPts val="450"/>
              </a:spcAft>
              <a:buFont typeface="Arial" panose="020B0604020202020204" pitchFamily="34" charset="0"/>
              <a:buChar char="•"/>
            </a:pPr>
            <a:r>
              <a:rPr lang="en-US" sz="1500" b="1" dirty="0">
                <a:solidFill>
                  <a:srgbClr val="0070C0"/>
                </a:solidFill>
              </a:rPr>
              <a:t>Max.:         0.12800 </a:t>
            </a:r>
          </a:p>
        </p:txBody>
      </p:sp>
      <p:sp>
        <p:nvSpPr>
          <p:cNvPr id="11" name="TextBox 10">
            <a:extLst>
              <a:ext uri="{FF2B5EF4-FFF2-40B4-BE49-F238E27FC236}">
                <a16:creationId xmlns:a16="http://schemas.microsoft.com/office/drawing/2014/main" id="{FA8F9EA2-95C2-4E59-9FD4-D3297A17DF05}"/>
              </a:ext>
            </a:extLst>
          </p:cNvPr>
          <p:cNvSpPr txBox="1"/>
          <p:nvPr/>
        </p:nvSpPr>
        <p:spPr>
          <a:xfrm>
            <a:off x="5791199" y="644473"/>
            <a:ext cx="3906983"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0070C0"/>
                </a:solidFill>
              </a:rPr>
              <a:t>The 1 Non-Alcoholic Beer is skewing data (see min value) so it was dropped.</a:t>
            </a:r>
          </a:p>
          <a:p>
            <a:pPr marL="285750" indent="-285750">
              <a:buFont typeface="Arial" panose="020B0604020202020204" pitchFamily="34" charset="0"/>
              <a:buChar char="•"/>
            </a:pPr>
            <a:r>
              <a:rPr lang="en-US" sz="1400" dirty="0">
                <a:solidFill>
                  <a:srgbClr val="0070C0"/>
                </a:solidFill>
              </a:rPr>
              <a:t>ABV looks fairly normal, but is improved with a log transformation</a:t>
            </a:r>
          </a:p>
        </p:txBody>
      </p:sp>
      <p:pic>
        <p:nvPicPr>
          <p:cNvPr id="4" name="Picture 3">
            <a:extLst>
              <a:ext uri="{FF2B5EF4-FFF2-40B4-BE49-F238E27FC236}">
                <a16:creationId xmlns:a16="http://schemas.microsoft.com/office/drawing/2014/main" id="{F87A7C77-154F-406E-9585-93D0A8E1C119}"/>
              </a:ext>
            </a:extLst>
          </p:cNvPr>
          <p:cNvPicPr>
            <a:picLocks/>
          </p:cNvPicPr>
          <p:nvPr/>
        </p:nvPicPr>
        <p:blipFill>
          <a:blip r:embed="rId2"/>
          <a:stretch>
            <a:fillRect/>
          </a:stretch>
        </p:blipFill>
        <p:spPr>
          <a:xfrm>
            <a:off x="2515536" y="1791477"/>
            <a:ext cx="4754880" cy="4572000"/>
          </a:xfrm>
          <a:prstGeom prst="rect">
            <a:avLst/>
          </a:prstGeom>
        </p:spPr>
      </p:pic>
      <p:pic>
        <p:nvPicPr>
          <p:cNvPr id="7" name="Picture 6">
            <a:extLst>
              <a:ext uri="{FF2B5EF4-FFF2-40B4-BE49-F238E27FC236}">
                <a16:creationId xmlns:a16="http://schemas.microsoft.com/office/drawing/2014/main" id="{5F2C9DAB-3895-4552-BDD9-C60D9BECD9B4}"/>
              </a:ext>
            </a:extLst>
          </p:cNvPr>
          <p:cNvPicPr>
            <a:picLocks/>
          </p:cNvPicPr>
          <p:nvPr/>
        </p:nvPicPr>
        <p:blipFill>
          <a:blip r:embed="rId3"/>
          <a:stretch>
            <a:fillRect/>
          </a:stretch>
        </p:blipFill>
        <p:spPr>
          <a:xfrm>
            <a:off x="7297182" y="1872342"/>
            <a:ext cx="4754880" cy="4572000"/>
          </a:xfrm>
          <a:prstGeom prst="rect">
            <a:avLst/>
          </a:prstGeom>
        </p:spPr>
      </p:pic>
    </p:spTree>
    <p:extLst>
      <p:ext uri="{BB962C8B-B14F-4D97-AF65-F5344CB8AC3E}">
        <p14:creationId xmlns:p14="http://schemas.microsoft.com/office/powerpoint/2010/main" val="663056557"/>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2597</TotalTime>
  <Words>778</Words>
  <Application>Microsoft Office PowerPoint</Application>
  <PresentationFormat>Widescreen</PresentationFormat>
  <Paragraphs>85</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Trebuchet MS</vt:lpstr>
      <vt:lpstr>Wingdings</vt:lpstr>
      <vt:lpstr>Wingdings 3</vt:lpstr>
      <vt:lpstr>Facet</vt:lpstr>
      <vt:lpstr>Budweiser Marketing Campaign</vt:lpstr>
      <vt:lpstr>PowerPoint Presentation</vt:lpstr>
      <vt:lpstr>Data Facts</vt:lpstr>
      <vt:lpstr>Focusing on the Values in IBU and ABV</vt:lpstr>
      <vt:lpstr>How Many Breweries Are In Each State?</vt:lpstr>
      <vt:lpstr>Comparing the Median ABV and IBU by State</vt:lpstr>
      <vt:lpstr>ABV Compared by State</vt:lpstr>
      <vt:lpstr>IBU Compared by State</vt:lpstr>
      <vt:lpstr>Distribution of the ABV Variable</vt:lpstr>
      <vt:lpstr> Relationship Between Beer Bitterness and Alcohol Content </vt:lpstr>
      <vt:lpstr> Differences Between Beer IPA and Ale </vt:lpstr>
      <vt:lpstr>Use KNN to Investigate the beer type with IBU and ABV</vt:lpstr>
      <vt:lpstr>Investigate the relationship with different variables</vt:lpstr>
      <vt:lpstr>Identifying New Market Opportunities</vt:lpstr>
      <vt:lpstr>Using the Data to Focus on a Region</vt:lpstr>
      <vt:lpstr>What is the Data Telling US?</vt:lpstr>
      <vt:lpstr>Conclusion: Sell Cider in the Southern Sates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 project</dc:title>
  <dc:creator>Wu, Sophia</dc:creator>
  <cp:lastModifiedBy>Chad Reo</cp:lastModifiedBy>
  <cp:revision>37</cp:revision>
  <dcterms:created xsi:type="dcterms:W3CDTF">2020-06-30T14:48:42Z</dcterms:created>
  <dcterms:modified xsi:type="dcterms:W3CDTF">2020-07-05T02:11:52Z</dcterms:modified>
</cp:coreProperties>
</file>