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98" r:id="rId4"/>
    <p:sldId id="303" r:id="rId5"/>
    <p:sldId id="305" r:id="rId6"/>
    <p:sldId id="308" r:id="rId7"/>
    <p:sldId id="309" r:id="rId8"/>
    <p:sldId id="300" r:id="rId9"/>
    <p:sldId id="3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7" autoAdjust="0"/>
    <p:restoredTop sz="94712"/>
  </p:normalViewPr>
  <p:slideViewPr>
    <p:cSldViewPr snapToGrid="0">
      <p:cViewPr varScale="1">
        <p:scale>
          <a:sx n="96" d="100"/>
          <a:sy n="96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0298C-0D8A-4385-AA78-DE56EC42E6F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CE4027-30FE-466A-B500-C3AA10C09FD7}">
      <dgm:prSet/>
      <dgm:spPr/>
      <dgm:t>
        <a:bodyPr/>
        <a:lstStyle/>
        <a:p>
          <a:r>
            <a:rPr lang="en-US" dirty="0"/>
            <a:t>3 TASKS</a:t>
          </a:r>
        </a:p>
      </dgm:t>
    </dgm:pt>
    <dgm:pt modelId="{225069C7-93A8-4FBE-A17F-E66FD489BF13}" type="parTrans" cxnId="{0789C14B-CC03-405F-A9EE-73AA8BBC4673}">
      <dgm:prSet/>
      <dgm:spPr/>
      <dgm:t>
        <a:bodyPr/>
        <a:lstStyle/>
        <a:p>
          <a:endParaRPr lang="en-US"/>
        </a:p>
      </dgm:t>
    </dgm:pt>
    <dgm:pt modelId="{31AAF60F-0065-4F77-834D-4EF8C7B57A38}" type="sibTrans" cxnId="{0789C14B-CC03-405F-A9EE-73AA8BBC4673}">
      <dgm:prSet/>
      <dgm:spPr/>
      <dgm:t>
        <a:bodyPr/>
        <a:lstStyle/>
        <a:p>
          <a:endParaRPr lang="en-US"/>
        </a:p>
      </dgm:t>
    </dgm:pt>
    <dgm:pt modelId="{4AEDD49E-8492-4721-8D08-D5DD690A73F3}">
      <dgm:prSet custT="1"/>
      <dgm:spPr>
        <a:solidFill>
          <a:schemeClr val="accent2">
            <a:tint val="40000"/>
            <a:hueOff val="0"/>
            <a:satOff val="0"/>
            <a:lumOff val="0"/>
            <a:alpha val="45000"/>
          </a:schemeClr>
        </a:solidFill>
      </dgm:spPr>
      <dgm:t>
        <a:bodyPr/>
        <a:lstStyle/>
        <a:p>
          <a:r>
            <a:rPr lang="en-US" sz="2000" dirty="0"/>
            <a:t>TASK Assigned: </a:t>
          </a:r>
        </a:p>
      </dgm:t>
    </dgm:pt>
    <dgm:pt modelId="{84C6EC06-DF2E-4FD6-9E62-68A7EFDE8A28}" type="parTrans" cxnId="{56BF3A43-B83F-47BD-B77E-2A64745AF357}">
      <dgm:prSet/>
      <dgm:spPr/>
      <dgm:t>
        <a:bodyPr/>
        <a:lstStyle/>
        <a:p>
          <a:endParaRPr lang="en-US"/>
        </a:p>
      </dgm:t>
    </dgm:pt>
    <dgm:pt modelId="{7A6F4DB7-25FF-414A-BE85-70BE36388F7D}" type="sibTrans" cxnId="{56BF3A43-B83F-47BD-B77E-2A64745AF357}">
      <dgm:prSet/>
      <dgm:spPr/>
      <dgm:t>
        <a:bodyPr/>
        <a:lstStyle/>
        <a:p>
          <a:endParaRPr lang="en-US"/>
        </a:p>
      </dgm:t>
    </dgm:pt>
    <dgm:pt modelId="{2B166DC5-2C79-422E-B659-ACDFDC067BD2}">
      <dgm:prSet custT="1"/>
      <dgm:spPr/>
      <dgm:t>
        <a:bodyPr/>
        <a:lstStyle/>
        <a:p>
          <a:r>
            <a:rPr lang="en-US" sz="2000" dirty="0"/>
            <a:t>Identify the top factors that contribute to turnover (backed up by evidence provided by analysis). </a:t>
          </a:r>
        </a:p>
      </dgm:t>
    </dgm:pt>
    <dgm:pt modelId="{7B1C4E4B-3E69-4B74-9ED8-8D08953A5E07}" type="parTrans" cxnId="{E3EA781B-194C-4619-9AF9-0A5FA5996660}">
      <dgm:prSet/>
      <dgm:spPr/>
      <dgm:t>
        <a:bodyPr/>
        <a:lstStyle/>
        <a:p>
          <a:endParaRPr lang="en-US"/>
        </a:p>
      </dgm:t>
    </dgm:pt>
    <dgm:pt modelId="{0B99926E-94D1-48AD-B9DC-B8CD8D3101B2}" type="sibTrans" cxnId="{E3EA781B-194C-4619-9AF9-0A5FA5996660}">
      <dgm:prSet/>
      <dgm:spPr/>
      <dgm:t>
        <a:bodyPr/>
        <a:lstStyle/>
        <a:p>
          <a:endParaRPr lang="en-US"/>
        </a:p>
      </dgm:t>
    </dgm:pt>
    <dgm:pt modelId="{56BC7A3D-01E1-4661-906F-642AC763CE35}">
      <dgm:prSet/>
      <dgm:spPr/>
      <dgm:t>
        <a:bodyPr/>
        <a:lstStyle/>
        <a:p>
          <a:r>
            <a:rPr lang="en-US" dirty="0"/>
            <a:t>Task 2</a:t>
          </a:r>
        </a:p>
      </dgm:t>
    </dgm:pt>
    <dgm:pt modelId="{9A81E080-4369-41D9-A4C6-30C6925B976B}" type="parTrans" cxnId="{EDB24819-518F-4300-A312-19754626CC59}">
      <dgm:prSet/>
      <dgm:spPr/>
      <dgm:t>
        <a:bodyPr/>
        <a:lstStyle/>
        <a:p>
          <a:endParaRPr lang="en-US"/>
        </a:p>
      </dgm:t>
    </dgm:pt>
    <dgm:pt modelId="{98324843-9CD0-42F0-965E-5BD554B7CB0B}" type="sibTrans" cxnId="{EDB24819-518F-4300-A312-19754626CC59}">
      <dgm:prSet/>
      <dgm:spPr/>
      <dgm:t>
        <a:bodyPr/>
        <a:lstStyle/>
        <a:p>
          <a:endParaRPr lang="en-US"/>
        </a:p>
      </dgm:t>
    </dgm:pt>
    <dgm:pt modelId="{D167FCA0-2D24-4C18-9F5B-D185533C8565}">
      <dgm:prSet custT="1"/>
      <dgm:spPr/>
      <dgm:t>
        <a:bodyPr/>
        <a:lstStyle/>
        <a:p>
          <a:r>
            <a:rPr lang="en-US" sz="2000" dirty="0"/>
            <a:t>Provide any job role specific trends that may exist in the data set, and any other interesting trends and observations from your analysis.(e.g., “Data Scientists have the highest job satisfaction”). </a:t>
          </a:r>
        </a:p>
      </dgm:t>
    </dgm:pt>
    <dgm:pt modelId="{6B833E7A-0A99-4BE7-B388-67294A5D6311}" type="parTrans" cxnId="{D8AB6613-2683-4D34-B3F1-B2AF6A000038}">
      <dgm:prSet/>
      <dgm:spPr/>
      <dgm:t>
        <a:bodyPr/>
        <a:lstStyle/>
        <a:p>
          <a:endParaRPr lang="en-US"/>
        </a:p>
      </dgm:t>
    </dgm:pt>
    <dgm:pt modelId="{5C9ECEEA-6542-41A6-A919-C41C20A73A48}" type="sibTrans" cxnId="{D8AB6613-2683-4D34-B3F1-B2AF6A000038}">
      <dgm:prSet/>
      <dgm:spPr/>
      <dgm:t>
        <a:bodyPr/>
        <a:lstStyle/>
        <a:p>
          <a:endParaRPr lang="en-US"/>
        </a:p>
      </dgm:t>
    </dgm:pt>
    <dgm:pt modelId="{8C0BE1FB-9CE8-4DF8-A7A8-23556D6370BD}">
      <dgm:prSet/>
      <dgm:spPr/>
      <dgm:t>
        <a:bodyPr/>
        <a:lstStyle/>
        <a:p>
          <a:r>
            <a:rPr lang="en-US" dirty="0"/>
            <a:t>Task 3</a:t>
          </a:r>
        </a:p>
      </dgm:t>
    </dgm:pt>
    <dgm:pt modelId="{0E511352-9DCD-4FFA-870A-FFAD91C8CA03}" type="parTrans" cxnId="{0D1AB296-4142-4AD4-942D-B2C232594918}">
      <dgm:prSet/>
      <dgm:spPr/>
      <dgm:t>
        <a:bodyPr/>
        <a:lstStyle/>
        <a:p>
          <a:endParaRPr lang="en-US"/>
        </a:p>
      </dgm:t>
    </dgm:pt>
    <dgm:pt modelId="{617FBED2-7214-4680-9B79-F086605809A4}" type="sibTrans" cxnId="{0D1AB296-4142-4AD4-942D-B2C232594918}">
      <dgm:prSet/>
      <dgm:spPr/>
      <dgm:t>
        <a:bodyPr/>
        <a:lstStyle/>
        <a:p>
          <a:endParaRPr lang="en-US"/>
        </a:p>
      </dgm:t>
    </dgm:pt>
    <dgm:pt modelId="{37163F81-3F9C-4F1A-9500-6A4C9CA2E38B}">
      <dgm:prSet custT="1"/>
      <dgm:spPr/>
      <dgm:t>
        <a:bodyPr/>
        <a:lstStyle/>
        <a:p>
          <a:r>
            <a:rPr lang="en-US" sz="2000" dirty="0"/>
            <a:t>Build a model to predict attrition and salary.</a:t>
          </a:r>
        </a:p>
      </dgm:t>
    </dgm:pt>
    <dgm:pt modelId="{9E1FF9D5-B0C6-4DCA-BF7A-14C2D749BBE8}" type="parTrans" cxnId="{F38D0C42-391D-4BDD-8618-AC64C116AC19}">
      <dgm:prSet/>
      <dgm:spPr/>
      <dgm:t>
        <a:bodyPr/>
        <a:lstStyle/>
        <a:p>
          <a:endParaRPr lang="en-US"/>
        </a:p>
      </dgm:t>
    </dgm:pt>
    <dgm:pt modelId="{29833F77-C600-4115-BA26-96B48DBF2FC2}" type="sibTrans" cxnId="{F38D0C42-391D-4BDD-8618-AC64C116AC19}">
      <dgm:prSet/>
      <dgm:spPr/>
      <dgm:t>
        <a:bodyPr/>
        <a:lstStyle/>
        <a:p>
          <a:endParaRPr lang="en-US"/>
        </a:p>
      </dgm:t>
    </dgm:pt>
    <dgm:pt modelId="{32C88E10-8191-43A5-A9EA-F1844E0AC1D0}">
      <dgm:prSet/>
      <dgm:spPr/>
      <dgm:t>
        <a:bodyPr/>
        <a:lstStyle/>
        <a:p>
          <a:r>
            <a:rPr lang="en-US" dirty="0"/>
            <a:t>Task 1</a:t>
          </a:r>
        </a:p>
      </dgm:t>
    </dgm:pt>
    <dgm:pt modelId="{3DD9BFED-A4E8-4310-A05C-ED935CAC9F4F}" type="sibTrans" cxnId="{3B7B91AB-163F-40A6-A8AD-7CEC0B58E18A}">
      <dgm:prSet/>
      <dgm:spPr/>
      <dgm:t>
        <a:bodyPr/>
        <a:lstStyle/>
        <a:p>
          <a:endParaRPr lang="en-US"/>
        </a:p>
      </dgm:t>
    </dgm:pt>
    <dgm:pt modelId="{165BCB31-F4A1-429B-97E5-B4C691F08585}" type="parTrans" cxnId="{3B7B91AB-163F-40A6-A8AD-7CEC0B58E18A}">
      <dgm:prSet/>
      <dgm:spPr/>
      <dgm:t>
        <a:bodyPr/>
        <a:lstStyle/>
        <a:p>
          <a:endParaRPr lang="en-US"/>
        </a:p>
      </dgm:t>
    </dgm:pt>
    <dgm:pt modelId="{66810837-3FEE-854C-9B32-FD8C1CB68A87}" type="pres">
      <dgm:prSet presAssocID="{BBC0298C-0D8A-4385-AA78-DE56EC42E6FC}" presName="Name0" presStyleCnt="0">
        <dgm:presLayoutVars>
          <dgm:dir/>
          <dgm:animLvl val="lvl"/>
          <dgm:resizeHandles val="exact"/>
        </dgm:presLayoutVars>
      </dgm:prSet>
      <dgm:spPr/>
    </dgm:pt>
    <dgm:pt modelId="{0FF1A217-9FF4-D34B-AF31-B43CBA4A841F}" type="pres">
      <dgm:prSet presAssocID="{7BCE4027-30FE-466A-B500-C3AA10C09FD7}" presName="linNode" presStyleCnt="0"/>
      <dgm:spPr/>
    </dgm:pt>
    <dgm:pt modelId="{093EE1C9-5010-C247-9C58-1BA57652D424}" type="pres">
      <dgm:prSet presAssocID="{7BCE4027-30FE-466A-B500-C3AA10C09FD7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5FC8C34D-0A05-6E42-82D0-96E64B2E6182}" type="pres">
      <dgm:prSet presAssocID="{7BCE4027-30FE-466A-B500-C3AA10C09FD7}" presName="descendantText" presStyleLbl="alignAccFollowNode1" presStyleIdx="0" presStyleCnt="4">
        <dgm:presLayoutVars>
          <dgm:bulletEnabled/>
        </dgm:presLayoutVars>
      </dgm:prSet>
      <dgm:spPr/>
    </dgm:pt>
    <dgm:pt modelId="{E12D0F68-B34F-224C-A0E7-EA8B649A5341}" type="pres">
      <dgm:prSet presAssocID="{31AAF60F-0065-4F77-834D-4EF8C7B57A38}" presName="sp" presStyleCnt="0"/>
      <dgm:spPr/>
    </dgm:pt>
    <dgm:pt modelId="{8218108C-6885-D74A-AD41-E47251D9B95D}" type="pres">
      <dgm:prSet presAssocID="{32C88E10-8191-43A5-A9EA-F1844E0AC1D0}" presName="linNode" presStyleCnt="0"/>
      <dgm:spPr/>
    </dgm:pt>
    <dgm:pt modelId="{14E4022F-C4F6-644E-B859-78F47DCD58C8}" type="pres">
      <dgm:prSet presAssocID="{32C88E10-8191-43A5-A9EA-F1844E0AC1D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BCA2DE57-5231-3140-8E0E-D4AFCA7AF920}" type="pres">
      <dgm:prSet presAssocID="{32C88E10-8191-43A5-A9EA-F1844E0AC1D0}" presName="descendantText" presStyleLbl="alignAccFollowNode1" presStyleIdx="1" presStyleCnt="4">
        <dgm:presLayoutVars>
          <dgm:bulletEnabled/>
        </dgm:presLayoutVars>
      </dgm:prSet>
      <dgm:spPr/>
    </dgm:pt>
    <dgm:pt modelId="{DABA8197-B88F-3942-9707-66785E2D2CE0}" type="pres">
      <dgm:prSet presAssocID="{3DD9BFED-A4E8-4310-A05C-ED935CAC9F4F}" presName="sp" presStyleCnt="0"/>
      <dgm:spPr/>
    </dgm:pt>
    <dgm:pt modelId="{01FA07B0-3AB9-8840-852E-78126C4E5530}" type="pres">
      <dgm:prSet presAssocID="{56BC7A3D-01E1-4661-906F-642AC763CE35}" presName="linNode" presStyleCnt="0"/>
      <dgm:spPr/>
    </dgm:pt>
    <dgm:pt modelId="{EF66F51D-7E76-3243-B98E-5C7D2473C9E0}" type="pres">
      <dgm:prSet presAssocID="{56BC7A3D-01E1-4661-906F-642AC763CE35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910B801B-5D55-794B-92B3-E4F8893A0D62}" type="pres">
      <dgm:prSet presAssocID="{56BC7A3D-01E1-4661-906F-642AC763CE35}" presName="descendantText" presStyleLbl="alignAccFollowNode1" presStyleIdx="2" presStyleCnt="4">
        <dgm:presLayoutVars>
          <dgm:bulletEnabled/>
        </dgm:presLayoutVars>
      </dgm:prSet>
      <dgm:spPr/>
    </dgm:pt>
    <dgm:pt modelId="{3EC2297E-F837-E14A-8B19-01153685F37C}" type="pres">
      <dgm:prSet presAssocID="{98324843-9CD0-42F0-965E-5BD554B7CB0B}" presName="sp" presStyleCnt="0"/>
      <dgm:spPr/>
    </dgm:pt>
    <dgm:pt modelId="{C6469740-A788-D746-BA2B-AB30F37CDC28}" type="pres">
      <dgm:prSet presAssocID="{8C0BE1FB-9CE8-4DF8-A7A8-23556D6370BD}" presName="linNode" presStyleCnt="0"/>
      <dgm:spPr/>
    </dgm:pt>
    <dgm:pt modelId="{02D822F7-63BE-4D41-A2E0-5501234F63C6}" type="pres">
      <dgm:prSet presAssocID="{8C0BE1FB-9CE8-4DF8-A7A8-23556D6370BD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6122A80E-7D02-D04F-B77A-6180A387387B}" type="pres">
      <dgm:prSet presAssocID="{8C0BE1FB-9CE8-4DF8-A7A8-23556D6370BD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25770307-F19E-7E46-9767-F4405C18BDEF}" type="presOf" srcId="{4AEDD49E-8492-4721-8D08-D5DD690A73F3}" destId="{5FC8C34D-0A05-6E42-82D0-96E64B2E6182}" srcOrd="0" destOrd="0" presId="urn:microsoft.com/office/officeart/2016/7/layout/VerticalSolidActionList"/>
    <dgm:cxn modelId="{D8AB6613-2683-4D34-B3F1-B2AF6A000038}" srcId="{56BC7A3D-01E1-4661-906F-642AC763CE35}" destId="{D167FCA0-2D24-4C18-9F5B-D185533C8565}" srcOrd="0" destOrd="0" parTransId="{6B833E7A-0A99-4BE7-B388-67294A5D6311}" sibTransId="{5C9ECEEA-6542-41A6-A919-C41C20A73A48}"/>
    <dgm:cxn modelId="{EDB24819-518F-4300-A312-19754626CC59}" srcId="{BBC0298C-0D8A-4385-AA78-DE56EC42E6FC}" destId="{56BC7A3D-01E1-4661-906F-642AC763CE35}" srcOrd="2" destOrd="0" parTransId="{9A81E080-4369-41D9-A4C6-30C6925B976B}" sibTransId="{98324843-9CD0-42F0-965E-5BD554B7CB0B}"/>
    <dgm:cxn modelId="{E3EA781B-194C-4619-9AF9-0A5FA5996660}" srcId="{32C88E10-8191-43A5-A9EA-F1844E0AC1D0}" destId="{2B166DC5-2C79-422E-B659-ACDFDC067BD2}" srcOrd="0" destOrd="0" parTransId="{7B1C4E4B-3E69-4B74-9ED8-8D08953A5E07}" sibTransId="{0B99926E-94D1-48AD-B9DC-B8CD8D3101B2}"/>
    <dgm:cxn modelId="{F38D0C42-391D-4BDD-8618-AC64C116AC19}" srcId="{8C0BE1FB-9CE8-4DF8-A7A8-23556D6370BD}" destId="{37163F81-3F9C-4F1A-9500-6A4C9CA2E38B}" srcOrd="0" destOrd="0" parTransId="{9E1FF9D5-B0C6-4DCA-BF7A-14C2D749BBE8}" sibTransId="{29833F77-C600-4115-BA26-96B48DBF2FC2}"/>
    <dgm:cxn modelId="{56BF3A43-B83F-47BD-B77E-2A64745AF357}" srcId="{7BCE4027-30FE-466A-B500-C3AA10C09FD7}" destId="{4AEDD49E-8492-4721-8D08-D5DD690A73F3}" srcOrd="0" destOrd="0" parTransId="{84C6EC06-DF2E-4FD6-9E62-68A7EFDE8A28}" sibTransId="{7A6F4DB7-25FF-414A-BE85-70BE36388F7D}"/>
    <dgm:cxn modelId="{0789C14B-CC03-405F-A9EE-73AA8BBC4673}" srcId="{BBC0298C-0D8A-4385-AA78-DE56EC42E6FC}" destId="{7BCE4027-30FE-466A-B500-C3AA10C09FD7}" srcOrd="0" destOrd="0" parTransId="{225069C7-93A8-4FBE-A17F-E66FD489BF13}" sibTransId="{31AAF60F-0065-4F77-834D-4EF8C7B57A38}"/>
    <dgm:cxn modelId="{AB76444E-DB5E-7D4B-8010-251EDDE7A891}" type="presOf" srcId="{D167FCA0-2D24-4C18-9F5B-D185533C8565}" destId="{910B801B-5D55-794B-92B3-E4F8893A0D62}" srcOrd="0" destOrd="0" presId="urn:microsoft.com/office/officeart/2016/7/layout/VerticalSolidActionList"/>
    <dgm:cxn modelId="{B416AB66-0BE8-6941-8C1A-9930DBF11284}" type="presOf" srcId="{8C0BE1FB-9CE8-4DF8-A7A8-23556D6370BD}" destId="{02D822F7-63BE-4D41-A2E0-5501234F63C6}" srcOrd="0" destOrd="0" presId="urn:microsoft.com/office/officeart/2016/7/layout/VerticalSolidActionList"/>
    <dgm:cxn modelId="{0D1AB296-4142-4AD4-942D-B2C232594918}" srcId="{BBC0298C-0D8A-4385-AA78-DE56EC42E6FC}" destId="{8C0BE1FB-9CE8-4DF8-A7A8-23556D6370BD}" srcOrd="3" destOrd="0" parTransId="{0E511352-9DCD-4FFA-870A-FFAD91C8CA03}" sibTransId="{617FBED2-7214-4680-9B79-F086605809A4}"/>
    <dgm:cxn modelId="{3B7B91AB-163F-40A6-A8AD-7CEC0B58E18A}" srcId="{BBC0298C-0D8A-4385-AA78-DE56EC42E6FC}" destId="{32C88E10-8191-43A5-A9EA-F1844E0AC1D0}" srcOrd="1" destOrd="0" parTransId="{165BCB31-F4A1-429B-97E5-B4C691F08585}" sibTransId="{3DD9BFED-A4E8-4310-A05C-ED935CAC9F4F}"/>
    <dgm:cxn modelId="{97BAE5C4-4E8D-074C-80B6-9B67F439E64C}" type="presOf" srcId="{2B166DC5-2C79-422E-B659-ACDFDC067BD2}" destId="{BCA2DE57-5231-3140-8E0E-D4AFCA7AF920}" srcOrd="0" destOrd="0" presId="urn:microsoft.com/office/officeart/2016/7/layout/VerticalSolidActionList"/>
    <dgm:cxn modelId="{A8EEEDCC-70D2-EE4B-8979-C2F1E01F509D}" type="presOf" srcId="{BBC0298C-0D8A-4385-AA78-DE56EC42E6FC}" destId="{66810837-3FEE-854C-9B32-FD8C1CB68A87}" srcOrd="0" destOrd="0" presId="urn:microsoft.com/office/officeart/2016/7/layout/VerticalSolidActionList"/>
    <dgm:cxn modelId="{8C7347CF-6090-F54F-9ED6-23FA4A8D863C}" type="presOf" srcId="{56BC7A3D-01E1-4661-906F-642AC763CE35}" destId="{EF66F51D-7E76-3243-B98E-5C7D2473C9E0}" srcOrd="0" destOrd="0" presId="urn:microsoft.com/office/officeart/2016/7/layout/VerticalSolidActionList"/>
    <dgm:cxn modelId="{0C2F78D7-C2D2-F94F-8CCC-1C8D668F3D37}" type="presOf" srcId="{32C88E10-8191-43A5-A9EA-F1844E0AC1D0}" destId="{14E4022F-C4F6-644E-B859-78F47DCD58C8}" srcOrd="0" destOrd="0" presId="urn:microsoft.com/office/officeart/2016/7/layout/VerticalSolidActionList"/>
    <dgm:cxn modelId="{2FE150E0-A65E-2245-837A-7B91D730C9BF}" type="presOf" srcId="{37163F81-3F9C-4F1A-9500-6A4C9CA2E38B}" destId="{6122A80E-7D02-D04F-B77A-6180A387387B}" srcOrd="0" destOrd="0" presId="urn:microsoft.com/office/officeart/2016/7/layout/VerticalSolidActionList"/>
    <dgm:cxn modelId="{9BB986F4-1BF3-9149-9A6F-72EB8598340D}" type="presOf" srcId="{7BCE4027-30FE-466A-B500-C3AA10C09FD7}" destId="{093EE1C9-5010-C247-9C58-1BA57652D424}" srcOrd="0" destOrd="0" presId="urn:microsoft.com/office/officeart/2016/7/layout/VerticalSolidActionList"/>
    <dgm:cxn modelId="{0704C432-3206-A042-8D86-D90513C75140}" type="presParOf" srcId="{66810837-3FEE-854C-9B32-FD8C1CB68A87}" destId="{0FF1A217-9FF4-D34B-AF31-B43CBA4A841F}" srcOrd="0" destOrd="0" presId="urn:microsoft.com/office/officeart/2016/7/layout/VerticalSolidActionList"/>
    <dgm:cxn modelId="{65FE5DCC-743A-CB4F-976B-B4FA8A0FB2BD}" type="presParOf" srcId="{0FF1A217-9FF4-D34B-AF31-B43CBA4A841F}" destId="{093EE1C9-5010-C247-9C58-1BA57652D424}" srcOrd="0" destOrd="0" presId="urn:microsoft.com/office/officeart/2016/7/layout/VerticalSolidActionList"/>
    <dgm:cxn modelId="{E9D830DD-FDDB-6044-A22E-E1E5F0D2F987}" type="presParOf" srcId="{0FF1A217-9FF4-D34B-AF31-B43CBA4A841F}" destId="{5FC8C34D-0A05-6E42-82D0-96E64B2E6182}" srcOrd="1" destOrd="0" presId="urn:microsoft.com/office/officeart/2016/7/layout/VerticalSolidActionList"/>
    <dgm:cxn modelId="{59C37030-BFCB-BA48-99A5-5E03CEBDC53E}" type="presParOf" srcId="{66810837-3FEE-854C-9B32-FD8C1CB68A87}" destId="{E12D0F68-B34F-224C-A0E7-EA8B649A5341}" srcOrd="1" destOrd="0" presId="urn:microsoft.com/office/officeart/2016/7/layout/VerticalSolidActionList"/>
    <dgm:cxn modelId="{36925D45-A648-944B-BFBB-6667824F627A}" type="presParOf" srcId="{66810837-3FEE-854C-9B32-FD8C1CB68A87}" destId="{8218108C-6885-D74A-AD41-E47251D9B95D}" srcOrd="2" destOrd="0" presId="urn:microsoft.com/office/officeart/2016/7/layout/VerticalSolidActionList"/>
    <dgm:cxn modelId="{F43F509D-1A3D-D64E-9B74-AD0C491D5C85}" type="presParOf" srcId="{8218108C-6885-D74A-AD41-E47251D9B95D}" destId="{14E4022F-C4F6-644E-B859-78F47DCD58C8}" srcOrd="0" destOrd="0" presId="urn:microsoft.com/office/officeart/2016/7/layout/VerticalSolidActionList"/>
    <dgm:cxn modelId="{CB6240CB-D5E2-1A49-80C9-A87DB473E8B1}" type="presParOf" srcId="{8218108C-6885-D74A-AD41-E47251D9B95D}" destId="{BCA2DE57-5231-3140-8E0E-D4AFCA7AF920}" srcOrd="1" destOrd="0" presId="urn:microsoft.com/office/officeart/2016/7/layout/VerticalSolidActionList"/>
    <dgm:cxn modelId="{E7DED09F-E41B-3642-BAD4-8DA0DC062F31}" type="presParOf" srcId="{66810837-3FEE-854C-9B32-FD8C1CB68A87}" destId="{DABA8197-B88F-3942-9707-66785E2D2CE0}" srcOrd="3" destOrd="0" presId="urn:microsoft.com/office/officeart/2016/7/layout/VerticalSolidActionList"/>
    <dgm:cxn modelId="{E1BF331D-4052-5945-8259-854908E18208}" type="presParOf" srcId="{66810837-3FEE-854C-9B32-FD8C1CB68A87}" destId="{01FA07B0-3AB9-8840-852E-78126C4E5530}" srcOrd="4" destOrd="0" presId="urn:microsoft.com/office/officeart/2016/7/layout/VerticalSolidActionList"/>
    <dgm:cxn modelId="{718A0BC8-1563-B74B-A534-EEFE4A39CCA1}" type="presParOf" srcId="{01FA07B0-3AB9-8840-852E-78126C4E5530}" destId="{EF66F51D-7E76-3243-B98E-5C7D2473C9E0}" srcOrd="0" destOrd="0" presId="urn:microsoft.com/office/officeart/2016/7/layout/VerticalSolidActionList"/>
    <dgm:cxn modelId="{E1A556E1-662A-414F-9B3B-11E29BD2CE25}" type="presParOf" srcId="{01FA07B0-3AB9-8840-852E-78126C4E5530}" destId="{910B801B-5D55-794B-92B3-E4F8893A0D62}" srcOrd="1" destOrd="0" presId="urn:microsoft.com/office/officeart/2016/7/layout/VerticalSolidActionList"/>
    <dgm:cxn modelId="{184A6B38-B499-804B-8485-26FB3E553ECE}" type="presParOf" srcId="{66810837-3FEE-854C-9B32-FD8C1CB68A87}" destId="{3EC2297E-F837-E14A-8B19-01153685F37C}" srcOrd="5" destOrd="0" presId="urn:microsoft.com/office/officeart/2016/7/layout/VerticalSolidActionList"/>
    <dgm:cxn modelId="{8E75BD2D-0FD3-2140-8091-F55BED834DA2}" type="presParOf" srcId="{66810837-3FEE-854C-9B32-FD8C1CB68A87}" destId="{C6469740-A788-D746-BA2B-AB30F37CDC28}" srcOrd="6" destOrd="0" presId="urn:microsoft.com/office/officeart/2016/7/layout/VerticalSolidActionList"/>
    <dgm:cxn modelId="{01F120BC-9A98-CE42-A4C7-CA4D5F45EA0D}" type="presParOf" srcId="{C6469740-A788-D746-BA2B-AB30F37CDC28}" destId="{02D822F7-63BE-4D41-A2E0-5501234F63C6}" srcOrd="0" destOrd="0" presId="urn:microsoft.com/office/officeart/2016/7/layout/VerticalSolidActionList"/>
    <dgm:cxn modelId="{D3DD6036-D09B-5A4D-A867-7D5BA4BE7AAD}" type="presParOf" srcId="{C6469740-A788-D746-BA2B-AB30F37CDC28}" destId="{6122A80E-7D02-D04F-B77A-6180A387387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8C34D-0A05-6E42-82D0-96E64B2E6182}">
      <dsp:nvSpPr>
        <dsp:cNvPr id="0" name=""/>
        <dsp:cNvSpPr/>
      </dsp:nvSpPr>
      <dsp:spPr>
        <a:xfrm>
          <a:off x="2130286" y="2575"/>
          <a:ext cx="8521148" cy="1334036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 val="4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4" tIns="338845" rIns="165334" bIns="3388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Assigned: </a:t>
          </a:r>
        </a:p>
      </dsp:txBody>
      <dsp:txXfrm>
        <a:off x="2130286" y="2575"/>
        <a:ext cx="8521148" cy="1334036"/>
      </dsp:txXfrm>
    </dsp:sp>
    <dsp:sp modelId="{093EE1C9-5010-C247-9C58-1BA57652D424}">
      <dsp:nvSpPr>
        <dsp:cNvPr id="0" name=""/>
        <dsp:cNvSpPr/>
      </dsp:nvSpPr>
      <dsp:spPr>
        <a:xfrm>
          <a:off x="0" y="2575"/>
          <a:ext cx="2130287" cy="13340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28" tIns="131773" rIns="112728" bIns="1317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 TASKS</a:t>
          </a:r>
        </a:p>
      </dsp:txBody>
      <dsp:txXfrm>
        <a:off x="0" y="2575"/>
        <a:ext cx="2130287" cy="1334036"/>
      </dsp:txXfrm>
    </dsp:sp>
    <dsp:sp modelId="{BCA2DE57-5231-3140-8E0E-D4AFCA7AF920}">
      <dsp:nvSpPr>
        <dsp:cNvPr id="0" name=""/>
        <dsp:cNvSpPr/>
      </dsp:nvSpPr>
      <dsp:spPr>
        <a:xfrm>
          <a:off x="2130287" y="1416654"/>
          <a:ext cx="8521148" cy="133403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4" tIns="338845" rIns="165334" bIns="3388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the top factors that contribute to turnover (backed up by evidence provided by analysis). </a:t>
          </a:r>
        </a:p>
      </dsp:txBody>
      <dsp:txXfrm>
        <a:off x="2130287" y="1416654"/>
        <a:ext cx="8521148" cy="1334036"/>
      </dsp:txXfrm>
    </dsp:sp>
    <dsp:sp modelId="{14E4022F-C4F6-644E-B859-78F47DCD58C8}">
      <dsp:nvSpPr>
        <dsp:cNvPr id="0" name=""/>
        <dsp:cNvSpPr/>
      </dsp:nvSpPr>
      <dsp:spPr>
        <a:xfrm>
          <a:off x="0" y="1416654"/>
          <a:ext cx="2130287" cy="13340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28" tIns="131773" rIns="112728" bIns="1317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</a:t>
          </a:r>
        </a:p>
      </dsp:txBody>
      <dsp:txXfrm>
        <a:off x="0" y="1416654"/>
        <a:ext cx="2130287" cy="1334036"/>
      </dsp:txXfrm>
    </dsp:sp>
    <dsp:sp modelId="{910B801B-5D55-794B-92B3-E4F8893A0D62}">
      <dsp:nvSpPr>
        <dsp:cNvPr id="0" name=""/>
        <dsp:cNvSpPr/>
      </dsp:nvSpPr>
      <dsp:spPr>
        <a:xfrm>
          <a:off x="2130287" y="2830733"/>
          <a:ext cx="8521148" cy="133403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4" tIns="338845" rIns="165334" bIns="3388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 any job role specific trends that may exist in the data set, and any other interesting trends and observations from your analysis.(e.g., “Data Scientists have the highest job satisfaction”). </a:t>
          </a:r>
        </a:p>
      </dsp:txBody>
      <dsp:txXfrm>
        <a:off x="2130287" y="2830733"/>
        <a:ext cx="8521148" cy="1334036"/>
      </dsp:txXfrm>
    </dsp:sp>
    <dsp:sp modelId="{EF66F51D-7E76-3243-B98E-5C7D2473C9E0}">
      <dsp:nvSpPr>
        <dsp:cNvPr id="0" name=""/>
        <dsp:cNvSpPr/>
      </dsp:nvSpPr>
      <dsp:spPr>
        <a:xfrm>
          <a:off x="0" y="2830733"/>
          <a:ext cx="2130287" cy="13340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28" tIns="131773" rIns="112728" bIns="1317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</a:t>
          </a:r>
        </a:p>
      </dsp:txBody>
      <dsp:txXfrm>
        <a:off x="0" y="2830733"/>
        <a:ext cx="2130287" cy="1334036"/>
      </dsp:txXfrm>
    </dsp:sp>
    <dsp:sp modelId="{6122A80E-7D02-D04F-B77A-6180A387387B}">
      <dsp:nvSpPr>
        <dsp:cNvPr id="0" name=""/>
        <dsp:cNvSpPr/>
      </dsp:nvSpPr>
      <dsp:spPr>
        <a:xfrm>
          <a:off x="2130287" y="4244812"/>
          <a:ext cx="8521148" cy="13340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4" tIns="338845" rIns="165334" bIns="3388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model to predict attrition and salary.</a:t>
          </a:r>
        </a:p>
      </dsp:txBody>
      <dsp:txXfrm>
        <a:off x="2130287" y="4244812"/>
        <a:ext cx="8521148" cy="1334036"/>
      </dsp:txXfrm>
    </dsp:sp>
    <dsp:sp modelId="{02D822F7-63BE-4D41-A2E0-5501234F63C6}">
      <dsp:nvSpPr>
        <dsp:cNvPr id="0" name=""/>
        <dsp:cNvSpPr/>
      </dsp:nvSpPr>
      <dsp:spPr>
        <a:xfrm>
          <a:off x="0" y="4244812"/>
          <a:ext cx="2130287" cy="13340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28" tIns="131773" rIns="112728" bIns="1317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</a:t>
          </a:r>
        </a:p>
      </dsp:txBody>
      <dsp:txXfrm>
        <a:off x="0" y="4244812"/>
        <a:ext cx="2130287" cy="133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3D7C0-C535-414A-89C8-2C9E58F6C04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9D924-0C82-A94E-8FFC-3578D3D7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9D924-0C82-A94E-8FFC-3578D3D710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1CDE-69C2-4BB9-B7AE-73C3C220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6D290-C4AA-4E86-9846-DFC257499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FB60-6737-448F-8F4A-6429C9EB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0DB5-586F-4A35-B83D-1541C114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A0E0-10E0-499B-9D31-12B9CE05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A34-9D23-4F53-A713-D48B88E7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E1DC-FA7D-42F3-A76A-28B03CCF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3113-43B4-457D-91F4-472B2261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D150-340F-44B6-A6D2-1166F278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AEA2-B516-4B1E-B4DE-7FF4091C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4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CE209-9D18-4B8D-9912-A7AD778E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5274A-847B-4E74-97AC-C06B3B65E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8F74-473E-42DB-8FD3-F29B3FD9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6645-866E-4037-9902-21C205CF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AA91-A761-401F-8EE8-155E42FE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FC55-B440-4BF5-B049-7F473DE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5986-D586-4837-A428-BE3586A6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4776-8E46-44A3-A89F-E90EDD36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6B7C-CECC-46F5-90C7-66B475BD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138F-1ACD-4509-8360-2AB0623E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6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E84F-9807-43F5-A596-86C250A0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3D5D-12AC-4B90-B212-E8B5937F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455C-EC29-4237-993A-927F6C28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64E2-B246-420E-9D9C-F7C68167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5AFB-EA2D-4791-8FF4-593C89FB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0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FB0D-0DDC-4763-A57B-A6450A40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C87C-0AB9-412E-8A64-E5A35F2EC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613A-4872-42D4-8D04-419FF961D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09B88-DCF5-49F1-82D2-D77BCDA8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D009-9678-4353-96A3-3894F93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8CE7-431D-4D35-8F76-C1624F35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5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C5CD-9B25-47A9-8318-3641482F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1258-20A1-416D-BD9B-014EE967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F5CFC-1730-4E43-B730-1928F2FB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C3FF-31B8-46F1-8832-D9AD87DA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7946B-2F54-4690-B34D-07C1C46D1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2CA29-177C-4E00-87E9-6F2E8CED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4B5F0-8C7D-440F-A5F5-71A101C3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BC097-18AB-4434-A953-2ECDB148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F90D-5D21-412B-BA18-49F064BA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1EC3E-A883-47E0-B9E4-9DD14CA8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793C-C4C9-4CCB-AC8A-0817D514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019AA-C838-45DE-93CA-FD17F20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6C0ED-F683-4DE7-A77B-DBF843C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3F7DC-D3E0-4730-9CCD-C4ACB1FA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8308E-4901-4742-8D99-FF69E224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6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BDC4-A351-422A-AB7A-5E40CA7D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2328-ED18-4879-BDA5-EAB3DB36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C92CC-0F72-4B3A-99DB-42428CFC9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EAED-8AB0-45F8-BB4F-7FDBB471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7259A-FC00-42BE-81D7-7C1A87B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4E16B-07A2-4C77-92CA-EA2B0751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0A53-E1FE-4179-9050-3043A68C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CDDAB-BC9F-4636-AD4E-F47B0085D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3A21C-2A87-4EC1-BB83-7B0FA0E4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5ECB6-92C4-40A0-8C2A-4AA61A1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8D82-CB38-4B3C-AEA4-80FED4AC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569A-CE57-41B0-94FD-97146926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B7E2F-7446-4A5B-93E8-2EB7298E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BDC92-4640-4F38-909B-C7A8B6CC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513C-27B9-40A1-86A3-AF22D9A72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2880-5F93-4A9F-9FF9-489A0EF6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6F11-7FEB-4217-9F65-E80CA6D21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ophiawu1006/DDSProject2/blob/master/Case2PredictionsSophiaWuAttrition.csv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iawu1006/DDSProject2/blob/master/Case2PredictionsSophiaWu%20Salary.csv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C7E06-7956-4B68-BBED-8B3A1C496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10515599" cy="1296287"/>
          </a:xfrm>
        </p:spPr>
        <p:txBody>
          <a:bodyPr>
            <a:normAutofit/>
          </a:bodyPr>
          <a:lstStyle/>
          <a:p>
            <a:r>
              <a:rPr lang="en-US" sz="4000" dirty="0"/>
              <a:t>Case Study 2: Employee Attrition</a:t>
            </a:r>
            <a:br>
              <a:rPr lang="en-US" sz="4000" dirty="0"/>
            </a:br>
            <a:r>
              <a:rPr lang="en-US" sz="4000" dirty="0"/>
              <a:t>DS6306-Doing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31238-DB6B-4B23-AC0F-DAAD21F4A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046851"/>
            <a:ext cx="10515599" cy="728910"/>
          </a:xfrm>
        </p:spPr>
        <p:txBody>
          <a:bodyPr>
            <a:noAutofit/>
          </a:bodyPr>
          <a:lstStyle/>
          <a:p>
            <a:r>
              <a:rPr lang="en-US" dirty="0"/>
              <a:t>Sophia Wu</a:t>
            </a:r>
          </a:p>
          <a:p>
            <a:r>
              <a:rPr lang="en-US" dirty="0"/>
              <a:t>08/2020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8269F-1606-564E-AF90-2783D842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647431"/>
            <a:ext cx="10515599" cy="11304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72AB273-02E4-4792-99B5-21AF97F28FD8}"/>
              </a:ext>
            </a:extLst>
          </p:cNvPr>
          <p:cNvSpPr txBox="1">
            <a:spLocks/>
          </p:cNvSpPr>
          <p:nvPr/>
        </p:nvSpPr>
        <p:spPr>
          <a:xfrm>
            <a:off x="1616764" y="4322689"/>
            <a:ext cx="9144000" cy="124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GitHub Repository:	 https://</a:t>
            </a:r>
            <a:r>
              <a:rPr lang="en-US" dirty="0" err="1"/>
              <a:t>github.com</a:t>
            </a:r>
            <a:r>
              <a:rPr lang="en-US" dirty="0"/>
              <a:t>/sophiawu1006/DDSProject2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72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D943A7CC-AC19-40B0-96BB-C1E958422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71375"/>
              </p:ext>
            </p:extLst>
          </p:nvPr>
        </p:nvGraphicFramePr>
        <p:xfrm>
          <a:off x="702365" y="702365"/>
          <a:ext cx="10651435" cy="558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071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8580356" y="1599516"/>
            <a:ext cx="4088723" cy="334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Data Summary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Observation: 870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Variables: 32</a:t>
            </a:r>
          </a:p>
          <a:p>
            <a:pPr marL="548640" lvl="1" indent="-27432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Character 8</a:t>
            </a:r>
          </a:p>
          <a:p>
            <a:pPr marL="548640" lvl="1" indent="-27432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Factor  10</a:t>
            </a:r>
          </a:p>
          <a:p>
            <a:pPr marL="548640" lvl="1" indent="-27432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Numeric: 14</a:t>
            </a:r>
          </a:p>
          <a:p>
            <a:pPr marL="16002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 missing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6A50C8-3EF0-FD43-B011-8E5CAB58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37" y="4187687"/>
            <a:ext cx="5909462" cy="2543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776B8-7529-B048-B38E-09954D0F7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13"/>
          <a:stretch/>
        </p:blipFill>
        <p:spPr>
          <a:xfrm>
            <a:off x="1657737" y="127000"/>
            <a:ext cx="6002130" cy="39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9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871078" y="482613"/>
            <a:ext cx="268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w Cen MT" panose="020B0602020104020603" pitchFamily="34" charset="0"/>
              </a:rPr>
              <a:t>Correlation Check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6864626" y="2248729"/>
            <a:ext cx="5258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 Results (&gt; 0.60)</a:t>
            </a:r>
          </a:p>
          <a:p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0.8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TotalWorkingYears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MonthlyIncome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0.8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YearAtCompany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YearInCurrentRole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0.8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YearAtCompany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YearWithCurrManager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YearInCurrentRole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YearWithCurrManager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TotalWorkingYears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Age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0.6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YearAtCompany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TotalWorkingYears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0.6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YearAtCompany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YearsSinceLastPromotion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321A2-B078-F54C-A541-BDCA7D59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6" y="1126434"/>
            <a:ext cx="6865672" cy="47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7" y="58736"/>
            <a:ext cx="869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w Cen MT" panose="020B0602020104020603" pitchFamily="34" charset="0"/>
              </a:rPr>
              <a:t>Top Factors for Attrition: JobSatisfaction,</a:t>
            </a:r>
            <a:r>
              <a:rPr lang="en-US" sz="2400"/>
              <a:t> </a:t>
            </a:r>
            <a:r>
              <a:rPr lang="en-US" sz="2400" b="1">
                <a:latin typeface="Tw Cen MT" panose="020B0602020104020603" pitchFamily="34" charset="0"/>
              </a:rPr>
              <a:t>OverTime, Age ,Job Role 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94CED7-8BA5-5D47-A0B0-42C7BC5A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93" y="750104"/>
            <a:ext cx="4959305" cy="29787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C7CA1B-1962-5C47-999B-9D048186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522" y="3882215"/>
            <a:ext cx="4959305" cy="29631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208CAB-A959-A345-8320-6E09E1113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8" y="3791498"/>
            <a:ext cx="4959305" cy="31445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6F0741-0850-E344-8FCE-506A6217E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67" y="825200"/>
            <a:ext cx="4790263" cy="28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1404765" y="1214370"/>
            <a:ext cx="2546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Naive Bayes </a:t>
            </a:r>
            <a:r>
              <a:rPr lang="en-US" sz="2400" b="1" dirty="0">
                <a:latin typeface="Tw Cen MT" panose="020B0602020104020603" pitchFamily="34" charset="0"/>
              </a:rPr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1404765" y="1545905"/>
            <a:ext cx="5069473" cy="409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Top factors variables for Attrition: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JobRole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JobSatisfaction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OverTime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Accuracy: 0.849387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Specificity: 0.8587652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Sensitivity: 0.6427007 </a:t>
            </a:r>
            <a:endParaRPr lang="en-US" sz="2400" dirty="0">
              <a:effectLst/>
            </a:endParaRP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80AE6E85-3AE3-6547-AC23-42C2C233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38" y="3159539"/>
            <a:ext cx="5119759" cy="5389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5ACDAF-56F3-D541-BA78-9AEE9E5CB630}"/>
              </a:ext>
            </a:extLst>
          </p:cNvPr>
          <p:cNvSpPr/>
          <p:nvPr/>
        </p:nvSpPr>
        <p:spPr>
          <a:xfrm>
            <a:off x="6474238" y="2524412"/>
            <a:ext cx="2416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Attrition Prediction </a:t>
            </a:r>
            <a:r>
              <a:rPr lang="en-US" sz="2000" dirty="0"/>
              <a:t>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0F7EB4-DCB0-C748-868A-758754F1DA41}"/>
              </a:ext>
            </a:extLst>
          </p:cNvPr>
          <p:cNvSpPr/>
          <p:nvPr/>
        </p:nvSpPr>
        <p:spPr>
          <a:xfrm>
            <a:off x="1404765" y="525383"/>
            <a:ext cx="3318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Attrition Prediction : </a:t>
            </a:r>
          </a:p>
        </p:txBody>
      </p:sp>
    </p:spTree>
    <p:extLst>
      <p:ext uri="{BB962C8B-B14F-4D97-AF65-F5344CB8AC3E}">
        <p14:creationId xmlns:p14="http://schemas.microsoft.com/office/powerpoint/2010/main" val="420004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354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Top Factors for Salary: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738558" y="989307"/>
            <a:ext cx="525854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MonthlyIncome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JobLevel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MonthlyIncome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TotalWorkingYears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MonthlyIncome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Age</a:t>
            </a:r>
          </a:p>
          <a:p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3F1A4-1FA7-6E44-8C93-F0E12277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1" y="2760206"/>
            <a:ext cx="5869077" cy="359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7654-2626-FD4F-873A-929E04F8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09" y="289569"/>
            <a:ext cx="5258540" cy="3292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FD9E5-9311-8140-AD13-87735FCE8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109" y="3581872"/>
            <a:ext cx="5258540" cy="31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763785" y="188823"/>
            <a:ext cx="7002613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Salary Prediction</a:t>
            </a:r>
            <a:r>
              <a:rPr lang="en-US" sz="2800" dirty="0"/>
              <a:t>: 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83E6B-C2AB-704E-9CDC-41350F47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0" y="973821"/>
            <a:ext cx="7174268" cy="5415060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5DFC130E-A3F6-3B44-9F7C-14945CF2D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128" y="3437496"/>
            <a:ext cx="409575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67C4CC-BFDE-8743-8374-C97D682C2850}"/>
              </a:ext>
            </a:extLst>
          </p:cNvPr>
          <p:cNvSpPr txBox="1"/>
          <p:nvPr/>
        </p:nvSpPr>
        <p:spPr>
          <a:xfrm>
            <a:off x="8229600" y="1673821"/>
            <a:ext cx="2676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RMSE:1203 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FB094B-75AE-B045-B8DE-022684CB7453}"/>
              </a:ext>
            </a:extLst>
          </p:cNvPr>
          <p:cNvSpPr/>
          <p:nvPr/>
        </p:nvSpPr>
        <p:spPr>
          <a:xfrm>
            <a:off x="7726641" y="2897040"/>
            <a:ext cx="2167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Salary Prediction </a:t>
            </a:r>
            <a:r>
              <a:rPr lang="en-US" sz="20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94761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7A9C1-1E9B-3A40-8E8D-8F8B245206E2}"/>
              </a:ext>
            </a:extLst>
          </p:cNvPr>
          <p:cNvSpPr txBox="1"/>
          <p:nvPr/>
        </p:nvSpPr>
        <p:spPr>
          <a:xfrm>
            <a:off x="1139686" y="390078"/>
            <a:ext cx="10270435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Conclusion: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Top factors  for Attrition  </a:t>
            </a:r>
            <a:r>
              <a:rPr lang="en-US" sz="1600" b="1" dirty="0"/>
              <a:t>(Accuracy: 0.849387 ,Specificity: 0.8587652 and Sensitivity: 0.6427007 )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 err="1"/>
              <a:t>JobSatisfaction</a:t>
            </a:r>
            <a:endParaRPr lang="en-US" b="1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 err="1"/>
              <a:t>OverTIme</a:t>
            </a:r>
            <a:endParaRPr lang="en-US" b="1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/>
              <a:t>Age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 err="1"/>
              <a:t>JobRole</a:t>
            </a:r>
            <a:endParaRPr lang="en-US" b="1" dirty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 startAt="2"/>
            </a:pPr>
            <a:r>
              <a:rPr lang="en-US" sz="2400" b="1" dirty="0"/>
              <a:t>Top factors for salary with RMSE 1203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/>
              <a:t>Job level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/>
              <a:t>Total Working years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/>
              <a:t>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5" name="Picture 1" descr="page13image32874368">
            <a:extLst>
              <a:ext uri="{FF2B5EF4-FFF2-40B4-BE49-F238E27FC236}">
                <a16:creationId xmlns:a16="http://schemas.microsoft.com/office/drawing/2014/main" id="{081FEAB4-E2CB-1841-A23F-5CBC36A5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3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276</Words>
  <Application>Microsoft Macintosh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Wingdings</vt:lpstr>
      <vt:lpstr>Office Theme</vt:lpstr>
      <vt:lpstr>Case Study 2: Employee Attrition DS6306-Doing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2: Employee Attrition DS6306-Doing Data Science</dc:title>
  <dc:creator>Wu, Sophia</dc:creator>
  <cp:lastModifiedBy>Wu, Sophia</cp:lastModifiedBy>
  <cp:revision>2</cp:revision>
  <dcterms:created xsi:type="dcterms:W3CDTF">2020-08-16T02:19:51Z</dcterms:created>
  <dcterms:modified xsi:type="dcterms:W3CDTF">2020-08-16T02:23:02Z</dcterms:modified>
</cp:coreProperties>
</file>