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06" r:id="rId2"/>
    <p:sldId id="408" r:id="rId3"/>
    <p:sldId id="409" r:id="rId4"/>
    <p:sldId id="410" r:id="rId5"/>
    <p:sldId id="411" r:id="rId6"/>
    <p:sldId id="413" r:id="rId7"/>
    <p:sldId id="393" r:id="rId8"/>
    <p:sldId id="39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75"/>
    <p:restoredTop sz="93048"/>
  </p:normalViewPr>
  <p:slideViewPr>
    <p:cSldViewPr snapToGrid="0" snapToObjects="1">
      <p:cViewPr varScale="1">
        <p:scale>
          <a:sx n="106" d="100"/>
          <a:sy n="106" d="100"/>
        </p:scale>
        <p:origin x="2232" y="102"/>
      </p:cViewPr>
      <p:guideLst>
        <p:guide orient="horz" pos="2160"/>
        <p:guide pos="2880"/>
      </p:guideLst>
    </p:cSldViewPr>
  </p:slideViewPr>
  <p:notesTextViewPr>
    <p:cViewPr>
      <p:scale>
        <a:sx n="100" d="100"/>
        <a:sy n="100" d="100"/>
      </p:scale>
      <p:origin x="0" y="0"/>
    </p:cViewPr>
  </p:notesTextViewPr>
  <p:sorterViewPr>
    <p:cViewPr>
      <p:scale>
        <a:sx n="141" d="100"/>
        <a:sy n="14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wireframeOverlay-Home.png"/>
          <p:cNvPicPr>
            <a:picLocks noChangeAspect="1"/>
          </p:cNvPicPr>
          <p:nvPr/>
        </p:nvPicPr>
        <p:blipFill>
          <a:blip r:embed="rId2"/>
          <a:srcRect t="-93973"/>
          <a:stretch>
            <a:fillRect/>
          </a:stretch>
        </p:blipFill>
        <p:spPr>
          <a:xfrm>
            <a:off x="179294" y="1183341"/>
            <a:ext cx="8787384" cy="5276725"/>
          </a:xfrm>
          <a:prstGeom prst="rect">
            <a:avLst/>
          </a:prstGeom>
          <a:gradFill>
            <a:gsLst>
              <a:gs pos="0">
                <a:schemeClr val="tx2"/>
              </a:gs>
              <a:gs pos="100000">
                <a:schemeClr val="bg2"/>
              </a:gs>
            </a:gsLst>
            <a:lin ang="5400000" scaled="0"/>
          </a:gradFill>
        </p:spPr>
      </p:pic>
      <p:sp>
        <p:nvSpPr>
          <p:cNvPr id="2" name="Title 1"/>
          <p:cNvSpPr>
            <a:spLocks noGrp="1"/>
          </p:cNvSpPr>
          <p:nvPr>
            <p:ph type="ctrTitle"/>
          </p:nvPr>
        </p:nvSpPr>
        <p:spPr>
          <a:xfrm>
            <a:off x="417513" y="2168338"/>
            <a:ext cx="8307387" cy="1619250"/>
          </a:xfrm>
        </p:spPr>
        <p:txBody>
          <a:bodyPr/>
          <a:lstStyle>
            <a:lvl1pPr algn="ctr">
              <a:defRPr sz="4800"/>
            </a:lvl1pPr>
          </a:lstStyle>
          <a:p>
            <a:r>
              <a:rPr lang="en-US"/>
              <a:t>Click to edit Master title style</a:t>
            </a:r>
            <a:endParaRPr/>
          </a:p>
        </p:txBody>
      </p:sp>
      <p:sp>
        <p:nvSpPr>
          <p:cNvPr id="3" name="Subtitle 2"/>
          <p:cNvSpPr>
            <a:spLocks noGrp="1"/>
          </p:cNvSpPr>
          <p:nvPr>
            <p:ph type="subTitle" idx="1"/>
          </p:nvPr>
        </p:nvSpPr>
        <p:spPr>
          <a:xfrm>
            <a:off x="417513" y="3810000"/>
            <a:ext cx="8307387" cy="753036"/>
          </a:xfrm>
        </p:spPr>
        <p:txBody>
          <a:bodyPr>
            <a:normAutofit/>
          </a:bodyPr>
          <a:lstStyle>
            <a:lvl1pPr marL="0" indent="0" algn="ctr">
              <a:spcBef>
                <a:spcPts val="3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pic>
        <p:nvPicPr>
          <p:cNvPr id="8" name="Picture 7" descr="DirectionalButtons-RightOnly.png"/>
          <p:cNvPicPr>
            <a:picLocks noChangeAspect="1"/>
          </p:cNvPicPr>
          <p:nvPr/>
        </p:nvPicPr>
        <p:blipFill>
          <a:blip r:embed="rId3"/>
          <a:stretch>
            <a:fillRect/>
          </a:stretch>
        </p:blipFill>
        <p:spPr>
          <a:xfrm>
            <a:off x="7822266" y="533400"/>
            <a:ext cx="752475" cy="352425"/>
          </a:xfrm>
          <a:prstGeom prst="rect">
            <a:avLst/>
          </a:prstGeom>
        </p:spPr>
      </p:pic>
      <p:sp>
        <p:nvSpPr>
          <p:cNvPr id="9"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416859" y="1466850"/>
            <a:ext cx="8308039" cy="1128432"/>
          </a:xfr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007224" y="2623296"/>
            <a:ext cx="4717676" cy="38312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30213" y="2770187"/>
            <a:ext cx="3429093" cy="3576825"/>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a:srcRect b="-123309"/>
          <a:stretch>
            <a:fillRect/>
          </a:stretch>
        </p:blipFill>
        <p:spPr>
          <a:xfrm>
            <a:off x="182880"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4313891" cy="1162050"/>
          </a:xfrm>
        </p:spPr>
        <p:txBody>
          <a:bodyPr anchor="b"/>
          <a:lstStyle>
            <a:lvl1pPr algn="l">
              <a:defRPr sz="2800" b="0">
                <a:solidFill>
                  <a:schemeClr val="bg1"/>
                </a:solidFill>
              </a:defRPr>
            </a:lvl1pPr>
          </a:lstStyle>
          <a:p>
            <a:r>
              <a:rPr lang="en-US"/>
              <a:t>Click to edit Master title style</a:t>
            </a:r>
            <a:endParaRPr dirty="0"/>
          </a:p>
        </p:txBody>
      </p:sp>
      <p:sp>
        <p:nvSpPr>
          <p:cNvPr id="4" name="Text Placeholder 3"/>
          <p:cNvSpPr>
            <a:spLocks noGrp="1"/>
          </p:cNvSpPr>
          <p:nvPr>
            <p:ph type="body" sz="half" idx="2"/>
          </p:nvPr>
        </p:nvSpPr>
        <p:spPr>
          <a:xfrm>
            <a:off x="416859"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11" name="Picture Placeholder 10"/>
          <p:cNvSpPr>
            <a:spLocks noGrp="1"/>
          </p:cNvSpPr>
          <p:nvPr>
            <p:ph type="pic" sz="quarter" idx="13"/>
          </p:nvPr>
        </p:nvSpPr>
        <p:spPr>
          <a:xfrm>
            <a:off x="5298140" y="1169894"/>
            <a:ext cx="3671047" cy="5276088"/>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182880" y="1169894"/>
            <a:ext cx="8787384" cy="2106706"/>
          </a:xfrm>
        </p:spPr>
        <p:txBody>
          <a:bodyPr/>
          <a:lstStyle>
            <a:lvl1pPr>
              <a:buNone/>
              <a:defRPr/>
            </a:lvl1pPr>
          </a:lstStyle>
          <a:p>
            <a:r>
              <a:rPr lang="en-US"/>
              <a:t>Drag picture to placeholder or click icon to add</a:t>
            </a:r>
            <a:endParaRPr/>
          </a:p>
        </p:txBody>
      </p:sp>
      <p:sp>
        <p:nvSpPr>
          <p:cNvPr id="10" name="Rectangle 9"/>
          <p:cNvSpPr/>
          <p:nvPr/>
        </p:nvSpPr>
        <p:spPr>
          <a:xfrm>
            <a:off x="182880" y="3281082"/>
            <a:ext cx="8787384" cy="3174582"/>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859" y="3329268"/>
            <a:ext cx="8346141" cy="1014132"/>
          </a:xfrm>
        </p:spPr>
        <p:txBody>
          <a:bodyPr anchor="b"/>
          <a:lstStyle>
            <a:lvl1pPr algn="l">
              <a:defRPr sz="3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416859" y="4343399"/>
            <a:ext cx="8346141" cy="1909763"/>
          </a:xfrm>
        </p:spPr>
        <p:txBody>
          <a:bodyPr>
            <a:normAutofit/>
          </a:bodyPr>
          <a:lstStyle>
            <a:lvl1pPr marL="0" indent="0">
              <a:lnSpc>
                <a:spcPct val="110000"/>
              </a:lnSpc>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a:srcRect b="-123309"/>
          <a:stretch>
            <a:fillRect/>
          </a:stretch>
        </p:blipFill>
        <p:spPr>
          <a:xfrm>
            <a:off x="3835212"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91000" y="1680882"/>
            <a:ext cx="4313891" cy="1162050"/>
          </a:xfrm>
        </p:spPr>
        <p:txBody>
          <a:bodyPr anchor="b"/>
          <a:lstStyle>
            <a:lvl1pPr algn="l">
              <a:defRPr sz="28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4191000"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8" name="Picture Placeholder 10"/>
          <p:cNvSpPr>
            <a:spLocks noGrp="1"/>
          </p:cNvSpPr>
          <p:nvPr>
            <p:ph type="pic" sz="quarter" idx="14"/>
          </p:nvPr>
        </p:nvSpPr>
        <p:spPr>
          <a:xfrm>
            <a:off x="182880" y="1179576"/>
            <a:ext cx="3671047" cy="2205318"/>
          </a:xfrm>
        </p:spPr>
        <p:txBody>
          <a:bodyPr/>
          <a:lstStyle>
            <a:lvl1pPr>
              <a:buNone/>
              <a:defRPr/>
            </a:lvl1pPr>
          </a:lstStyle>
          <a:p>
            <a:r>
              <a:rPr lang="en-US"/>
              <a:t>Drag picture to placeholder or click icon to add</a:t>
            </a:r>
            <a:endParaRPr/>
          </a:p>
        </p:txBody>
      </p:sp>
      <p:sp>
        <p:nvSpPr>
          <p:cNvPr id="10" name="Picture Placeholder 10"/>
          <p:cNvSpPr>
            <a:spLocks noGrp="1"/>
          </p:cNvSpPr>
          <p:nvPr>
            <p:ph type="pic" sz="quarter" idx="15"/>
          </p:nvPr>
        </p:nvSpPr>
        <p:spPr>
          <a:xfrm>
            <a:off x="2015983" y="3383280"/>
            <a:ext cx="1837944" cy="3072384"/>
          </a:xfrm>
        </p:spPr>
        <p:txBody>
          <a:bodyPr/>
          <a:lstStyle>
            <a:lvl1pPr>
              <a:buNone/>
              <a:defRPr/>
            </a:lvl1pPr>
          </a:lstStyle>
          <a:p>
            <a:r>
              <a:rPr lang="en-US"/>
              <a:t>Drag picture to placeholder or click icon to add</a:t>
            </a:r>
            <a:endParaRPr/>
          </a:p>
        </p:txBody>
      </p:sp>
      <p:sp>
        <p:nvSpPr>
          <p:cNvPr id="12" name="Picture Placeholder 10"/>
          <p:cNvSpPr>
            <a:spLocks noGrp="1"/>
          </p:cNvSpPr>
          <p:nvPr>
            <p:ph type="pic" sz="quarter" idx="16"/>
          </p:nvPr>
        </p:nvSpPr>
        <p:spPr>
          <a:xfrm>
            <a:off x="182880" y="3383280"/>
            <a:ext cx="1837944" cy="3072384"/>
          </a:xfrm>
        </p:spPr>
        <p:txBody>
          <a:bodyPr/>
          <a:lstStyle>
            <a:lvl1pPr>
              <a:buNone/>
              <a:defRPr/>
            </a:lvl1pPr>
          </a:lstStyle>
          <a:p>
            <a:r>
              <a:rPr lang="en-US"/>
              <a:t>Drag picture to placeholder or click icon to add</a:t>
            </a:r>
            <a:endParaRPr/>
          </a:p>
        </p:txBody>
      </p:sp>
      <p:sp>
        <p:nvSpPr>
          <p:cNvPr id="13"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wireframeOverlay-VerticalTC.png"/>
          <p:cNvPicPr>
            <a:picLocks noChangeAspect="1"/>
          </p:cNvPicPr>
          <p:nvPr/>
        </p:nvPicPr>
        <p:blipFill>
          <a:blip r:embed="rId2"/>
          <a:srcRect t="-93650"/>
          <a:stretch>
            <a:fillRect/>
          </a:stretch>
        </p:blipFill>
        <p:spPr>
          <a:xfrm>
            <a:off x="7445188" y="1178128"/>
            <a:ext cx="1524000" cy="5275339"/>
          </a:xfrm>
          <a:prstGeom prst="rect">
            <a:avLst/>
          </a:prstGeom>
          <a:gradFill>
            <a:gsLst>
              <a:gs pos="0">
                <a:schemeClr val="tx2"/>
              </a:gs>
              <a:gs pos="100000">
                <a:schemeClr val="bg2"/>
              </a:gs>
            </a:gsLst>
            <a:lin ang="5400000" scaled="0"/>
          </a:gradFill>
        </p:spPr>
      </p:pic>
      <p:sp>
        <p:nvSpPr>
          <p:cNvPr id="2" name="Vertical Title 1"/>
          <p:cNvSpPr>
            <a:spLocks noGrp="1"/>
          </p:cNvSpPr>
          <p:nvPr>
            <p:ph type="title" orient="vert"/>
          </p:nvPr>
        </p:nvSpPr>
        <p:spPr>
          <a:xfrm>
            <a:off x="7440705" y="1398494"/>
            <a:ext cx="1447800" cy="4849906"/>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417513" y="1398494"/>
            <a:ext cx="6669087" cy="4849906"/>
          </a:xfrm>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losi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t>‹#›</a:t>
            </a:fld>
            <a:endParaRPr lang="en-US"/>
          </a:p>
        </p:txBody>
      </p:sp>
      <p:sp>
        <p:nvSpPr>
          <p:cNvPr id="5" name="Rectangle 4"/>
          <p:cNvSpPr/>
          <p:nvPr/>
        </p:nvSpPr>
        <p:spPr>
          <a:xfrm>
            <a:off x="182880" y="1179576"/>
            <a:ext cx="8787384" cy="5276088"/>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Picture 5" descr="DirectionalButtons-LeftOnlyOnly.png"/>
          <p:cNvPicPr>
            <a:picLocks noChangeAspect="1"/>
          </p:cNvPicPr>
          <p:nvPr/>
        </p:nvPicPr>
        <p:blipFill>
          <a:blip r:embed="rId2"/>
          <a:stretch>
            <a:fillRect/>
          </a:stretch>
        </p:blipFill>
        <p:spPr>
          <a:xfrm>
            <a:off x="7837488" y="538163"/>
            <a:ext cx="752475" cy="3524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415925" y="2756646"/>
            <a:ext cx="8308975" cy="3491753"/>
          </a:xfrm>
        </p:spPr>
        <p:txBody>
          <a:bodyPr>
            <a:normAutofit/>
          </a:bodyPr>
          <a:lstStyle>
            <a:lvl1pPr>
              <a:defRPr sz="20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Alt.">
    <p:spTree>
      <p:nvGrpSpPr>
        <p:cNvPr id="1" name=""/>
        <p:cNvGrpSpPr/>
        <p:nvPr/>
      </p:nvGrpSpPr>
      <p:grpSpPr>
        <a:xfrm>
          <a:off x="0" y="0"/>
          <a:ext cx="0" cy="0"/>
          <a:chOff x="0" y="0"/>
          <a:chExt cx="0" cy="0"/>
        </a:xfrm>
      </p:grpSpPr>
      <p:pic>
        <p:nvPicPr>
          <p:cNvPr id="8" name="Picture 7" descr="wireframeOverlay-TCFull.png"/>
          <p:cNvPicPr>
            <a:picLocks noChangeAspect="1"/>
          </p:cNvPicPr>
          <p:nvPr/>
        </p:nvPicPr>
        <p:blipFill>
          <a:blip r:embed="rId2"/>
          <a:srcRect l="-198711"/>
          <a:stretch>
            <a:fillRect/>
          </a:stretch>
        </p:blipFill>
        <p:spPr>
          <a:xfrm>
            <a:off x="177999" y="1179576"/>
            <a:ext cx="8788373" cy="5276088"/>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1pPr>
              <a:buClrTx/>
              <a:defRPr>
                <a:solidFill>
                  <a:schemeClr val="bg1"/>
                </a:solidFill>
              </a:defRPr>
            </a:lvl1pPr>
            <a:lvl2pPr>
              <a:buClr>
                <a:schemeClr val="bg1">
                  <a:lumMod val="75000"/>
                </a:schemeClr>
              </a:buClr>
              <a:defRPr>
                <a:solidFill>
                  <a:schemeClr val="bg1"/>
                </a:solidFill>
              </a:defRPr>
            </a:lvl2pPr>
            <a:lvl3pPr>
              <a:buClrTx/>
              <a:defRPr>
                <a:solidFill>
                  <a:schemeClr val="bg1"/>
                </a:solidFill>
              </a:defRPr>
            </a:lvl3pPr>
            <a:lvl4pPr>
              <a:buClr>
                <a:schemeClr val="bg1">
                  <a:lumMod val="75000"/>
                </a:schemeClr>
              </a:buClr>
              <a:defRPr>
                <a:solidFill>
                  <a:schemeClr val="bg1"/>
                </a:solidFill>
              </a:defRPr>
            </a:lvl4pPr>
            <a:lvl5pPr>
              <a:buClrTx/>
              <a:defRPr>
                <a:solidFill>
                  <a:schemeClr val="bg1"/>
                </a:solidFill>
              </a:defRPr>
            </a:lvl5pPr>
            <a:lvl6pPr>
              <a:buClr>
                <a:schemeClr val="bg1">
                  <a:lumMod val="75000"/>
                </a:schemeClr>
              </a:buClr>
              <a:defRPr lang="en-US" sz="1800" kern="1200" dirty="0" smtClean="0">
                <a:solidFill>
                  <a:schemeClr val="bg1"/>
                </a:solidFill>
                <a:latin typeface="+mn-lt"/>
                <a:ea typeface="+mn-ea"/>
                <a:cs typeface="+mn-cs"/>
              </a:defRPr>
            </a:lvl6pPr>
            <a:lvl7pPr>
              <a:buClr>
                <a:schemeClr val="bg1"/>
              </a:buClr>
              <a:defRPr lang="en-US" sz="1800" kern="1200" dirty="0" smtClean="0">
                <a:solidFill>
                  <a:schemeClr val="bg1"/>
                </a:solidFill>
                <a:latin typeface="+mn-lt"/>
                <a:ea typeface="+mn-ea"/>
                <a:cs typeface="+mn-cs"/>
              </a:defRPr>
            </a:lvl7pPr>
            <a:lvl8pPr>
              <a:buClr>
                <a:schemeClr val="bg1">
                  <a:lumMod val="75000"/>
                </a:schemeClr>
              </a:buClr>
              <a:defRPr lang="en-US" sz="1800" kern="1200" dirty="0" smtClean="0">
                <a:solidFill>
                  <a:schemeClr val="bg1"/>
                </a:solidFill>
                <a:latin typeface="+mn-lt"/>
                <a:ea typeface="+mn-ea"/>
                <a:cs typeface="+mn-cs"/>
              </a:defRPr>
            </a:lvl8pPr>
            <a:lvl9pPr>
              <a:buClr>
                <a:schemeClr val="bg1"/>
              </a:buClr>
              <a:defRPr sz="1800" kern="1200" dirty="0">
                <a:solidFill>
                  <a:schemeClr val="bg1"/>
                </a:solidFill>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wireframeOverlay-SectionH.png"/>
          <p:cNvPicPr>
            <a:picLocks noChangeAspect="1"/>
          </p:cNvPicPr>
          <p:nvPr/>
        </p:nvPicPr>
        <p:blipFill>
          <a:blip r:embed="rId2"/>
          <a:srcRect r="-91875"/>
          <a:stretch>
            <a:fillRect/>
          </a:stretch>
        </p:blipFill>
        <p:spPr>
          <a:xfrm>
            <a:off x="182880" y="1179576"/>
            <a:ext cx="8785105" cy="5276088"/>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2133600" y="3429000"/>
            <a:ext cx="6591300" cy="1371600"/>
          </a:xfrm>
        </p:spPr>
        <p:txBody>
          <a:bodyPr anchor="b" anchorCtr="0"/>
          <a:lstStyle>
            <a:lvl1pPr algn="r">
              <a:defRPr sz="4800" b="0" cap="none" baseline="0"/>
            </a:lvl1pPr>
          </a:lstStyle>
          <a:p>
            <a:r>
              <a:rPr lang="en-US"/>
              <a:t>Click to edit Master title style</a:t>
            </a:r>
            <a:endParaRPr dirty="0"/>
          </a:p>
        </p:txBody>
      </p:sp>
      <p:sp>
        <p:nvSpPr>
          <p:cNvPr id="3" name="Text Placeholder 2"/>
          <p:cNvSpPr>
            <a:spLocks noGrp="1"/>
          </p:cNvSpPr>
          <p:nvPr>
            <p:ph type="body" idx="1"/>
          </p:nvPr>
        </p:nvSpPr>
        <p:spPr>
          <a:xfrm>
            <a:off x="2133600" y="4800599"/>
            <a:ext cx="6591300" cy="1066801"/>
          </a:xfrm>
        </p:spPr>
        <p:txBody>
          <a:bodyPr anchor="t" anchorCtr="0">
            <a:normAutofit/>
          </a:bodyPr>
          <a:lstStyle>
            <a:lvl1pPr marL="0" indent="0" algn="r">
              <a:spcBef>
                <a:spcPts val="30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E38E4D-051A-41E1-86A4-E56916468FD0}"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16859"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873214"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7CE38E4D-051A-41E1-86A4-E56916468FD0}"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16859"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16859"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873752"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73752"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7CE38E4D-051A-41E1-86A4-E56916468FD0}"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CE38E4D-051A-41E1-86A4-E56916468FD0}"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wireframeOverlay-ContentCap.png"/>
          <p:cNvPicPr>
            <a:picLocks noChangeAspect="1"/>
          </p:cNvPicPr>
          <p:nvPr/>
        </p:nvPicPr>
        <p:blipFill>
          <a:blip r:embed="rId2"/>
          <a:srcRect b="-135871"/>
          <a:stretch>
            <a:fillRect/>
          </a:stretch>
        </p:blipFill>
        <p:spPr>
          <a:xfrm>
            <a:off x="182880" y="1179575"/>
            <a:ext cx="4228522" cy="5274037"/>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3697941" cy="1162050"/>
          </a:xfrm>
        </p:spPr>
        <p:txBody>
          <a:bodyPr anchor="b"/>
          <a:lstStyle>
            <a:lvl1pPr algn="l">
              <a:defRPr sz="28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612341" y="1600200"/>
            <a:ext cx="4101353" cy="4652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416859" y="2837329"/>
            <a:ext cx="3697941" cy="3415834"/>
          </a:xfrm>
        </p:spPr>
        <p:txBody>
          <a:bodyPr vert="horz" lIns="91440" tIns="45720" rIns="91440" bIns="45720" rtlCol="0">
            <a:normAutofit/>
          </a:bodyPr>
          <a:lstStyle>
            <a:lvl1pPr marL="0" indent="0">
              <a:spcBef>
                <a:spcPts val="600"/>
              </a:spcBef>
              <a:buNone/>
              <a:defRPr sz="1600" kern="1200">
                <a:solidFill>
                  <a:schemeClr val="bg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tx1">
                  <a:lumMod val="50000"/>
                  <a:lumOff val="50000"/>
                </a:schemeClr>
              </a:buClr>
              <a:buSzPct val="70000"/>
              <a:buFont typeface="Wingdings" pitchFamily="2" charset="2"/>
              <a:buNone/>
            </a:pPr>
            <a:r>
              <a:rPr lang="en-US"/>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5925" y="1456765"/>
            <a:ext cx="8308975" cy="1143000"/>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415925" y="2770188"/>
            <a:ext cx="8308975" cy="34782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450105" y="6454588"/>
            <a:ext cx="2398059" cy="228600"/>
          </a:xfrm>
          <a:prstGeom prst="rect">
            <a:avLst/>
          </a:prstGeom>
        </p:spPr>
        <p:txBody>
          <a:bodyPr vert="horz" lIns="91440" tIns="45720" rIns="91440" bIns="45720" rtlCol="0" anchor="ctr"/>
          <a:lstStyle>
            <a:lvl1pPr algn="r">
              <a:defRPr sz="1000">
                <a:solidFill>
                  <a:schemeClr val="tx1">
                    <a:lumMod val="75000"/>
                    <a:lumOff val="25000"/>
                  </a:schemeClr>
                </a:solidFill>
              </a:defRPr>
            </a:lvl1pPr>
          </a:lstStyle>
          <a:p>
            <a:fld id="{7CE38E4D-051A-41E1-86A4-E56916468FD0}" type="datetimeFigureOut">
              <a:rPr lang="en-US" smtClean="0"/>
              <a:t>6/3/2021</a:t>
            </a:fld>
            <a:endParaRPr lang="en-US"/>
          </a:p>
        </p:txBody>
      </p:sp>
      <p:sp>
        <p:nvSpPr>
          <p:cNvPr id="5" name="Footer Placeholder 4"/>
          <p:cNvSpPr>
            <a:spLocks noGrp="1"/>
          </p:cNvSpPr>
          <p:nvPr>
            <p:ph type="ftr" sz="quarter" idx="3"/>
          </p:nvPr>
        </p:nvSpPr>
        <p:spPr>
          <a:xfrm>
            <a:off x="259976" y="6454588"/>
            <a:ext cx="3657600" cy="228600"/>
          </a:xfrm>
          <a:prstGeom prst="rect">
            <a:avLst/>
          </a:prstGeom>
        </p:spPr>
        <p:txBody>
          <a:bodyPr vert="horz" lIns="91440" tIns="45720" rIns="91440" bIns="45720" rtlCol="0" anchor="ctr"/>
          <a:lstStyle>
            <a:lvl1pPr algn="l">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8382000" y="1219200"/>
            <a:ext cx="533400" cy="365125"/>
          </a:xfrm>
          <a:prstGeom prst="rect">
            <a:avLst/>
          </a:prstGeom>
        </p:spPr>
        <p:txBody>
          <a:bodyPr vert="horz" lIns="91440" tIns="45720" rIns="91440" bIns="45720" rtlCol="0" anchor="ctr"/>
          <a:lstStyle>
            <a:lvl1pPr algn="r">
              <a:defRPr sz="1200">
                <a:solidFill>
                  <a:schemeClr val="bg1"/>
                </a:solidFill>
              </a:defRPr>
            </a:lvl1pPr>
          </a:lstStyle>
          <a:p>
            <a:fld id="{886BB73A-582F-4420-9A14-CB10A2B2E5E8}" type="slidenum">
              <a:rPr lang="en-US" smtClean="0"/>
              <a:t>‹#›</a:t>
            </a:fld>
            <a:endParaRPr lang="en-US"/>
          </a:p>
        </p:txBody>
      </p:sp>
      <p:pic>
        <p:nvPicPr>
          <p:cNvPr id="7" name="Picture 6" descr="HomeButton.png">
            <a:hlinkClick r:id="" action="ppaction://hlinkshowjump?jump=firstslide"/>
          </p:cNvPr>
          <p:cNvPicPr>
            <a:picLocks noChangeAspect="1"/>
          </p:cNvPicPr>
          <p:nvPr/>
        </p:nvPicPr>
        <p:blipFill>
          <a:blip r:embed="rId18"/>
          <a:stretch>
            <a:fillRect/>
          </a:stretch>
        </p:blipFill>
        <p:spPr>
          <a:xfrm>
            <a:off x="552450" y="526116"/>
            <a:ext cx="457200" cy="352425"/>
          </a:xfrm>
          <a:prstGeom prst="rect">
            <a:avLst/>
          </a:prstGeom>
        </p:spPr>
      </p:pic>
      <p:pic>
        <p:nvPicPr>
          <p:cNvPr id="10" name="Picture 9" descr="DirectionalButtons-Full.png"/>
          <p:cNvPicPr>
            <a:picLocks noChangeAspect="1"/>
          </p:cNvPicPr>
          <p:nvPr/>
        </p:nvPicPr>
        <p:blipFill>
          <a:blip r:embed="rId19"/>
          <a:stretch>
            <a:fillRect/>
          </a:stretch>
        </p:blipFill>
        <p:spPr>
          <a:xfrm>
            <a:off x="7826188" y="526116"/>
            <a:ext cx="752475" cy="35242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spcBef>
          <a:spcPts val="2000"/>
        </a:spcBef>
        <a:buClr>
          <a:schemeClr val="tx1">
            <a:lumMod val="50000"/>
            <a:lumOff val="50000"/>
          </a:schemeClr>
        </a:buClr>
        <a:buSzPct val="70000"/>
        <a:buFont typeface="Wingdings" pitchFamily="2" charset="2"/>
        <a:buChar char="l"/>
        <a:defRPr sz="20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30388"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7400"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a:t>TED TALK!</a:t>
            </a:r>
          </a:p>
        </p:txBody>
      </p:sp>
      <p:sp>
        <p:nvSpPr>
          <p:cNvPr id="3" name="Subtitle 2"/>
          <p:cNvSpPr>
            <a:spLocks noGrp="1"/>
          </p:cNvSpPr>
          <p:nvPr>
            <p:ph type="subTitle" idx="1"/>
          </p:nvPr>
        </p:nvSpPr>
        <p:spPr/>
        <p:txBody>
          <a:bodyPr>
            <a:noAutofit/>
          </a:bodyPr>
          <a:lstStyle/>
          <a:p>
            <a:r>
              <a:rPr lang="en-US" sz="4400" dirty="0"/>
              <a:t>Team Project</a:t>
            </a:r>
          </a:p>
          <a:p>
            <a:r>
              <a:rPr lang="en-US" sz="4400" i="1" dirty="0">
                <a:solidFill>
                  <a:srgbClr val="FF0000"/>
                </a:solidFill>
              </a:rPr>
              <a:t>Ground Rules</a:t>
            </a:r>
          </a:p>
        </p:txBody>
      </p:sp>
    </p:spTree>
    <p:extLst>
      <p:ext uri="{BB962C8B-B14F-4D97-AF65-F5344CB8AC3E}">
        <p14:creationId xmlns:p14="http://schemas.microsoft.com/office/powerpoint/2010/main" val="340613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925" y="1456765"/>
            <a:ext cx="8308975" cy="818084"/>
          </a:xfrm>
        </p:spPr>
        <p:txBody>
          <a:bodyPr/>
          <a:lstStyle/>
          <a:p>
            <a:r>
              <a:rPr lang="en-US" dirty="0"/>
              <a:t>TED TALK!</a:t>
            </a:r>
          </a:p>
        </p:txBody>
      </p:sp>
      <p:sp>
        <p:nvSpPr>
          <p:cNvPr id="3" name="Content Placeholder 2"/>
          <p:cNvSpPr>
            <a:spLocks noGrp="1"/>
          </p:cNvSpPr>
          <p:nvPr>
            <p:ph idx="1"/>
          </p:nvPr>
        </p:nvSpPr>
        <p:spPr>
          <a:xfrm>
            <a:off x="415925" y="2756646"/>
            <a:ext cx="8308975" cy="3673030"/>
          </a:xfrm>
        </p:spPr>
        <p:txBody>
          <a:bodyPr>
            <a:normAutofit/>
          </a:bodyPr>
          <a:lstStyle/>
          <a:p>
            <a:pPr marL="0" indent="0">
              <a:buNone/>
            </a:pPr>
            <a:r>
              <a:rPr lang="en-US" dirty="0"/>
              <a:t>This is your final project!  You have been asked to give a presentation to the  CEO of a company about an opportunity that you think might exist in an / the industry your company competes in.  </a:t>
            </a:r>
          </a:p>
          <a:p>
            <a:pPr marL="0" indent="0">
              <a:buNone/>
            </a:pPr>
            <a:r>
              <a:rPr lang="en-US" dirty="0"/>
              <a:t>You must be able to find real data to show (provide evidence and quantify your uncertainty) that action towards this opportunity will benefit some aspect of the company. To make this as real as possible you must pick a real company and address the leadership by name and position.</a:t>
            </a:r>
          </a:p>
        </p:txBody>
      </p:sp>
    </p:spTree>
    <p:extLst>
      <p:ext uri="{BB962C8B-B14F-4D97-AF65-F5344CB8AC3E}">
        <p14:creationId xmlns:p14="http://schemas.microsoft.com/office/powerpoint/2010/main" val="1528002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60EA-7A8E-0A46-BC79-3130F7AEF1F2}"/>
              </a:ext>
            </a:extLst>
          </p:cNvPr>
          <p:cNvSpPr>
            <a:spLocks noGrp="1"/>
          </p:cNvSpPr>
          <p:nvPr>
            <p:ph type="title"/>
          </p:nvPr>
        </p:nvSpPr>
        <p:spPr/>
        <p:txBody>
          <a:bodyPr/>
          <a:lstStyle/>
          <a:p>
            <a:r>
              <a:rPr lang="en-US" dirty="0"/>
              <a:t>TED TALK</a:t>
            </a:r>
          </a:p>
        </p:txBody>
      </p:sp>
      <p:sp>
        <p:nvSpPr>
          <p:cNvPr id="3" name="Content Placeholder 2">
            <a:extLst>
              <a:ext uri="{FF2B5EF4-FFF2-40B4-BE49-F238E27FC236}">
                <a16:creationId xmlns:a16="http://schemas.microsoft.com/office/drawing/2014/main" id="{58592306-BC52-8F48-AD3D-CEE38273A8A2}"/>
              </a:ext>
            </a:extLst>
          </p:cNvPr>
          <p:cNvSpPr>
            <a:spLocks noGrp="1"/>
          </p:cNvSpPr>
          <p:nvPr>
            <p:ph idx="1"/>
          </p:nvPr>
        </p:nvSpPr>
        <p:spPr/>
        <p:txBody>
          <a:bodyPr/>
          <a:lstStyle/>
          <a:p>
            <a:pPr marL="0" indent="0">
              <a:buNone/>
            </a:pPr>
            <a:r>
              <a:rPr lang="en-US" dirty="0"/>
              <a:t>In addition, you will also need to make a separate presentation to the CEO and CIO ,CDO or CTO or equivalent of the company to convince them that the results are viable and technically / statistically  sound.  </a:t>
            </a:r>
          </a:p>
          <a:p>
            <a:pPr marL="0" indent="0">
              <a:buNone/>
            </a:pPr>
            <a:r>
              <a:rPr lang="en-US" dirty="0"/>
              <a:t>This is an exciting opportunity as your research / analysis could drastically impact the company or even the entire world … or both!</a:t>
            </a:r>
          </a:p>
        </p:txBody>
      </p:sp>
    </p:spTree>
    <p:extLst>
      <p:ext uri="{BB962C8B-B14F-4D97-AF65-F5344CB8AC3E}">
        <p14:creationId xmlns:p14="http://schemas.microsoft.com/office/powerpoint/2010/main" val="719625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265AC-FBE4-7F45-AE11-E488FDDF3C19}"/>
              </a:ext>
            </a:extLst>
          </p:cNvPr>
          <p:cNvSpPr>
            <a:spLocks noGrp="1"/>
          </p:cNvSpPr>
          <p:nvPr>
            <p:ph type="title"/>
          </p:nvPr>
        </p:nvSpPr>
        <p:spPr/>
        <p:txBody>
          <a:bodyPr/>
          <a:lstStyle/>
          <a:p>
            <a:r>
              <a:rPr lang="en-US" dirty="0"/>
              <a:t>TED TALK</a:t>
            </a:r>
          </a:p>
        </p:txBody>
      </p:sp>
      <p:sp>
        <p:nvSpPr>
          <p:cNvPr id="3" name="Content Placeholder 2">
            <a:extLst>
              <a:ext uri="{FF2B5EF4-FFF2-40B4-BE49-F238E27FC236}">
                <a16:creationId xmlns:a16="http://schemas.microsoft.com/office/drawing/2014/main" id="{FC68902D-ED8B-644F-9676-545170539CCD}"/>
              </a:ext>
            </a:extLst>
          </p:cNvPr>
          <p:cNvSpPr>
            <a:spLocks noGrp="1"/>
          </p:cNvSpPr>
          <p:nvPr>
            <p:ph idx="1"/>
          </p:nvPr>
        </p:nvSpPr>
        <p:spPr/>
        <p:txBody>
          <a:bodyPr/>
          <a:lstStyle/>
          <a:p>
            <a:pPr marL="0" indent="0">
              <a:buNone/>
            </a:pPr>
            <a:r>
              <a:rPr lang="en-US" dirty="0"/>
              <a:t>You are encouraged to explore a field that you have experience in (</a:t>
            </a:r>
            <a:r>
              <a:rPr lang="en-US" dirty="0" err="1"/>
              <a:t>ie</a:t>
            </a:r>
            <a:r>
              <a:rPr lang="en-US" dirty="0"/>
              <a:t>. you can use data from work or from a hobby) and / or a field that you have a strong interest  and curiosity in.  </a:t>
            </a:r>
          </a:p>
          <a:p>
            <a:pPr marL="0" indent="0">
              <a:buNone/>
            </a:pPr>
            <a:endParaRPr lang="en-US" dirty="0"/>
          </a:p>
          <a:p>
            <a:pPr marL="0" indent="0">
              <a:buNone/>
            </a:pPr>
            <a:r>
              <a:rPr lang="en-US" dirty="0"/>
              <a:t>Have a blast and make this your masterpiece!</a:t>
            </a:r>
          </a:p>
          <a:p>
            <a:endParaRPr lang="en-US" dirty="0"/>
          </a:p>
        </p:txBody>
      </p:sp>
    </p:spTree>
    <p:extLst>
      <p:ext uri="{BB962C8B-B14F-4D97-AF65-F5344CB8AC3E}">
        <p14:creationId xmlns:p14="http://schemas.microsoft.com/office/powerpoint/2010/main" val="93765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92A36-CBE9-964F-8D43-0615A1698D74}"/>
              </a:ext>
            </a:extLst>
          </p:cNvPr>
          <p:cNvSpPr>
            <a:spLocks noGrp="1"/>
          </p:cNvSpPr>
          <p:nvPr>
            <p:ph type="title"/>
          </p:nvPr>
        </p:nvSpPr>
        <p:spPr>
          <a:xfrm>
            <a:off x="212271" y="1456765"/>
            <a:ext cx="8784772" cy="1143000"/>
          </a:xfrm>
        </p:spPr>
        <p:txBody>
          <a:bodyPr/>
          <a:lstStyle/>
          <a:p>
            <a:r>
              <a:rPr lang="en-US" dirty="0"/>
              <a:t>First Step </a:t>
            </a:r>
            <a:br>
              <a:rPr lang="en-US" dirty="0"/>
            </a:br>
            <a:r>
              <a:rPr lang="en-US" sz="2400" dirty="0"/>
              <a:t>(Due:  Next Week – June 10)</a:t>
            </a:r>
            <a:endParaRPr lang="en-US" dirty="0"/>
          </a:p>
        </p:txBody>
      </p:sp>
      <p:sp>
        <p:nvSpPr>
          <p:cNvPr id="3" name="Content Placeholder 2">
            <a:extLst>
              <a:ext uri="{FF2B5EF4-FFF2-40B4-BE49-F238E27FC236}">
                <a16:creationId xmlns:a16="http://schemas.microsoft.com/office/drawing/2014/main" id="{A1DFF14D-368A-0943-A955-311B446C3E2F}"/>
              </a:ext>
            </a:extLst>
          </p:cNvPr>
          <p:cNvSpPr>
            <a:spLocks noGrp="1"/>
          </p:cNvSpPr>
          <p:nvPr>
            <p:ph idx="1"/>
          </p:nvPr>
        </p:nvSpPr>
        <p:spPr/>
        <p:txBody>
          <a:bodyPr/>
          <a:lstStyle/>
          <a:p>
            <a:pPr lvl="1"/>
            <a:r>
              <a:rPr lang="en-US" dirty="0">
                <a:solidFill>
                  <a:schemeClr val="tx1"/>
                </a:solidFill>
              </a:rPr>
              <a:t>Submit Project Proposal via 2DS</a:t>
            </a:r>
          </a:p>
          <a:p>
            <a:pPr lvl="2"/>
            <a:r>
              <a:rPr lang="en-US" dirty="0">
                <a:solidFill>
                  <a:schemeClr val="tx1"/>
                </a:solidFill>
              </a:rPr>
              <a:t>General topic and background</a:t>
            </a:r>
          </a:p>
          <a:p>
            <a:pPr lvl="3"/>
            <a:r>
              <a:rPr lang="en-US" dirty="0">
                <a:solidFill>
                  <a:schemeClr val="tx1"/>
                </a:solidFill>
              </a:rPr>
              <a:t>What is the setting / industry?</a:t>
            </a:r>
          </a:p>
          <a:p>
            <a:pPr lvl="3"/>
            <a:r>
              <a:rPr lang="en-US" dirty="0">
                <a:solidFill>
                  <a:schemeClr val="tx1"/>
                </a:solidFill>
              </a:rPr>
              <a:t>Why is the problem important?  Who should care and why?  What is the potential impact?</a:t>
            </a:r>
          </a:p>
          <a:p>
            <a:pPr lvl="2"/>
            <a:r>
              <a:rPr lang="en-US" dirty="0">
                <a:solidFill>
                  <a:schemeClr val="tx1"/>
                </a:solidFill>
              </a:rPr>
              <a:t>Specific questions of interest (At least two.)</a:t>
            </a:r>
          </a:p>
          <a:p>
            <a:endParaRPr lang="en-US" dirty="0"/>
          </a:p>
        </p:txBody>
      </p:sp>
    </p:spTree>
    <p:extLst>
      <p:ext uri="{BB962C8B-B14F-4D97-AF65-F5344CB8AC3E}">
        <p14:creationId xmlns:p14="http://schemas.microsoft.com/office/powerpoint/2010/main" val="298757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92A36-CBE9-964F-8D43-0615A1698D74}"/>
              </a:ext>
            </a:extLst>
          </p:cNvPr>
          <p:cNvSpPr>
            <a:spLocks noGrp="1"/>
          </p:cNvSpPr>
          <p:nvPr>
            <p:ph type="title"/>
          </p:nvPr>
        </p:nvSpPr>
        <p:spPr>
          <a:xfrm>
            <a:off x="195943" y="1456765"/>
            <a:ext cx="9192986" cy="1143000"/>
          </a:xfrm>
        </p:spPr>
        <p:txBody>
          <a:bodyPr/>
          <a:lstStyle/>
          <a:p>
            <a:r>
              <a:rPr lang="en-US" dirty="0"/>
              <a:t>Second Step </a:t>
            </a:r>
            <a:br>
              <a:rPr lang="en-US" dirty="0"/>
            </a:br>
            <a:r>
              <a:rPr lang="en-US" sz="2400" dirty="0"/>
              <a:t>(Due:  July 8).</a:t>
            </a:r>
            <a:endParaRPr lang="en-US" dirty="0"/>
          </a:p>
        </p:txBody>
      </p:sp>
      <p:sp>
        <p:nvSpPr>
          <p:cNvPr id="3" name="Content Placeholder 2">
            <a:extLst>
              <a:ext uri="{FF2B5EF4-FFF2-40B4-BE49-F238E27FC236}">
                <a16:creationId xmlns:a16="http://schemas.microsoft.com/office/drawing/2014/main" id="{A1DFF14D-368A-0943-A955-311B446C3E2F}"/>
              </a:ext>
            </a:extLst>
          </p:cNvPr>
          <p:cNvSpPr>
            <a:spLocks noGrp="1"/>
          </p:cNvSpPr>
          <p:nvPr>
            <p:ph idx="1"/>
          </p:nvPr>
        </p:nvSpPr>
        <p:spPr/>
        <p:txBody>
          <a:bodyPr/>
          <a:lstStyle/>
          <a:p>
            <a:pPr lvl="1"/>
            <a:r>
              <a:rPr lang="en-US" sz="1400" dirty="0">
                <a:solidFill>
                  <a:schemeClr val="tx1"/>
                </a:solidFill>
              </a:rPr>
              <a:t>Submit Project Proposal via 2DS by 11:59pm CST (End of Unit 6).  </a:t>
            </a:r>
          </a:p>
          <a:p>
            <a:pPr lvl="2"/>
            <a:r>
              <a:rPr lang="en-US" sz="1400" dirty="0">
                <a:solidFill>
                  <a:schemeClr val="tx1"/>
                </a:solidFill>
              </a:rPr>
              <a:t>General topic and background</a:t>
            </a:r>
          </a:p>
          <a:p>
            <a:pPr lvl="3"/>
            <a:r>
              <a:rPr lang="en-US" sz="1400" dirty="0">
                <a:solidFill>
                  <a:schemeClr val="tx1"/>
                </a:solidFill>
              </a:rPr>
              <a:t>What is the setting / industry?</a:t>
            </a:r>
          </a:p>
          <a:p>
            <a:pPr lvl="3"/>
            <a:r>
              <a:rPr lang="en-US" sz="1400" dirty="0">
                <a:solidFill>
                  <a:schemeClr val="tx1"/>
                </a:solidFill>
              </a:rPr>
              <a:t>Why is the problem important?  Who should care and why?  What is the potential impact?</a:t>
            </a:r>
          </a:p>
          <a:p>
            <a:pPr lvl="2"/>
            <a:r>
              <a:rPr lang="en-US" sz="1400" dirty="0">
                <a:solidFill>
                  <a:schemeClr val="tx1"/>
                </a:solidFill>
              </a:rPr>
              <a:t>Specific questions of interest (At least two.)</a:t>
            </a:r>
          </a:p>
          <a:p>
            <a:pPr lvl="2"/>
            <a:r>
              <a:rPr lang="en-US" sz="2000" b="1" dirty="0">
                <a:solidFill>
                  <a:schemeClr val="tx1"/>
                </a:solidFill>
              </a:rPr>
              <a:t>Data Dictionary </a:t>
            </a:r>
          </a:p>
          <a:p>
            <a:pPr lvl="2"/>
            <a:r>
              <a:rPr lang="en-US" sz="2000" b="1" dirty="0">
                <a:solidFill>
                  <a:schemeClr val="tx1"/>
                </a:solidFill>
              </a:rPr>
              <a:t>DELTTAA, FACE and Pachinko (For each question of interest.)</a:t>
            </a:r>
          </a:p>
          <a:p>
            <a:pPr lvl="2"/>
            <a:r>
              <a:rPr lang="en-US" sz="2000" b="1" dirty="0">
                <a:solidFill>
                  <a:schemeClr val="tx1"/>
                </a:solidFill>
              </a:rPr>
              <a:t>Beginning of EDA (at least 1 page (one page is enough) … just enough to show the data is loaded successfully and progress has been made.  </a:t>
            </a:r>
          </a:p>
          <a:p>
            <a:endParaRPr lang="en-US" dirty="0"/>
          </a:p>
        </p:txBody>
      </p:sp>
    </p:spTree>
    <p:extLst>
      <p:ext uri="{BB962C8B-B14F-4D97-AF65-F5344CB8AC3E}">
        <p14:creationId xmlns:p14="http://schemas.microsoft.com/office/powerpoint/2010/main" val="2137326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Step</a:t>
            </a:r>
            <a:br>
              <a:rPr lang="en-US" dirty="0"/>
            </a:br>
            <a:r>
              <a:rPr lang="en-US" sz="2400" dirty="0"/>
              <a:t>(Due July 22)</a:t>
            </a:r>
            <a:endParaRPr lang="en-US" dirty="0"/>
          </a:p>
        </p:txBody>
      </p:sp>
      <p:sp>
        <p:nvSpPr>
          <p:cNvPr id="3" name="Content Placeholder 2"/>
          <p:cNvSpPr>
            <a:spLocks noGrp="1"/>
          </p:cNvSpPr>
          <p:nvPr>
            <p:ph idx="1"/>
          </p:nvPr>
        </p:nvSpPr>
        <p:spPr>
          <a:xfrm>
            <a:off x="221673" y="2599764"/>
            <a:ext cx="8636000" cy="4013471"/>
          </a:xfrm>
        </p:spPr>
        <p:txBody>
          <a:bodyPr>
            <a:normAutofit fontScale="55000" lnSpcReduction="20000"/>
          </a:bodyPr>
          <a:lstStyle/>
          <a:p>
            <a:r>
              <a:rPr lang="en-US" dirty="0"/>
              <a:t>Deliverables </a:t>
            </a:r>
          </a:p>
          <a:p>
            <a:pPr lvl="1"/>
            <a:r>
              <a:rPr lang="en-US" dirty="0">
                <a:solidFill>
                  <a:schemeClr val="tx1"/>
                </a:solidFill>
              </a:rPr>
              <a:t>RMD or </a:t>
            </a:r>
            <a:r>
              <a:rPr lang="en-US" dirty="0" err="1">
                <a:solidFill>
                  <a:schemeClr val="tx1"/>
                </a:solidFill>
              </a:rPr>
              <a:t>Jupyter</a:t>
            </a:r>
            <a:r>
              <a:rPr lang="en-US" dirty="0">
                <a:solidFill>
                  <a:schemeClr val="tx1"/>
                </a:solidFill>
              </a:rPr>
              <a:t> Notebook (30%) </a:t>
            </a:r>
          </a:p>
          <a:p>
            <a:pPr lvl="2"/>
            <a:r>
              <a:rPr lang="en-US" dirty="0">
                <a:solidFill>
                  <a:schemeClr val="tx1"/>
                </a:solidFill>
              </a:rPr>
              <a:t>Knit / output to a PDF.  </a:t>
            </a:r>
          </a:p>
          <a:p>
            <a:pPr lvl="2"/>
            <a:r>
              <a:rPr lang="en-US" b="1" dirty="0">
                <a:solidFill>
                  <a:schemeClr val="tx1"/>
                </a:solidFill>
              </a:rPr>
              <a:t>Team members will receive the same grade for both set of slides.</a:t>
            </a:r>
            <a:endParaRPr lang="en-US" dirty="0">
              <a:solidFill>
                <a:schemeClr val="tx1"/>
              </a:solidFill>
            </a:endParaRPr>
          </a:p>
          <a:p>
            <a:pPr lvl="2"/>
            <a:r>
              <a:rPr lang="en-US" b="1" u="sng" dirty="0">
                <a:solidFill>
                  <a:schemeClr val="tx1"/>
                </a:solidFill>
              </a:rPr>
              <a:t>It is the responsibility of both team members to be well versed in the material for both presentations  even though they will only be presenting one of them.  </a:t>
            </a:r>
          </a:p>
          <a:p>
            <a:pPr lvl="1"/>
            <a:r>
              <a:rPr lang="en-US" dirty="0">
                <a:solidFill>
                  <a:schemeClr val="tx1"/>
                </a:solidFill>
              </a:rPr>
              <a:t>Presentation Slides (30%)</a:t>
            </a:r>
          </a:p>
          <a:p>
            <a:pPr lvl="2"/>
            <a:r>
              <a:rPr lang="en-US" b="1" dirty="0">
                <a:solidFill>
                  <a:schemeClr val="tx1"/>
                </a:solidFill>
              </a:rPr>
              <a:t>PowerPoint, Prezi, </a:t>
            </a:r>
            <a:r>
              <a:rPr lang="en-US" b="1" dirty="0" err="1">
                <a:solidFill>
                  <a:schemeClr val="tx1"/>
                </a:solidFill>
              </a:rPr>
              <a:t>LaTex</a:t>
            </a:r>
            <a:r>
              <a:rPr lang="en-US" b="1" dirty="0">
                <a:solidFill>
                  <a:schemeClr val="tx1"/>
                </a:solidFill>
              </a:rPr>
              <a:t>, other presentation formats are fine … but must have ”slides” … the presentation cannot be scrolled through (like an RMD).  </a:t>
            </a:r>
          </a:p>
          <a:p>
            <a:pPr lvl="2"/>
            <a:r>
              <a:rPr lang="en-US" b="1" u="sng" dirty="0">
                <a:solidFill>
                  <a:schemeClr val="tx1"/>
                </a:solidFill>
              </a:rPr>
              <a:t>Team members will receive the same grade for both set of slides.</a:t>
            </a:r>
          </a:p>
          <a:p>
            <a:pPr lvl="2"/>
            <a:r>
              <a:rPr lang="en-US" b="1" dirty="0">
                <a:solidFill>
                  <a:schemeClr val="tx1"/>
                </a:solidFill>
              </a:rPr>
              <a:t>It is the responsibility of both team members to be well versed in the material for both presentations  even though they will only be presenting one of them.  </a:t>
            </a:r>
          </a:p>
          <a:p>
            <a:pPr lvl="1"/>
            <a:r>
              <a:rPr lang="en-US" dirty="0"/>
              <a:t>Presentation Delivery (40%) </a:t>
            </a:r>
          </a:p>
          <a:p>
            <a:pPr lvl="2"/>
            <a:r>
              <a:rPr lang="en-US" dirty="0"/>
              <a:t>One Team member will make a non-technical presentation to the CEO  or equivalent.  Research this leader or leaders and tailor your talk to their background and ability.  If it is unclear or you are unsure, assume the he or she or they have basic statistical / quantitative ability and make sure to explain, but not over explain relevant analytical details.  </a:t>
            </a:r>
          </a:p>
          <a:p>
            <a:pPr lvl="2"/>
            <a:r>
              <a:rPr lang="en-US" dirty="0"/>
              <a:t>One Team member will make a technical presentation to the CDO and CIO who you may assume will be comfortable with any technical concept or method you wish to share with them.  However, this does not mean that we should speed through explanations, technical details and conclusions.  They are comfortable with the technical details but still need to be told the story.  </a:t>
            </a:r>
          </a:p>
          <a:p>
            <a:pPr lvl="2"/>
            <a:r>
              <a:rPr lang="en-US" b="1" dirty="0"/>
              <a:t>Team members will receive </a:t>
            </a:r>
            <a:r>
              <a:rPr lang="en-US" b="1" i="1" dirty="0"/>
              <a:t>separate</a:t>
            </a:r>
            <a:r>
              <a:rPr lang="en-US" b="1" dirty="0"/>
              <a:t> grades for their individual presentations.  </a:t>
            </a:r>
          </a:p>
          <a:p>
            <a:pPr lvl="2"/>
            <a:r>
              <a:rPr lang="en-US" b="1" dirty="0"/>
              <a:t>Presentations will be recorded via screen capture software (QuickTime, Camtasia, etc.)  The students face must be recorded in the presentation … body language and facial expressions are important. The intent is not to make the student buy expensive software.  Please let me know if you are not able to find the technology / software to perform this.  Note: Most Macs have QuickTime which has this capability.  </a:t>
            </a:r>
          </a:p>
          <a:p>
            <a:pPr lvl="2"/>
            <a:endParaRPr lang="en-US" b="1" dirty="0">
              <a:solidFill>
                <a:schemeClr val="tx1"/>
              </a:solidFill>
            </a:endParaRPr>
          </a:p>
          <a:p>
            <a:pPr lvl="2"/>
            <a:endParaRPr lang="en-US" dirty="0">
              <a:solidFill>
                <a:schemeClr val="tx1"/>
              </a:solidFill>
            </a:endParaRPr>
          </a:p>
          <a:p>
            <a:pPr lvl="1"/>
            <a:endParaRPr lang="en-US" b="1" i="1" dirty="0">
              <a:solidFill>
                <a:srgbClr val="FF0000"/>
              </a:solidFill>
            </a:endParaRPr>
          </a:p>
        </p:txBody>
      </p:sp>
    </p:spTree>
    <p:extLst>
      <p:ext uri="{BB962C8B-B14F-4D97-AF65-F5344CB8AC3E}">
        <p14:creationId xmlns:p14="http://schemas.microsoft.com/office/powerpoint/2010/main" val="1127162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TED TALK </a:t>
            </a:r>
            <a:r>
              <a:rPr lang="en-US"/>
              <a:t>GRADING FOCUS – July 29th</a:t>
            </a:r>
            <a:endParaRPr lang="en-US" dirty="0"/>
          </a:p>
        </p:txBody>
      </p:sp>
      <p:sp>
        <p:nvSpPr>
          <p:cNvPr id="3" name="Content Placeholder 2"/>
          <p:cNvSpPr>
            <a:spLocks noGrp="1"/>
          </p:cNvSpPr>
          <p:nvPr>
            <p:ph idx="1"/>
          </p:nvPr>
        </p:nvSpPr>
        <p:spPr>
          <a:xfrm>
            <a:off x="272563" y="2730270"/>
            <a:ext cx="8452338" cy="3837585"/>
          </a:xfrm>
        </p:spPr>
        <p:txBody>
          <a:bodyPr>
            <a:normAutofit fontScale="77500" lnSpcReduction="20000"/>
          </a:bodyPr>
          <a:lstStyle/>
          <a:p>
            <a:r>
              <a:rPr lang="en-US" b="1" dirty="0">
                <a:solidFill>
                  <a:srgbClr val="FF0000"/>
                </a:solidFill>
              </a:rPr>
              <a:t>Grading</a:t>
            </a:r>
            <a:r>
              <a:rPr lang="en-US" dirty="0"/>
              <a:t> </a:t>
            </a:r>
            <a:r>
              <a:rPr lang="en-US" b="1" dirty="0"/>
              <a:t>will be based on the Professor’s judgment of the Team’s performance on the following criteria:</a:t>
            </a:r>
          </a:p>
          <a:p>
            <a:pPr lvl="1"/>
            <a:r>
              <a:rPr lang="en-US" b="1" dirty="0">
                <a:solidFill>
                  <a:srgbClr val="FF0000"/>
                </a:solidFill>
              </a:rPr>
              <a:t>Proper, Thorough Application of the Methodology</a:t>
            </a:r>
          </a:p>
          <a:p>
            <a:pPr lvl="2"/>
            <a:r>
              <a:rPr lang="en-US" b="1" i="1" dirty="0">
                <a:solidFill>
                  <a:srgbClr val="FF0000"/>
                </a:solidFill>
              </a:rPr>
              <a:t>D-E-L-T-T-A-A</a:t>
            </a:r>
          </a:p>
          <a:p>
            <a:pPr lvl="2"/>
            <a:r>
              <a:rPr lang="en-US" b="1" i="1" dirty="0">
                <a:solidFill>
                  <a:srgbClr val="FF0000"/>
                </a:solidFill>
              </a:rPr>
              <a:t>Frame the Problem - Solve the Problem - Communicate &amp; Act on the Results</a:t>
            </a:r>
          </a:p>
          <a:p>
            <a:pPr lvl="2"/>
            <a:r>
              <a:rPr lang="en-US" b="1" i="1" dirty="0">
                <a:solidFill>
                  <a:srgbClr val="FF0000"/>
                </a:solidFill>
              </a:rPr>
              <a:t>Pachinko</a:t>
            </a:r>
          </a:p>
          <a:p>
            <a:pPr lvl="1"/>
            <a:r>
              <a:rPr lang="en-US" b="1" dirty="0">
                <a:solidFill>
                  <a:srgbClr val="FF0000"/>
                </a:solidFill>
              </a:rPr>
              <a:t>Innovative &amp; Proper Application / Interpretation of Analytical Techniques</a:t>
            </a:r>
          </a:p>
          <a:p>
            <a:pPr lvl="1"/>
            <a:r>
              <a:rPr lang="en-US" b="1" dirty="0">
                <a:solidFill>
                  <a:srgbClr val="FF0000"/>
                </a:solidFill>
              </a:rPr>
              <a:t>Organization, readability and thoroughness of the RMD / Notebook</a:t>
            </a:r>
          </a:p>
          <a:p>
            <a:pPr lvl="1"/>
            <a:r>
              <a:rPr lang="en-US" b="1" dirty="0">
                <a:solidFill>
                  <a:srgbClr val="FF0000"/>
                </a:solidFill>
              </a:rPr>
              <a:t>Presentation Quality</a:t>
            </a:r>
          </a:p>
          <a:p>
            <a:pPr lvl="2"/>
            <a:r>
              <a:rPr lang="en-US" b="1" dirty="0">
                <a:solidFill>
                  <a:srgbClr val="FF0000"/>
                </a:solidFill>
              </a:rPr>
              <a:t>Slide Design: not too many words on a slide, interesting and relevant plots and charts, animation (fading in bullet </a:t>
            </a:r>
            <a:r>
              <a:rPr lang="en-US" b="1" dirty="0" err="1">
                <a:solidFill>
                  <a:srgbClr val="FF0000"/>
                </a:solidFill>
              </a:rPr>
              <a:t>points,etc</a:t>
            </a:r>
            <a:r>
              <a:rPr lang="en-US" b="1" dirty="0">
                <a:solidFill>
                  <a:srgbClr val="FF0000"/>
                </a:solidFill>
              </a:rPr>
              <a:t>)</a:t>
            </a:r>
          </a:p>
          <a:p>
            <a:pPr lvl="2"/>
            <a:r>
              <a:rPr lang="en-US" b="1" dirty="0">
                <a:solidFill>
                  <a:srgbClr val="FF0000"/>
                </a:solidFill>
              </a:rPr>
              <a:t>Voice Inflection, Polished / Practiced Delivery, possibly some but not many misstatements.  It is only 8  minutes max, if you make a medium or big mistake just start over.  It will get better each time.  (And this is to the C-Suite folks!  High stakes and high </a:t>
            </a:r>
            <a:r>
              <a:rPr lang="en-US" b="1" dirty="0" err="1">
                <a:solidFill>
                  <a:srgbClr val="FF0000"/>
                </a:solidFill>
              </a:rPr>
              <a:t>visibililty</a:t>
            </a:r>
            <a:r>
              <a:rPr lang="en-US" b="1" dirty="0">
                <a:solidFill>
                  <a:srgbClr val="FF0000"/>
                </a:solidFill>
              </a:rPr>
              <a:t>!</a:t>
            </a:r>
          </a:p>
          <a:p>
            <a:pPr lvl="1"/>
            <a:r>
              <a:rPr lang="en-US" b="1" dirty="0">
                <a:solidFill>
                  <a:srgbClr val="FF0000"/>
                </a:solidFill>
              </a:rPr>
              <a:t>Persuasiveness of the Business Case</a:t>
            </a:r>
          </a:p>
          <a:p>
            <a:pPr lvl="2"/>
            <a:r>
              <a:rPr lang="en-US" b="1" i="1" dirty="0">
                <a:solidFill>
                  <a:srgbClr val="FF0000"/>
                </a:solidFill>
              </a:rPr>
              <a:t>Would a CEO make a decision and act on the results of your analysis?</a:t>
            </a:r>
          </a:p>
        </p:txBody>
      </p:sp>
    </p:spTree>
    <p:extLst>
      <p:ext uri="{BB962C8B-B14F-4D97-AF65-F5344CB8AC3E}">
        <p14:creationId xmlns:p14="http://schemas.microsoft.com/office/powerpoint/2010/main" val="2304988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po">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Expo">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Expo">
      <a:fillStyleLst>
        <a:solidFill>
          <a:schemeClr val="phClr"/>
        </a:solidFill>
        <a:gradFill rotWithShape="1">
          <a:gsLst>
            <a:gs pos="0">
              <a:schemeClr val="phClr">
                <a:tint val="100000"/>
                <a:satMod val="130000"/>
              </a:schemeClr>
            </a:gs>
            <a:gs pos="100000">
              <a:schemeClr val="phClr">
                <a:tint val="50000"/>
                <a:satMod val="150000"/>
              </a:schemeClr>
            </a:gs>
          </a:gsLst>
          <a:lin ang="16200000" scaled="1"/>
        </a:gradFill>
        <a:gradFill rotWithShape="1">
          <a:gsLst>
            <a:gs pos="0">
              <a:schemeClr val="phClr">
                <a:shade val="93000"/>
                <a:satMod val="130000"/>
              </a:schemeClr>
            </a:gs>
            <a:gs pos="60000">
              <a:schemeClr val="phClr">
                <a:tint val="80000"/>
                <a:shade val="93000"/>
                <a:satMod val="130000"/>
              </a:schemeClr>
            </a:gs>
            <a:gs pos="100000">
              <a:schemeClr val="phClr">
                <a:tint val="50000"/>
                <a:shade val="94000"/>
                <a:alpha val="100000"/>
                <a:satMod val="135000"/>
              </a:schemeClr>
            </a:gs>
          </a:gsLst>
          <a:lin ang="16200000" scaled="0"/>
        </a:gra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34925" cap="flat" cmpd="sng" algn="ctr">
          <a:gradFill>
            <a:gsLst>
              <a:gs pos="0">
                <a:schemeClr val="accent1">
                  <a:lumMod val="40000"/>
                  <a:lumOff val="60000"/>
                </a:schemeClr>
              </a:gs>
              <a:gs pos="50000">
                <a:schemeClr val="accent1"/>
              </a:gs>
              <a:gs pos="100000">
                <a:schemeClr val="accent1">
                  <a:lumMod val="50000"/>
                </a:schemeClr>
              </a:gs>
            </a:gsLst>
            <a:lin ang="18600000" scaled="0"/>
          </a:gradFill>
          <a:prstDash val="solid"/>
        </a:ln>
      </a:lnStyleLst>
      <a:effectStyleLst>
        <a:effectStyle>
          <a:effectLst/>
        </a:effectStyle>
        <a:effectStyle>
          <a:effectLst>
            <a:innerShdw blurRad="50800" dist="25400" dir="13500000">
              <a:srgbClr val="C0C0C0">
                <a:alpha val="75000"/>
              </a:srgbClr>
            </a:innerShdw>
            <a:outerShdw blurRad="63500" dist="38100" dir="5400000" sx="105000" sy="105000" algn="br" rotWithShape="0">
              <a:srgbClr val="000000">
                <a:alpha val="30000"/>
              </a:srgbClr>
            </a:outerShdw>
          </a:effectLst>
        </a:effectStyle>
        <a:effectStyle>
          <a:effectLst>
            <a:innerShdw blurRad="50800" dist="25400" dir="16200000">
              <a:srgbClr val="C0C0C0">
                <a:alpha val="75000"/>
              </a:srgbClr>
            </a:innerShdw>
            <a:reflection blurRad="63500" stA="40000" endPos="50000" dist="127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a:blip xmlns:r="http://schemas.openxmlformats.org/officeDocument/2006/relationships" r:embed="rId1"/>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Expo.thmx</Template>
  <TotalTime>1777</TotalTime>
  <Words>915</Words>
  <Application>Microsoft Office PowerPoint</Application>
  <PresentationFormat>On-screen Show (4:3)</PresentationFormat>
  <Paragraphs>57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Wingdings</vt:lpstr>
      <vt:lpstr>Expo</vt:lpstr>
      <vt:lpstr>TED TALK!</vt:lpstr>
      <vt:lpstr>TED TALK!</vt:lpstr>
      <vt:lpstr>TED TALK</vt:lpstr>
      <vt:lpstr>TED TALK</vt:lpstr>
      <vt:lpstr>First Step  (Due:  Next Week – June 10)</vt:lpstr>
      <vt:lpstr>Second Step  (Due:  July 8).</vt:lpstr>
      <vt:lpstr>Final Step (Due July 22)</vt:lpstr>
      <vt:lpstr>TED TALK GRADING FOCUS – July 29th</vt:lpstr>
    </vt:vector>
  </TitlesOfParts>
  <Company>Blueprint Technology Advisors,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E/P/MBA Course Proposal</dc:title>
  <dc:creator>Douglas Gray</dc:creator>
  <cp:lastModifiedBy>Paul Bailo</cp:lastModifiedBy>
  <cp:revision>594</cp:revision>
  <dcterms:created xsi:type="dcterms:W3CDTF">2014-06-29T16:25:51Z</dcterms:created>
  <dcterms:modified xsi:type="dcterms:W3CDTF">2021-06-04T01:27:11Z</dcterms:modified>
</cp:coreProperties>
</file>