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50" r:id="rId2"/>
  </p:sldMasterIdLst>
  <p:notesMasterIdLst>
    <p:notesMasterId r:id="rId25"/>
  </p:notesMasterIdLst>
  <p:sldIdLst>
    <p:sldId id="289" r:id="rId3"/>
    <p:sldId id="2682" r:id="rId4"/>
    <p:sldId id="2666" r:id="rId5"/>
    <p:sldId id="2667" r:id="rId6"/>
    <p:sldId id="2683" r:id="rId7"/>
    <p:sldId id="2668" r:id="rId8"/>
    <p:sldId id="2674" r:id="rId9"/>
    <p:sldId id="2675" r:id="rId10"/>
    <p:sldId id="2669" r:id="rId11"/>
    <p:sldId id="2676" r:id="rId12"/>
    <p:sldId id="2670" r:id="rId13"/>
    <p:sldId id="2678" r:id="rId14"/>
    <p:sldId id="2679" r:id="rId15"/>
    <p:sldId id="2686" r:id="rId16"/>
    <p:sldId id="2687" r:id="rId17"/>
    <p:sldId id="2691" r:id="rId18"/>
    <p:sldId id="2688" r:id="rId19"/>
    <p:sldId id="2689" r:id="rId20"/>
    <p:sldId id="2672" r:id="rId21"/>
    <p:sldId id="2684" r:id="rId22"/>
    <p:sldId id="2692" r:id="rId23"/>
    <p:sldId id="26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909" autoAdjust="0"/>
    <p:restoredTop sz="94660"/>
  </p:normalViewPr>
  <p:slideViewPr>
    <p:cSldViewPr snapToGrid="0">
      <p:cViewPr varScale="1">
        <p:scale>
          <a:sx n="110" d="100"/>
          <a:sy n="110"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fred.stlouisfed.org/categories/106"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fred.stlouisfed.org/categories/10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BED60-18B4-40FF-959F-BF5E55C44D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6ECA278-F46A-48F9-AFBA-F4FE87035FE5}">
      <dgm:prSet/>
      <dgm:spPr/>
      <dgm:t>
        <a:bodyPr/>
        <a:lstStyle/>
        <a:p>
          <a:r>
            <a:rPr lang="en-US" dirty="0"/>
            <a:t>This data is from FRED Economic Research linked here </a:t>
          </a:r>
          <a:r>
            <a:rPr lang="en-US" dirty="0">
              <a:hlinkClick xmlns:r="http://schemas.openxmlformats.org/officeDocument/2006/relationships" r:id="rId1"/>
            </a:rPr>
            <a:t>https://fred.stlouisfed.org/categories/106</a:t>
          </a:r>
          <a:r>
            <a:rPr lang="en-US" dirty="0"/>
            <a:t>   </a:t>
          </a:r>
        </a:p>
      </dgm:t>
    </dgm:pt>
    <dgm:pt modelId="{05F06462-1C1B-45F9-A3FB-3D666E782054}" type="parTrans" cxnId="{A549A73B-282A-4C76-BF67-A459F9CB1A03}">
      <dgm:prSet/>
      <dgm:spPr/>
      <dgm:t>
        <a:bodyPr/>
        <a:lstStyle/>
        <a:p>
          <a:endParaRPr lang="en-US"/>
        </a:p>
      </dgm:t>
    </dgm:pt>
    <dgm:pt modelId="{303D954D-6965-48F5-B413-8ECA0C8B1B1C}" type="sibTrans" cxnId="{A549A73B-282A-4C76-BF67-A459F9CB1A03}">
      <dgm:prSet/>
      <dgm:spPr/>
      <dgm:t>
        <a:bodyPr/>
        <a:lstStyle/>
        <a:p>
          <a:endParaRPr lang="en-US"/>
        </a:p>
      </dgm:t>
    </dgm:pt>
    <dgm:pt modelId="{02797ABE-5ECC-4965-AD61-559CE22F3449}">
      <dgm:prSet/>
      <dgm:spPr/>
      <dgm:t>
        <a:bodyPr/>
        <a:lstStyle/>
        <a:p>
          <a:r>
            <a:rPr lang="en-US" dirty="0"/>
            <a:t>75 years quarterly data from 1947 to 2021 </a:t>
          </a:r>
        </a:p>
      </dgm:t>
    </dgm:pt>
    <dgm:pt modelId="{F6ABB17C-7E09-454D-855A-A8967C353813}" type="parTrans" cxnId="{57A47F5A-42AE-4FAC-BB5C-F734208474FA}">
      <dgm:prSet/>
      <dgm:spPr/>
      <dgm:t>
        <a:bodyPr/>
        <a:lstStyle/>
        <a:p>
          <a:endParaRPr lang="en-US"/>
        </a:p>
      </dgm:t>
    </dgm:pt>
    <dgm:pt modelId="{90906B46-C1DB-4778-85A5-B731840AD1CE}" type="sibTrans" cxnId="{57A47F5A-42AE-4FAC-BB5C-F734208474FA}">
      <dgm:prSet/>
      <dgm:spPr/>
      <dgm:t>
        <a:bodyPr/>
        <a:lstStyle/>
        <a:p>
          <a:endParaRPr lang="en-US"/>
        </a:p>
      </dgm:t>
    </dgm:pt>
    <dgm:pt modelId="{A2F9D982-E68E-48AE-A06F-0257195EBAD2}">
      <dgm:prSet/>
      <dgm:spPr/>
      <dgm:t>
        <a:bodyPr/>
        <a:lstStyle/>
        <a:p>
          <a:r>
            <a:rPr lang="en-US" dirty="0"/>
            <a:t>6 variables listed on the left</a:t>
          </a:r>
        </a:p>
      </dgm:t>
    </dgm:pt>
    <dgm:pt modelId="{36276FD1-C520-4D6B-B188-AC3E514D9CF3}" type="parTrans" cxnId="{7623612A-D046-485E-8D5E-9B42EB23CC23}">
      <dgm:prSet/>
      <dgm:spPr/>
      <dgm:t>
        <a:bodyPr/>
        <a:lstStyle/>
        <a:p>
          <a:endParaRPr lang="en-US"/>
        </a:p>
      </dgm:t>
    </dgm:pt>
    <dgm:pt modelId="{242D986E-3B2C-44DE-85FE-7875A1354154}" type="sibTrans" cxnId="{7623612A-D046-485E-8D5E-9B42EB23CC23}">
      <dgm:prSet/>
      <dgm:spPr/>
      <dgm:t>
        <a:bodyPr/>
        <a:lstStyle/>
        <a:p>
          <a:endParaRPr lang="en-US"/>
        </a:p>
      </dgm:t>
    </dgm:pt>
    <dgm:pt modelId="{FFF9AB10-4E0B-42DE-84FF-F4D6DE352D39}">
      <dgm:prSet/>
      <dgm:spPr/>
      <dgm:t>
        <a:bodyPr/>
        <a:lstStyle/>
        <a:p>
          <a:r>
            <a:rPr lang="en-US" dirty="0"/>
            <a:t>Response variable is </a:t>
          </a:r>
          <a:r>
            <a:rPr lang="en-US" dirty="0" err="1"/>
            <a:t>gdp</a:t>
          </a:r>
          <a:r>
            <a:rPr lang="en-US" dirty="0"/>
            <a:t> change</a:t>
          </a:r>
        </a:p>
      </dgm:t>
    </dgm:pt>
    <dgm:pt modelId="{23728884-4279-4B07-8435-612415ED7867}" type="parTrans" cxnId="{B5D32D0B-CCF2-491C-A322-3BDA0316E5FB}">
      <dgm:prSet/>
      <dgm:spPr/>
      <dgm:t>
        <a:bodyPr/>
        <a:lstStyle/>
        <a:p>
          <a:endParaRPr lang="en-US"/>
        </a:p>
      </dgm:t>
    </dgm:pt>
    <dgm:pt modelId="{59C21DD7-7CA2-449D-AE6B-4EDF3EC1AB60}" type="sibTrans" cxnId="{B5D32D0B-CCF2-491C-A322-3BDA0316E5FB}">
      <dgm:prSet/>
      <dgm:spPr/>
      <dgm:t>
        <a:bodyPr/>
        <a:lstStyle/>
        <a:p>
          <a:endParaRPr lang="en-US"/>
        </a:p>
      </dgm:t>
    </dgm:pt>
    <dgm:pt modelId="{7E68FFD2-6AA0-9B48-A338-C9A9B1A5FEC5}" type="pres">
      <dgm:prSet presAssocID="{ED8BED60-18B4-40FF-959F-BF5E55C44DA9}" presName="vert0" presStyleCnt="0">
        <dgm:presLayoutVars>
          <dgm:dir/>
          <dgm:animOne val="branch"/>
          <dgm:animLvl val="lvl"/>
        </dgm:presLayoutVars>
      </dgm:prSet>
      <dgm:spPr/>
    </dgm:pt>
    <dgm:pt modelId="{C03DDB4D-B7DF-C648-A8F1-005AAE0B8D89}" type="pres">
      <dgm:prSet presAssocID="{66ECA278-F46A-48F9-AFBA-F4FE87035FE5}" presName="thickLine" presStyleLbl="alignNode1" presStyleIdx="0" presStyleCnt="4"/>
      <dgm:spPr/>
    </dgm:pt>
    <dgm:pt modelId="{E6A90AAF-0DFE-9F40-8C46-2459214195E2}" type="pres">
      <dgm:prSet presAssocID="{66ECA278-F46A-48F9-AFBA-F4FE87035FE5}" presName="horz1" presStyleCnt="0"/>
      <dgm:spPr/>
    </dgm:pt>
    <dgm:pt modelId="{A4E95E2D-38DE-CD47-B798-0D1F29E8304D}" type="pres">
      <dgm:prSet presAssocID="{66ECA278-F46A-48F9-AFBA-F4FE87035FE5}" presName="tx1" presStyleLbl="revTx" presStyleIdx="0" presStyleCnt="4"/>
      <dgm:spPr/>
    </dgm:pt>
    <dgm:pt modelId="{CFCF7409-52D3-1D4D-9E61-7FB32879EE1B}" type="pres">
      <dgm:prSet presAssocID="{66ECA278-F46A-48F9-AFBA-F4FE87035FE5}" presName="vert1" presStyleCnt="0"/>
      <dgm:spPr/>
    </dgm:pt>
    <dgm:pt modelId="{0FE71EED-4522-A548-8A88-446E8DFB0189}" type="pres">
      <dgm:prSet presAssocID="{02797ABE-5ECC-4965-AD61-559CE22F3449}" presName="thickLine" presStyleLbl="alignNode1" presStyleIdx="1" presStyleCnt="4"/>
      <dgm:spPr/>
    </dgm:pt>
    <dgm:pt modelId="{99E0D66D-F085-C244-8ED1-0D75E662D4B8}" type="pres">
      <dgm:prSet presAssocID="{02797ABE-5ECC-4965-AD61-559CE22F3449}" presName="horz1" presStyleCnt="0"/>
      <dgm:spPr/>
    </dgm:pt>
    <dgm:pt modelId="{5D6A18A3-4DCE-864D-991A-D58DDDAD1826}" type="pres">
      <dgm:prSet presAssocID="{02797ABE-5ECC-4965-AD61-559CE22F3449}" presName="tx1" presStyleLbl="revTx" presStyleIdx="1" presStyleCnt="4"/>
      <dgm:spPr/>
    </dgm:pt>
    <dgm:pt modelId="{F40E59E0-E7F7-9B4F-87EB-7DB4E0008F7B}" type="pres">
      <dgm:prSet presAssocID="{02797ABE-5ECC-4965-AD61-559CE22F3449}" presName="vert1" presStyleCnt="0"/>
      <dgm:spPr/>
    </dgm:pt>
    <dgm:pt modelId="{C4F19FD6-CD56-8846-8DA1-3B06F866E31A}" type="pres">
      <dgm:prSet presAssocID="{A2F9D982-E68E-48AE-A06F-0257195EBAD2}" presName="thickLine" presStyleLbl="alignNode1" presStyleIdx="2" presStyleCnt="4"/>
      <dgm:spPr/>
    </dgm:pt>
    <dgm:pt modelId="{58182957-F095-8842-86EF-A4DDCA8921BD}" type="pres">
      <dgm:prSet presAssocID="{A2F9D982-E68E-48AE-A06F-0257195EBAD2}" presName="horz1" presStyleCnt="0"/>
      <dgm:spPr/>
    </dgm:pt>
    <dgm:pt modelId="{E4223554-87B6-F446-8239-8D5AA285BD73}" type="pres">
      <dgm:prSet presAssocID="{A2F9D982-E68E-48AE-A06F-0257195EBAD2}" presName="tx1" presStyleLbl="revTx" presStyleIdx="2" presStyleCnt="4"/>
      <dgm:spPr/>
    </dgm:pt>
    <dgm:pt modelId="{778AC622-D621-B944-A2B7-58D60540379A}" type="pres">
      <dgm:prSet presAssocID="{A2F9D982-E68E-48AE-A06F-0257195EBAD2}" presName="vert1" presStyleCnt="0"/>
      <dgm:spPr/>
    </dgm:pt>
    <dgm:pt modelId="{95F502D8-48EE-F440-B0B7-DB4743F4386A}" type="pres">
      <dgm:prSet presAssocID="{FFF9AB10-4E0B-42DE-84FF-F4D6DE352D39}" presName="thickLine" presStyleLbl="alignNode1" presStyleIdx="3" presStyleCnt="4"/>
      <dgm:spPr/>
    </dgm:pt>
    <dgm:pt modelId="{845AF87D-E27C-7749-9125-B6139D60C5AB}" type="pres">
      <dgm:prSet presAssocID="{FFF9AB10-4E0B-42DE-84FF-F4D6DE352D39}" presName="horz1" presStyleCnt="0"/>
      <dgm:spPr/>
    </dgm:pt>
    <dgm:pt modelId="{34B9298E-D06C-C845-BE35-27A1F105B029}" type="pres">
      <dgm:prSet presAssocID="{FFF9AB10-4E0B-42DE-84FF-F4D6DE352D39}" presName="tx1" presStyleLbl="revTx" presStyleIdx="3" presStyleCnt="4"/>
      <dgm:spPr/>
    </dgm:pt>
    <dgm:pt modelId="{98661A67-6EB8-3A4C-A009-A27E4C39882D}" type="pres">
      <dgm:prSet presAssocID="{FFF9AB10-4E0B-42DE-84FF-F4D6DE352D39}" presName="vert1" presStyleCnt="0"/>
      <dgm:spPr/>
    </dgm:pt>
  </dgm:ptLst>
  <dgm:cxnLst>
    <dgm:cxn modelId="{57515001-4FE7-AA4F-8CA7-1615932C1B72}" type="presOf" srcId="{02797ABE-5ECC-4965-AD61-559CE22F3449}" destId="{5D6A18A3-4DCE-864D-991A-D58DDDAD1826}" srcOrd="0" destOrd="0" presId="urn:microsoft.com/office/officeart/2008/layout/LinedList"/>
    <dgm:cxn modelId="{B5D32D0B-CCF2-491C-A322-3BDA0316E5FB}" srcId="{ED8BED60-18B4-40FF-959F-BF5E55C44DA9}" destId="{FFF9AB10-4E0B-42DE-84FF-F4D6DE352D39}" srcOrd="3" destOrd="0" parTransId="{23728884-4279-4B07-8435-612415ED7867}" sibTransId="{59C21DD7-7CA2-449D-AE6B-4EDF3EC1AB60}"/>
    <dgm:cxn modelId="{7623612A-D046-485E-8D5E-9B42EB23CC23}" srcId="{ED8BED60-18B4-40FF-959F-BF5E55C44DA9}" destId="{A2F9D982-E68E-48AE-A06F-0257195EBAD2}" srcOrd="2" destOrd="0" parTransId="{36276FD1-C520-4D6B-B188-AC3E514D9CF3}" sibTransId="{242D986E-3B2C-44DE-85FE-7875A1354154}"/>
    <dgm:cxn modelId="{A549A73B-282A-4C76-BF67-A459F9CB1A03}" srcId="{ED8BED60-18B4-40FF-959F-BF5E55C44DA9}" destId="{66ECA278-F46A-48F9-AFBA-F4FE87035FE5}" srcOrd="0" destOrd="0" parTransId="{05F06462-1C1B-45F9-A3FB-3D666E782054}" sibTransId="{303D954D-6965-48F5-B413-8ECA0C8B1B1C}"/>
    <dgm:cxn modelId="{E1A81448-3DC2-5A4A-8AA1-5C0C988DA0CD}" type="presOf" srcId="{A2F9D982-E68E-48AE-A06F-0257195EBAD2}" destId="{E4223554-87B6-F446-8239-8D5AA285BD73}" srcOrd="0" destOrd="0" presId="urn:microsoft.com/office/officeart/2008/layout/LinedList"/>
    <dgm:cxn modelId="{ADDA1B4C-33FB-024F-95E1-494071597D31}" type="presOf" srcId="{ED8BED60-18B4-40FF-959F-BF5E55C44DA9}" destId="{7E68FFD2-6AA0-9B48-A338-C9A9B1A5FEC5}" srcOrd="0" destOrd="0" presId="urn:microsoft.com/office/officeart/2008/layout/LinedList"/>
    <dgm:cxn modelId="{57A47F5A-42AE-4FAC-BB5C-F734208474FA}" srcId="{ED8BED60-18B4-40FF-959F-BF5E55C44DA9}" destId="{02797ABE-5ECC-4965-AD61-559CE22F3449}" srcOrd="1" destOrd="0" parTransId="{F6ABB17C-7E09-454D-855A-A8967C353813}" sibTransId="{90906B46-C1DB-4778-85A5-B731840AD1CE}"/>
    <dgm:cxn modelId="{DF82B89D-649D-6043-A9D1-F2026BBC49CC}" type="presOf" srcId="{66ECA278-F46A-48F9-AFBA-F4FE87035FE5}" destId="{A4E95E2D-38DE-CD47-B798-0D1F29E8304D}" srcOrd="0" destOrd="0" presId="urn:microsoft.com/office/officeart/2008/layout/LinedList"/>
    <dgm:cxn modelId="{DF558ECC-850D-1A4A-AB4E-B163E80A7C3D}" type="presOf" srcId="{FFF9AB10-4E0B-42DE-84FF-F4D6DE352D39}" destId="{34B9298E-D06C-C845-BE35-27A1F105B029}" srcOrd="0" destOrd="0" presId="urn:microsoft.com/office/officeart/2008/layout/LinedList"/>
    <dgm:cxn modelId="{EB6ACD30-FAF7-7945-8312-CE70B765F88F}" type="presParOf" srcId="{7E68FFD2-6AA0-9B48-A338-C9A9B1A5FEC5}" destId="{C03DDB4D-B7DF-C648-A8F1-005AAE0B8D89}" srcOrd="0" destOrd="0" presId="urn:microsoft.com/office/officeart/2008/layout/LinedList"/>
    <dgm:cxn modelId="{E9EC0F0A-8715-FC46-BF4A-9E17D5A6E9BB}" type="presParOf" srcId="{7E68FFD2-6AA0-9B48-A338-C9A9B1A5FEC5}" destId="{E6A90AAF-0DFE-9F40-8C46-2459214195E2}" srcOrd="1" destOrd="0" presId="urn:microsoft.com/office/officeart/2008/layout/LinedList"/>
    <dgm:cxn modelId="{A099F302-ED3C-BA42-A9E1-661D3B233BD8}" type="presParOf" srcId="{E6A90AAF-0DFE-9F40-8C46-2459214195E2}" destId="{A4E95E2D-38DE-CD47-B798-0D1F29E8304D}" srcOrd="0" destOrd="0" presId="urn:microsoft.com/office/officeart/2008/layout/LinedList"/>
    <dgm:cxn modelId="{590F123B-D9E9-1A44-BEFA-4C4E67F08C79}" type="presParOf" srcId="{E6A90AAF-0DFE-9F40-8C46-2459214195E2}" destId="{CFCF7409-52D3-1D4D-9E61-7FB32879EE1B}" srcOrd="1" destOrd="0" presId="urn:microsoft.com/office/officeart/2008/layout/LinedList"/>
    <dgm:cxn modelId="{A23A41D7-6840-644B-B7C4-F069904292E6}" type="presParOf" srcId="{7E68FFD2-6AA0-9B48-A338-C9A9B1A5FEC5}" destId="{0FE71EED-4522-A548-8A88-446E8DFB0189}" srcOrd="2" destOrd="0" presId="urn:microsoft.com/office/officeart/2008/layout/LinedList"/>
    <dgm:cxn modelId="{C5051EB1-14DE-B54C-8CC3-E531D2163849}" type="presParOf" srcId="{7E68FFD2-6AA0-9B48-A338-C9A9B1A5FEC5}" destId="{99E0D66D-F085-C244-8ED1-0D75E662D4B8}" srcOrd="3" destOrd="0" presId="urn:microsoft.com/office/officeart/2008/layout/LinedList"/>
    <dgm:cxn modelId="{C90B0214-809C-FF49-A6D6-D0747E3DE2EE}" type="presParOf" srcId="{99E0D66D-F085-C244-8ED1-0D75E662D4B8}" destId="{5D6A18A3-4DCE-864D-991A-D58DDDAD1826}" srcOrd="0" destOrd="0" presId="urn:microsoft.com/office/officeart/2008/layout/LinedList"/>
    <dgm:cxn modelId="{3D95B397-19D9-5D48-9FA5-AF52D2746302}" type="presParOf" srcId="{99E0D66D-F085-C244-8ED1-0D75E662D4B8}" destId="{F40E59E0-E7F7-9B4F-87EB-7DB4E0008F7B}" srcOrd="1" destOrd="0" presId="urn:microsoft.com/office/officeart/2008/layout/LinedList"/>
    <dgm:cxn modelId="{061BEF28-08F0-CF4F-BDA4-BD015DE31598}" type="presParOf" srcId="{7E68FFD2-6AA0-9B48-A338-C9A9B1A5FEC5}" destId="{C4F19FD6-CD56-8846-8DA1-3B06F866E31A}" srcOrd="4" destOrd="0" presId="urn:microsoft.com/office/officeart/2008/layout/LinedList"/>
    <dgm:cxn modelId="{B17F1FDC-44F1-4B49-8D5C-4FDCA9DF4AE4}" type="presParOf" srcId="{7E68FFD2-6AA0-9B48-A338-C9A9B1A5FEC5}" destId="{58182957-F095-8842-86EF-A4DDCA8921BD}" srcOrd="5" destOrd="0" presId="urn:microsoft.com/office/officeart/2008/layout/LinedList"/>
    <dgm:cxn modelId="{B4C479D0-AB81-0D45-9B7D-54BD44764F29}" type="presParOf" srcId="{58182957-F095-8842-86EF-A4DDCA8921BD}" destId="{E4223554-87B6-F446-8239-8D5AA285BD73}" srcOrd="0" destOrd="0" presId="urn:microsoft.com/office/officeart/2008/layout/LinedList"/>
    <dgm:cxn modelId="{FCF64D88-FE53-EE46-BF01-62F6B101DAFC}" type="presParOf" srcId="{58182957-F095-8842-86EF-A4DDCA8921BD}" destId="{778AC622-D621-B944-A2B7-58D60540379A}" srcOrd="1" destOrd="0" presId="urn:microsoft.com/office/officeart/2008/layout/LinedList"/>
    <dgm:cxn modelId="{AEA1C312-9F50-C44A-82C6-AF1C6CFE886E}" type="presParOf" srcId="{7E68FFD2-6AA0-9B48-A338-C9A9B1A5FEC5}" destId="{95F502D8-48EE-F440-B0B7-DB4743F4386A}" srcOrd="6" destOrd="0" presId="urn:microsoft.com/office/officeart/2008/layout/LinedList"/>
    <dgm:cxn modelId="{03B54093-8C01-AF4F-B4C6-B6CBC471DF61}" type="presParOf" srcId="{7E68FFD2-6AA0-9B48-A338-C9A9B1A5FEC5}" destId="{845AF87D-E27C-7749-9125-B6139D60C5AB}" srcOrd="7" destOrd="0" presId="urn:microsoft.com/office/officeart/2008/layout/LinedList"/>
    <dgm:cxn modelId="{2F017B61-96C4-C843-86E8-CCF3C2FA4421}" type="presParOf" srcId="{845AF87D-E27C-7749-9125-B6139D60C5AB}" destId="{34B9298E-D06C-C845-BE35-27A1F105B029}" srcOrd="0" destOrd="0" presId="urn:microsoft.com/office/officeart/2008/layout/LinedList"/>
    <dgm:cxn modelId="{2EEE2CCD-3FB4-5649-97CA-69C23F5EA509}" type="presParOf" srcId="{845AF87D-E27C-7749-9125-B6139D60C5AB}" destId="{98661A67-6EB8-3A4C-A009-A27E4C3988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DF404-D79D-4B31-8ECB-404D73486C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B1525B-DAB1-4A59-A84B-959EA36B882F}">
      <dgm:prSet custT="1"/>
      <dgm:spPr>
        <a:solidFill>
          <a:srgbClr val="8EB8E5">
            <a:lumMod val="20000"/>
            <a:lumOff val="80000"/>
          </a:srgbClr>
        </a:solidFill>
        <a:ln w="25400" cap="flat" cmpd="sng" algn="ctr">
          <a:solidFill>
            <a:srgbClr val="E7E6E6">
              <a:lumMod val="40000"/>
              <a:lumOff val="60000"/>
            </a:srgbClr>
          </a:solidFill>
          <a:prstDash val="solid"/>
          <a:miter lim="800000"/>
        </a:ln>
        <a:effectLst/>
      </dgm:spPr>
      <dgm:t>
        <a:bodyPr spcFirstLastPara="0" vert="horz" wrap="square" lIns="60960" tIns="60960" rIns="60960" bIns="60960" numCol="1" spcCol="1270" anchor="ctr" anchorCtr="0"/>
        <a:lstStyle/>
        <a:p>
          <a:pPr marL="0" lvl="0" indent="0" algn="l" defTabSz="711200">
            <a:lnSpc>
              <a:spcPct val="90000"/>
            </a:lnSpc>
            <a:spcBef>
              <a:spcPct val="0"/>
            </a:spcBef>
            <a:spcAft>
              <a:spcPct val="35000"/>
            </a:spcAft>
            <a:buNone/>
          </a:pPr>
          <a:r>
            <a:rPr lang="en-US" sz="1600" kern="1200" dirty="0">
              <a:solidFill>
                <a:prstClr val="black"/>
              </a:solidFill>
              <a:latin typeface="Arial"/>
              <a:ea typeface="+mn-ea"/>
              <a:cs typeface="+mn-cs"/>
            </a:rPr>
            <a:t>Wandering and oscillating behavior</a:t>
          </a:r>
        </a:p>
      </dgm:t>
    </dgm:pt>
    <dgm:pt modelId="{2D729017-E461-4E2E-B205-C934CC11918B}" type="parTrans" cxnId="{9B100D89-58CD-41BB-A168-7CD2CF8F4945}">
      <dgm:prSet/>
      <dgm:spPr/>
      <dgm:t>
        <a:bodyPr/>
        <a:lstStyle/>
        <a:p>
          <a:endParaRPr lang="en-US" sz="1600">
            <a:solidFill>
              <a:schemeClr val="tx1"/>
            </a:solidFill>
          </a:endParaRPr>
        </a:p>
      </dgm:t>
    </dgm:pt>
    <dgm:pt modelId="{D8971830-AAED-49A1-9C18-A3F760D2016B}" type="sibTrans" cxnId="{9B100D89-58CD-41BB-A168-7CD2CF8F4945}">
      <dgm:prSet/>
      <dgm:spPr/>
      <dgm:t>
        <a:bodyPr/>
        <a:lstStyle/>
        <a:p>
          <a:endParaRPr lang="en-US" sz="1600">
            <a:solidFill>
              <a:schemeClr val="tx1"/>
            </a:solidFill>
          </a:endParaRPr>
        </a:p>
      </dgm:t>
    </dgm:pt>
    <dgm:pt modelId="{19C4F18F-E073-4817-A90F-BB4CFDFC8F27}">
      <dgm:prSet custT="1"/>
      <dgm:spPr>
        <a:solidFill>
          <a:srgbClr val="8EB8E5">
            <a:lumMod val="20000"/>
            <a:lumOff val="80000"/>
          </a:srgbClr>
        </a:solidFill>
        <a:ln w="25400" cap="flat" cmpd="sng" algn="ctr">
          <a:solidFill>
            <a:schemeClr val="bg2">
              <a:lumMod val="40000"/>
              <a:lumOff val="60000"/>
            </a:schemeClr>
          </a:solidFill>
          <a:prstDash val="solid"/>
        </a:ln>
        <a:effectLst/>
      </dgm:spPr>
      <dgm:t>
        <a:bodyPr spcFirstLastPara="0" vert="horz" wrap="square" lIns="60960" tIns="60960" rIns="60960" bIns="60960" numCol="1" spcCol="1270" anchor="ctr" anchorCtr="0"/>
        <a:lstStyle/>
        <a:p>
          <a:pPr marL="0" lvl="0" indent="0" algn="l" defTabSz="711200">
            <a:lnSpc>
              <a:spcPct val="90000"/>
            </a:lnSpc>
            <a:spcBef>
              <a:spcPct val="0"/>
            </a:spcBef>
            <a:spcAft>
              <a:spcPct val="35000"/>
            </a:spcAft>
            <a:buNone/>
          </a:pPr>
          <a:r>
            <a:rPr lang="en-US" sz="1600" kern="1200" dirty="0">
              <a:solidFill>
                <a:schemeClr val="tx1"/>
              </a:solidFill>
              <a:latin typeface="Arial"/>
              <a:ea typeface="+mn-ea"/>
              <a:cs typeface="+mn-cs"/>
            </a:rPr>
            <a:t>Only one realization not knowing much</a:t>
          </a:r>
        </a:p>
      </dgm:t>
    </dgm:pt>
    <dgm:pt modelId="{79D0B139-C644-4FC4-B730-D07DB16C454A}" type="parTrans" cxnId="{621AAD9B-F861-4F12-9BF5-9AD5C6F7ED81}">
      <dgm:prSet/>
      <dgm:spPr/>
      <dgm:t>
        <a:bodyPr/>
        <a:lstStyle/>
        <a:p>
          <a:endParaRPr lang="en-US" sz="1600">
            <a:solidFill>
              <a:schemeClr val="tx1"/>
            </a:solidFill>
          </a:endParaRPr>
        </a:p>
      </dgm:t>
    </dgm:pt>
    <dgm:pt modelId="{F19008F9-09A1-4A55-A491-71CF9FDF752C}" type="sibTrans" cxnId="{621AAD9B-F861-4F12-9BF5-9AD5C6F7ED81}">
      <dgm:prSet/>
      <dgm:spPr/>
      <dgm:t>
        <a:bodyPr/>
        <a:lstStyle/>
        <a:p>
          <a:endParaRPr lang="en-US" sz="1600">
            <a:solidFill>
              <a:schemeClr val="tx1"/>
            </a:solidFill>
          </a:endParaRPr>
        </a:p>
      </dgm:t>
    </dgm:pt>
    <dgm:pt modelId="{5B098DCF-534D-44D3-8CBC-9A3B916207F5}">
      <dgm:prSet custT="1"/>
      <dgm:spPr>
        <a:solidFill>
          <a:srgbClr val="8EB8E5">
            <a:lumMod val="20000"/>
            <a:lumOff val="80000"/>
          </a:srgbClr>
        </a:solidFill>
        <a:ln w="25400" cap="flat" cmpd="sng" algn="ctr">
          <a:solidFill>
            <a:schemeClr val="bg2">
              <a:lumMod val="40000"/>
              <a:lumOff val="60000"/>
            </a:schemeClr>
          </a:solidFill>
          <a:prstDash val="solid"/>
        </a:ln>
        <a:effectLst/>
      </dgm:spPr>
      <dgm:t>
        <a:bodyPr spcFirstLastPara="0" vert="horz" wrap="square" lIns="60960" tIns="60960" rIns="60960" bIns="60960" numCol="1" spcCol="1270" anchor="ctr" anchorCtr="0"/>
        <a:lstStyle/>
        <a:p>
          <a:r>
            <a:rPr lang="en-US" sz="1600" dirty="0">
              <a:solidFill>
                <a:schemeClr val="tx1"/>
              </a:solidFill>
            </a:rPr>
            <a:t>The assumption of constant mean seems like not appear to be violated.</a:t>
          </a:r>
        </a:p>
      </dgm:t>
    </dgm:pt>
    <dgm:pt modelId="{7F3B4EA4-8A87-4AD9-A252-48D042BD01E1}" type="parTrans" cxnId="{9A7450EC-97DF-4B3B-8639-B613E53A5E6E}">
      <dgm:prSet/>
      <dgm:spPr/>
      <dgm:t>
        <a:bodyPr/>
        <a:lstStyle/>
        <a:p>
          <a:endParaRPr lang="en-US" sz="1600">
            <a:solidFill>
              <a:schemeClr val="tx1"/>
            </a:solidFill>
          </a:endParaRPr>
        </a:p>
      </dgm:t>
    </dgm:pt>
    <dgm:pt modelId="{D3168D3B-AE83-44CF-9B8B-8451887F1266}" type="sibTrans" cxnId="{9A7450EC-97DF-4B3B-8639-B613E53A5E6E}">
      <dgm:prSet/>
      <dgm:spPr/>
      <dgm:t>
        <a:bodyPr/>
        <a:lstStyle/>
        <a:p>
          <a:endParaRPr lang="en-US" sz="1600">
            <a:solidFill>
              <a:schemeClr val="tx1"/>
            </a:solidFill>
          </a:endParaRPr>
        </a:p>
      </dgm:t>
    </dgm:pt>
    <dgm:pt modelId="{C902A8CA-87D7-CE4B-86CB-D3B5A70E1E6D}" type="pres">
      <dgm:prSet presAssocID="{891DF404-D79D-4B31-8ECB-404D73486C92}" presName="linear" presStyleCnt="0">
        <dgm:presLayoutVars>
          <dgm:animLvl val="lvl"/>
          <dgm:resizeHandles val="exact"/>
        </dgm:presLayoutVars>
      </dgm:prSet>
      <dgm:spPr/>
    </dgm:pt>
    <dgm:pt modelId="{E36D21CF-12B1-664F-9A6B-7DF7C6D2D539}" type="pres">
      <dgm:prSet presAssocID="{75B1525B-DAB1-4A59-A84B-959EA36B882F}" presName="parentText" presStyleLbl="node1" presStyleIdx="0" presStyleCnt="3" custLinFactY="-9490" custLinFactNeighborX="-543" custLinFactNeighborY="-100000">
        <dgm:presLayoutVars>
          <dgm:chMax val="0"/>
          <dgm:bulletEnabled val="1"/>
        </dgm:presLayoutVars>
      </dgm:prSet>
      <dgm:spPr>
        <a:xfrm>
          <a:off x="0" y="0"/>
          <a:ext cx="5075080" cy="954720"/>
        </a:xfrm>
        <a:prstGeom prst="roundRect">
          <a:avLst/>
        </a:prstGeom>
      </dgm:spPr>
    </dgm:pt>
    <dgm:pt modelId="{C76F7C76-B6A5-654C-B2C0-63CD4E06FCFC}" type="pres">
      <dgm:prSet presAssocID="{D8971830-AAED-49A1-9C18-A3F760D2016B}" presName="spacer" presStyleCnt="0"/>
      <dgm:spPr/>
    </dgm:pt>
    <dgm:pt modelId="{469A4E8D-26F8-784F-B0DC-F06E9660C948}" type="pres">
      <dgm:prSet presAssocID="{19C4F18F-E073-4817-A90F-BB4CFDFC8F27}" presName="parentText" presStyleLbl="node1" presStyleIdx="1" presStyleCnt="3">
        <dgm:presLayoutVars>
          <dgm:chMax val="0"/>
          <dgm:bulletEnabled val="1"/>
        </dgm:presLayoutVars>
      </dgm:prSet>
      <dgm:spPr>
        <a:xfrm>
          <a:off x="0" y="1103972"/>
          <a:ext cx="5075080" cy="954720"/>
        </a:xfrm>
        <a:prstGeom prst="roundRect">
          <a:avLst/>
        </a:prstGeom>
      </dgm:spPr>
    </dgm:pt>
    <dgm:pt modelId="{11441CEF-48A3-3345-827E-73064470A581}" type="pres">
      <dgm:prSet presAssocID="{F19008F9-09A1-4A55-A491-71CF9FDF752C}" presName="spacer" presStyleCnt="0"/>
      <dgm:spPr/>
    </dgm:pt>
    <dgm:pt modelId="{5DCC79B7-AFCA-6C46-9B19-8236DE8B93E2}" type="pres">
      <dgm:prSet presAssocID="{5B098DCF-534D-44D3-8CBC-9A3B916207F5}" presName="parentText" presStyleLbl="node1" presStyleIdx="2" presStyleCnt="3">
        <dgm:presLayoutVars>
          <dgm:chMax val="0"/>
          <dgm:bulletEnabled val="1"/>
        </dgm:presLayoutVars>
      </dgm:prSet>
      <dgm:spPr>
        <a:xfrm>
          <a:off x="0" y="2205572"/>
          <a:ext cx="5075080" cy="954720"/>
        </a:xfrm>
        <a:prstGeom prst="roundRect">
          <a:avLst/>
        </a:prstGeom>
      </dgm:spPr>
    </dgm:pt>
  </dgm:ptLst>
  <dgm:cxnLst>
    <dgm:cxn modelId="{3A5ABA13-2B24-7C44-9533-C8C7CDC942D7}" type="presOf" srcId="{75B1525B-DAB1-4A59-A84B-959EA36B882F}" destId="{E36D21CF-12B1-664F-9A6B-7DF7C6D2D539}" srcOrd="0" destOrd="0" presId="urn:microsoft.com/office/officeart/2005/8/layout/vList2"/>
    <dgm:cxn modelId="{298CEB6E-5B7C-7E46-9FEC-81AF58F38B36}" type="presOf" srcId="{19C4F18F-E073-4817-A90F-BB4CFDFC8F27}" destId="{469A4E8D-26F8-784F-B0DC-F06E9660C948}" srcOrd="0" destOrd="0" presId="urn:microsoft.com/office/officeart/2005/8/layout/vList2"/>
    <dgm:cxn modelId="{9B100D89-58CD-41BB-A168-7CD2CF8F4945}" srcId="{891DF404-D79D-4B31-8ECB-404D73486C92}" destId="{75B1525B-DAB1-4A59-A84B-959EA36B882F}" srcOrd="0" destOrd="0" parTransId="{2D729017-E461-4E2E-B205-C934CC11918B}" sibTransId="{D8971830-AAED-49A1-9C18-A3F760D2016B}"/>
    <dgm:cxn modelId="{DB5D0C90-C28A-FB4E-AA76-E1AC5E4EC50C}" type="presOf" srcId="{891DF404-D79D-4B31-8ECB-404D73486C92}" destId="{C902A8CA-87D7-CE4B-86CB-D3B5A70E1E6D}" srcOrd="0" destOrd="0" presId="urn:microsoft.com/office/officeart/2005/8/layout/vList2"/>
    <dgm:cxn modelId="{621AAD9B-F861-4F12-9BF5-9AD5C6F7ED81}" srcId="{891DF404-D79D-4B31-8ECB-404D73486C92}" destId="{19C4F18F-E073-4817-A90F-BB4CFDFC8F27}" srcOrd="1" destOrd="0" parTransId="{79D0B139-C644-4FC4-B730-D07DB16C454A}" sibTransId="{F19008F9-09A1-4A55-A491-71CF9FDF752C}"/>
    <dgm:cxn modelId="{87C491EB-0BF5-C140-9A87-8297195E7CD0}" type="presOf" srcId="{5B098DCF-534D-44D3-8CBC-9A3B916207F5}" destId="{5DCC79B7-AFCA-6C46-9B19-8236DE8B93E2}" srcOrd="0" destOrd="0" presId="urn:microsoft.com/office/officeart/2005/8/layout/vList2"/>
    <dgm:cxn modelId="{9A7450EC-97DF-4B3B-8639-B613E53A5E6E}" srcId="{891DF404-D79D-4B31-8ECB-404D73486C92}" destId="{5B098DCF-534D-44D3-8CBC-9A3B916207F5}" srcOrd="2" destOrd="0" parTransId="{7F3B4EA4-8A87-4AD9-A252-48D042BD01E1}" sibTransId="{D3168D3B-AE83-44CF-9B8B-8451887F1266}"/>
    <dgm:cxn modelId="{22E1B9A9-ACA0-4548-A2B2-5DCD8BA5AC90}" type="presParOf" srcId="{C902A8CA-87D7-CE4B-86CB-D3B5A70E1E6D}" destId="{E36D21CF-12B1-664F-9A6B-7DF7C6D2D539}" srcOrd="0" destOrd="0" presId="urn:microsoft.com/office/officeart/2005/8/layout/vList2"/>
    <dgm:cxn modelId="{D5AE5D0F-B712-5542-8CC3-C5498196F5DA}" type="presParOf" srcId="{C902A8CA-87D7-CE4B-86CB-D3B5A70E1E6D}" destId="{C76F7C76-B6A5-654C-B2C0-63CD4E06FCFC}" srcOrd="1" destOrd="0" presId="urn:microsoft.com/office/officeart/2005/8/layout/vList2"/>
    <dgm:cxn modelId="{5D7D4AF8-7155-3E47-9F52-C7773B8D0FC2}" type="presParOf" srcId="{C902A8CA-87D7-CE4B-86CB-D3B5A70E1E6D}" destId="{469A4E8D-26F8-784F-B0DC-F06E9660C948}" srcOrd="2" destOrd="0" presId="urn:microsoft.com/office/officeart/2005/8/layout/vList2"/>
    <dgm:cxn modelId="{7903EFA2-A199-A445-A070-783A34B42FE7}" type="presParOf" srcId="{C902A8CA-87D7-CE4B-86CB-D3B5A70E1E6D}" destId="{11441CEF-48A3-3345-827E-73064470A581}" srcOrd="3" destOrd="0" presId="urn:microsoft.com/office/officeart/2005/8/layout/vList2"/>
    <dgm:cxn modelId="{A6A4A91B-CC1C-C04A-B17A-6B4E92DE42ED}" type="presParOf" srcId="{C902A8CA-87D7-CE4B-86CB-D3B5A70E1E6D}" destId="{5DCC79B7-AFCA-6C46-9B19-8236DE8B93E2}" srcOrd="4" destOrd="0" presId="urn:microsoft.com/office/officeart/2005/8/layout/vList2"/>
  </dgm:cxnLst>
  <dgm:bg>
    <a:solidFill>
      <a:schemeClr val="bg1"/>
    </a:solidFill>
  </dgm:bg>
  <dgm:whole>
    <a:ln>
      <a:solidFill>
        <a:schemeClr val="bg2">
          <a:lumMod val="40000"/>
          <a:lumOff val="6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25D7C6-3E5B-42D5-92F9-33D9AA1DD2B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3643B3-10FC-4424-9D2E-9E8FC6B0FA37}">
      <dgm:prSet/>
      <dgm:spPr>
        <a:solidFill>
          <a:schemeClr val="accent1">
            <a:lumMod val="60000"/>
            <a:lumOff val="40000"/>
          </a:schemeClr>
        </a:solidFill>
      </dgm:spPr>
      <dgm:t>
        <a:bodyPr/>
        <a:lstStyle/>
        <a:p>
          <a:r>
            <a:rPr lang="en-US" dirty="0">
              <a:solidFill>
                <a:schemeClr val="tx1"/>
              </a:solidFill>
            </a:rPr>
            <a:t>This data might be non-stationary, we first difference the data, it looks like more stationary after transforming data once.</a:t>
          </a:r>
        </a:p>
      </dgm:t>
    </dgm:pt>
    <dgm:pt modelId="{A0BFD0DD-A25E-4D35-8B2A-44EC05569D5E}" type="parTrans" cxnId="{FB98B3E8-2EC2-45CC-8513-0460162D3125}">
      <dgm:prSet/>
      <dgm:spPr/>
      <dgm:t>
        <a:bodyPr/>
        <a:lstStyle/>
        <a:p>
          <a:endParaRPr lang="en-US">
            <a:solidFill>
              <a:schemeClr val="tx1"/>
            </a:solidFill>
          </a:endParaRPr>
        </a:p>
      </dgm:t>
    </dgm:pt>
    <dgm:pt modelId="{BA15B995-0FC1-4E96-A202-0661B05F9F13}" type="sibTrans" cxnId="{FB98B3E8-2EC2-45CC-8513-0460162D3125}">
      <dgm:prSet/>
      <dgm:spPr/>
      <dgm:t>
        <a:bodyPr/>
        <a:lstStyle/>
        <a:p>
          <a:endParaRPr lang="en-US">
            <a:solidFill>
              <a:schemeClr val="tx1"/>
            </a:solidFill>
          </a:endParaRPr>
        </a:p>
      </dgm:t>
    </dgm:pt>
    <dgm:pt modelId="{537CCF07-0769-4DEB-87F3-B8570F16DCDD}">
      <dgm:prSet/>
      <dgm:spPr>
        <a:solidFill>
          <a:schemeClr val="accent1">
            <a:lumMod val="60000"/>
            <a:lumOff val="40000"/>
          </a:schemeClr>
        </a:solidFill>
      </dgm:spPr>
      <dgm:t>
        <a:bodyPr/>
        <a:lstStyle/>
        <a:p>
          <a:r>
            <a:rPr lang="en-US" dirty="0">
              <a:solidFill>
                <a:schemeClr val="tx1"/>
              </a:solidFill>
            </a:rPr>
            <a:t>We run aic5 with differenced data, AIC and BIC both select ARMA(5,1), showing ARIMA(5,1,1) might be a good fitting non-stationary models. </a:t>
          </a:r>
        </a:p>
      </dgm:t>
    </dgm:pt>
    <dgm:pt modelId="{A306368A-02AD-4229-A40A-8D1740E286E4}" type="parTrans" cxnId="{5C81FF17-7660-4517-9BBB-9811AC465564}">
      <dgm:prSet/>
      <dgm:spPr/>
      <dgm:t>
        <a:bodyPr/>
        <a:lstStyle/>
        <a:p>
          <a:endParaRPr lang="en-US">
            <a:solidFill>
              <a:schemeClr val="tx1"/>
            </a:solidFill>
          </a:endParaRPr>
        </a:p>
      </dgm:t>
    </dgm:pt>
    <dgm:pt modelId="{0CFA641C-C8E2-467E-8990-1ED1AD673EC9}" type="sibTrans" cxnId="{5C81FF17-7660-4517-9BBB-9811AC465564}">
      <dgm:prSet/>
      <dgm:spPr/>
      <dgm:t>
        <a:bodyPr/>
        <a:lstStyle/>
        <a:p>
          <a:endParaRPr lang="en-US">
            <a:solidFill>
              <a:schemeClr val="tx1"/>
            </a:solidFill>
          </a:endParaRPr>
        </a:p>
      </dgm:t>
    </dgm:pt>
    <dgm:pt modelId="{F6B4B196-BB0F-2A40-A10E-9B7F0796027F}" type="pres">
      <dgm:prSet presAssocID="{2D25D7C6-3E5B-42D5-92F9-33D9AA1DD2BB}" presName="linear" presStyleCnt="0">
        <dgm:presLayoutVars>
          <dgm:animLvl val="lvl"/>
          <dgm:resizeHandles val="exact"/>
        </dgm:presLayoutVars>
      </dgm:prSet>
      <dgm:spPr/>
    </dgm:pt>
    <dgm:pt modelId="{40B38418-0F19-A644-9A10-82CD1CFEC2C7}" type="pres">
      <dgm:prSet presAssocID="{733643B3-10FC-4424-9D2E-9E8FC6B0FA37}" presName="parentText" presStyleLbl="node1" presStyleIdx="0" presStyleCnt="2">
        <dgm:presLayoutVars>
          <dgm:chMax val="0"/>
          <dgm:bulletEnabled val="1"/>
        </dgm:presLayoutVars>
      </dgm:prSet>
      <dgm:spPr/>
    </dgm:pt>
    <dgm:pt modelId="{2EA3D1D6-FE23-DD4C-976B-704B27096A4B}" type="pres">
      <dgm:prSet presAssocID="{BA15B995-0FC1-4E96-A202-0661B05F9F13}" presName="spacer" presStyleCnt="0"/>
      <dgm:spPr/>
    </dgm:pt>
    <dgm:pt modelId="{BEDEFC9D-6758-6646-9D87-61E3D01BCD5C}" type="pres">
      <dgm:prSet presAssocID="{537CCF07-0769-4DEB-87F3-B8570F16DCDD}" presName="parentText" presStyleLbl="node1" presStyleIdx="1" presStyleCnt="2">
        <dgm:presLayoutVars>
          <dgm:chMax val="0"/>
          <dgm:bulletEnabled val="1"/>
        </dgm:presLayoutVars>
      </dgm:prSet>
      <dgm:spPr/>
    </dgm:pt>
  </dgm:ptLst>
  <dgm:cxnLst>
    <dgm:cxn modelId="{5C81FF17-7660-4517-9BBB-9811AC465564}" srcId="{2D25D7C6-3E5B-42D5-92F9-33D9AA1DD2BB}" destId="{537CCF07-0769-4DEB-87F3-B8570F16DCDD}" srcOrd="1" destOrd="0" parTransId="{A306368A-02AD-4229-A40A-8D1740E286E4}" sibTransId="{0CFA641C-C8E2-467E-8990-1ED1AD673EC9}"/>
    <dgm:cxn modelId="{F0AB472A-F504-7A41-8BCA-6E9CE510277A}" type="presOf" srcId="{537CCF07-0769-4DEB-87F3-B8570F16DCDD}" destId="{BEDEFC9D-6758-6646-9D87-61E3D01BCD5C}" srcOrd="0" destOrd="0" presId="urn:microsoft.com/office/officeart/2005/8/layout/vList2"/>
    <dgm:cxn modelId="{55814F8D-71D1-8244-987F-197B467EBA69}" type="presOf" srcId="{2D25D7C6-3E5B-42D5-92F9-33D9AA1DD2BB}" destId="{F6B4B196-BB0F-2A40-A10E-9B7F0796027F}" srcOrd="0" destOrd="0" presId="urn:microsoft.com/office/officeart/2005/8/layout/vList2"/>
    <dgm:cxn modelId="{A0BF4AC6-7CE8-504B-9385-A32D4E26BF0A}" type="presOf" srcId="{733643B3-10FC-4424-9D2E-9E8FC6B0FA37}" destId="{40B38418-0F19-A644-9A10-82CD1CFEC2C7}" srcOrd="0" destOrd="0" presId="urn:microsoft.com/office/officeart/2005/8/layout/vList2"/>
    <dgm:cxn modelId="{FB98B3E8-2EC2-45CC-8513-0460162D3125}" srcId="{2D25D7C6-3E5B-42D5-92F9-33D9AA1DD2BB}" destId="{733643B3-10FC-4424-9D2E-9E8FC6B0FA37}" srcOrd="0" destOrd="0" parTransId="{A0BFD0DD-A25E-4D35-8B2A-44EC05569D5E}" sibTransId="{BA15B995-0FC1-4E96-A202-0661B05F9F13}"/>
    <dgm:cxn modelId="{46F503BA-0515-564E-B0F7-E33E47B10F5D}" type="presParOf" srcId="{F6B4B196-BB0F-2A40-A10E-9B7F0796027F}" destId="{40B38418-0F19-A644-9A10-82CD1CFEC2C7}" srcOrd="0" destOrd="0" presId="urn:microsoft.com/office/officeart/2005/8/layout/vList2"/>
    <dgm:cxn modelId="{C3771125-B5D9-9D44-AD0F-4AA2463BF971}" type="presParOf" srcId="{F6B4B196-BB0F-2A40-A10E-9B7F0796027F}" destId="{2EA3D1D6-FE23-DD4C-976B-704B27096A4B}" srcOrd="1" destOrd="0" presId="urn:microsoft.com/office/officeart/2005/8/layout/vList2"/>
    <dgm:cxn modelId="{7DB785D5-E6F0-F547-9C04-A24B88267E0B}" type="presParOf" srcId="{F6B4B196-BB0F-2A40-A10E-9B7F0796027F}" destId="{BEDEFC9D-6758-6646-9D87-61E3D01BCD5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43DE06-9467-42E7-A4E7-49FAAC24A9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B9E070F-C9FB-46E3-AEC7-8D4B46641CBA}">
      <dgm:prSet/>
      <dgm:spPr>
        <a:solidFill>
          <a:schemeClr val="accent5">
            <a:lumMod val="40000"/>
            <a:lumOff val="60000"/>
          </a:schemeClr>
        </a:solidFill>
      </dgm:spPr>
      <dgm:t>
        <a:bodyPr/>
        <a:lstStyle/>
        <a:p>
          <a:r>
            <a:rPr lang="en-US" dirty="0">
              <a:solidFill>
                <a:schemeClr val="tx1"/>
              </a:solidFill>
            </a:rPr>
            <a:t>GDP data is very difficult to predict, and models are not able to capture variance in this data.</a:t>
          </a:r>
        </a:p>
      </dgm:t>
    </dgm:pt>
    <dgm:pt modelId="{09082576-90FB-453B-89EA-E8470830DF23}" type="parTrans" cxnId="{071D3DA2-494A-4391-B3BB-2C1CA654938E}">
      <dgm:prSet/>
      <dgm:spPr/>
      <dgm:t>
        <a:bodyPr/>
        <a:lstStyle/>
        <a:p>
          <a:endParaRPr lang="en-US"/>
        </a:p>
      </dgm:t>
    </dgm:pt>
    <dgm:pt modelId="{CC2B07CC-F98E-43B5-919F-862616D5EF1F}" type="sibTrans" cxnId="{071D3DA2-494A-4391-B3BB-2C1CA654938E}">
      <dgm:prSet/>
      <dgm:spPr/>
      <dgm:t>
        <a:bodyPr/>
        <a:lstStyle/>
        <a:p>
          <a:endParaRPr lang="en-US"/>
        </a:p>
      </dgm:t>
    </dgm:pt>
    <dgm:pt modelId="{1FAE773E-3AFE-4F4E-B992-7D94DE82B6D5}">
      <dgm:prSet/>
      <dgm:spPr>
        <a:solidFill>
          <a:schemeClr val="accent5">
            <a:lumMod val="40000"/>
            <a:lumOff val="60000"/>
          </a:schemeClr>
        </a:solidFill>
      </dgm:spPr>
      <dgm:t>
        <a:bodyPr/>
        <a:lstStyle/>
        <a:p>
          <a:r>
            <a:rPr lang="en-US" dirty="0">
              <a:solidFill>
                <a:schemeClr val="tx1"/>
              </a:solidFill>
            </a:rPr>
            <a:t>For the short-term forecast, we may see ARUMA(5,1,0)  with s=27 shows better performance with lowest ASE 14.18755;</a:t>
          </a:r>
        </a:p>
      </dgm:t>
    </dgm:pt>
    <dgm:pt modelId="{42188057-CA49-48CC-A3C1-BE43A67D0B64}" type="parTrans" cxnId="{600EA4BD-8F92-483B-AEFB-1C2AEC4B9DFE}">
      <dgm:prSet/>
      <dgm:spPr/>
      <dgm:t>
        <a:bodyPr/>
        <a:lstStyle/>
        <a:p>
          <a:endParaRPr lang="en-US"/>
        </a:p>
      </dgm:t>
    </dgm:pt>
    <dgm:pt modelId="{AB6FBF98-E669-4200-B412-BC944EEDF5A7}" type="sibTrans" cxnId="{600EA4BD-8F92-483B-AEFB-1C2AEC4B9DFE}">
      <dgm:prSet/>
      <dgm:spPr/>
      <dgm:t>
        <a:bodyPr/>
        <a:lstStyle/>
        <a:p>
          <a:endParaRPr lang="en-US"/>
        </a:p>
      </dgm:t>
    </dgm:pt>
    <dgm:pt modelId="{8AF99BB7-6953-45A2-ABDA-CC92FA547F78}">
      <dgm:prSet/>
      <dgm:spPr>
        <a:solidFill>
          <a:schemeClr val="accent5">
            <a:lumMod val="40000"/>
            <a:lumOff val="60000"/>
          </a:schemeClr>
        </a:solidFill>
      </dgm:spPr>
      <dgm:t>
        <a:bodyPr/>
        <a:lstStyle/>
        <a:p>
          <a:r>
            <a:rPr lang="en-US" dirty="0">
              <a:solidFill>
                <a:schemeClr val="tx1"/>
              </a:solidFill>
            </a:rPr>
            <a:t>For the long-term forecast, the ensemble model shows the better performance with the lowest ASE 4.78.</a:t>
          </a:r>
        </a:p>
      </dgm:t>
    </dgm:pt>
    <dgm:pt modelId="{56B82F50-4DFE-498B-9AD5-3344CCB6E9C4}" type="parTrans" cxnId="{64F6C170-0079-4A60-861F-32914471F283}">
      <dgm:prSet/>
      <dgm:spPr/>
      <dgm:t>
        <a:bodyPr/>
        <a:lstStyle/>
        <a:p>
          <a:endParaRPr lang="en-US"/>
        </a:p>
      </dgm:t>
    </dgm:pt>
    <dgm:pt modelId="{9F367D14-B1F8-450D-B995-9902C5F59656}" type="sibTrans" cxnId="{64F6C170-0079-4A60-861F-32914471F283}">
      <dgm:prSet/>
      <dgm:spPr/>
      <dgm:t>
        <a:bodyPr/>
        <a:lstStyle/>
        <a:p>
          <a:endParaRPr lang="en-US"/>
        </a:p>
      </dgm:t>
    </dgm:pt>
    <dgm:pt modelId="{18F89886-182C-4927-BBF1-53EDFBFA7A9E}">
      <dgm:prSet/>
      <dgm:spPr>
        <a:solidFill>
          <a:schemeClr val="accent5">
            <a:lumMod val="40000"/>
            <a:lumOff val="60000"/>
          </a:schemeClr>
        </a:solidFill>
      </dgm:spPr>
      <dgm:t>
        <a:bodyPr/>
        <a:lstStyle/>
        <a:p>
          <a:r>
            <a:rPr lang="en-US">
              <a:solidFill>
                <a:schemeClr val="tx1"/>
              </a:solidFill>
            </a:rPr>
            <a:t>After all, we can't simply say which model is better than the other as they perform differently in the different periods.</a:t>
          </a:r>
        </a:p>
      </dgm:t>
    </dgm:pt>
    <dgm:pt modelId="{ABD63AE0-21D3-4530-A465-2450A9F34ADF}" type="parTrans" cxnId="{C621D1E9-7B8A-42FA-8BD2-6150D0460E51}">
      <dgm:prSet/>
      <dgm:spPr/>
      <dgm:t>
        <a:bodyPr/>
        <a:lstStyle/>
        <a:p>
          <a:endParaRPr lang="en-US"/>
        </a:p>
      </dgm:t>
    </dgm:pt>
    <dgm:pt modelId="{4F385C5C-C02A-45A4-97E4-45005A915353}" type="sibTrans" cxnId="{C621D1E9-7B8A-42FA-8BD2-6150D0460E51}">
      <dgm:prSet/>
      <dgm:spPr/>
      <dgm:t>
        <a:bodyPr/>
        <a:lstStyle/>
        <a:p>
          <a:endParaRPr lang="en-US"/>
        </a:p>
      </dgm:t>
    </dgm:pt>
    <dgm:pt modelId="{DCED5E51-25C8-C24C-938D-39C90D825A7B}" type="pres">
      <dgm:prSet presAssocID="{BA43DE06-9467-42E7-A4E7-49FAAC24A90F}" presName="linear" presStyleCnt="0">
        <dgm:presLayoutVars>
          <dgm:animLvl val="lvl"/>
          <dgm:resizeHandles val="exact"/>
        </dgm:presLayoutVars>
      </dgm:prSet>
      <dgm:spPr/>
    </dgm:pt>
    <dgm:pt modelId="{EE306126-7B85-EE4D-9BE3-2E4D20A3EA55}" type="pres">
      <dgm:prSet presAssocID="{0B9E070F-C9FB-46E3-AEC7-8D4B46641CBA}" presName="parentText" presStyleLbl="node1" presStyleIdx="0" presStyleCnt="4">
        <dgm:presLayoutVars>
          <dgm:chMax val="0"/>
          <dgm:bulletEnabled val="1"/>
        </dgm:presLayoutVars>
      </dgm:prSet>
      <dgm:spPr/>
    </dgm:pt>
    <dgm:pt modelId="{EF2271F7-10F2-164C-8829-57CEEF59DB36}" type="pres">
      <dgm:prSet presAssocID="{CC2B07CC-F98E-43B5-919F-862616D5EF1F}" presName="spacer" presStyleCnt="0"/>
      <dgm:spPr/>
    </dgm:pt>
    <dgm:pt modelId="{80450EF6-0A64-FE49-BCC5-D1B91F28E8D0}" type="pres">
      <dgm:prSet presAssocID="{1FAE773E-3AFE-4F4E-B992-7D94DE82B6D5}" presName="parentText" presStyleLbl="node1" presStyleIdx="1" presStyleCnt="4">
        <dgm:presLayoutVars>
          <dgm:chMax val="0"/>
          <dgm:bulletEnabled val="1"/>
        </dgm:presLayoutVars>
      </dgm:prSet>
      <dgm:spPr/>
    </dgm:pt>
    <dgm:pt modelId="{9C8EEB45-2241-D14D-A6DC-2034F4C25AA9}" type="pres">
      <dgm:prSet presAssocID="{AB6FBF98-E669-4200-B412-BC944EEDF5A7}" presName="spacer" presStyleCnt="0"/>
      <dgm:spPr/>
    </dgm:pt>
    <dgm:pt modelId="{77D5BDD7-22CB-DA42-B1A4-C04E63691763}" type="pres">
      <dgm:prSet presAssocID="{8AF99BB7-6953-45A2-ABDA-CC92FA547F78}" presName="parentText" presStyleLbl="node1" presStyleIdx="2" presStyleCnt="4">
        <dgm:presLayoutVars>
          <dgm:chMax val="0"/>
          <dgm:bulletEnabled val="1"/>
        </dgm:presLayoutVars>
      </dgm:prSet>
      <dgm:spPr/>
    </dgm:pt>
    <dgm:pt modelId="{DCCEADA5-F596-734F-968C-EF5556157AE9}" type="pres">
      <dgm:prSet presAssocID="{9F367D14-B1F8-450D-B995-9902C5F59656}" presName="spacer" presStyleCnt="0"/>
      <dgm:spPr/>
    </dgm:pt>
    <dgm:pt modelId="{FE5CE052-2641-454B-8EB4-627B059487BE}" type="pres">
      <dgm:prSet presAssocID="{18F89886-182C-4927-BBF1-53EDFBFA7A9E}" presName="parentText" presStyleLbl="node1" presStyleIdx="3" presStyleCnt="4">
        <dgm:presLayoutVars>
          <dgm:chMax val="0"/>
          <dgm:bulletEnabled val="1"/>
        </dgm:presLayoutVars>
      </dgm:prSet>
      <dgm:spPr/>
    </dgm:pt>
  </dgm:ptLst>
  <dgm:cxnLst>
    <dgm:cxn modelId="{12BC6712-6DB8-204C-B6A9-A9614FE89BE8}" type="presOf" srcId="{18F89886-182C-4927-BBF1-53EDFBFA7A9E}" destId="{FE5CE052-2641-454B-8EB4-627B059487BE}" srcOrd="0" destOrd="0" presId="urn:microsoft.com/office/officeart/2005/8/layout/vList2"/>
    <dgm:cxn modelId="{AD02511E-D7D7-134A-9441-3D244358AAD9}" type="presOf" srcId="{BA43DE06-9467-42E7-A4E7-49FAAC24A90F}" destId="{DCED5E51-25C8-C24C-938D-39C90D825A7B}" srcOrd="0" destOrd="0" presId="urn:microsoft.com/office/officeart/2005/8/layout/vList2"/>
    <dgm:cxn modelId="{64F6C170-0079-4A60-861F-32914471F283}" srcId="{BA43DE06-9467-42E7-A4E7-49FAAC24A90F}" destId="{8AF99BB7-6953-45A2-ABDA-CC92FA547F78}" srcOrd="2" destOrd="0" parTransId="{56B82F50-4DFE-498B-9AD5-3344CCB6E9C4}" sibTransId="{9F367D14-B1F8-450D-B995-9902C5F59656}"/>
    <dgm:cxn modelId="{071D3DA2-494A-4391-B3BB-2C1CA654938E}" srcId="{BA43DE06-9467-42E7-A4E7-49FAAC24A90F}" destId="{0B9E070F-C9FB-46E3-AEC7-8D4B46641CBA}" srcOrd="0" destOrd="0" parTransId="{09082576-90FB-453B-89EA-E8470830DF23}" sibTransId="{CC2B07CC-F98E-43B5-919F-862616D5EF1F}"/>
    <dgm:cxn modelId="{0F5AAEAA-4BEE-9F4B-88A0-7EACFC831BE9}" type="presOf" srcId="{0B9E070F-C9FB-46E3-AEC7-8D4B46641CBA}" destId="{EE306126-7B85-EE4D-9BE3-2E4D20A3EA55}" srcOrd="0" destOrd="0" presId="urn:microsoft.com/office/officeart/2005/8/layout/vList2"/>
    <dgm:cxn modelId="{600EA4BD-8F92-483B-AEFB-1C2AEC4B9DFE}" srcId="{BA43DE06-9467-42E7-A4E7-49FAAC24A90F}" destId="{1FAE773E-3AFE-4F4E-B992-7D94DE82B6D5}" srcOrd="1" destOrd="0" parTransId="{42188057-CA49-48CC-A3C1-BE43A67D0B64}" sibTransId="{AB6FBF98-E669-4200-B412-BC944EEDF5A7}"/>
    <dgm:cxn modelId="{E2E2F6E1-72AF-0B48-A012-2C5BA4503E6D}" type="presOf" srcId="{8AF99BB7-6953-45A2-ABDA-CC92FA547F78}" destId="{77D5BDD7-22CB-DA42-B1A4-C04E63691763}" srcOrd="0" destOrd="0" presId="urn:microsoft.com/office/officeart/2005/8/layout/vList2"/>
    <dgm:cxn modelId="{1254A5E5-9B28-BC41-A85D-F53AE9C5F010}" type="presOf" srcId="{1FAE773E-3AFE-4F4E-B992-7D94DE82B6D5}" destId="{80450EF6-0A64-FE49-BCC5-D1B91F28E8D0}" srcOrd="0" destOrd="0" presId="urn:microsoft.com/office/officeart/2005/8/layout/vList2"/>
    <dgm:cxn modelId="{C621D1E9-7B8A-42FA-8BD2-6150D0460E51}" srcId="{BA43DE06-9467-42E7-A4E7-49FAAC24A90F}" destId="{18F89886-182C-4927-BBF1-53EDFBFA7A9E}" srcOrd="3" destOrd="0" parTransId="{ABD63AE0-21D3-4530-A465-2450A9F34ADF}" sibTransId="{4F385C5C-C02A-45A4-97E4-45005A915353}"/>
    <dgm:cxn modelId="{8E6F7F3C-2F5D-CB4F-9640-6F635DBE8D88}" type="presParOf" srcId="{DCED5E51-25C8-C24C-938D-39C90D825A7B}" destId="{EE306126-7B85-EE4D-9BE3-2E4D20A3EA55}" srcOrd="0" destOrd="0" presId="urn:microsoft.com/office/officeart/2005/8/layout/vList2"/>
    <dgm:cxn modelId="{089AAAE5-6AE1-424A-9D0F-EBB2840B055F}" type="presParOf" srcId="{DCED5E51-25C8-C24C-938D-39C90D825A7B}" destId="{EF2271F7-10F2-164C-8829-57CEEF59DB36}" srcOrd="1" destOrd="0" presId="urn:microsoft.com/office/officeart/2005/8/layout/vList2"/>
    <dgm:cxn modelId="{4B8CEB14-49F6-2B41-9D34-6F0B31877F25}" type="presParOf" srcId="{DCED5E51-25C8-C24C-938D-39C90D825A7B}" destId="{80450EF6-0A64-FE49-BCC5-D1B91F28E8D0}" srcOrd="2" destOrd="0" presId="urn:microsoft.com/office/officeart/2005/8/layout/vList2"/>
    <dgm:cxn modelId="{84EF37DA-63C0-CC42-BF49-2CBC4C3EF6C8}" type="presParOf" srcId="{DCED5E51-25C8-C24C-938D-39C90D825A7B}" destId="{9C8EEB45-2241-D14D-A6DC-2034F4C25AA9}" srcOrd="3" destOrd="0" presId="urn:microsoft.com/office/officeart/2005/8/layout/vList2"/>
    <dgm:cxn modelId="{0FC9C126-707C-F24A-A8A8-DD1EC2B9AA35}" type="presParOf" srcId="{DCED5E51-25C8-C24C-938D-39C90D825A7B}" destId="{77D5BDD7-22CB-DA42-B1A4-C04E63691763}" srcOrd="4" destOrd="0" presId="urn:microsoft.com/office/officeart/2005/8/layout/vList2"/>
    <dgm:cxn modelId="{5A7B3429-C179-C04B-93C2-DEA7BC46D563}" type="presParOf" srcId="{DCED5E51-25C8-C24C-938D-39C90D825A7B}" destId="{DCCEADA5-F596-734F-968C-EF5556157AE9}" srcOrd="5" destOrd="0" presId="urn:microsoft.com/office/officeart/2005/8/layout/vList2"/>
    <dgm:cxn modelId="{7C3416CE-9AF9-5D47-AEEB-83FA5CFD8F0B}" type="presParOf" srcId="{DCED5E51-25C8-C24C-938D-39C90D825A7B}" destId="{FE5CE052-2641-454B-8EB4-627B059487B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DDB4D-B7DF-C648-A8F1-005AAE0B8D89}">
      <dsp:nvSpPr>
        <dsp:cNvPr id="0" name=""/>
        <dsp:cNvSpPr/>
      </dsp:nvSpPr>
      <dsp:spPr>
        <a:xfrm>
          <a:off x="0" y="0"/>
          <a:ext cx="62619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95E2D-38DE-CD47-B798-0D1F29E8304D}">
      <dsp:nvSpPr>
        <dsp:cNvPr id="0" name=""/>
        <dsp:cNvSpPr/>
      </dsp:nvSpPr>
      <dsp:spPr>
        <a:xfrm>
          <a:off x="0" y="0"/>
          <a:ext cx="6261904"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This data is from FRED Economic Research linked here </a:t>
          </a:r>
          <a:r>
            <a:rPr lang="en-US" sz="2400" kern="1200" dirty="0">
              <a:hlinkClick xmlns:r="http://schemas.openxmlformats.org/officeDocument/2006/relationships" r:id="rId1"/>
            </a:rPr>
            <a:t>https://fred.stlouisfed.org/categories/106</a:t>
          </a:r>
          <a:r>
            <a:rPr lang="en-US" sz="2400" kern="1200" dirty="0"/>
            <a:t>   </a:t>
          </a:r>
        </a:p>
      </dsp:txBody>
      <dsp:txXfrm>
        <a:off x="0" y="0"/>
        <a:ext cx="6261904" cy="987822"/>
      </dsp:txXfrm>
    </dsp:sp>
    <dsp:sp modelId="{0FE71EED-4522-A548-8A88-446E8DFB0189}">
      <dsp:nvSpPr>
        <dsp:cNvPr id="0" name=""/>
        <dsp:cNvSpPr/>
      </dsp:nvSpPr>
      <dsp:spPr>
        <a:xfrm>
          <a:off x="0" y="987822"/>
          <a:ext cx="62619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A18A3-4DCE-864D-991A-D58DDDAD1826}">
      <dsp:nvSpPr>
        <dsp:cNvPr id="0" name=""/>
        <dsp:cNvSpPr/>
      </dsp:nvSpPr>
      <dsp:spPr>
        <a:xfrm>
          <a:off x="0" y="987822"/>
          <a:ext cx="6261904"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75 years quarterly data from 1947 to 2021 </a:t>
          </a:r>
        </a:p>
      </dsp:txBody>
      <dsp:txXfrm>
        <a:off x="0" y="987822"/>
        <a:ext cx="6261904" cy="987822"/>
      </dsp:txXfrm>
    </dsp:sp>
    <dsp:sp modelId="{C4F19FD6-CD56-8846-8DA1-3B06F866E31A}">
      <dsp:nvSpPr>
        <dsp:cNvPr id="0" name=""/>
        <dsp:cNvSpPr/>
      </dsp:nvSpPr>
      <dsp:spPr>
        <a:xfrm>
          <a:off x="0" y="1975644"/>
          <a:ext cx="62619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23554-87B6-F446-8239-8D5AA285BD73}">
      <dsp:nvSpPr>
        <dsp:cNvPr id="0" name=""/>
        <dsp:cNvSpPr/>
      </dsp:nvSpPr>
      <dsp:spPr>
        <a:xfrm>
          <a:off x="0" y="1975644"/>
          <a:ext cx="6261904"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6 variables listed on the left</a:t>
          </a:r>
        </a:p>
      </dsp:txBody>
      <dsp:txXfrm>
        <a:off x="0" y="1975644"/>
        <a:ext cx="6261904" cy="987822"/>
      </dsp:txXfrm>
    </dsp:sp>
    <dsp:sp modelId="{95F502D8-48EE-F440-B0B7-DB4743F4386A}">
      <dsp:nvSpPr>
        <dsp:cNvPr id="0" name=""/>
        <dsp:cNvSpPr/>
      </dsp:nvSpPr>
      <dsp:spPr>
        <a:xfrm>
          <a:off x="0" y="2963466"/>
          <a:ext cx="62619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B9298E-D06C-C845-BE35-27A1F105B029}">
      <dsp:nvSpPr>
        <dsp:cNvPr id="0" name=""/>
        <dsp:cNvSpPr/>
      </dsp:nvSpPr>
      <dsp:spPr>
        <a:xfrm>
          <a:off x="0" y="2963466"/>
          <a:ext cx="6261904"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Response variable is </a:t>
          </a:r>
          <a:r>
            <a:rPr lang="en-US" sz="2400" kern="1200" dirty="0" err="1"/>
            <a:t>gdp</a:t>
          </a:r>
          <a:r>
            <a:rPr lang="en-US" sz="2400" kern="1200" dirty="0"/>
            <a:t> change</a:t>
          </a:r>
        </a:p>
      </dsp:txBody>
      <dsp:txXfrm>
        <a:off x="0" y="2963466"/>
        <a:ext cx="6261904" cy="987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D21CF-12B1-664F-9A6B-7DF7C6D2D539}">
      <dsp:nvSpPr>
        <dsp:cNvPr id="0" name=""/>
        <dsp:cNvSpPr/>
      </dsp:nvSpPr>
      <dsp:spPr>
        <a:xfrm>
          <a:off x="0" y="0"/>
          <a:ext cx="5075080" cy="954720"/>
        </a:xfrm>
        <a:prstGeom prst="roundRect">
          <a:avLst/>
        </a:prstGeom>
        <a:solidFill>
          <a:srgbClr val="8EB8E5">
            <a:lumMod val="20000"/>
            <a:lumOff val="80000"/>
          </a:srgbClr>
        </a:solidFill>
        <a:ln w="25400" cap="flat" cmpd="sng" algn="ctr">
          <a:solidFill>
            <a:srgbClr val="E7E6E6">
              <a:lumMod val="40000"/>
              <a:lumOff val="6000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black"/>
              </a:solidFill>
              <a:latin typeface="Arial"/>
              <a:ea typeface="+mn-ea"/>
              <a:cs typeface="+mn-cs"/>
            </a:rPr>
            <a:t>Wandering and oscillating behavior</a:t>
          </a:r>
        </a:p>
      </dsp:txBody>
      <dsp:txXfrm>
        <a:off x="46606" y="46606"/>
        <a:ext cx="4981868" cy="861508"/>
      </dsp:txXfrm>
    </dsp:sp>
    <dsp:sp modelId="{469A4E8D-26F8-784F-B0DC-F06E9660C948}">
      <dsp:nvSpPr>
        <dsp:cNvPr id="0" name=""/>
        <dsp:cNvSpPr/>
      </dsp:nvSpPr>
      <dsp:spPr>
        <a:xfrm>
          <a:off x="0" y="1103972"/>
          <a:ext cx="5075080" cy="954720"/>
        </a:xfrm>
        <a:prstGeom prst="roundRect">
          <a:avLst/>
        </a:prstGeom>
        <a:solidFill>
          <a:srgbClr val="8EB8E5">
            <a:lumMod val="20000"/>
            <a:lumOff val="80000"/>
          </a:srgbClr>
        </a:solidFill>
        <a:ln w="25400" cap="flat" cmpd="sng" algn="ctr">
          <a:solidFill>
            <a:schemeClr val="bg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Arial"/>
              <a:ea typeface="+mn-ea"/>
              <a:cs typeface="+mn-cs"/>
            </a:rPr>
            <a:t>Only one realization not knowing much</a:t>
          </a:r>
        </a:p>
      </dsp:txBody>
      <dsp:txXfrm>
        <a:off x="46606" y="1150578"/>
        <a:ext cx="4981868" cy="861508"/>
      </dsp:txXfrm>
    </dsp:sp>
    <dsp:sp modelId="{5DCC79B7-AFCA-6C46-9B19-8236DE8B93E2}">
      <dsp:nvSpPr>
        <dsp:cNvPr id="0" name=""/>
        <dsp:cNvSpPr/>
      </dsp:nvSpPr>
      <dsp:spPr>
        <a:xfrm>
          <a:off x="0" y="2205572"/>
          <a:ext cx="5075080" cy="954720"/>
        </a:xfrm>
        <a:prstGeom prst="roundRect">
          <a:avLst/>
        </a:prstGeom>
        <a:solidFill>
          <a:srgbClr val="8EB8E5">
            <a:lumMod val="20000"/>
            <a:lumOff val="80000"/>
          </a:srgbClr>
        </a:solidFill>
        <a:ln w="25400" cap="flat" cmpd="sng" algn="ctr">
          <a:solidFill>
            <a:schemeClr val="bg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The assumption of constant mean seems like not appear to be violated.</a:t>
          </a:r>
        </a:p>
      </dsp:txBody>
      <dsp:txXfrm>
        <a:off x="46606" y="2252178"/>
        <a:ext cx="4981868" cy="861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38418-0F19-A644-9A10-82CD1CFEC2C7}">
      <dsp:nvSpPr>
        <dsp:cNvPr id="0" name=""/>
        <dsp:cNvSpPr/>
      </dsp:nvSpPr>
      <dsp:spPr>
        <a:xfrm>
          <a:off x="0" y="198735"/>
          <a:ext cx="11293443" cy="359774"/>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This data might be non-stationary, we first difference the data, it looks like more stationary after transforming data once.</a:t>
          </a:r>
        </a:p>
      </dsp:txBody>
      <dsp:txXfrm>
        <a:off x="17563" y="216298"/>
        <a:ext cx="11258317" cy="324648"/>
      </dsp:txXfrm>
    </dsp:sp>
    <dsp:sp modelId="{BEDEFC9D-6758-6646-9D87-61E3D01BCD5C}">
      <dsp:nvSpPr>
        <dsp:cNvPr id="0" name=""/>
        <dsp:cNvSpPr/>
      </dsp:nvSpPr>
      <dsp:spPr>
        <a:xfrm>
          <a:off x="0" y="601709"/>
          <a:ext cx="11293443" cy="359774"/>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We run aic5 with differenced data, AIC and BIC both select ARMA(5,1), showing ARIMA(5,1,1) might be a good fitting non-stationary models. </a:t>
          </a:r>
        </a:p>
      </dsp:txBody>
      <dsp:txXfrm>
        <a:off x="17563" y="619272"/>
        <a:ext cx="11258317" cy="324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06126-7B85-EE4D-9BE3-2E4D20A3EA55}">
      <dsp:nvSpPr>
        <dsp:cNvPr id="0" name=""/>
        <dsp:cNvSpPr/>
      </dsp:nvSpPr>
      <dsp:spPr>
        <a:xfrm>
          <a:off x="0" y="80813"/>
          <a:ext cx="10133012" cy="8353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GDP data is very difficult to predict, and models are not able to capture variance in this data.</a:t>
          </a:r>
        </a:p>
      </dsp:txBody>
      <dsp:txXfrm>
        <a:off x="40780" y="121593"/>
        <a:ext cx="10051452" cy="753819"/>
      </dsp:txXfrm>
    </dsp:sp>
    <dsp:sp modelId="{80450EF6-0A64-FE49-BCC5-D1B91F28E8D0}">
      <dsp:nvSpPr>
        <dsp:cNvPr id="0" name=""/>
        <dsp:cNvSpPr/>
      </dsp:nvSpPr>
      <dsp:spPr>
        <a:xfrm>
          <a:off x="0" y="976673"/>
          <a:ext cx="10133012" cy="8353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For the short-term forecast, we may see ARUMA(5,1,0)  with s=27 shows better performance with lowest ASE 14.18755;</a:t>
          </a:r>
        </a:p>
      </dsp:txBody>
      <dsp:txXfrm>
        <a:off x="40780" y="1017453"/>
        <a:ext cx="10051452" cy="753819"/>
      </dsp:txXfrm>
    </dsp:sp>
    <dsp:sp modelId="{77D5BDD7-22CB-DA42-B1A4-C04E63691763}">
      <dsp:nvSpPr>
        <dsp:cNvPr id="0" name=""/>
        <dsp:cNvSpPr/>
      </dsp:nvSpPr>
      <dsp:spPr>
        <a:xfrm>
          <a:off x="0" y="1872534"/>
          <a:ext cx="10133012" cy="8353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For the long-term forecast, the ensemble model shows the better performance with the lowest ASE 4.78.</a:t>
          </a:r>
        </a:p>
      </dsp:txBody>
      <dsp:txXfrm>
        <a:off x="40780" y="1913314"/>
        <a:ext cx="10051452" cy="753819"/>
      </dsp:txXfrm>
    </dsp:sp>
    <dsp:sp modelId="{FE5CE052-2641-454B-8EB4-627B059487BE}">
      <dsp:nvSpPr>
        <dsp:cNvPr id="0" name=""/>
        <dsp:cNvSpPr/>
      </dsp:nvSpPr>
      <dsp:spPr>
        <a:xfrm>
          <a:off x="0" y="2768394"/>
          <a:ext cx="10133012" cy="8353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solidFill>
                <a:schemeClr val="tx1"/>
              </a:solidFill>
            </a:rPr>
            <a:t>After all, we can't simply say which model is better than the other as they perform differently in the different periods.</a:t>
          </a:r>
        </a:p>
      </dsp:txBody>
      <dsp:txXfrm>
        <a:off x="40780" y="2809174"/>
        <a:ext cx="10051452" cy="7538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214B4-566E-6C4C-AEEC-36545F1CFA62}" type="datetimeFigureOut">
              <a:rPr lang="en-US" smtClean="0"/>
              <a:t>8/1/21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EA0ED-FC4E-3543-B4B4-C060F493C975}" type="slidenum">
              <a:rPr lang="en-US" smtClean="0"/>
              <a:t>‹#›</a:t>
            </a:fld>
            <a:endParaRPr lang="en-US"/>
          </a:p>
        </p:txBody>
      </p:sp>
    </p:spTree>
    <p:extLst>
      <p:ext uri="{BB962C8B-B14F-4D97-AF65-F5344CB8AC3E}">
        <p14:creationId xmlns:p14="http://schemas.microsoft.com/office/powerpoint/2010/main" val="68097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03741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C5265-849E-4A41-88F3-72B2BADB85D5}" type="datetimeFigureOut">
              <a:rPr lang="en-US" smtClean="0"/>
              <a:t>8/1/21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B268-B51A-4543-BCD7-988A5043B5AE}" type="slidenum">
              <a:rPr lang="en-US" smtClean="0"/>
              <a:t>‹#›</a:t>
            </a:fld>
            <a:endParaRPr lang="en-US"/>
          </a:p>
        </p:txBody>
      </p:sp>
      <p:cxnSp>
        <p:nvCxnSpPr>
          <p:cNvPr id="7" name="Straight Connector 6">
            <a:extLst>
              <a:ext uri="{FF2B5EF4-FFF2-40B4-BE49-F238E27FC236}">
                <a16:creationId xmlns:a16="http://schemas.microsoft.com/office/drawing/2014/main" id="{3E78864D-F3C1-5B40-96CD-277CA637A41C}"/>
              </a:ext>
            </a:extLst>
          </p:cNvPr>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5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C5265-849E-4A41-88F3-72B2BADB85D5}" type="datetimeFigureOut">
              <a:rPr lang="en-US" smtClean="0"/>
              <a:t>8/1/21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B268-B51A-4543-BCD7-988A5043B5AE}" type="slidenum">
              <a:rPr lang="en-US" smtClean="0"/>
              <a:t>‹#›</a:t>
            </a:fld>
            <a:endParaRPr lang="en-US"/>
          </a:p>
        </p:txBody>
      </p:sp>
      <p:cxnSp>
        <p:nvCxnSpPr>
          <p:cNvPr id="7" name="Straight Connector 6">
            <a:extLst>
              <a:ext uri="{FF2B5EF4-FFF2-40B4-BE49-F238E27FC236}">
                <a16:creationId xmlns:a16="http://schemas.microsoft.com/office/drawing/2014/main" id="{E7E620E2-335F-6F47-AC53-28D2F9851ED5}"/>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198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C5265-849E-4A41-88F3-72B2BADB85D5}" type="datetimeFigureOut">
              <a:rPr lang="en-US" smtClean="0"/>
              <a:t>8/1/21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B268-B51A-4543-BCD7-988A5043B5AE}" type="slidenum">
              <a:rPr lang="en-US" smtClean="0"/>
              <a:t>‹#›</a:t>
            </a:fld>
            <a:endParaRPr lang="en-US"/>
          </a:p>
        </p:txBody>
      </p:sp>
      <p:cxnSp>
        <p:nvCxnSpPr>
          <p:cNvPr id="7" name="Straight Connector 6">
            <a:extLst>
              <a:ext uri="{FF2B5EF4-FFF2-40B4-BE49-F238E27FC236}">
                <a16:creationId xmlns:a16="http://schemas.microsoft.com/office/drawing/2014/main" id="{D13C8F52-23DC-D74D-9B9F-A184F56F722F}"/>
              </a:ext>
            </a:extLst>
          </p:cNvPr>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16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C5265-849E-4A41-88F3-72B2BADB85D5}" type="datetimeFigureOut">
              <a:rPr lang="en-US" smtClean="0"/>
              <a:t>8/1/21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DB268-B51A-4543-BCD7-988A5043B5AE}" type="slidenum">
              <a:rPr lang="en-US" smtClean="0"/>
              <a:t>‹#›</a:t>
            </a:fld>
            <a:endParaRPr lang="en-US"/>
          </a:p>
        </p:txBody>
      </p:sp>
      <p:cxnSp>
        <p:nvCxnSpPr>
          <p:cNvPr id="8" name="Straight Connector 7">
            <a:extLst>
              <a:ext uri="{FF2B5EF4-FFF2-40B4-BE49-F238E27FC236}">
                <a16:creationId xmlns:a16="http://schemas.microsoft.com/office/drawing/2014/main" id="{9635A677-B722-7642-AC0A-56732DA2B7B5}"/>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9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C5265-849E-4A41-88F3-72B2BADB85D5}" type="datetimeFigureOut">
              <a:rPr lang="en-US" smtClean="0"/>
              <a:t>8/1/21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DB268-B51A-4543-BCD7-988A5043B5AE}" type="slidenum">
              <a:rPr lang="en-US" smtClean="0"/>
              <a:t>‹#›</a:t>
            </a:fld>
            <a:endParaRPr lang="en-US"/>
          </a:p>
        </p:txBody>
      </p:sp>
      <p:cxnSp>
        <p:nvCxnSpPr>
          <p:cNvPr id="10" name="Straight Connector 9">
            <a:extLst>
              <a:ext uri="{FF2B5EF4-FFF2-40B4-BE49-F238E27FC236}">
                <a16:creationId xmlns:a16="http://schemas.microsoft.com/office/drawing/2014/main" id="{0EA07D47-2103-974C-B9A5-8E60E3A5AF90}"/>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62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C5265-849E-4A41-88F3-72B2BADB85D5}" type="datetimeFigureOut">
              <a:rPr lang="en-US" smtClean="0"/>
              <a:t>8/1/21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DB268-B51A-4543-BCD7-988A5043B5AE}" type="slidenum">
              <a:rPr lang="en-US" smtClean="0"/>
              <a:t>‹#›</a:t>
            </a:fld>
            <a:endParaRPr lang="en-US"/>
          </a:p>
        </p:txBody>
      </p:sp>
    </p:spTree>
    <p:extLst>
      <p:ext uri="{BB962C8B-B14F-4D97-AF65-F5344CB8AC3E}">
        <p14:creationId xmlns:p14="http://schemas.microsoft.com/office/powerpoint/2010/main" val="514222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5265-849E-4A41-88F3-72B2BADB85D5}" type="datetimeFigureOut">
              <a:rPr lang="en-US" smtClean="0"/>
              <a:t>8/1/21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DB268-B51A-4543-BCD7-988A5043B5AE}" type="slidenum">
              <a:rPr lang="en-US" smtClean="0"/>
              <a:t>‹#›</a:t>
            </a:fld>
            <a:endParaRPr lang="en-US"/>
          </a:p>
        </p:txBody>
      </p:sp>
    </p:spTree>
    <p:extLst>
      <p:ext uri="{BB962C8B-B14F-4D97-AF65-F5344CB8AC3E}">
        <p14:creationId xmlns:p14="http://schemas.microsoft.com/office/powerpoint/2010/main" val="2994925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C5265-849E-4A41-88F3-72B2BADB85D5}" type="datetimeFigureOut">
              <a:rPr lang="en-US" smtClean="0"/>
              <a:t>8/1/21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DB268-B51A-4543-BCD7-988A5043B5AE}" type="slidenum">
              <a:rPr lang="en-US" smtClean="0"/>
              <a:t>‹#›</a:t>
            </a:fld>
            <a:endParaRPr lang="en-US"/>
          </a:p>
        </p:txBody>
      </p:sp>
    </p:spTree>
    <p:extLst>
      <p:ext uri="{BB962C8B-B14F-4D97-AF65-F5344CB8AC3E}">
        <p14:creationId xmlns:p14="http://schemas.microsoft.com/office/powerpoint/2010/main" val="2503363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C5265-849E-4A41-88F3-72B2BADB85D5}" type="datetimeFigureOut">
              <a:rPr lang="en-US" smtClean="0"/>
              <a:t>8/1/21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DB268-B51A-4543-BCD7-988A5043B5AE}" type="slidenum">
              <a:rPr lang="en-US" smtClean="0"/>
              <a:t>‹#›</a:t>
            </a:fld>
            <a:endParaRPr lang="en-US"/>
          </a:p>
        </p:txBody>
      </p:sp>
    </p:spTree>
    <p:extLst>
      <p:ext uri="{BB962C8B-B14F-4D97-AF65-F5344CB8AC3E}">
        <p14:creationId xmlns:p14="http://schemas.microsoft.com/office/powerpoint/2010/main" val="3071226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C5265-849E-4A41-88F3-72B2BADB85D5}" type="datetimeFigureOut">
              <a:rPr lang="en-US" smtClean="0"/>
              <a:t>8/1/21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B268-B51A-4543-BCD7-988A5043B5AE}" type="slidenum">
              <a:rPr lang="en-US" smtClean="0"/>
              <a:t>‹#›</a:t>
            </a:fld>
            <a:endParaRPr lang="en-US"/>
          </a:p>
        </p:txBody>
      </p:sp>
    </p:spTree>
    <p:extLst>
      <p:ext uri="{BB962C8B-B14F-4D97-AF65-F5344CB8AC3E}">
        <p14:creationId xmlns:p14="http://schemas.microsoft.com/office/powerpoint/2010/main" val="298449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9550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C5265-849E-4A41-88F3-72B2BADB85D5}" type="datetimeFigureOut">
              <a:rPr lang="en-US" smtClean="0"/>
              <a:t>8/1/21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DB268-B51A-4543-BCD7-988A5043B5AE}" type="slidenum">
              <a:rPr lang="en-US" smtClean="0"/>
              <a:t>‹#›</a:t>
            </a:fld>
            <a:endParaRPr lang="en-US"/>
          </a:p>
        </p:txBody>
      </p:sp>
    </p:spTree>
    <p:extLst>
      <p:ext uri="{BB962C8B-B14F-4D97-AF65-F5344CB8AC3E}">
        <p14:creationId xmlns:p14="http://schemas.microsoft.com/office/powerpoint/2010/main" val="196377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39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40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84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09873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84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2778678"/>
            <a:ext cx="8671983"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32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descr="C:\Users\njones\Dropbox (2U)\Work\Designing Slides\SMU\Design Brief\logo\logo_datasci_SMU.png"/>
          <p:cNvPicPr>
            <a:picLocks noChangeAspect="1" noChangeArrowheads="1"/>
          </p:cNvPicPr>
          <p:nvPr userDrawn="1"/>
        </p:nvPicPr>
        <p:blipFill>
          <a:blip r:embed="rId11" cstate="print">
            <a:extLst>
              <a:ext uri="{BEBA8EAE-BF5A-486C-A8C5-ECC9F3942E4B}">
                <a14:imgProps xmlns:a14="http://schemas.microsoft.com/office/drawing/2010/main">
                  <a14:imgLayer r:embed="rId12">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725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10546483-8543-B942-AAF2-43A5EE04ECB1}"/>
              </a:ext>
            </a:extLst>
          </p:cNvPr>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24D13032-4840-A545-85F5-03C62CCA2911}"/>
              </a:ext>
            </a:extLst>
          </p:cNvPr>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descr="C:\Users\njones\Dropbox (2U)\Work\Designing Slides\SMU\Design Brief\logo\logo_datasci_SMU.png">
            <a:extLst>
              <a:ext uri="{FF2B5EF4-FFF2-40B4-BE49-F238E27FC236}">
                <a16:creationId xmlns:a16="http://schemas.microsoft.com/office/drawing/2014/main" id="{72B8361F-867A-9546-88B1-3AF15997DFD9}"/>
              </a:ext>
            </a:extLst>
          </p:cNvPr>
          <p:cNvPicPr>
            <a:picLocks noChangeAspect="1" noChangeArrowheads="1"/>
          </p:cNvPicPr>
          <p:nvPr userDrawn="1"/>
        </p:nvPicPr>
        <p:blipFill>
          <a:blip r:embed="rId13" cstate="print">
            <a:extLst>
              <a:ext uri="{BEBA8EAE-BF5A-486C-A8C5-ECC9F3942E4B}">
                <a14:imgProps xmlns:a14="http://schemas.microsoft.com/office/drawing/2010/main">
                  <a14:imgLayer r:embed="rId14">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2348007"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408370"/>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F56364F-341A-489D-99A6-B6EF5EDEC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9775" y="476109"/>
            <a:ext cx="4172225" cy="5905780"/>
          </a:xfrm>
          <a:custGeom>
            <a:avLst/>
            <a:gdLst>
              <a:gd name="connsiteX0" fmla="*/ 3033060 w 4172225"/>
              <a:gd name="connsiteY0" fmla="*/ 0 h 5905780"/>
              <a:gd name="connsiteX1" fmla="*/ 4172225 w 4172225"/>
              <a:gd name="connsiteY1" fmla="*/ 0 h 5905780"/>
              <a:gd name="connsiteX2" fmla="*/ 4172225 w 4172225"/>
              <a:gd name="connsiteY2" fmla="*/ 5905761 h 5905780"/>
              <a:gd name="connsiteX3" fmla="*/ 3936003 w 4172225"/>
              <a:gd name="connsiteY3" fmla="*/ 5905761 h 5905780"/>
              <a:gd name="connsiteX4" fmla="*/ 3936003 w 4172225"/>
              <a:gd name="connsiteY4" fmla="*/ 5905780 h 5905780"/>
              <a:gd name="connsiteX5" fmla="*/ 0 w 4172225"/>
              <a:gd name="connsiteY5" fmla="*/ 5905780 h 5905780"/>
              <a:gd name="connsiteX6" fmla="*/ 2796838 w 4172225"/>
              <a:gd name="connsiteY6" fmla="*/ 19 h 5905780"/>
              <a:gd name="connsiteX7" fmla="*/ 3033051 w 4172225"/>
              <a:gd name="connsiteY7" fmla="*/ 19 h 590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2225" h="5905780">
                <a:moveTo>
                  <a:pt x="3033060" y="0"/>
                </a:moveTo>
                <a:lnTo>
                  <a:pt x="4172225" y="0"/>
                </a:lnTo>
                <a:lnTo>
                  <a:pt x="4172225" y="5905761"/>
                </a:lnTo>
                <a:lnTo>
                  <a:pt x="3936003" y="5905761"/>
                </a:lnTo>
                <a:lnTo>
                  <a:pt x="3936003" y="5905780"/>
                </a:lnTo>
                <a:lnTo>
                  <a:pt x="0" y="5905780"/>
                </a:lnTo>
                <a:lnTo>
                  <a:pt x="2796838" y="19"/>
                </a:lnTo>
                <a:lnTo>
                  <a:pt x="3033051" y="19"/>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A42BD8CA-821E-4109-B1E5-9C4F55797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10319294" cy="5905761"/>
          </a:xfrm>
          <a:custGeom>
            <a:avLst/>
            <a:gdLst>
              <a:gd name="connsiteX0" fmla="*/ 0 w 10319294"/>
              <a:gd name="connsiteY0" fmla="*/ 0 h 6059008"/>
              <a:gd name="connsiteX1" fmla="*/ 10319294 w 10319294"/>
              <a:gd name="connsiteY1" fmla="*/ 0 h 6059008"/>
              <a:gd name="connsiteX2" fmla="*/ 7522454 w 10319294"/>
              <a:gd name="connsiteY2" fmla="*/ 6059008 h 6059008"/>
              <a:gd name="connsiteX3" fmla="*/ 0 w 10319294"/>
              <a:gd name="connsiteY3" fmla="*/ 6059008 h 6059008"/>
            </a:gdLst>
            <a:ahLst/>
            <a:cxnLst>
              <a:cxn ang="0">
                <a:pos x="connsiteX0" y="connsiteY0"/>
              </a:cxn>
              <a:cxn ang="0">
                <a:pos x="connsiteX1" y="connsiteY1"/>
              </a:cxn>
              <a:cxn ang="0">
                <a:pos x="connsiteX2" y="connsiteY2"/>
              </a:cxn>
              <a:cxn ang="0">
                <a:pos x="connsiteX3" y="connsiteY3"/>
              </a:cxn>
            </a:cxnLst>
            <a:rect l="l" t="t" r="r" b="b"/>
            <a:pathLst>
              <a:path w="10319294" h="6059008">
                <a:moveTo>
                  <a:pt x="0" y="0"/>
                </a:moveTo>
                <a:lnTo>
                  <a:pt x="10319294" y="0"/>
                </a:lnTo>
                <a:lnTo>
                  <a:pt x="7522454" y="6059008"/>
                </a:lnTo>
                <a:lnTo>
                  <a:pt x="0" y="6059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4" name="Title 3"/>
          <p:cNvSpPr>
            <a:spLocks noGrp="1"/>
          </p:cNvSpPr>
          <p:nvPr>
            <p:ph type="ctrTitle"/>
          </p:nvPr>
        </p:nvSpPr>
        <p:spPr>
          <a:xfrm>
            <a:off x="804672" y="1203876"/>
            <a:ext cx="6896291" cy="2419875"/>
          </a:xfrm>
        </p:spPr>
        <p:txBody>
          <a:bodyPr>
            <a:normAutofit/>
          </a:bodyPr>
          <a:lstStyle/>
          <a:p>
            <a:pPr algn="l"/>
            <a:r>
              <a:rPr lang="en-US" sz="6600">
                <a:solidFill>
                  <a:srgbClr val="FFFFFF"/>
                </a:solidFill>
              </a:rPr>
              <a:t>GDP Prediction</a:t>
            </a:r>
          </a:p>
        </p:txBody>
      </p:sp>
      <p:sp>
        <p:nvSpPr>
          <p:cNvPr id="5" name="Subtitle 1"/>
          <p:cNvSpPr>
            <a:spLocks noGrp="1"/>
          </p:cNvSpPr>
          <p:nvPr>
            <p:ph type="subTitle" idx="1"/>
          </p:nvPr>
        </p:nvSpPr>
        <p:spPr>
          <a:xfrm>
            <a:off x="804672" y="3760275"/>
            <a:ext cx="6896291" cy="1097597"/>
          </a:xfrm>
        </p:spPr>
        <p:txBody>
          <a:bodyPr>
            <a:normAutofit/>
          </a:bodyPr>
          <a:lstStyle/>
          <a:p>
            <a:pPr algn="l"/>
            <a:r>
              <a:rPr lang="en-US">
                <a:solidFill>
                  <a:srgbClr val="FFFFFF"/>
                </a:solidFill>
              </a:rPr>
              <a:t>Sophia Wu</a:t>
            </a:r>
          </a:p>
          <a:p>
            <a:pPr algn="l"/>
            <a:r>
              <a:rPr lang="en-US">
                <a:solidFill>
                  <a:srgbClr val="FFFFFF"/>
                </a:solidFill>
              </a:rPr>
              <a:t>2021 Summer</a:t>
            </a:r>
          </a:p>
        </p:txBody>
      </p:sp>
    </p:spTree>
    <p:custDataLst>
      <p:tags r:id="rId1"/>
    </p:custDataLst>
    <p:extLst>
      <p:ext uri="{BB962C8B-B14F-4D97-AF65-F5344CB8AC3E}">
        <p14:creationId xmlns:p14="http://schemas.microsoft.com/office/powerpoint/2010/main" val="31037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32A6-CF1F-4944-BDD0-ED030FDEB112}"/>
              </a:ext>
            </a:extLst>
          </p:cNvPr>
          <p:cNvSpPr>
            <a:spLocks noGrp="1"/>
          </p:cNvSpPr>
          <p:nvPr>
            <p:ph type="title"/>
          </p:nvPr>
        </p:nvSpPr>
        <p:spPr>
          <a:xfrm>
            <a:off x="580325" y="459372"/>
            <a:ext cx="10972800" cy="1143000"/>
          </a:xfrm>
        </p:spPr>
        <p:txBody>
          <a:bodyPr>
            <a:normAutofit fontScale="90000"/>
          </a:bodyPr>
          <a:lstStyle/>
          <a:p>
            <a:r>
              <a:rPr lang="en-US" dirty="0"/>
              <a:t>Model ID: ARMA(4,3)</a:t>
            </a:r>
            <a:br>
              <a:rPr lang="en-US" dirty="0"/>
            </a:br>
            <a:endParaRPr lang="en-US" dirty="0"/>
          </a:p>
        </p:txBody>
      </p:sp>
      <p:sp>
        <p:nvSpPr>
          <p:cNvPr id="6" name="TextBox 5">
            <a:extLst>
              <a:ext uri="{FF2B5EF4-FFF2-40B4-BE49-F238E27FC236}">
                <a16:creationId xmlns:a16="http://schemas.microsoft.com/office/drawing/2014/main" id="{A11CDCA8-0F20-4746-9D46-119655D386C1}"/>
              </a:ext>
            </a:extLst>
          </p:cNvPr>
          <p:cNvSpPr txBox="1"/>
          <p:nvPr/>
        </p:nvSpPr>
        <p:spPr>
          <a:xfrm>
            <a:off x="6378022" y="3429000"/>
            <a:ext cx="5369062" cy="2492990"/>
          </a:xfrm>
          <a:prstGeom prst="rect">
            <a:avLst/>
          </a:prstGeom>
          <a:noFill/>
        </p:spPr>
        <p:txBody>
          <a:bodyPr wrap="square" rtlCol="0">
            <a:spAutoFit/>
          </a:bodyPr>
          <a:lstStyle/>
          <a:p>
            <a:pPr marL="285750" indent="-285750">
              <a:lnSpc>
                <a:spcPct val="150000"/>
              </a:lnSpc>
              <a:buFont typeface="Wingdings" pitchFamily="2" charset="2"/>
              <a:buChar char="v"/>
            </a:pPr>
            <a:r>
              <a:rPr lang="en-US" sz="1600" dirty="0"/>
              <a:t>When fitting a stationary ARMA(4,3) model, the roots values are 0.98, 0.92 and 0.3, which are inside of the unit circle which indicates non-stationarity.</a:t>
            </a:r>
          </a:p>
          <a:p>
            <a:pPr marL="285750" indent="-285750">
              <a:lnSpc>
                <a:spcPct val="150000"/>
              </a:lnSpc>
              <a:buFont typeface="Wingdings" pitchFamily="2" charset="2"/>
              <a:buChar char="v"/>
            </a:pPr>
            <a:r>
              <a:rPr lang="en-US" sz="1600" dirty="0"/>
              <a:t>Forecast from ARMA(4,3) stationary models have an attraction to the mean value.</a:t>
            </a:r>
          </a:p>
          <a:p>
            <a:endParaRPr lang="en-US" dirty="0"/>
          </a:p>
          <a:p>
            <a:endParaRPr lang="en-US" dirty="0"/>
          </a:p>
        </p:txBody>
      </p:sp>
      <p:pic>
        <p:nvPicPr>
          <p:cNvPr id="10" name="Picture 9">
            <a:extLst>
              <a:ext uri="{FF2B5EF4-FFF2-40B4-BE49-F238E27FC236}">
                <a16:creationId xmlns:a16="http://schemas.microsoft.com/office/drawing/2014/main" id="{4D8D732D-1D12-404B-A348-5C6A1454C3E4}"/>
              </a:ext>
            </a:extLst>
          </p:cNvPr>
          <p:cNvPicPr>
            <a:picLocks noChangeAspect="1"/>
          </p:cNvPicPr>
          <p:nvPr/>
        </p:nvPicPr>
        <p:blipFill>
          <a:blip r:embed="rId2"/>
          <a:stretch>
            <a:fillRect/>
          </a:stretch>
        </p:blipFill>
        <p:spPr>
          <a:xfrm>
            <a:off x="653210" y="1643101"/>
            <a:ext cx="4890452" cy="1415657"/>
          </a:xfrm>
          <a:prstGeom prst="rect">
            <a:avLst/>
          </a:prstGeom>
        </p:spPr>
      </p:pic>
      <p:pic>
        <p:nvPicPr>
          <p:cNvPr id="11" name="Picture 10">
            <a:extLst>
              <a:ext uri="{FF2B5EF4-FFF2-40B4-BE49-F238E27FC236}">
                <a16:creationId xmlns:a16="http://schemas.microsoft.com/office/drawing/2014/main" id="{6962CED9-7C05-E04C-9679-2ADF469D51C7}"/>
              </a:ext>
            </a:extLst>
          </p:cNvPr>
          <p:cNvPicPr>
            <a:picLocks noChangeAspect="1"/>
          </p:cNvPicPr>
          <p:nvPr/>
        </p:nvPicPr>
        <p:blipFill>
          <a:blip r:embed="rId3"/>
          <a:stretch>
            <a:fillRect/>
          </a:stretch>
        </p:blipFill>
        <p:spPr>
          <a:xfrm>
            <a:off x="653210" y="3400078"/>
            <a:ext cx="5160770" cy="2998550"/>
          </a:xfrm>
          <a:prstGeom prst="rect">
            <a:avLst/>
          </a:prstGeom>
        </p:spPr>
      </p:pic>
      <p:graphicFrame>
        <p:nvGraphicFramePr>
          <p:cNvPr id="14" name="Table 13">
            <a:extLst>
              <a:ext uri="{FF2B5EF4-FFF2-40B4-BE49-F238E27FC236}">
                <a16:creationId xmlns:a16="http://schemas.microsoft.com/office/drawing/2014/main" id="{8A23D20B-047D-3D47-A16F-BE89A481B694}"/>
              </a:ext>
            </a:extLst>
          </p:cNvPr>
          <p:cNvGraphicFramePr>
            <a:graphicFrameLocks noGrp="1"/>
          </p:cNvGraphicFramePr>
          <p:nvPr>
            <p:extLst>
              <p:ext uri="{D42A27DB-BD31-4B8C-83A1-F6EECF244321}">
                <p14:modId xmlns:p14="http://schemas.microsoft.com/office/powerpoint/2010/main" val="4208806363"/>
              </p:ext>
            </p:extLst>
          </p:nvPr>
        </p:nvGraphicFramePr>
        <p:xfrm>
          <a:off x="6378022" y="1779429"/>
          <a:ext cx="5369063" cy="1143000"/>
        </p:xfrm>
        <a:graphic>
          <a:graphicData uri="http://schemas.openxmlformats.org/drawingml/2006/table">
            <a:tbl>
              <a:tblPr firstRow="1" bandRow="1"/>
              <a:tblGrid>
                <a:gridCol w="1614859">
                  <a:extLst>
                    <a:ext uri="{9D8B030D-6E8A-4147-A177-3AD203B41FA5}">
                      <a16:colId xmlns:a16="http://schemas.microsoft.com/office/drawing/2014/main" val="43034037"/>
                    </a:ext>
                  </a:extLst>
                </a:gridCol>
                <a:gridCol w="1700433">
                  <a:extLst>
                    <a:ext uri="{9D8B030D-6E8A-4147-A177-3AD203B41FA5}">
                      <a16:colId xmlns:a16="http://schemas.microsoft.com/office/drawing/2014/main" val="989977664"/>
                    </a:ext>
                  </a:extLst>
                </a:gridCol>
                <a:gridCol w="2053771">
                  <a:extLst>
                    <a:ext uri="{9D8B030D-6E8A-4147-A177-3AD203B41FA5}">
                      <a16:colId xmlns:a16="http://schemas.microsoft.com/office/drawing/2014/main" val="295229088"/>
                    </a:ext>
                  </a:extLst>
                </a:gridCol>
              </a:tblGrid>
              <a:tr h="683443">
                <a:tc>
                  <a:txBody>
                    <a:bodyPr/>
                    <a:lstStyle/>
                    <a:p>
                      <a:pPr algn="ctr" rtl="0" fontAlgn="ctr"/>
                      <a:r>
                        <a:rPr lang="en-US" sz="2000" b="1" i="0" u="none" strike="noStrike" dirty="0">
                          <a:solidFill>
                            <a:srgbClr val="000000"/>
                          </a:solidFill>
                          <a:effectLst/>
                          <a:latin typeface="+mn-lt"/>
                        </a:rPr>
                        <a:t>Model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Short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Long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477175"/>
                  </a:ext>
                </a:extLst>
              </a:tr>
              <a:tr h="459557">
                <a:tc>
                  <a:txBody>
                    <a:bodyPr/>
                    <a:lstStyle/>
                    <a:p>
                      <a:pPr algn="ctr" rtl="0" fontAlgn="ctr"/>
                      <a:r>
                        <a:rPr lang="en-US" sz="2000" b="0" i="0" u="none" strike="noStrike" dirty="0">
                          <a:solidFill>
                            <a:srgbClr val="000000"/>
                          </a:solidFill>
                          <a:effectLst/>
                          <a:latin typeface="+mn-lt"/>
                        </a:rPr>
                        <a:t>ARMA(4,3)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mn-lt"/>
                        </a:rPr>
                        <a:t>37.968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mn-lt"/>
                        </a:rPr>
                        <a:t>6.879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672994"/>
                  </a:ext>
                </a:extLst>
              </a:tr>
            </a:tbl>
          </a:graphicData>
        </a:graphic>
      </p:graphicFrame>
    </p:spTree>
    <p:extLst>
      <p:ext uri="{BB962C8B-B14F-4D97-AF65-F5344CB8AC3E}">
        <p14:creationId xmlns:p14="http://schemas.microsoft.com/office/powerpoint/2010/main" val="225116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D26F-2F44-9B40-8126-A66642B3D08C}"/>
              </a:ext>
            </a:extLst>
          </p:cNvPr>
          <p:cNvSpPr>
            <a:spLocks noGrp="1"/>
          </p:cNvSpPr>
          <p:nvPr>
            <p:ph type="title"/>
          </p:nvPr>
        </p:nvSpPr>
        <p:spPr>
          <a:xfrm>
            <a:off x="609600" y="165912"/>
            <a:ext cx="10972800" cy="1143000"/>
          </a:xfrm>
        </p:spPr>
        <p:txBody>
          <a:bodyPr/>
          <a:lstStyle/>
          <a:p>
            <a:r>
              <a:rPr lang="en-US" dirty="0"/>
              <a:t>Non-stationary model: ARIMA</a:t>
            </a:r>
          </a:p>
        </p:txBody>
      </p:sp>
      <p:pic>
        <p:nvPicPr>
          <p:cNvPr id="4" name="Content Placeholder 3" descr="Diagram&#10;&#10;Description automatically generated">
            <a:extLst>
              <a:ext uri="{FF2B5EF4-FFF2-40B4-BE49-F238E27FC236}">
                <a16:creationId xmlns:a16="http://schemas.microsoft.com/office/drawing/2014/main" id="{C5ADE979-601E-4E42-B62F-210D66ACC504}"/>
              </a:ext>
            </a:extLst>
          </p:cNvPr>
          <p:cNvPicPr>
            <a:picLocks noGrp="1" noChangeAspect="1"/>
          </p:cNvPicPr>
          <p:nvPr>
            <p:ph idx="1"/>
          </p:nvPr>
        </p:nvPicPr>
        <p:blipFill>
          <a:blip r:embed="rId2"/>
          <a:stretch>
            <a:fillRect/>
          </a:stretch>
        </p:blipFill>
        <p:spPr>
          <a:xfrm>
            <a:off x="288957" y="1428561"/>
            <a:ext cx="5959965" cy="3635808"/>
          </a:xfrm>
          <a:prstGeom prst="rect">
            <a:avLst/>
          </a:prstGeom>
        </p:spPr>
      </p:pic>
      <p:graphicFrame>
        <p:nvGraphicFramePr>
          <p:cNvPr id="8" name="Table 7">
            <a:extLst>
              <a:ext uri="{FF2B5EF4-FFF2-40B4-BE49-F238E27FC236}">
                <a16:creationId xmlns:a16="http://schemas.microsoft.com/office/drawing/2014/main" id="{20FB0A8F-D197-5E48-A420-6FBCA12E765D}"/>
              </a:ext>
            </a:extLst>
          </p:cNvPr>
          <p:cNvGraphicFramePr>
            <a:graphicFrameLocks noGrp="1"/>
          </p:cNvGraphicFramePr>
          <p:nvPr>
            <p:extLst>
              <p:ext uri="{D42A27DB-BD31-4B8C-83A1-F6EECF244321}">
                <p14:modId xmlns:p14="http://schemas.microsoft.com/office/powerpoint/2010/main" val="1454949098"/>
              </p:ext>
            </p:extLst>
          </p:nvPr>
        </p:nvGraphicFramePr>
        <p:xfrm>
          <a:off x="6533536" y="1542661"/>
          <a:ext cx="5048864" cy="3149700"/>
        </p:xfrm>
        <a:graphic>
          <a:graphicData uri="http://schemas.openxmlformats.org/drawingml/2006/table">
            <a:tbl>
              <a:tblPr firstRow="1" bandRow="1">
                <a:noFill/>
                <a:tableStyleId>{5C22544A-7EE6-4342-B048-85BDC9FD1C3A}</a:tableStyleId>
              </a:tblPr>
              <a:tblGrid>
                <a:gridCol w="903260">
                  <a:extLst>
                    <a:ext uri="{9D8B030D-6E8A-4147-A177-3AD203B41FA5}">
                      <a16:colId xmlns:a16="http://schemas.microsoft.com/office/drawing/2014/main" val="2912789609"/>
                    </a:ext>
                  </a:extLst>
                </a:gridCol>
                <a:gridCol w="903260">
                  <a:extLst>
                    <a:ext uri="{9D8B030D-6E8A-4147-A177-3AD203B41FA5}">
                      <a16:colId xmlns:a16="http://schemas.microsoft.com/office/drawing/2014/main" val="123509494"/>
                    </a:ext>
                  </a:extLst>
                </a:gridCol>
                <a:gridCol w="1621172">
                  <a:extLst>
                    <a:ext uri="{9D8B030D-6E8A-4147-A177-3AD203B41FA5}">
                      <a16:colId xmlns:a16="http://schemas.microsoft.com/office/drawing/2014/main" val="1397327580"/>
                    </a:ext>
                  </a:extLst>
                </a:gridCol>
                <a:gridCol w="1621172">
                  <a:extLst>
                    <a:ext uri="{9D8B030D-6E8A-4147-A177-3AD203B41FA5}">
                      <a16:colId xmlns:a16="http://schemas.microsoft.com/office/drawing/2014/main" val="2367956442"/>
                    </a:ext>
                  </a:extLst>
                </a:gridCol>
              </a:tblGrid>
              <a:tr h="905184">
                <a:tc>
                  <a:txBody>
                    <a:bodyPr/>
                    <a:lstStyle/>
                    <a:p>
                      <a:pPr algn="ctr" fontAlgn="b"/>
                      <a:r>
                        <a:rPr lang="en-US" sz="2800" u="none" strike="noStrike">
                          <a:solidFill>
                            <a:schemeClr val="tx1">
                              <a:lumMod val="75000"/>
                              <a:lumOff val="25000"/>
                            </a:schemeClr>
                          </a:solidFill>
                          <a:effectLst/>
                        </a:rPr>
                        <a:t>p</a:t>
                      </a:r>
                      <a:endParaRPr lang="en-US" sz="2800" b="1" i="0" u="none" strike="noStrike">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800" u="none" strike="noStrike" dirty="0">
                          <a:solidFill>
                            <a:schemeClr val="tx1">
                              <a:lumMod val="75000"/>
                              <a:lumOff val="25000"/>
                            </a:schemeClr>
                          </a:solidFill>
                          <a:effectLst/>
                        </a:rPr>
                        <a:t>q</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800" u="none" strike="noStrike" dirty="0" err="1">
                          <a:solidFill>
                            <a:schemeClr val="tx1">
                              <a:lumMod val="75000"/>
                              <a:lumOff val="25000"/>
                            </a:schemeClr>
                          </a:solidFill>
                          <a:effectLst/>
                        </a:rPr>
                        <a:t>bic</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800" u="none" strike="noStrike" dirty="0" err="1">
                          <a:solidFill>
                            <a:schemeClr val="tx1">
                              <a:lumMod val="75000"/>
                              <a:lumOff val="25000"/>
                            </a:schemeClr>
                          </a:solidFill>
                          <a:effectLst/>
                        </a:rPr>
                        <a:t>aic</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85653592"/>
                  </a:ext>
                </a:extLst>
              </a:tr>
              <a:tr h="748172">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5</a:t>
                      </a: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alpha val="34902"/>
                      </a:schemeClr>
                    </a:solidFill>
                  </a:tcPr>
                </a:tc>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1</a:t>
                      </a: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alpha val="34902"/>
                      </a:schemeClr>
                    </a:solidFill>
                  </a:tcPr>
                </a:tc>
                <a:tc>
                  <a:txBody>
                    <a:bodyPr/>
                    <a:lstStyle/>
                    <a:p>
                      <a:pPr algn="ctr" fontAlgn="b"/>
                      <a:r>
                        <a:rPr lang="en-US" sz="1800" b="0" i="0" kern="1200" dirty="0">
                          <a:solidFill>
                            <a:schemeClr val="dk1"/>
                          </a:solidFill>
                          <a:effectLst/>
                          <a:latin typeface="+mn-lt"/>
                          <a:ea typeface="+mn-ea"/>
                          <a:cs typeface="+mn-cs"/>
                        </a:rPr>
                        <a:t>3.309525</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alpha val="34902"/>
                      </a:schemeClr>
                    </a:solidFill>
                  </a:tcPr>
                </a:tc>
                <a:tc>
                  <a:txBody>
                    <a:bodyPr/>
                    <a:lstStyle/>
                    <a:p>
                      <a:pPr algn="ctr" fontAlgn="b"/>
                      <a:r>
                        <a:rPr lang="en-US" sz="1800" b="0" i="0" kern="1200" dirty="0">
                          <a:solidFill>
                            <a:schemeClr val="dk1"/>
                          </a:solidFill>
                          <a:effectLst/>
                          <a:latin typeface="+mn-lt"/>
                          <a:ea typeface="+mn-ea"/>
                          <a:cs typeface="+mn-cs"/>
                        </a:rPr>
                        <a:t>3.234536</a:t>
                      </a:r>
                      <a:endParaRPr lang="en-US" sz="2200" b="1" i="0" u="none" strike="noStrike" dirty="0">
                        <a:solidFill>
                          <a:schemeClr val="tx1">
                            <a:lumMod val="75000"/>
                            <a:lumOff val="25000"/>
                          </a:schemeClr>
                        </a:solidFill>
                        <a:effectLst/>
                        <a:latin typeface="Calibri" panose="020F0502020204030204" pitchFamily="34" charset="0"/>
                      </a:endParaRP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alpha val="34902"/>
                      </a:schemeClr>
                    </a:solidFill>
                  </a:tcPr>
                </a:tc>
                <a:extLst>
                  <a:ext uri="{0D108BD9-81ED-4DB2-BD59-A6C34878D82A}">
                    <a16:rowId xmlns:a16="http://schemas.microsoft.com/office/drawing/2014/main" val="3544276684"/>
                  </a:ext>
                </a:extLst>
              </a:tr>
              <a:tr h="748172">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4</a:t>
                      </a: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bg2">
                        <a:lumMod val="20000"/>
                        <a:lumOff val="80000"/>
                        <a:alpha val="34902"/>
                      </a:schemeClr>
                    </a:solidFill>
                  </a:tcPr>
                </a:tc>
                <a:tc>
                  <a:txBody>
                    <a:bodyPr/>
                    <a:lstStyle/>
                    <a:p>
                      <a:pPr algn="ctr" fontAlgn="b"/>
                      <a:r>
                        <a:rPr lang="en-US" sz="2200" u="none" strike="noStrike" dirty="0">
                          <a:solidFill>
                            <a:schemeClr val="tx1">
                              <a:lumMod val="75000"/>
                              <a:lumOff val="25000"/>
                            </a:schemeClr>
                          </a:solidFill>
                          <a:effectLst/>
                        </a:rPr>
                        <a:t>0</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bg2">
                        <a:lumMod val="20000"/>
                        <a:lumOff val="80000"/>
                        <a:alpha val="34902"/>
                      </a:schemeClr>
                    </a:solidFill>
                  </a:tcPr>
                </a:tc>
                <a:tc>
                  <a:txBody>
                    <a:bodyPr/>
                    <a:lstStyle/>
                    <a:p>
                      <a:pPr algn="ctr" fontAlgn="b"/>
                      <a:r>
                        <a:rPr lang="en-US" sz="1800" b="0" i="0" kern="1200" dirty="0">
                          <a:solidFill>
                            <a:schemeClr val="dk1"/>
                          </a:solidFill>
                          <a:effectLst/>
                          <a:latin typeface="+mn-lt"/>
                          <a:ea typeface="+mn-ea"/>
                          <a:cs typeface="+mn-cs"/>
                        </a:rPr>
                        <a:t>3.340290</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bg2">
                        <a:lumMod val="20000"/>
                        <a:lumOff val="80000"/>
                        <a:alpha val="34902"/>
                      </a:schemeClr>
                    </a:solidFill>
                  </a:tcPr>
                </a:tc>
                <a:tc>
                  <a:txBody>
                    <a:bodyPr/>
                    <a:lstStyle/>
                    <a:p>
                      <a:pPr algn="ctr" fontAlgn="b"/>
                      <a:r>
                        <a:rPr lang="en-US" sz="1800" b="0" i="0" kern="1200" dirty="0">
                          <a:solidFill>
                            <a:schemeClr val="dk1"/>
                          </a:solidFill>
                          <a:effectLst/>
                          <a:latin typeface="+mn-lt"/>
                          <a:ea typeface="+mn-ea"/>
                          <a:cs typeface="+mn-cs"/>
                        </a:rPr>
                        <a:t>3.277799</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round/>
                      <a:headEnd type="none" w="med" len="med"/>
                      <a:tailEnd type="none" w="med" len="med"/>
                    </a:lnB>
                    <a:solidFill>
                      <a:schemeClr val="bg2">
                        <a:lumMod val="20000"/>
                        <a:lumOff val="80000"/>
                        <a:alpha val="34902"/>
                      </a:schemeClr>
                    </a:solidFill>
                  </a:tcPr>
                </a:tc>
                <a:extLst>
                  <a:ext uri="{0D108BD9-81ED-4DB2-BD59-A6C34878D82A}">
                    <a16:rowId xmlns:a16="http://schemas.microsoft.com/office/drawing/2014/main" val="2237629706"/>
                  </a:ext>
                </a:extLst>
              </a:tr>
              <a:tr h="748172">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3</a:t>
                      </a: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alpha val="34902"/>
                      </a:schemeClr>
                    </a:solidFill>
                  </a:tcPr>
                </a:tc>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0</a:t>
                      </a: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alpha val="34902"/>
                      </a:schemeClr>
                    </a:solidFill>
                  </a:tcPr>
                </a:tc>
                <a:tc>
                  <a:txBody>
                    <a:bodyPr/>
                    <a:lstStyle/>
                    <a:p>
                      <a:pPr algn="ctr" fontAlgn="b"/>
                      <a:r>
                        <a:rPr lang="en-US" sz="1800" b="0" i="0" kern="1200" dirty="0">
                          <a:solidFill>
                            <a:schemeClr val="dk1"/>
                          </a:solidFill>
                          <a:effectLst/>
                          <a:latin typeface="+mn-lt"/>
                          <a:ea typeface="+mn-ea"/>
                          <a:cs typeface="+mn-cs"/>
                        </a:rPr>
                        <a:t>3.335602</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alpha val="34902"/>
                      </a:schemeClr>
                    </a:solidFill>
                  </a:tcPr>
                </a:tc>
                <a:tc>
                  <a:txBody>
                    <a:bodyPr/>
                    <a:lstStyle/>
                    <a:p>
                      <a:pPr algn="ctr" fontAlgn="b"/>
                      <a:r>
                        <a:rPr lang="en-US" sz="1800" b="0" i="0" kern="1200" dirty="0">
                          <a:solidFill>
                            <a:schemeClr val="dk1"/>
                          </a:solidFill>
                          <a:effectLst/>
                          <a:latin typeface="+mn-lt"/>
                          <a:ea typeface="+mn-ea"/>
                          <a:cs typeface="+mn-cs"/>
                        </a:rPr>
                        <a:t>3.285609</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alpha val="34902"/>
                      </a:schemeClr>
                    </a:solidFill>
                  </a:tcPr>
                </a:tc>
                <a:extLst>
                  <a:ext uri="{0D108BD9-81ED-4DB2-BD59-A6C34878D82A}">
                    <a16:rowId xmlns:a16="http://schemas.microsoft.com/office/drawing/2014/main" val="1934920319"/>
                  </a:ext>
                </a:extLst>
              </a:tr>
            </a:tbl>
          </a:graphicData>
        </a:graphic>
      </p:graphicFrame>
      <p:graphicFrame>
        <p:nvGraphicFramePr>
          <p:cNvPr id="10" name="TextBox 4">
            <a:extLst>
              <a:ext uri="{FF2B5EF4-FFF2-40B4-BE49-F238E27FC236}">
                <a16:creationId xmlns:a16="http://schemas.microsoft.com/office/drawing/2014/main" id="{4886F877-6A6A-4AEF-A0AD-13DAFDBBB82B}"/>
              </a:ext>
            </a:extLst>
          </p:cNvPr>
          <p:cNvGraphicFramePr/>
          <p:nvPr>
            <p:extLst>
              <p:ext uri="{D42A27DB-BD31-4B8C-83A1-F6EECF244321}">
                <p14:modId xmlns:p14="http://schemas.microsoft.com/office/powerpoint/2010/main" val="601700630"/>
              </p:ext>
            </p:extLst>
          </p:nvPr>
        </p:nvGraphicFramePr>
        <p:xfrm>
          <a:off x="288956" y="5531868"/>
          <a:ext cx="11293443" cy="1160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05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32A6-CF1F-4944-BDD0-ED030FDEB112}"/>
              </a:ext>
            </a:extLst>
          </p:cNvPr>
          <p:cNvSpPr>
            <a:spLocks noGrp="1"/>
          </p:cNvSpPr>
          <p:nvPr>
            <p:ph type="title"/>
          </p:nvPr>
        </p:nvSpPr>
        <p:spPr>
          <a:xfrm>
            <a:off x="580325" y="459372"/>
            <a:ext cx="10972800" cy="1143000"/>
          </a:xfrm>
        </p:spPr>
        <p:txBody>
          <a:bodyPr>
            <a:normAutofit fontScale="90000"/>
          </a:bodyPr>
          <a:lstStyle/>
          <a:p>
            <a:r>
              <a:rPr lang="en-US" dirty="0"/>
              <a:t>Model ID: ARIMA(5,1,1)</a:t>
            </a:r>
            <a:br>
              <a:rPr lang="en-US" dirty="0"/>
            </a:br>
            <a:endParaRPr lang="en-US" dirty="0"/>
          </a:p>
        </p:txBody>
      </p:sp>
      <p:sp>
        <p:nvSpPr>
          <p:cNvPr id="6" name="TextBox 5">
            <a:extLst>
              <a:ext uri="{FF2B5EF4-FFF2-40B4-BE49-F238E27FC236}">
                <a16:creationId xmlns:a16="http://schemas.microsoft.com/office/drawing/2014/main" id="{A11CDCA8-0F20-4746-9D46-119655D386C1}"/>
              </a:ext>
            </a:extLst>
          </p:cNvPr>
          <p:cNvSpPr txBox="1"/>
          <p:nvPr/>
        </p:nvSpPr>
        <p:spPr>
          <a:xfrm>
            <a:off x="6184063" y="3604464"/>
            <a:ext cx="5537778" cy="1846659"/>
          </a:xfrm>
          <a:prstGeom prst="rect">
            <a:avLst/>
          </a:prstGeom>
          <a:noFill/>
        </p:spPr>
        <p:txBody>
          <a:bodyPr wrap="square" rtlCol="0">
            <a:spAutoFit/>
          </a:bodyPr>
          <a:lstStyle/>
          <a:p>
            <a:pPr marL="285750" indent="-285750">
              <a:lnSpc>
                <a:spcPct val="150000"/>
              </a:lnSpc>
              <a:buFont typeface="Wingdings" pitchFamily="2" charset="2"/>
              <a:buChar char="v"/>
            </a:pPr>
            <a:r>
              <a:rPr lang="en-US" sz="1600" dirty="0"/>
              <a:t>When fitting a non-stationary ARIMA(5,1,1) model, the roots values are inside of the unit circle. </a:t>
            </a:r>
          </a:p>
          <a:p>
            <a:pPr marL="285750" indent="-285750">
              <a:lnSpc>
                <a:spcPct val="150000"/>
              </a:lnSpc>
              <a:buFont typeface="Wingdings" pitchFamily="2" charset="2"/>
              <a:buChar char="v"/>
            </a:pPr>
            <a:r>
              <a:rPr lang="en-US" sz="1600" dirty="0"/>
              <a:t>Forecast from ARIMA(5,1,1) model is very close to the mean value.</a:t>
            </a:r>
          </a:p>
          <a:p>
            <a:endParaRPr lang="en-US" dirty="0"/>
          </a:p>
        </p:txBody>
      </p:sp>
      <p:pic>
        <p:nvPicPr>
          <p:cNvPr id="3" name="Picture 2">
            <a:extLst>
              <a:ext uri="{FF2B5EF4-FFF2-40B4-BE49-F238E27FC236}">
                <a16:creationId xmlns:a16="http://schemas.microsoft.com/office/drawing/2014/main" id="{37CE0A86-74BE-2A46-BA4A-8D6841359978}"/>
              </a:ext>
            </a:extLst>
          </p:cNvPr>
          <p:cNvPicPr>
            <a:picLocks noChangeAspect="1"/>
          </p:cNvPicPr>
          <p:nvPr/>
        </p:nvPicPr>
        <p:blipFill>
          <a:blip r:embed="rId2"/>
          <a:stretch>
            <a:fillRect/>
          </a:stretch>
        </p:blipFill>
        <p:spPr>
          <a:xfrm>
            <a:off x="638875" y="1455622"/>
            <a:ext cx="5392022" cy="1569107"/>
          </a:xfrm>
          <a:prstGeom prst="rect">
            <a:avLst/>
          </a:prstGeom>
        </p:spPr>
      </p:pic>
      <p:pic>
        <p:nvPicPr>
          <p:cNvPr id="7" name="Picture 6">
            <a:extLst>
              <a:ext uri="{FF2B5EF4-FFF2-40B4-BE49-F238E27FC236}">
                <a16:creationId xmlns:a16="http://schemas.microsoft.com/office/drawing/2014/main" id="{72190C48-13CA-9E41-9084-8143FD2C429C}"/>
              </a:ext>
            </a:extLst>
          </p:cNvPr>
          <p:cNvPicPr>
            <a:picLocks noChangeAspect="1"/>
          </p:cNvPicPr>
          <p:nvPr/>
        </p:nvPicPr>
        <p:blipFill>
          <a:blip r:embed="rId3"/>
          <a:stretch>
            <a:fillRect/>
          </a:stretch>
        </p:blipFill>
        <p:spPr>
          <a:xfrm>
            <a:off x="470159" y="2989619"/>
            <a:ext cx="5258897" cy="3076351"/>
          </a:xfrm>
          <a:prstGeom prst="rect">
            <a:avLst/>
          </a:prstGeom>
        </p:spPr>
      </p:pic>
      <p:graphicFrame>
        <p:nvGraphicFramePr>
          <p:cNvPr id="13" name="Table 12">
            <a:extLst>
              <a:ext uri="{FF2B5EF4-FFF2-40B4-BE49-F238E27FC236}">
                <a16:creationId xmlns:a16="http://schemas.microsoft.com/office/drawing/2014/main" id="{1C662ED5-C3A6-8541-A2AC-C8139C0A0CA9}"/>
              </a:ext>
            </a:extLst>
          </p:cNvPr>
          <p:cNvGraphicFramePr>
            <a:graphicFrameLocks noGrp="1"/>
          </p:cNvGraphicFramePr>
          <p:nvPr>
            <p:extLst>
              <p:ext uri="{D42A27DB-BD31-4B8C-83A1-F6EECF244321}">
                <p14:modId xmlns:p14="http://schemas.microsoft.com/office/powerpoint/2010/main" val="201278945"/>
              </p:ext>
            </p:extLst>
          </p:nvPr>
        </p:nvGraphicFramePr>
        <p:xfrm>
          <a:off x="6355080" y="1779429"/>
          <a:ext cx="5392005" cy="1143000"/>
        </p:xfrm>
        <a:graphic>
          <a:graphicData uri="http://schemas.openxmlformats.org/drawingml/2006/table">
            <a:tbl>
              <a:tblPr firstRow="1" bandRow="1"/>
              <a:tblGrid>
                <a:gridCol w="1637801">
                  <a:extLst>
                    <a:ext uri="{9D8B030D-6E8A-4147-A177-3AD203B41FA5}">
                      <a16:colId xmlns:a16="http://schemas.microsoft.com/office/drawing/2014/main" val="43034037"/>
                    </a:ext>
                  </a:extLst>
                </a:gridCol>
                <a:gridCol w="1700433">
                  <a:extLst>
                    <a:ext uri="{9D8B030D-6E8A-4147-A177-3AD203B41FA5}">
                      <a16:colId xmlns:a16="http://schemas.microsoft.com/office/drawing/2014/main" val="989977664"/>
                    </a:ext>
                  </a:extLst>
                </a:gridCol>
                <a:gridCol w="2053771">
                  <a:extLst>
                    <a:ext uri="{9D8B030D-6E8A-4147-A177-3AD203B41FA5}">
                      <a16:colId xmlns:a16="http://schemas.microsoft.com/office/drawing/2014/main" val="295229088"/>
                    </a:ext>
                  </a:extLst>
                </a:gridCol>
              </a:tblGrid>
              <a:tr h="683443">
                <a:tc>
                  <a:txBody>
                    <a:bodyPr/>
                    <a:lstStyle/>
                    <a:p>
                      <a:pPr algn="ctr" rtl="0" fontAlgn="ctr"/>
                      <a:r>
                        <a:rPr lang="en-US" sz="2000" b="1" i="0" u="none" strike="noStrike" dirty="0">
                          <a:solidFill>
                            <a:srgbClr val="000000"/>
                          </a:solidFill>
                          <a:effectLst/>
                          <a:latin typeface="+mn-lt"/>
                        </a:rPr>
                        <a:t>Model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Short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Long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477175"/>
                  </a:ext>
                </a:extLst>
              </a:tr>
              <a:tr h="459557">
                <a:tc>
                  <a:txBody>
                    <a:bodyPr/>
                    <a:lstStyle/>
                    <a:p>
                      <a:pPr algn="ctr" rtl="0" fontAlgn="ctr"/>
                      <a:r>
                        <a:rPr lang="en-US" sz="2000" b="0" i="0" u="none" strike="noStrike" dirty="0">
                          <a:solidFill>
                            <a:srgbClr val="000000"/>
                          </a:solidFill>
                          <a:effectLst/>
                          <a:latin typeface="+mn-lt"/>
                        </a:rPr>
                        <a:t>ARIMA(5,1,1)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mn-lt"/>
                        </a:rPr>
                        <a:t>35.09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mn-lt"/>
                        </a:rPr>
                        <a:t>6.515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672994"/>
                  </a:ext>
                </a:extLst>
              </a:tr>
            </a:tbl>
          </a:graphicData>
        </a:graphic>
      </p:graphicFrame>
    </p:spTree>
    <p:extLst>
      <p:ext uri="{BB962C8B-B14F-4D97-AF65-F5344CB8AC3E}">
        <p14:creationId xmlns:p14="http://schemas.microsoft.com/office/powerpoint/2010/main" val="240997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32A6-CF1F-4944-BDD0-ED030FDEB112}"/>
              </a:ext>
            </a:extLst>
          </p:cNvPr>
          <p:cNvSpPr>
            <a:spLocks noGrp="1"/>
          </p:cNvSpPr>
          <p:nvPr>
            <p:ph type="title"/>
          </p:nvPr>
        </p:nvSpPr>
        <p:spPr>
          <a:xfrm>
            <a:off x="609600" y="240861"/>
            <a:ext cx="10972800" cy="1143000"/>
          </a:xfrm>
        </p:spPr>
        <p:txBody>
          <a:bodyPr>
            <a:normAutofit/>
          </a:bodyPr>
          <a:lstStyle/>
          <a:p>
            <a:r>
              <a:rPr lang="en-US" dirty="0"/>
              <a:t>Seasonal Model with s=27</a:t>
            </a:r>
          </a:p>
        </p:txBody>
      </p:sp>
      <p:pic>
        <p:nvPicPr>
          <p:cNvPr id="7" name="Picture 6">
            <a:extLst>
              <a:ext uri="{FF2B5EF4-FFF2-40B4-BE49-F238E27FC236}">
                <a16:creationId xmlns:a16="http://schemas.microsoft.com/office/drawing/2014/main" id="{4D683A58-1F56-8843-8595-247DA3D0A56D}"/>
              </a:ext>
            </a:extLst>
          </p:cNvPr>
          <p:cNvPicPr>
            <a:picLocks noChangeAspect="1"/>
          </p:cNvPicPr>
          <p:nvPr/>
        </p:nvPicPr>
        <p:blipFill>
          <a:blip r:embed="rId2"/>
          <a:stretch>
            <a:fillRect/>
          </a:stretch>
        </p:blipFill>
        <p:spPr>
          <a:xfrm>
            <a:off x="580325" y="3632481"/>
            <a:ext cx="4553091" cy="2782445"/>
          </a:xfrm>
          <a:prstGeom prst="rect">
            <a:avLst/>
          </a:prstGeom>
        </p:spPr>
      </p:pic>
      <p:pic>
        <p:nvPicPr>
          <p:cNvPr id="8" name="Picture 7">
            <a:extLst>
              <a:ext uri="{FF2B5EF4-FFF2-40B4-BE49-F238E27FC236}">
                <a16:creationId xmlns:a16="http://schemas.microsoft.com/office/drawing/2014/main" id="{894A6BF7-F558-454C-9E78-0BE60F935423}"/>
              </a:ext>
            </a:extLst>
          </p:cNvPr>
          <p:cNvPicPr>
            <a:picLocks noChangeAspect="1"/>
          </p:cNvPicPr>
          <p:nvPr/>
        </p:nvPicPr>
        <p:blipFill>
          <a:blip r:embed="rId3"/>
          <a:stretch>
            <a:fillRect/>
          </a:stretch>
        </p:blipFill>
        <p:spPr>
          <a:xfrm>
            <a:off x="491196" y="1687936"/>
            <a:ext cx="4905899" cy="1391225"/>
          </a:xfrm>
          <a:prstGeom prst="rect">
            <a:avLst/>
          </a:prstGeom>
        </p:spPr>
      </p:pic>
      <p:pic>
        <p:nvPicPr>
          <p:cNvPr id="10" name="Picture 9">
            <a:extLst>
              <a:ext uri="{FF2B5EF4-FFF2-40B4-BE49-F238E27FC236}">
                <a16:creationId xmlns:a16="http://schemas.microsoft.com/office/drawing/2014/main" id="{672D321D-9557-9943-8E20-0E6F0A5F09A1}"/>
              </a:ext>
            </a:extLst>
          </p:cNvPr>
          <p:cNvPicPr>
            <a:picLocks noChangeAspect="1"/>
          </p:cNvPicPr>
          <p:nvPr/>
        </p:nvPicPr>
        <p:blipFill>
          <a:blip r:embed="rId4"/>
          <a:stretch>
            <a:fillRect/>
          </a:stretch>
        </p:blipFill>
        <p:spPr>
          <a:xfrm>
            <a:off x="5698379" y="3632482"/>
            <a:ext cx="4806836" cy="2891612"/>
          </a:xfrm>
          <a:prstGeom prst="rect">
            <a:avLst/>
          </a:prstGeom>
        </p:spPr>
      </p:pic>
      <p:sp>
        <p:nvSpPr>
          <p:cNvPr id="12" name="TextBox 11">
            <a:extLst>
              <a:ext uri="{FF2B5EF4-FFF2-40B4-BE49-F238E27FC236}">
                <a16:creationId xmlns:a16="http://schemas.microsoft.com/office/drawing/2014/main" id="{820F3938-2A1B-6A45-B786-D854800810A9}"/>
              </a:ext>
            </a:extLst>
          </p:cNvPr>
          <p:cNvSpPr txBox="1"/>
          <p:nvPr/>
        </p:nvSpPr>
        <p:spPr>
          <a:xfrm>
            <a:off x="5958840" y="1798320"/>
            <a:ext cx="5440680" cy="923330"/>
          </a:xfrm>
          <a:prstGeom prst="rect">
            <a:avLst/>
          </a:prstGeom>
          <a:noFill/>
        </p:spPr>
        <p:txBody>
          <a:bodyPr wrap="square" rtlCol="0">
            <a:spAutoFit/>
          </a:bodyPr>
          <a:lstStyle/>
          <a:p>
            <a:r>
              <a:rPr lang="en-US" dirty="0"/>
              <a:t>Seasonal model suspected with s=27 ,or possible 9 </a:t>
            </a:r>
          </a:p>
          <a:p>
            <a:pPr marL="285750" indent="-285750">
              <a:buFont typeface="Arial" panose="020B0604020202020204" pitchFamily="34" charset="0"/>
              <a:buChar char="•"/>
            </a:pPr>
            <a:r>
              <a:rPr lang="en-US" dirty="0"/>
              <a:t>1/0.037=27</a:t>
            </a:r>
          </a:p>
          <a:p>
            <a:pPr marL="285750" indent="-285750">
              <a:buFont typeface="Arial" panose="020B0604020202020204" pitchFamily="34" charset="0"/>
              <a:buChar char="•"/>
            </a:pPr>
            <a:r>
              <a:rPr lang="en-US" dirty="0"/>
              <a:t>1/0.1093=9</a:t>
            </a:r>
          </a:p>
        </p:txBody>
      </p:sp>
      <p:cxnSp>
        <p:nvCxnSpPr>
          <p:cNvPr id="14" name="Straight Arrow Connector 13">
            <a:extLst>
              <a:ext uri="{FF2B5EF4-FFF2-40B4-BE49-F238E27FC236}">
                <a16:creationId xmlns:a16="http://schemas.microsoft.com/office/drawing/2014/main" id="{915ABFF2-7739-0E47-8564-C29CFD381AC9}"/>
              </a:ext>
            </a:extLst>
          </p:cNvPr>
          <p:cNvCxnSpPr/>
          <p:nvPr/>
        </p:nvCxnSpPr>
        <p:spPr>
          <a:xfrm>
            <a:off x="1036320" y="3429000"/>
            <a:ext cx="182880" cy="56388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D5A11E56-423E-1244-9FB9-D5DDDC22011A}"/>
              </a:ext>
            </a:extLst>
          </p:cNvPr>
          <p:cNvCxnSpPr>
            <a:cxnSpLocks/>
          </p:cNvCxnSpPr>
          <p:nvPr/>
        </p:nvCxnSpPr>
        <p:spPr>
          <a:xfrm>
            <a:off x="1996440" y="3261360"/>
            <a:ext cx="0" cy="563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CE1E47C-A6CC-9A45-ABC8-68024F3A38C3}"/>
              </a:ext>
            </a:extLst>
          </p:cNvPr>
          <p:cNvCxnSpPr>
            <a:cxnSpLocks/>
          </p:cNvCxnSpPr>
          <p:nvPr/>
        </p:nvCxnSpPr>
        <p:spPr>
          <a:xfrm>
            <a:off x="4044460" y="1775724"/>
            <a:ext cx="293078" cy="22337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AB369738-41B8-3144-972D-8990015FC8E4}"/>
              </a:ext>
            </a:extLst>
          </p:cNvPr>
          <p:cNvCxnSpPr>
            <a:cxnSpLocks/>
          </p:cNvCxnSpPr>
          <p:nvPr/>
        </p:nvCxnSpPr>
        <p:spPr>
          <a:xfrm>
            <a:off x="4044460" y="2237248"/>
            <a:ext cx="293078" cy="22337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68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32A6-CF1F-4944-BDD0-ED030FDEB112}"/>
              </a:ext>
            </a:extLst>
          </p:cNvPr>
          <p:cNvSpPr>
            <a:spLocks noGrp="1"/>
          </p:cNvSpPr>
          <p:nvPr>
            <p:ph type="title"/>
          </p:nvPr>
        </p:nvSpPr>
        <p:spPr>
          <a:xfrm>
            <a:off x="580325" y="459372"/>
            <a:ext cx="10972800" cy="1143000"/>
          </a:xfrm>
        </p:spPr>
        <p:txBody>
          <a:bodyPr>
            <a:normAutofit fontScale="90000"/>
          </a:bodyPr>
          <a:lstStyle/>
          <a:p>
            <a:r>
              <a:rPr lang="en-US" dirty="0"/>
              <a:t>Model ID: ARUMA(5,1,0)  s=27</a:t>
            </a:r>
            <a:br>
              <a:rPr lang="en-US" dirty="0"/>
            </a:br>
            <a:endParaRPr lang="en-US" dirty="0"/>
          </a:p>
        </p:txBody>
      </p:sp>
      <p:sp>
        <p:nvSpPr>
          <p:cNvPr id="6" name="TextBox 5">
            <a:extLst>
              <a:ext uri="{FF2B5EF4-FFF2-40B4-BE49-F238E27FC236}">
                <a16:creationId xmlns:a16="http://schemas.microsoft.com/office/drawing/2014/main" id="{A11CDCA8-0F20-4746-9D46-119655D386C1}"/>
              </a:ext>
            </a:extLst>
          </p:cNvPr>
          <p:cNvSpPr txBox="1"/>
          <p:nvPr/>
        </p:nvSpPr>
        <p:spPr>
          <a:xfrm>
            <a:off x="6352777" y="3604464"/>
            <a:ext cx="5369063" cy="1846659"/>
          </a:xfrm>
          <a:prstGeom prst="rect">
            <a:avLst/>
          </a:prstGeom>
          <a:noFill/>
        </p:spPr>
        <p:txBody>
          <a:bodyPr wrap="square" rtlCol="0">
            <a:spAutoFit/>
          </a:bodyPr>
          <a:lstStyle/>
          <a:p>
            <a:pPr marL="285750" indent="-285750">
              <a:lnSpc>
                <a:spcPct val="150000"/>
              </a:lnSpc>
              <a:buFont typeface="Wingdings" pitchFamily="2" charset="2"/>
              <a:buChar char="v"/>
            </a:pPr>
            <a:r>
              <a:rPr lang="en-US" sz="1600" dirty="0"/>
              <a:t>When fitting a non-stationary ARUMA(5,1,0) model, the roots values are inside of the unit circle. </a:t>
            </a:r>
          </a:p>
          <a:p>
            <a:pPr marL="285750" indent="-285750">
              <a:lnSpc>
                <a:spcPct val="150000"/>
              </a:lnSpc>
              <a:buFont typeface="Wingdings" pitchFamily="2" charset="2"/>
              <a:buChar char="v"/>
            </a:pPr>
            <a:r>
              <a:rPr lang="en-US" sz="1600" dirty="0"/>
              <a:t>Forecast from ARUMA(5,1,0) model is very close to the mean value.</a:t>
            </a:r>
          </a:p>
          <a:p>
            <a:endParaRPr lang="en-US" dirty="0"/>
          </a:p>
        </p:txBody>
      </p:sp>
      <p:graphicFrame>
        <p:nvGraphicFramePr>
          <p:cNvPr id="13" name="Table 12">
            <a:extLst>
              <a:ext uri="{FF2B5EF4-FFF2-40B4-BE49-F238E27FC236}">
                <a16:creationId xmlns:a16="http://schemas.microsoft.com/office/drawing/2014/main" id="{1C662ED5-C3A6-8541-A2AC-C8139C0A0CA9}"/>
              </a:ext>
            </a:extLst>
          </p:cNvPr>
          <p:cNvGraphicFramePr>
            <a:graphicFrameLocks noGrp="1"/>
          </p:cNvGraphicFramePr>
          <p:nvPr>
            <p:extLst>
              <p:ext uri="{D42A27DB-BD31-4B8C-83A1-F6EECF244321}">
                <p14:modId xmlns:p14="http://schemas.microsoft.com/office/powerpoint/2010/main" val="1776742548"/>
              </p:ext>
            </p:extLst>
          </p:nvPr>
        </p:nvGraphicFramePr>
        <p:xfrm>
          <a:off x="6378022" y="1779429"/>
          <a:ext cx="5369063" cy="1143000"/>
        </p:xfrm>
        <a:graphic>
          <a:graphicData uri="http://schemas.openxmlformats.org/drawingml/2006/table">
            <a:tbl>
              <a:tblPr firstRow="1" bandRow="1"/>
              <a:tblGrid>
                <a:gridCol w="1614859">
                  <a:extLst>
                    <a:ext uri="{9D8B030D-6E8A-4147-A177-3AD203B41FA5}">
                      <a16:colId xmlns:a16="http://schemas.microsoft.com/office/drawing/2014/main" val="43034037"/>
                    </a:ext>
                  </a:extLst>
                </a:gridCol>
                <a:gridCol w="1700433">
                  <a:extLst>
                    <a:ext uri="{9D8B030D-6E8A-4147-A177-3AD203B41FA5}">
                      <a16:colId xmlns:a16="http://schemas.microsoft.com/office/drawing/2014/main" val="989977664"/>
                    </a:ext>
                  </a:extLst>
                </a:gridCol>
                <a:gridCol w="2053771">
                  <a:extLst>
                    <a:ext uri="{9D8B030D-6E8A-4147-A177-3AD203B41FA5}">
                      <a16:colId xmlns:a16="http://schemas.microsoft.com/office/drawing/2014/main" val="295229088"/>
                    </a:ext>
                  </a:extLst>
                </a:gridCol>
              </a:tblGrid>
              <a:tr h="683443">
                <a:tc>
                  <a:txBody>
                    <a:bodyPr/>
                    <a:lstStyle/>
                    <a:p>
                      <a:pPr algn="ctr" rtl="0" fontAlgn="ctr"/>
                      <a:r>
                        <a:rPr lang="en-US" sz="2000" b="1" i="0" u="none" strike="noStrike" dirty="0">
                          <a:solidFill>
                            <a:srgbClr val="000000"/>
                          </a:solidFill>
                          <a:effectLst/>
                          <a:latin typeface="+mn-lt"/>
                        </a:rPr>
                        <a:t>Model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Short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Long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477175"/>
                  </a:ext>
                </a:extLst>
              </a:tr>
              <a:tr h="459557">
                <a:tc>
                  <a:txBody>
                    <a:bodyPr/>
                    <a:lstStyle/>
                    <a:p>
                      <a:pPr algn="ctr" rtl="0" fontAlgn="ctr"/>
                      <a:r>
                        <a:rPr lang="en-US" sz="2000" b="0" i="0" u="none" strike="noStrike" dirty="0">
                          <a:solidFill>
                            <a:srgbClr val="000000"/>
                          </a:solidFill>
                          <a:effectLst/>
                          <a:latin typeface="+mn-lt"/>
                        </a:rPr>
                        <a:t>ARUMA(5,1,0)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14.18755</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6.365055</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672994"/>
                  </a:ext>
                </a:extLst>
              </a:tr>
            </a:tbl>
          </a:graphicData>
        </a:graphic>
      </p:graphicFrame>
      <p:pic>
        <p:nvPicPr>
          <p:cNvPr id="4" name="Picture 3">
            <a:extLst>
              <a:ext uri="{FF2B5EF4-FFF2-40B4-BE49-F238E27FC236}">
                <a16:creationId xmlns:a16="http://schemas.microsoft.com/office/drawing/2014/main" id="{0B41AC73-017E-6C4A-AAB6-F1F692EE582B}"/>
              </a:ext>
            </a:extLst>
          </p:cNvPr>
          <p:cNvPicPr>
            <a:picLocks noChangeAspect="1"/>
          </p:cNvPicPr>
          <p:nvPr/>
        </p:nvPicPr>
        <p:blipFill>
          <a:blip r:embed="rId2"/>
          <a:stretch>
            <a:fillRect/>
          </a:stretch>
        </p:blipFill>
        <p:spPr>
          <a:xfrm>
            <a:off x="699306" y="1593767"/>
            <a:ext cx="4665173" cy="1308223"/>
          </a:xfrm>
          <a:prstGeom prst="rect">
            <a:avLst/>
          </a:prstGeom>
        </p:spPr>
      </p:pic>
      <p:pic>
        <p:nvPicPr>
          <p:cNvPr id="5" name="Picture 4">
            <a:extLst>
              <a:ext uri="{FF2B5EF4-FFF2-40B4-BE49-F238E27FC236}">
                <a16:creationId xmlns:a16="http://schemas.microsoft.com/office/drawing/2014/main" id="{AC24C665-1B75-5D4E-B2D5-B6E09DDE11FB}"/>
              </a:ext>
            </a:extLst>
          </p:cNvPr>
          <p:cNvPicPr>
            <a:picLocks noChangeAspect="1"/>
          </p:cNvPicPr>
          <p:nvPr/>
        </p:nvPicPr>
        <p:blipFill>
          <a:blip r:embed="rId3"/>
          <a:stretch>
            <a:fillRect/>
          </a:stretch>
        </p:blipFill>
        <p:spPr>
          <a:xfrm>
            <a:off x="699305" y="2901989"/>
            <a:ext cx="5114673" cy="2942967"/>
          </a:xfrm>
          <a:prstGeom prst="rect">
            <a:avLst/>
          </a:prstGeom>
        </p:spPr>
      </p:pic>
    </p:spTree>
    <p:extLst>
      <p:ext uri="{BB962C8B-B14F-4D97-AF65-F5344CB8AC3E}">
        <p14:creationId xmlns:p14="http://schemas.microsoft.com/office/powerpoint/2010/main" val="339305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924D-6739-F74F-9573-4792AFFCEDE5}"/>
              </a:ext>
            </a:extLst>
          </p:cNvPr>
          <p:cNvSpPr>
            <a:spLocks noGrp="1"/>
          </p:cNvSpPr>
          <p:nvPr>
            <p:ph type="title"/>
          </p:nvPr>
        </p:nvSpPr>
        <p:spPr/>
        <p:txBody>
          <a:bodyPr/>
          <a:lstStyle/>
          <a:p>
            <a:r>
              <a:rPr lang="en-US" dirty="0"/>
              <a:t>Multivariate Analysis</a:t>
            </a:r>
          </a:p>
        </p:txBody>
      </p:sp>
      <p:sp>
        <p:nvSpPr>
          <p:cNvPr id="9" name="Rectangle 8">
            <a:extLst>
              <a:ext uri="{FF2B5EF4-FFF2-40B4-BE49-F238E27FC236}">
                <a16:creationId xmlns:a16="http://schemas.microsoft.com/office/drawing/2014/main" id="{A9A46308-6CD6-0D4D-9815-9B54075373E7}"/>
              </a:ext>
            </a:extLst>
          </p:cNvPr>
          <p:cNvSpPr/>
          <p:nvPr/>
        </p:nvSpPr>
        <p:spPr>
          <a:xfrm>
            <a:off x="7945638" y="2310218"/>
            <a:ext cx="3742575" cy="2542363"/>
          </a:xfrm>
          <a:prstGeom prst="rect">
            <a:avLst/>
          </a:prstGeom>
        </p:spPr>
        <p:txBody>
          <a:bodyPr wrap="square">
            <a:spAutoFit/>
          </a:bodyPr>
          <a:lstStyle/>
          <a:p>
            <a:pPr>
              <a:lnSpc>
                <a:spcPct val="150000"/>
              </a:lnSpc>
            </a:pPr>
            <a:r>
              <a:rPr lang="en-US" b="1" dirty="0"/>
              <a:t>Five variables:</a:t>
            </a:r>
          </a:p>
          <a:p>
            <a:pPr marL="285750" indent="-285750">
              <a:lnSpc>
                <a:spcPct val="150000"/>
              </a:lnSpc>
              <a:buFont typeface="Arial" panose="020B0604020202020204" pitchFamily="34" charset="0"/>
              <a:buChar char="•"/>
            </a:pPr>
            <a:r>
              <a:rPr lang="en-US" dirty="0" err="1"/>
              <a:t>GDP.per.capita</a:t>
            </a:r>
            <a:endParaRPr lang="en-US" dirty="0"/>
          </a:p>
          <a:p>
            <a:pPr marL="285750" indent="-285750">
              <a:lnSpc>
                <a:spcPct val="150000"/>
              </a:lnSpc>
              <a:buFont typeface="Arial" panose="020B0604020202020204" pitchFamily="34" charset="0"/>
              <a:buChar char="•"/>
            </a:pPr>
            <a:r>
              <a:rPr lang="en-US" dirty="0" err="1"/>
              <a:t>Income.receipt</a:t>
            </a:r>
            <a:endParaRPr lang="en-US" dirty="0"/>
          </a:p>
          <a:p>
            <a:pPr marL="285750" indent="-285750">
              <a:lnSpc>
                <a:spcPct val="150000"/>
              </a:lnSpc>
              <a:buFont typeface="Arial" panose="020B0604020202020204" pitchFamily="34" charset="0"/>
              <a:buChar char="•"/>
            </a:pPr>
            <a:r>
              <a:rPr lang="en-US" dirty="0" err="1"/>
              <a:t>Gross.Income</a:t>
            </a:r>
            <a:endParaRPr lang="en-US" dirty="0"/>
          </a:p>
          <a:p>
            <a:pPr marL="285750" indent="-285750">
              <a:lnSpc>
                <a:spcPct val="150000"/>
              </a:lnSpc>
              <a:buFont typeface="Arial" panose="020B0604020202020204" pitchFamily="34" charset="0"/>
              <a:buChar char="•"/>
            </a:pPr>
            <a:r>
              <a:rPr lang="en-US" dirty="0" err="1"/>
              <a:t>Profit.before.tax</a:t>
            </a:r>
            <a:endParaRPr lang="en-US" dirty="0"/>
          </a:p>
          <a:p>
            <a:pPr marL="285750" indent="-285750">
              <a:lnSpc>
                <a:spcPct val="150000"/>
              </a:lnSpc>
              <a:buFont typeface="Arial" panose="020B0604020202020204" pitchFamily="34" charset="0"/>
              <a:buChar char="•"/>
            </a:pPr>
            <a:r>
              <a:rPr lang="en-US" b="1" dirty="0" err="1"/>
              <a:t>Gdp.change</a:t>
            </a:r>
            <a:r>
              <a:rPr lang="en-US" b="1" dirty="0"/>
              <a:t> (response variable)</a:t>
            </a:r>
          </a:p>
        </p:txBody>
      </p:sp>
      <p:pic>
        <p:nvPicPr>
          <p:cNvPr id="10" name="Picture 9">
            <a:extLst>
              <a:ext uri="{FF2B5EF4-FFF2-40B4-BE49-F238E27FC236}">
                <a16:creationId xmlns:a16="http://schemas.microsoft.com/office/drawing/2014/main" id="{B5459117-DCF6-3140-A6CF-F4077C012449}"/>
              </a:ext>
            </a:extLst>
          </p:cNvPr>
          <p:cNvPicPr>
            <a:picLocks noChangeAspect="1"/>
          </p:cNvPicPr>
          <p:nvPr/>
        </p:nvPicPr>
        <p:blipFill>
          <a:blip r:embed="rId2"/>
          <a:stretch>
            <a:fillRect/>
          </a:stretch>
        </p:blipFill>
        <p:spPr>
          <a:xfrm>
            <a:off x="150450" y="1406434"/>
            <a:ext cx="7545389" cy="4516218"/>
          </a:xfrm>
          <a:prstGeom prst="rect">
            <a:avLst/>
          </a:prstGeom>
        </p:spPr>
      </p:pic>
      <p:sp>
        <p:nvSpPr>
          <p:cNvPr id="11" name="TextBox 10">
            <a:extLst>
              <a:ext uri="{FF2B5EF4-FFF2-40B4-BE49-F238E27FC236}">
                <a16:creationId xmlns:a16="http://schemas.microsoft.com/office/drawing/2014/main" id="{B188446B-347A-2844-BDAE-4D1FF6D97A35}"/>
              </a:ext>
            </a:extLst>
          </p:cNvPr>
          <p:cNvSpPr txBox="1"/>
          <p:nvPr/>
        </p:nvSpPr>
        <p:spPr>
          <a:xfrm>
            <a:off x="228600" y="6111240"/>
            <a:ext cx="10189649" cy="646331"/>
          </a:xfrm>
          <a:prstGeom prst="rect">
            <a:avLst/>
          </a:prstGeom>
          <a:noFill/>
        </p:spPr>
        <p:txBody>
          <a:bodyPr wrap="none" rtlCol="0">
            <a:spAutoFit/>
          </a:bodyPr>
          <a:lstStyle/>
          <a:p>
            <a:r>
              <a:rPr lang="en-US" dirty="0"/>
              <a:t>The top two significant variables are GDP.PER.CAPITA and </a:t>
            </a:r>
            <a:r>
              <a:rPr lang="en-US" dirty="0" err="1"/>
              <a:t>Income.receipt</a:t>
            </a:r>
            <a:r>
              <a:rPr lang="en-US" dirty="0"/>
              <a:t> with correlation of -0.2 and -0.194</a:t>
            </a:r>
          </a:p>
          <a:p>
            <a:endParaRPr lang="en-US" dirty="0"/>
          </a:p>
        </p:txBody>
      </p:sp>
    </p:spTree>
    <p:extLst>
      <p:ext uri="{BB962C8B-B14F-4D97-AF65-F5344CB8AC3E}">
        <p14:creationId xmlns:p14="http://schemas.microsoft.com/office/powerpoint/2010/main" val="363819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924D-6739-F74F-9573-4792AFFCEDE5}"/>
              </a:ext>
            </a:extLst>
          </p:cNvPr>
          <p:cNvSpPr>
            <a:spLocks noGrp="1"/>
          </p:cNvSpPr>
          <p:nvPr>
            <p:ph type="title"/>
          </p:nvPr>
        </p:nvSpPr>
        <p:spPr/>
        <p:txBody>
          <a:bodyPr/>
          <a:lstStyle/>
          <a:p>
            <a:r>
              <a:rPr lang="en-US" dirty="0"/>
              <a:t>Multivariate Analysis: VAR Model</a:t>
            </a:r>
          </a:p>
        </p:txBody>
      </p:sp>
      <p:graphicFrame>
        <p:nvGraphicFramePr>
          <p:cNvPr id="7" name="Table 6">
            <a:extLst>
              <a:ext uri="{FF2B5EF4-FFF2-40B4-BE49-F238E27FC236}">
                <a16:creationId xmlns:a16="http://schemas.microsoft.com/office/drawing/2014/main" id="{EAE8E49A-AFAE-D14F-9270-7DFC4320BD77}"/>
              </a:ext>
            </a:extLst>
          </p:cNvPr>
          <p:cNvGraphicFramePr>
            <a:graphicFrameLocks noGrp="1"/>
          </p:cNvGraphicFramePr>
          <p:nvPr>
            <p:extLst>
              <p:ext uri="{D42A27DB-BD31-4B8C-83A1-F6EECF244321}">
                <p14:modId xmlns:p14="http://schemas.microsoft.com/office/powerpoint/2010/main" val="3406237723"/>
              </p:ext>
            </p:extLst>
          </p:nvPr>
        </p:nvGraphicFramePr>
        <p:xfrm>
          <a:off x="6342853" y="2107674"/>
          <a:ext cx="5239547" cy="2440880"/>
        </p:xfrm>
        <a:graphic>
          <a:graphicData uri="http://schemas.openxmlformats.org/drawingml/2006/table">
            <a:tbl>
              <a:tblPr firstRow="1" bandRow="1"/>
              <a:tblGrid>
                <a:gridCol w="1139879">
                  <a:extLst>
                    <a:ext uri="{9D8B030D-6E8A-4147-A177-3AD203B41FA5}">
                      <a16:colId xmlns:a16="http://schemas.microsoft.com/office/drawing/2014/main" val="43034037"/>
                    </a:ext>
                  </a:extLst>
                </a:gridCol>
                <a:gridCol w="1200282">
                  <a:extLst>
                    <a:ext uri="{9D8B030D-6E8A-4147-A177-3AD203B41FA5}">
                      <a16:colId xmlns:a16="http://schemas.microsoft.com/office/drawing/2014/main" val="989977664"/>
                    </a:ext>
                  </a:extLst>
                </a:gridCol>
                <a:gridCol w="1449693">
                  <a:extLst>
                    <a:ext uri="{9D8B030D-6E8A-4147-A177-3AD203B41FA5}">
                      <a16:colId xmlns:a16="http://schemas.microsoft.com/office/drawing/2014/main" val="295229088"/>
                    </a:ext>
                  </a:extLst>
                </a:gridCol>
                <a:gridCol w="1449693">
                  <a:extLst>
                    <a:ext uri="{9D8B030D-6E8A-4147-A177-3AD203B41FA5}">
                      <a16:colId xmlns:a16="http://schemas.microsoft.com/office/drawing/2014/main" val="1877647209"/>
                    </a:ext>
                  </a:extLst>
                </a:gridCol>
              </a:tblGrid>
              <a:tr h="1302161">
                <a:tc>
                  <a:txBody>
                    <a:bodyPr/>
                    <a:lstStyle/>
                    <a:p>
                      <a:pPr algn="ctr" rtl="0" fontAlgn="ctr"/>
                      <a:r>
                        <a:rPr lang="en-US" sz="2000" b="1" i="0" u="none" strike="noStrike" dirty="0">
                          <a:solidFill>
                            <a:srgbClr val="000000"/>
                          </a:solidFill>
                          <a:effectLst/>
                          <a:latin typeface="+mn-lt"/>
                        </a:rPr>
                        <a:t>Model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Short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Long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AIC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477175"/>
                  </a:ext>
                </a:extLst>
              </a:tr>
              <a:tr h="1138719">
                <a:tc>
                  <a:txBody>
                    <a:bodyPr/>
                    <a:lstStyle/>
                    <a:p>
                      <a:pPr algn="ctr" rtl="0" fontAlgn="ctr"/>
                      <a:r>
                        <a:rPr lang="en-US" sz="2000" b="0" i="0" u="none" strike="noStrike" dirty="0">
                          <a:solidFill>
                            <a:srgbClr val="000000"/>
                          </a:solidFill>
                          <a:effectLst/>
                          <a:latin typeface="+mn-lt"/>
                        </a:rPr>
                        <a:t>VAR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25.89586</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5.151207</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mn-lt"/>
                        </a:rPr>
                        <a:t>7177.838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672994"/>
                  </a:ext>
                </a:extLst>
              </a:tr>
            </a:tbl>
          </a:graphicData>
        </a:graphic>
      </p:graphicFrame>
      <p:pic>
        <p:nvPicPr>
          <p:cNvPr id="8" name="Picture 7">
            <a:extLst>
              <a:ext uri="{FF2B5EF4-FFF2-40B4-BE49-F238E27FC236}">
                <a16:creationId xmlns:a16="http://schemas.microsoft.com/office/drawing/2014/main" id="{A29ECAA6-D3A1-7843-9A43-37F145BBCE35}"/>
              </a:ext>
            </a:extLst>
          </p:cNvPr>
          <p:cNvPicPr>
            <a:picLocks noChangeAspect="1"/>
          </p:cNvPicPr>
          <p:nvPr/>
        </p:nvPicPr>
        <p:blipFill>
          <a:blip r:embed="rId2"/>
          <a:stretch>
            <a:fillRect/>
          </a:stretch>
        </p:blipFill>
        <p:spPr>
          <a:xfrm>
            <a:off x="297261" y="1784124"/>
            <a:ext cx="5748413" cy="3544475"/>
          </a:xfrm>
          <a:prstGeom prst="rect">
            <a:avLst/>
          </a:prstGeom>
        </p:spPr>
      </p:pic>
      <p:sp>
        <p:nvSpPr>
          <p:cNvPr id="4" name="TextBox 3">
            <a:extLst>
              <a:ext uri="{FF2B5EF4-FFF2-40B4-BE49-F238E27FC236}">
                <a16:creationId xmlns:a16="http://schemas.microsoft.com/office/drawing/2014/main" id="{93728E95-2C8F-3F4F-A392-828AC32D81AE}"/>
              </a:ext>
            </a:extLst>
          </p:cNvPr>
          <p:cNvSpPr txBox="1"/>
          <p:nvPr/>
        </p:nvSpPr>
        <p:spPr>
          <a:xfrm>
            <a:off x="693339" y="5328599"/>
            <a:ext cx="11201400" cy="1754326"/>
          </a:xfrm>
          <a:prstGeom prst="rect">
            <a:avLst/>
          </a:prstGeom>
          <a:noFill/>
        </p:spPr>
        <p:txBody>
          <a:bodyPr wrap="square" rtlCol="0">
            <a:spAutoFit/>
          </a:bodyPr>
          <a:lstStyle/>
          <a:p>
            <a:r>
              <a:rPr lang="en-US" dirty="0"/>
              <a:t>We selected the top two significant variables to build the VAR model</a:t>
            </a:r>
          </a:p>
          <a:p>
            <a:pPr marL="285750" indent="-285750">
              <a:buFont typeface="Arial" panose="020B0604020202020204" pitchFamily="34" charset="0"/>
              <a:buChar char="•"/>
            </a:pPr>
            <a:r>
              <a:rPr lang="en-US" dirty="0" err="1"/>
              <a:t>GDP.per.capita</a:t>
            </a:r>
            <a:endParaRPr lang="en-US" dirty="0"/>
          </a:p>
          <a:p>
            <a:pPr marL="285750" indent="-285750">
              <a:lnSpc>
                <a:spcPct val="150000"/>
              </a:lnSpc>
              <a:buFont typeface="Arial" panose="020B0604020202020204" pitchFamily="34" charset="0"/>
              <a:buChar char="•"/>
            </a:pPr>
            <a:r>
              <a:rPr lang="en-US" dirty="0" err="1"/>
              <a:t>Income.receipt</a:t>
            </a:r>
            <a:endParaRPr lang="en-US" dirty="0"/>
          </a:p>
          <a:p>
            <a:pPr>
              <a:lnSpc>
                <a:spcPct val="150000"/>
              </a:lnSpc>
            </a:pPr>
            <a:r>
              <a:rPr lang="en-US" dirty="0"/>
              <a:t>Short-term Forecast from VAR model is very close to the last two values.</a:t>
            </a:r>
          </a:p>
          <a:p>
            <a:endParaRPr lang="en-US" dirty="0"/>
          </a:p>
        </p:txBody>
      </p:sp>
    </p:spTree>
    <p:extLst>
      <p:ext uri="{BB962C8B-B14F-4D97-AF65-F5344CB8AC3E}">
        <p14:creationId xmlns:p14="http://schemas.microsoft.com/office/powerpoint/2010/main" val="155396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FA7-EE61-E041-BE4C-8BA27C43EF49}"/>
              </a:ext>
            </a:extLst>
          </p:cNvPr>
          <p:cNvSpPr>
            <a:spLocks noGrp="1"/>
          </p:cNvSpPr>
          <p:nvPr>
            <p:ph type="title"/>
          </p:nvPr>
        </p:nvSpPr>
        <p:spPr/>
        <p:txBody>
          <a:bodyPr/>
          <a:lstStyle/>
          <a:p>
            <a:r>
              <a:rPr lang="en-US" dirty="0"/>
              <a:t>Neural Network: MLP</a:t>
            </a:r>
          </a:p>
        </p:txBody>
      </p:sp>
      <p:pic>
        <p:nvPicPr>
          <p:cNvPr id="7" name="Picture 6">
            <a:extLst>
              <a:ext uri="{FF2B5EF4-FFF2-40B4-BE49-F238E27FC236}">
                <a16:creationId xmlns:a16="http://schemas.microsoft.com/office/drawing/2014/main" id="{8BD15033-36B2-EF44-B0DE-F2441E9927C0}"/>
              </a:ext>
            </a:extLst>
          </p:cNvPr>
          <p:cNvPicPr>
            <a:picLocks noChangeAspect="1"/>
          </p:cNvPicPr>
          <p:nvPr/>
        </p:nvPicPr>
        <p:blipFill>
          <a:blip r:embed="rId2"/>
          <a:stretch>
            <a:fillRect/>
          </a:stretch>
        </p:blipFill>
        <p:spPr>
          <a:xfrm>
            <a:off x="423078" y="1644013"/>
            <a:ext cx="5971772" cy="4285300"/>
          </a:xfrm>
          <a:prstGeom prst="rect">
            <a:avLst/>
          </a:prstGeom>
        </p:spPr>
      </p:pic>
      <p:graphicFrame>
        <p:nvGraphicFramePr>
          <p:cNvPr id="8" name="Table 7">
            <a:extLst>
              <a:ext uri="{FF2B5EF4-FFF2-40B4-BE49-F238E27FC236}">
                <a16:creationId xmlns:a16="http://schemas.microsoft.com/office/drawing/2014/main" id="{8D9E3D91-326C-9548-8B9D-B6E63BE8D58D}"/>
              </a:ext>
            </a:extLst>
          </p:cNvPr>
          <p:cNvGraphicFramePr>
            <a:graphicFrameLocks noGrp="1"/>
          </p:cNvGraphicFramePr>
          <p:nvPr>
            <p:extLst>
              <p:ext uri="{D42A27DB-BD31-4B8C-83A1-F6EECF244321}">
                <p14:modId xmlns:p14="http://schemas.microsoft.com/office/powerpoint/2010/main" val="1487599542"/>
              </p:ext>
            </p:extLst>
          </p:nvPr>
        </p:nvGraphicFramePr>
        <p:xfrm>
          <a:off x="6698062" y="1667351"/>
          <a:ext cx="4960538" cy="2432209"/>
        </p:xfrm>
        <a:graphic>
          <a:graphicData uri="http://schemas.openxmlformats.org/drawingml/2006/table">
            <a:tbl>
              <a:tblPr firstRow="1" bandRow="1"/>
              <a:tblGrid>
                <a:gridCol w="1491987">
                  <a:extLst>
                    <a:ext uri="{9D8B030D-6E8A-4147-A177-3AD203B41FA5}">
                      <a16:colId xmlns:a16="http://schemas.microsoft.com/office/drawing/2014/main" val="43034037"/>
                    </a:ext>
                  </a:extLst>
                </a:gridCol>
                <a:gridCol w="1571048">
                  <a:extLst>
                    <a:ext uri="{9D8B030D-6E8A-4147-A177-3AD203B41FA5}">
                      <a16:colId xmlns:a16="http://schemas.microsoft.com/office/drawing/2014/main" val="989977664"/>
                    </a:ext>
                  </a:extLst>
                </a:gridCol>
                <a:gridCol w="1897503">
                  <a:extLst>
                    <a:ext uri="{9D8B030D-6E8A-4147-A177-3AD203B41FA5}">
                      <a16:colId xmlns:a16="http://schemas.microsoft.com/office/drawing/2014/main" val="295229088"/>
                    </a:ext>
                  </a:extLst>
                </a:gridCol>
              </a:tblGrid>
              <a:tr h="1164416">
                <a:tc>
                  <a:txBody>
                    <a:bodyPr/>
                    <a:lstStyle/>
                    <a:p>
                      <a:pPr algn="ctr" rtl="0" fontAlgn="ctr"/>
                      <a:r>
                        <a:rPr lang="en-US" sz="2000" b="1" i="0" u="none" strike="noStrike" dirty="0">
                          <a:solidFill>
                            <a:srgbClr val="000000"/>
                          </a:solidFill>
                          <a:effectLst/>
                          <a:latin typeface="+mn-lt"/>
                        </a:rPr>
                        <a:t>Model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Short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Long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477175"/>
                  </a:ext>
                </a:extLst>
              </a:tr>
              <a:tr h="1267793">
                <a:tc>
                  <a:txBody>
                    <a:bodyPr/>
                    <a:lstStyle/>
                    <a:p>
                      <a:pPr algn="ctr" rtl="0" fontAlgn="ctr"/>
                      <a:r>
                        <a:rPr lang="en-US" sz="2000" b="0" i="0" u="none" strike="noStrike" dirty="0">
                          <a:solidFill>
                            <a:srgbClr val="000000"/>
                          </a:solidFill>
                          <a:effectLst/>
                          <a:latin typeface="+mn-lt"/>
                        </a:rPr>
                        <a:t>MLP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15.1618</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6.274882</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672994"/>
                  </a:ext>
                </a:extLst>
              </a:tr>
            </a:tbl>
          </a:graphicData>
        </a:graphic>
      </p:graphicFrame>
      <p:sp>
        <p:nvSpPr>
          <p:cNvPr id="9" name="TextBox 8">
            <a:extLst>
              <a:ext uri="{FF2B5EF4-FFF2-40B4-BE49-F238E27FC236}">
                <a16:creationId xmlns:a16="http://schemas.microsoft.com/office/drawing/2014/main" id="{B79B8C58-46A4-8441-9913-02DDDDB44F4B}"/>
              </a:ext>
            </a:extLst>
          </p:cNvPr>
          <p:cNvSpPr txBox="1"/>
          <p:nvPr/>
        </p:nvSpPr>
        <p:spPr>
          <a:xfrm>
            <a:off x="6629400" y="4451985"/>
            <a:ext cx="5562600" cy="1477328"/>
          </a:xfrm>
          <a:prstGeom prst="rect">
            <a:avLst/>
          </a:prstGeom>
          <a:noFill/>
        </p:spPr>
        <p:txBody>
          <a:bodyPr wrap="square" rtlCol="0">
            <a:spAutoFit/>
          </a:bodyPr>
          <a:lstStyle/>
          <a:p>
            <a:r>
              <a:rPr lang="en-US" dirty="0"/>
              <a:t>Again we selected the top two significant variables to build the Neural network model</a:t>
            </a:r>
          </a:p>
          <a:p>
            <a:pPr marL="285750" indent="-285750">
              <a:buFont typeface="Arial" panose="020B0604020202020204" pitchFamily="34" charset="0"/>
              <a:buChar char="•"/>
            </a:pPr>
            <a:r>
              <a:rPr lang="en-US" dirty="0" err="1"/>
              <a:t>GDP.per.capita</a:t>
            </a:r>
            <a:endParaRPr lang="en-US" dirty="0"/>
          </a:p>
          <a:p>
            <a:pPr marL="285750" indent="-285750">
              <a:buFont typeface="Arial" panose="020B0604020202020204" pitchFamily="34" charset="0"/>
              <a:buChar char="•"/>
            </a:pPr>
            <a:r>
              <a:rPr lang="en-US" dirty="0" err="1"/>
              <a:t>Income.receipt</a:t>
            </a:r>
            <a:endParaRPr lang="en-US" dirty="0"/>
          </a:p>
          <a:p>
            <a:endParaRPr lang="en-US" dirty="0"/>
          </a:p>
        </p:txBody>
      </p:sp>
      <p:sp>
        <p:nvSpPr>
          <p:cNvPr id="10" name="TextBox 9">
            <a:extLst>
              <a:ext uri="{FF2B5EF4-FFF2-40B4-BE49-F238E27FC236}">
                <a16:creationId xmlns:a16="http://schemas.microsoft.com/office/drawing/2014/main" id="{9B6803F6-2FB8-EC42-A171-EB87540F5E21}"/>
              </a:ext>
            </a:extLst>
          </p:cNvPr>
          <p:cNvSpPr txBox="1"/>
          <p:nvPr/>
        </p:nvSpPr>
        <p:spPr>
          <a:xfrm>
            <a:off x="584768" y="6123543"/>
            <a:ext cx="11345844" cy="369332"/>
          </a:xfrm>
          <a:prstGeom prst="rect">
            <a:avLst/>
          </a:prstGeom>
          <a:noFill/>
        </p:spPr>
        <p:txBody>
          <a:bodyPr wrap="square" rtlCol="0">
            <a:spAutoFit/>
          </a:bodyPr>
          <a:lstStyle/>
          <a:p>
            <a:r>
              <a:rPr lang="en-US" dirty="0"/>
              <a:t>MLP fit with 5 hidden nodes and 20 repetitions. Forecast combined using the median operator. MSE: 7.5201.</a:t>
            </a:r>
          </a:p>
        </p:txBody>
      </p:sp>
    </p:spTree>
    <p:extLst>
      <p:ext uri="{BB962C8B-B14F-4D97-AF65-F5344CB8AC3E}">
        <p14:creationId xmlns:p14="http://schemas.microsoft.com/office/powerpoint/2010/main" val="175082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578E-963B-7A45-A0BD-679E402A66B8}"/>
              </a:ext>
            </a:extLst>
          </p:cNvPr>
          <p:cNvSpPr>
            <a:spLocks noGrp="1"/>
          </p:cNvSpPr>
          <p:nvPr>
            <p:ph type="title"/>
          </p:nvPr>
        </p:nvSpPr>
        <p:spPr/>
        <p:txBody>
          <a:bodyPr/>
          <a:lstStyle/>
          <a:p>
            <a:r>
              <a:rPr lang="en-US" dirty="0"/>
              <a:t>Ensemble Model</a:t>
            </a:r>
          </a:p>
        </p:txBody>
      </p:sp>
      <p:pic>
        <p:nvPicPr>
          <p:cNvPr id="8" name="Picture 7">
            <a:extLst>
              <a:ext uri="{FF2B5EF4-FFF2-40B4-BE49-F238E27FC236}">
                <a16:creationId xmlns:a16="http://schemas.microsoft.com/office/drawing/2014/main" id="{191C2CF6-B12B-7F44-838A-E0A36DA0B802}"/>
              </a:ext>
            </a:extLst>
          </p:cNvPr>
          <p:cNvPicPr>
            <a:picLocks noChangeAspect="1"/>
          </p:cNvPicPr>
          <p:nvPr/>
        </p:nvPicPr>
        <p:blipFill>
          <a:blip r:embed="rId2"/>
          <a:stretch>
            <a:fillRect/>
          </a:stretch>
        </p:blipFill>
        <p:spPr>
          <a:xfrm>
            <a:off x="619760" y="1703069"/>
            <a:ext cx="6063244" cy="3684587"/>
          </a:xfrm>
          <a:prstGeom prst="rect">
            <a:avLst/>
          </a:prstGeom>
        </p:spPr>
      </p:pic>
      <p:graphicFrame>
        <p:nvGraphicFramePr>
          <p:cNvPr id="9" name="Table 8">
            <a:extLst>
              <a:ext uri="{FF2B5EF4-FFF2-40B4-BE49-F238E27FC236}">
                <a16:creationId xmlns:a16="http://schemas.microsoft.com/office/drawing/2014/main" id="{4CD0AE36-B7D6-D343-B291-A4FA1ACE1D5D}"/>
              </a:ext>
            </a:extLst>
          </p:cNvPr>
          <p:cNvGraphicFramePr>
            <a:graphicFrameLocks noGrp="1"/>
          </p:cNvGraphicFramePr>
          <p:nvPr>
            <p:extLst>
              <p:ext uri="{D42A27DB-BD31-4B8C-83A1-F6EECF244321}">
                <p14:modId xmlns:p14="http://schemas.microsoft.com/office/powerpoint/2010/main" val="1240474813"/>
              </p:ext>
            </p:extLst>
          </p:nvPr>
        </p:nvGraphicFramePr>
        <p:xfrm>
          <a:off x="6789684" y="2081690"/>
          <a:ext cx="4960538" cy="2432209"/>
        </p:xfrm>
        <a:graphic>
          <a:graphicData uri="http://schemas.openxmlformats.org/drawingml/2006/table">
            <a:tbl>
              <a:tblPr firstRow="1" bandRow="1"/>
              <a:tblGrid>
                <a:gridCol w="1491987">
                  <a:extLst>
                    <a:ext uri="{9D8B030D-6E8A-4147-A177-3AD203B41FA5}">
                      <a16:colId xmlns:a16="http://schemas.microsoft.com/office/drawing/2014/main" val="43034037"/>
                    </a:ext>
                  </a:extLst>
                </a:gridCol>
                <a:gridCol w="1571048">
                  <a:extLst>
                    <a:ext uri="{9D8B030D-6E8A-4147-A177-3AD203B41FA5}">
                      <a16:colId xmlns:a16="http://schemas.microsoft.com/office/drawing/2014/main" val="989977664"/>
                    </a:ext>
                  </a:extLst>
                </a:gridCol>
                <a:gridCol w="1897503">
                  <a:extLst>
                    <a:ext uri="{9D8B030D-6E8A-4147-A177-3AD203B41FA5}">
                      <a16:colId xmlns:a16="http://schemas.microsoft.com/office/drawing/2014/main" val="295229088"/>
                    </a:ext>
                  </a:extLst>
                </a:gridCol>
              </a:tblGrid>
              <a:tr h="1164416">
                <a:tc>
                  <a:txBody>
                    <a:bodyPr/>
                    <a:lstStyle/>
                    <a:p>
                      <a:pPr algn="ctr" rtl="0" fontAlgn="ctr"/>
                      <a:r>
                        <a:rPr lang="en-US" sz="2000" b="1" i="0" u="none" strike="noStrike" dirty="0">
                          <a:solidFill>
                            <a:srgbClr val="000000"/>
                          </a:solidFill>
                          <a:effectLst/>
                          <a:latin typeface="+mn-lt"/>
                        </a:rPr>
                        <a:t>Model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Short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1" i="0" u="none" strike="noStrike" dirty="0">
                          <a:solidFill>
                            <a:srgbClr val="000000"/>
                          </a:solidFill>
                          <a:effectLst/>
                          <a:latin typeface="+mn-lt"/>
                        </a:rPr>
                        <a:t>Long term ASE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477175"/>
                  </a:ext>
                </a:extLst>
              </a:tr>
              <a:tr h="1267793">
                <a:tc>
                  <a:txBody>
                    <a:bodyPr/>
                    <a:lstStyle/>
                    <a:p>
                      <a:pPr algn="ctr" rtl="0" fontAlgn="ctr"/>
                      <a:r>
                        <a:rPr lang="en-US" sz="2000" b="0" i="0" u="none" strike="noStrike" dirty="0">
                          <a:solidFill>
                            <a:srgbClr val="000000"/>
                          </a:solidFill>
                          <a:effectLst/>
                          <a:latin typeface="+mn-lt"/>
                        </a:rPr>
                        <a:t>Ensemble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dirty="0"/>
                        <a:t>16.25906</a:t>
                      </a:r>
                      <a:endParaRPr lang="en-US" sz="2000" b="0" i="0" u="none" strike="noStrike" dirty="0">
                        <a:solidFill>
                          <a:srgbClr val="000000"/>
                        </a:solidFill>
                        <a:effectLst/>
                        <a:latin typeface="+mn-lt"/>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mn-lt"/>
                        </a:rPr>
                        <a:t>4.78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672994"/>
                  </a:ext>
                </a:extLst>
              </a:tr>
            </a:tbl>
          </a:graphicData>
        </a:graphic>
      </p:graphicFrame>
      <p:sp>
        <p:nvSpPr>
          <p:cNvPr id="3" name="TextBox 2">
            <a:extLst>
              <a:ext uri="{FF2B5EF4-FFF2-40B4-BE49-F238E27FC236}">
                <a16:creationId xmlns:a16="http://schemas.microsoft.com/office/drawing/2014/main" id="{7008ECC7-7BD2-DE43-89A7-D0AF5F32D2D0}"/>
              </a:ext>
            </a:extLst>
          </p:cNvPr>
          <p:cNvSpPr txBox="1"/>
          <p:nvPr/>
        </p:nvSpPr>
        <p:spPr>
          <a:xfrm>
            <a:off x="1090246" y="5697415"/>
            <a:ext cx="10265142" cy="646331"/>
          </a:xfrm>
          <a:prstGeom prst="rect">
            <a:avLst/>
          </a:prstGeom>
          <a:noFill/>
        </p:spPr>
        <p:txBody>
          <a:bodyPr wrap="square" rtlCol="0">
            <a:spAutoFit/>
          </a:bodyPr>
          <a:lstStyle/>
          <a:p>
            <a:r>
              <a:rPr lang="en-US" dirty="0"/>
              <a:t>The forecast from the ensemble model performs the best for the long-term period with the lowest ASE 4.78, the forecast is a little below the mean value.</a:t>
            </a:r>
          </a:p>
        </p:txBody>
      </p:sp>
    </p:spTree>
    <p:extLst>
      <p:ext uri="{BB962C8B-B14F-4D97-AF65-F5344CB8AC3E}">
        <p14:creationId xmlns:p14="http://schemas.microsoft.com/office/powerpoint/2010/main" val="271737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4852-E9BE-CB43-B00A-053EFEFA2AB9}"/>
              </a:ext>
            </a:extLst>
          </p:cNvPr>
          <p:cNvSpPr>
            <a:spLocks noGrp="1"/>
          </p:cNvSpPr>
          <p:nvPr>
            <p:ph type="title"/>
          </p:nvPr>
        </p:nvSpPr>
        <p:spPr/>
        <p:txBody>
          <a:bodyPr anchor="ctr">
            <a:normAutofit/>
          </a:bodyPr>
          <a:lstStyle/>
          <a:p>
            <a:r>
              <a:rPr lang="en-US" dirty="0"/>
              <a:t>Model comparison</a:t>
            </a:r>
          </a:p>
        </p:txBody>
      </p:sp>
      <p:graphicFrame>
        <p:nvGraphicFramePr>
          <p:cNvPr id="12" name="Table 11">
            <a:extLst>
              <a:ext uri="{FF2B5EF4-FFF2-40B4-BE49-F238E27FC236}">
                <a16:creationId xmlns:a16="http://schemas.microsoft.com/office/drawing/2014/main" id="{D6DCB293-0A93-A445-9E7C-793E6A2DC707}"/>
              </a:ext>
            </a:extLst>
          </p:cNvPr>
          <p:cNvGraphicFramePr>
            <a:graphicFrameLocks noGrp="1"/>
          </p:cNvGraphicFramePr>
          <p:nvPr>
            <p:extLst>
              <p:ext uri="{D42A27DB-BD31-4B8C-83A1-F6EECF244321}">
                <p14:modId xmlns:p14="http://schemas.microsoft.com/office/powerpoint/2010/main" val="2860330166"/>
              </p:ext>
            </p:extLst>
          </p:nvPr>
        </p:nvGraphicFramePr>
        <p:xfrm>
          <a:off x="561506" y="1546724"/>
          <a:ext cx="6513852" cy="4946151"/>
        </p:xfrm>
        <a:graphic>
          <a:graphicData uri="http://schemas.openxmlformats.org/drawingml/2006/table">
            <a:tbl>
              <a:tblPr firstRow="1" bandRow="1">
                <a:tableStyleId>{5C22544A-7EE6-4342-B048-85BDC9FD1C3A}</a:tableStyleId>
              </a:tblPr>
              <a:tblGrid>
                <a:gridCol w="2459721">
                  <a:extLst>
                    <a:ext uri="{9D8B030D-6E8A-4147-A177-3AD203B41FA5}">
                      <a16:colId xmlns:a16="http://schemas.microsoft.com/office/drawing/2014/main" val="4289249134"/>
                    </a:ext>
                  </a:extLst>
                </a:gridCol>
                <a:gridCol w="2211344">
                  <a:extLst>
                    <a:ext uri="{9D8B030D-6E8A-4147-A177-3AD203B41FA5}">
                      <a16:colId xmlns:a16="http://schemas.microsoft.com/office/drawing/2014/main" val="1103990548"/>
                    </a:ext>
                  </a:extLst>
                </a:gridCol>
                <a:gridCol w="1842787">
                  <a:extLst>
                    <a:ext uri="{9D8B030D-6E8A-4147-A177-3AD203B41FA5}">
                      <a16:colId xmlns:a16="http://schemas.microsoft.com/office/drawing/2014/main" val="607914626"/>
                    </a:ext>
                  </a:extLst>
                </a:gridCol>
              </a:tblGrid>
              <a:tr h="520888">
                <a:tc>
                  <a:txBody>
                    <a:bodyPr/>
                    <a:lstStyle/>
                    <a:p>
                      <a:pPr algn="ctr" fontAlgn="b"/>
                      <a:r>
                        <a:rPr lang="en-US" sz="1600" u="none" strike="noStrike" dirty="0">
                          <a:effectLst/>
                        </a:rPr>
                        <a:t>Model ID</a:t>
                      </a:r>
                      <a:endParaRPr lang="en-US" sz="1600" b="1" i="0" u="none" strike="noStrike" dirty="0">
                        <a:solidFill>
                          <a:srgbClr val="000000"/>
                        </a:solidFill>
                        <a:effectLst/>
                        <a:latin typeface="Calibri" panose="020F0502020204030204" pitchFamily="34" charset="0"/>
                      </a:endParaRPr>
                    </a:p>
                  </a:txBody>
                  <a:tcPr marL="19645" marR="19645" marT="19645" marB="0" anchor="b"/>
                </a:tc>
                <a:tc>
                  <a:txBody>
                    <a:bodyPr/>
                    <a:lstStyle/>
                    <a:p>
                      <a:pPr algn="ctr" rtl="0" fontAlgn="ctr"/>
                      <a:r>
                        <a:rPr lang="en-US" sz="1600" b="1" i="0" u="none" strike="noStrike" dirty="0">
                          <a:solidFill>
                            <a:srgbClr val="000000"/>
                          </a:solidFill>
                          <a:effectLst/>
                          <a:latin typeface="+mn-lt"/>
                        </a:rPr>
                        <a:t>Short  term ASE</a:t>
                      </a:r>
                    </a:p>
                  </a:txBody>
                  <a:tcPr marL="9525" marR="9525" marT="9525" marB="0" anchor="ctr"/>
                </a:tc>
                <a:tc>
                  <a:txBody>
                    <a:bodyPr/>
                    <a:lstStyle/>
                    <a:p>
                      <a:pPr algn="ctr" rtl="0" fontAlgn="ctr"/>
                      <a:r>
                        <a:rPr lang="en-US" sz="1600" b="1" i="0" u="none" strike="noStrike" dirty="0">
                          <a:solidFill>
                            <a:srgbClr val="000000"/>
                          </a:solidFill>
                          <a:effectLst/>
                          <a:latin typeface="+mn-lt"/>
                        </a:rPr>
                        <a:t>Long term ASE</a:t>
                      </a:r>
                    </a:p>
                  </a:txBody>
                  <a:tcPr marL="9525" marR="9525" marT="9525" marB="0" anchor="ctr"/>
                </a:tc>
                <a:extLst>
                  <a:ext uri="{0D108BD9-81ED-4DB2-BD59-A6C34878D82A}">
                    <a16:rowId xmlns:a16="http://schemas.microsoft.com/office/drawing/2014/main" val="3456216810"/>
                  </a:ext>
                </a:extLst>
              </a:tr>
              <a:tr h="958953">
                <a:tc>
                  <a:txBody>
                    <a:bodyPr/>
                    <a:lstStyle/>
                    <a:p>
                      <a:pPr algn="ctr" fontAlgn="b"/>
                      <a:r>
                        <a:rPr lang="en-US" sz="1600" u="none" strike="noStrike" dirty="0">
                          <a:effectLst/>
                        </a:rPr>
                        <a:t>ARMA(4,3)</a:t>
                      </a:r>
                      <a:endParaRPr lang="en-US" sz="1600" b="1" i="0" u="none" strike="noStrike" dirty="0">
                        <a:solidFill>
                          <a:srgbClr val="000000"/>
                        </a:solidFill>
                        <a:effectLst/>
                        <a:latin typeface="Calibri" panose="020F0502020204030204" pitchFamily="34" charset="0"/>
                      </a:endParaRPr>
                    </a:p>
                  </a:txBody>
                  <a:tcPr marL="19645" marR="19645" marT="19645" marB="0" anchor="b"/>
                </a:tc>
                <a:tc>
                  <a:txBody>
                    <a:bodyPr/>
                    <a:lstStyle/>
                    <a:p>
                      <a:pPr algn="ctr" rtl="0" fontAlgn="ctr"/>
                      <a:r>
                        <a:rPr lang="en-US" sz="1600" b="0" i="0" u="none" strike="noStrike" dirty="0">
                          <a:solidFill>
                            <a:srgbClr val="000000"/>
                          </a:solidFill>
                          <a:effectLst/>
                          <a:latin typeface="+mn-lt"/>
                        </a:rPr>
                        <a:t>37.968</a:t>
                      </a:r>
                    </a:p>
                  </a:txBody>
                  <a:tcPr marL="9525" marR="9525" marT="9525" marB="0" anchor="ctr"/>
                </a:tc>
                <a:tc>
                  <a:txBody>
                    <a:bodyPr/>
                    <a:lstStyle/>
                    <a:p>
                      <a:pPr algn="ctr" rtl="0" fontAlgn="ctr"/>
                      <a:r>
                        <a:rPr lang="en-US" sz="1600" b="0" i="0" u="none" strike="noStrike" dirty="0">
                          <a:solidFill>
                            <a:srgbClr val="000000"/>
                          </a:solidFill>
                          <a:effectLst/>
                          <a:latin typeface="+mn-lt"/>
                        </a:rPr>
                        <a:t>6.879</a:t>
                      </a:r>
                    </a:p>
                  </a:txBody>
                  <a:tcPr marL="9525" marR="9525" marT="9525" marB="0" anchor="ctr"/>
                </a:tc>
                <a:extLst>
                  <a:ext uri="{0D108BD9-81ED-4DB2-BD59-A6C34878D82A}">
                    <a16:rowId xmlns:a16="http://schemas.microsoft.com/office/drawing/2014/main" val="2529235096"/>
                  </a:ext>
                </a:extLst>
              </a:tr>
              <a:tr h="693262">
                <a:tc>
                  <a:txBody>
                    <a:bodyPr/>
                    <a:lstStyle/>
                    <a:p>
                      <a:pPr algn="ctr" rtl="0" fontAlgn="ctr"/>
                      <a:r>
                        <a:rPr lang="en-US" sz="1600" b="0" i="0" u="none" strike="noStrike" dirty="0">
                          <a:solidFill>
                            <a:srgbClr val="000000"/>
                          </a:solidFill>
                          <a:effectLst/>
                          <a:latin typeface="+mn-lt"/>
                        </a:rPr>
                        <a:t>ARIMA(5,1,1)</a:t>
                      </a:r>
                    </a:p>
                  </a:txBody>
                  <a:tcPr marL="9525" marR="9525" marT="9525" marB="0" anchor="ctr"/>
                </a:tc>
                <a:tc>
                  <a:txBody>
                    <a:bodyPr/>
                    <a:lstStyle/>
                    <a:p>
                      <a:pPr algn="ctr" rtl="0" fontAlgn="ctr"/>
                      <a:r>
                        <a:rPr lang="en-US" sz="1600" b="0" i="0" u="none" strike="noStrike" dirty="0">
                          <a:solidFill>
                            <a:srgbClr val="000000"/>
                          </a:solidFill>
                          <a:effectLst/>
                          <a:latin typeface="+mn-lt"/>
                        </a:rPr>
                        <a:t>35.09</a:t>
                      </a:r>
                    </a:p>
                  </a:txBody>
                  <a:tcPr marL="9525" marR="9525" marT="9525" marB="0" anchor="ctr"/>
                </a:tc>
                <a:tc>
                  <a:txBody>
                    <a:bodyPr/>
                    <a:lstStyle/>
                    <a:p>
                      <a:pPr algn="ctr" rtl="0" fontAlgn="ctr"/>
                      <a:r>
                        <a:rPr lang="en-US" sz="1600" b="0" i="0" u="none" strike="noStrike" dirty="0">
                          <a:solidFill>
                            <a:srgbClr val="000000"/>
                          </a:solidFill>
                          <a:effectLst/>
                          <a:latin typeface="+mn-lt"/>
                        </a:rPr>
                        <a:t>6.515</a:t>
                      </a:r>
                    </a:p>
                  </a:txBody>
                  <a:tcPr marL="9525" marR="9525" marT="9525" marB="0" anchor="ctr"/>
                </a:tc>
                <a:extLst>
                  <a:ext uri="{0D108BD9-81ED-4DB2-BD59-A6C34878D82A}">
                    <a16:rowId xmlns:a16="http://schemas.microsoft.com/office/drawing/2014/main" val="1867383974"/>
                  </a:ext>
                </a:extLst>
              </a:tr>
              <a:tr h="693262">
                <a:tc>
                  <a:txBody>
                    <a:bodyPr/>
                    <a:lstStyle/>
                    <a:p>
                      <a:pPr algn="ctr" rtl="0" fontAlgn="ctr"/>
                      <a:r>
                        <a:rPr lang="en-US" sz="1600" b="0" i="0" u="none" strike="noStrike" dirty="0">
                          <a:solidFill>
                            <a:srgbClr val="000000"/>
                          </a:solidFill>
                          <a:effectLst/>
                          <a:latin typeface="+mn-lt"/>
                        </a:rPr>
                        <a:t>ARUMA(5,1,0) s=27</a:t>
                      </a:r>
                    </a:p>
                  </a:txBody>
                  <a:tcPr marL="9525" marR="9525" marT="9525" marB="0" anchor="ctr"/>
                </a:tc>
                <a:tc>
                  <a:txBody>
                    <a:bodyPr/>
                    <a:lstStyle/>
                    <a:p>
                      <a:pPr algn="ctr" rtl="0" fontAlgn="ctr"/>
                      <a:r>
                        <a:rPr lang="en-US" sz="1600" dirty="0"/>
                        <a:t>14.18755</a:t>
                      </a:r>
                      <a:endParaRPr lang="en-US" sz="1600" b="0" i="0" u="none" strike="noStrike" dirty="0">
                        <a:solidFill>
                          <a:srgbClr val="000000"/>
                        </a:solidFill>
                        <a:effectLst/>
                        <a:latin typeface="+mn-lt"/>
                      </a:endParaRPr>
                    </a:p>
                  </a:txBody>
                  <a:tcPr marL="9525" marR="9525" marT="9525" marB="0" anchor="ctr"/>
                </a:tc>
                <a:tc>
                  <a:txBody>
                    <a:bodyPr/>
                    <a:lstStyle/>
                    <a:p>
                      <a:pPr algn="ctr" rtl="0" fontAlgn="ctr"/>
                      <a:r>
                        <a:rPr lang="en-US" sz="1600" dirty="0"/>
                        <a:t>6.365055</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963247984"/>
                  </a:ext>
                </a:extLst>
              </a:tr>
              <a:tr h="693262">
                <a:tc>
                  <a:txBody>
                    <a:bodyPr/>
                    <a:lstStyle/>
                    <a:p>
                      <a:pPr algn="ctr" rtl="0" fontAlgn="ctr"/>
                      <a:r>
                        <a:rPr lang="en-US" sz="2000" b="0" i="0" u="none" strike="noStrike" dirty="0">
                          <a:solidFill>
                            <a:srgbClr val="000000"/>
                          </a:solidFill>
                          <a:effectLst/>
                          <a:latin typeface="+mn-lt"/>
                        </a:rPr>
                        <a:t>VAR</a:t>
                      </a:r>
                    </a:p>
                  </a:txBody>
                  <a:tcPr marL="9525" marR="9525" marT="9525" marB="0" anchor="ctr"/>
                </a:tc>
                <a:tc>
                  <a:txBody>
                    <a:bodyPr/>
                    <a:lstStyle/>
                    <a:p>
                      <a:pPr algn="ctr" rtl="0" fontAlgn="ctr"/>
                      <a:r>
                        <a:rPr lang="en-US" sz="2000" dirty="0"/>
                        <a:t>25.89586</a:t>
                      </a:r>
                      <a:endParaRPr lang="en-US" sz="2000" b="0" i="0" u="none" strike="noStrike" dirty="0">
                        <a:solidFill>
                          <a:srgbClr val="000000"/>
                        </a:solidFill>
                        <a:effectLst/>
                        <a:latin typeface="+mn-lt"/>
                      </a:endParaRPr>
                    </a:p>
                  </a:txBody>
                  <a:tcPr marL="9525" marR="9525" marT="9525" marB="0" anchor="ctr"/>
                </a:tc>
                <a:tc>
                  <a:txBody>
                    <a:bodyPr/>
                    <a:lstStyle/>
                    <a:p>
                      <a:pPr algn="ctr" rtl="0" fontAlgn="ctr"/>
                      <a:r>
                        <a:rPr lang="en-US" sz="2000" dirty="0"/>
                        <a:t>5.151207</a:t>
                      </a:r>
                      <a:endParaRPr lang="en-US" sz="20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085239257"/>
                  </a:ext>
                </a:extLst>
              </a:tr>
              <a:tr h="693262">
                <a:tc>
                  <a:txBody>
                    <a:bodyPr/>
                    <a:lstStyle/>
                    <a:p>
                      <a:pPr algn="ctr" rtl="0" fontAlgn="ctr"/>
                      <a:r>
                        <a:rPr lang="en-US" sz="2000" b="0" i="0" u="none" strike="noStrike" dirty="0">
                          <a:solidFill>
                            <a:srgbClr val="000000"/>
                          </a:solidFill>
                          <a:effectLst/>
                          <a:latin typeface="+mn-lt"/>
                        </a:rPr>
                        <a:t>MLP</a:t>
                      </a:r>
                    </a:p>
                  </a:txBody>
                  <a:tcPr marL="9525" marR="9525" marT="9525" marB="0" anchor="ctr"/>
                </a:tc>
                <a:tc>
                  <a:txBody>
                    <a:bodyPr/>
                    <a:lstStyle/>
                    <a:p>
                      <a:pPr algn="ctr" rtl="0" fontAlgn="ctr"/>
                      <a:r>
                        <a:rPr lang="en-US" sz="2000" dirty="0"/>
                        <a:t>15.1618</a:t>
                      </a:r>
                      <a:endParaRPr lang="en-US" sz="2000" b="0" i="0" u="none" strike="noStrike" dirty="0">
                        <a:solidFill>
                          <a:srgbClr val="000000"/>
                        </a:solidFill>
                        <a:effectLst/>
                        <a:latin typeface="+mn-lt"/>
                      </a:endParaRPr>
                    </a:p>
                  </a:txBody>
                  <a:tcPr marL="9525" marR="9525" marT="9525" marB="0" anchor="ctr"/>
                </a:tc>
                <a:tc>
                  <a:txBody>
                    <a:bodyPr/>
                    <a:lstStyle/>
                    <a:p>
                      <a:pPr algn="ctr" rtl="0" fontAlgn="ctr"/>
                      <a:r>
                        <a:rPr lang="en-US" sz="2000" dirty="0"/>
                        <a:t>6.274882</a:t>
                      </a:r>
                      <a:endParaRPr lang="en-US" sz="20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4281648946"/>
                  </a:ext>
                </a:extLst>
              </a:tr>
              <a:tr h="693262">
                <a:tc>
                  <a:txBody>
                    <a:bodyPr/>
                    <a:lstStyle/>
                    <a:p>
                      <a:pPr algn="ctr" rtl="0" fontAlgn="ctr"/>
                      <a:r>
                        <a:rPr lang="en-US" sz="2000" b="0" i="0" u="none" strike="noStrike" dirty="0">
                          <a:solidFill>
                            <a:srgbClr val="000000"/>
                          </a:solidFill>
                          <a:effectLst/>
                          <a:latin typeface="+mn-lt"/>
                        </a:rPr>
                        <a:t>Ensemble</a:t>
                      </a:r>
                    </a:p>
                  </a:txBody>
                  <a:tcPr marL="9525" marR="9525" marT="9525" marB="0" anchor="ctr"/>
                </a:tc>
                <a:tc>
                  <a:txBody>
                    <a:bodyPr/>
                    <a:lstStyle/>
                    <a:p>
                      <a:pPr algn="ctr" rtl="0" fontAlgn="ctr"/>
                      <a:r>
                        <a:rPr lang="en-US" sz="2000" dirty="0"/>
                        <a:t>16.25906</a:t>
                      </a:r>
                      <a:endParaRPr lang="en-US" sz="2000" b="0" i="0" u="none" strike="noStrike" dirty="0">
                        <a:solidFill>
                          <a:srgbClr val="000000"/>
                        </a:solidFill>
                        <a:effectLst/>
                        <a:latin typeface="+mn-lt"/>
                      </a:endParaRPr>
                    </a:p>
                  </a:txBody>
                  <a:tcPr marL="9525" marR="9525" marT="9525" marB="0" anchor="ctr"/>
                </a:tc>
                <a:tc>
                  <a:txBody>
                    <a:bodyPr/>
                    <a:lstStyle/>
                    <a:p>
                      <a:pPr algn="ctr" rtl="0" fontAlgn="ctr"/>
                      <a:r>
                        <a:rPr lang="en-US" sz="2000" b="0" i="0" u="none" strike="noStrike" dirty="0">
                          <a:solidFill>
                            <a:srgbClr val="000000"/>
                          </a:solidFill>
                          <a:effectLst/>
                          <a:latin typeface="+mn-lt"/>
                        </a:rPr>
                        <a:t>4.78</a:t>
                      </a:r>
                    </a:p>
                  </a:txBody>
                  <a:tcPr marL="9525" marR="9525" marT="9525" marB="0" anchor="ctr"/>
                </a:tc>
                <a:extLst>
                  <a:ext uri="{0D108BD9-81ED-4DB2-BD59-A6C34878D82A}">
                    <a16:rowId xmlns:a16="http://schemas.microsoft.com/office/drawing/2014/main" val="4125350927"/>
                  </a:ext>
                </a:extLst>
              </a:tr>
            </a:tbl>
          </a:graphicData>
        </a:graphic>
      </p:graphicFrame>
      <p:sp>
        <p:nvSpPr>
          <p:cNvPr id="14" name="TextBox 13">
            <a:extLst>
              <a:ext uri="{FF2B5EF4-FFF2-40B4-BE49-F238E27FC236}">
                <a16:creationId xmlns:a16="http://schemas.microsoft.com/office/drawing/2014/main" id="{B9AB2E1C-9C98-134E-802F-2213A68D60A8}"/>
              </a:ext>
            </a:extLst>
          </p:cNvPr>
          <p:cNvSpPr txBox="1"/>
          <p:nvPr/>
        </p:nvSpPr>
        <p:spPr>
          <a:xfrm>
            <a:off x="7395149" y="1546724"/>
            <a:ext cx="4235345" cy="3892732"/>
          </a:xfrm>
          <a:prstGeom prst="rect">
            <a:avLst/>
          </a:prstGeom>
          <a:noFill/>
        </p:spPr>
        <p:txBody>
          <a:bodyPr wrap="square" rtlCol="0">
            <a:spAutoFit/>
          </a:bodyPr>
          <a:lstStyle/>
          <a:p>
            <a:pPr marL="285750" indent="-285750">
              <a:lnSpc>
                <a:spcPct val="200000"/>
              </a:lnSpc>
              <a:buFont typeface="Wingdings" pitchFamily="2" charset="2"/>
              <a:buChar char="Ø"/>
            </a:pPr>
            <a:r>
              <a:rPr lang="en-US" dirty="0"/>
              <a:t>For short term forecast, we may see ARUMA(5,1,0)  with s=27 shows best performance with lowest ASE 14.18755;</a:t>
            </a:r>
          </a:p>
          <a:p>
            <a:pPr marL="285750" indent="-285750">
              <a:lnSpc>
                <a:spcPct val="200000"/>
              </a:lnSpc>
              <a:buFont typeface="Wingdings" pitchFamily="2" charset="2"/>
              <a:buChar char="Ø"/>
            </a:pPr>
            <a:endParaRPr lang="en-US" dirty="0"/>
          </a:p>
          <a:p>
            <a:pPr marL="285750" indent="-285750">
              <a:lnSpc>
                <a:spcPct val="200000"/>
              </a:lnSpc>
              <a:buFont typeface="Wingdings" pitchFamily="2" charset="2"/>
              <a:buChar char="Ø"/>
            </a:pPr>
            <a:r>
              <a:rPr lang="en-US" dirty="0"/>
              <a:t>For long-term forecast, ensemble model shows the best performance with the lowest ASE 4.78.</a:t>
            </a:r>
          </a:p>
        </p:txBody>
      </p:sp>
      <p:sp>
        <p:nvSpPr>
          <p:cNvPr id="3" name="Frame 2">
            <a:extLst>
              <a:ext uri="{FF2B5EF4-FFF2-40B4-BE49-F238E27FC236}">
                <a16:creationId xmlns:a16="http://schemas.microsoft.com/office/drawing/2014/main" id="{99A6FDA5-442E-9142-9FED-26DD130D848E}"/>
              </a:ext>
            </a:extLst>
          </p:cNvPr>
          <p:cNvSpPr/>
          <p:nvPr/>
        </p:nvSpPr>
        <p:spPr>
          <a:xfrm>
            <a:off x="3555167" y="3806968"/>
            <a:ext cx="1139252" cy="569626"/>
          </a:xfrm>
          <a:prstGeom prst="frame">
            <a:avLst/>
          </a:prstGeom>
          <a:solidFill>
            <a:srgbClr val="FF0000"/>
          </a:solidFill>
          <a:ln cap="sq">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Frame 4">
            <a:extLst>
              <a:ext uri="{FF2B5EF4-FFF2-40B4-BE49-F238E27FC236}">
                <a16:creationId xmlns:a16="http://schemas.microsoft.com/office/drawing/2014/main" id="{F7378FA4-EB1B-6840-9B82-6A053DED041F}"/>
              </a:ext>
            </a:extLst>
          </p:cNvPr>
          <p:cNvSpPr/>
          <p:nvPr/>
        </p:nvSpPr>
        <p:spPr>
          <a:xfrm>
            <a:off x="5516557" y="5915823"/>
            <a:ext cx="1158885" cy="56206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8734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CAFD3ACB-E80B-9E45-9DC0-731D2FF1B06B}"/>
              </a:ext>
            </a:extLst>
          </p:cNvPr>
          <p:cNvSpPr>
            <a:spLocks noGrp="1"/>
          </p:cNvSpPr>
          <p:nvPr>
            <p:ph type="title"/>
          </p:nvPr>
        </p:nvSpPr>
        <p:spPr>
          <a:xfrm>
            <a:off x="841247" y="5529884"/>
            <a:ext cx="5806440" cy="1096331"/>
          </a:xfrm>
        </p:spPr>
        <p:txBody>
          <a:bodyPr>
            <a:normAutofit/>
          </a:bodyPr>
          <a:lstStyle/>
          <a:p>
            <a:r>
              <a:rPr lang="en-US" sz="4000" dirty="0">
                <a:solidFill>
                  <a:srgbClr val="303030"/>
                </a:solidFill>
              </a:rPr>
              <a:t>GDP CHANGE</a:t>
            </a:r>
          </a:p>
        </p:txBody>
      </p:sp>
      <p:pic>
        <p:nvPicPr>
          <p:cNvPr id="3" name="Picture 2">
            <a:extLst>
              <a:ext uri="{FF2B5EF4-FFF2-40B4-BE49-F238E27FC236}">
                <a16:creationId xmlns:a16="http://schemas.microsoft.com/office/drawing/2014/main" id="{EDE32E70-5DC7-654C-BEDA-5800C0BC8960}"/>
              </a:ext>
            </a:extLst>
          </p:cNvPr>
          <p:cNvPicPr>
            <a:picLocks noChangeAspect="1"/>
          </p:cNvPicPr>
          <p:nvPr/>
        </p:nvPicPr>
        <p:blipFill rotWithShape="1">
          <a:blip r:embed="rId3"/>
          <a:srcRect l="9024" r="15420"/>
          <a:stretch/>
        </p:blipFill>
        <p:spPr>
          <a:xfrm>
            <a:off x="782013" y="1372498"/>
            <a:ext cx="6049942" cy="3403070"/>
          </a:xfrm>
          <a:prstGeom prst="rect">
            <a:avLst/>
          </a:prstGeom>
        </p:spPr>
      </p:pic>
      <p:sp>
        <p:nvSpPr>
          <p:cNvPr id="6" name="Content Placeholder 5">
            <a:extLst>
              <a:ext uri="{FF2B5EF4-FFF2-40B4-BE49-F238E27FC236}">
                <a16:creationId xmlns:a16="http://schemas.microsoft.com/office/drawing/2014/main" id="{00D90B44-0A49-E14C-B16C-F96833CC7479}"/>
              </a:ext>
            </a:extLst>
          </p:cNvPr>
          <p:cNvSpPr>
            <a:spLocks noGrp="1"/>
          </p:cNvSpPr>
          <p:nvPr>
            <p:ph idx="1"/>
          </p:nvPr>
        </p:nvSpPr>
        <p:spPr>
          <a:xfrm>
            <a:off x="7534655" y="965199"/>
            <a:ext cx="4008101" cy="4020458"/>
          </a:xfrm>
        </p:spPr>
        <p:txBody>
          <a:bodyPr anchor="ctr">
            <a:normAutofit/>
          </a:bodyPr>
          <a:lstStyle/>
          <a:p>
            <a:pPr marL="0" indent="0">
              <a:buNone/>
            </a:pPr>
            <a:r>
              <a:rPr lang="en-US" sz="2000" dirty="0"/>
              <a:t>What is Economic Cycle in the US?</a:t>
            </a:r>
          </a:p>
          <a:p>
            <a:pPr marL="0" indent="0">
              <a:buNone/>
            </a:pPr>
            <a:r>
              <a:rPr lang="en-US" sz="2000" dirty="0"/>
              <a:t>Are we able to predict the GDP change? </a:t>
            </a:r>
          </a:p>
          <a:p>
            <a:pPr marL="0" indent="0">
              <a:buNone/>
            </a:pPr>
            <a:endParaRPr lang="en-US" sz="2000" dirty="0"/>
          </a:p>
        </p:txBody>
      </p:sp>
    </p:spTree>
    <p:custDataLst>
      <p:tags r:id="rId1"/>
    </p:custDataLst>
    <p:extLst>
      <p:ext uri="{BB962C8B-B14F-4D97-AF65-F5344CB8AC3E}">
        <p14:creationId xmlns:p14="http://schemas.microsoft.com/office/powerpoint/2010/main" val="52266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73D5-82DF-8542-99EC-118580F009D0}"/>
              </a:ext>
            </a:extLst>
          </p:cNvPr>
          <p:cNvSpPr>
            <a:spLocks noGrp="1"/>
          </p:cNvSpPr>
          <p:nvPr>
            <p:ph type="title"/>
          </p:nvPr>
        </p:nvSpPr>
        <p:spPr>
          <a:xfrm>
            <a:off x="653051" y="334970"/>
            <a:ext cx="10515600" cy="1325563"/>
          </a:xfrm>
        </p:spPr>
        <p:txBody>
          <a:bodyPr/>
          <a:lstStyle/>
          <a:p>
            <a:r>
              <a:rPr lang="en-US" dirty="0"/>
              <a:t>Best Forecast</a:t>
            </a:r>
          </a:p>
        </p:txBody>
      </p:sp>
      <p:sp>
        <p:nvSpPr>
          <p:cNvPr id="3" name="Text Placeholder 2">
            <a:extLst>
              <a:ext uri="{FF2B5EF4-FFF2-40B4-BE49-F238E27FC236}">
                <a16:creationId xmlns:a16="http://schemas.microsoft.com/office/drawing/2014/main" id="{F5DAC830-F80C-FC42-A43F-5C4B1FDEEDA3}"/>
              </a:ext>
            </a:extLst>
          </p:cNvPr>
          <p:cNvSpPr>
            <a:spLocks noGrp="1"/>
          </p:cNvSpPr>
          <p:nvPr>
            <p:ph type="body" idx="1"/>
          </p:nvPr>
        </p:nvSpPr>
        <p:spPr>
          <a:xfrm>
            <a:off x="653051" y="1663734"/>
            <a:ext cx="4499886" cy="823912"/>
          </a:xfrm>
        </p:spPr>
        <p:txBody>
          <a:bodyPr>
            <a:normAutofit fontScale="85000" lnSpcReduction="10000"/>
          </a:bodyPr>
          <a:lstStyle/>
          <a:p>
            <a:r>
              <a:rPr lang="en-US" dirty="0"/>
              <a:t>For short-term: ARUMA(5,1,0) S=27		</a:t>
            </a:r>
          </a:p>
        </p:txBody>
      </p:sp>
      <p:sp>
        <p:nvSpPr>
          <p:cNvPr id="5" name="Text Placeholder 4">
            <a:extLst>
              <a:ext uri="{FF2B5EF4-FFF2-40B4-BE49-F238E27FC236}">
                <a16:creationId xmlns:a16="http://schemas.microsoft.com/office/drawing/2014/main" id="{FCFBD88E-06D1-874D-A56C-864EEBAE67DF}"/>
              </a:ext>
            </a:extLst>
          </p:cNvPr>
          <p:cNvSpPr>
            <a:spLocks noGrp="1"/>
          </p:cNvSpPr>
          <p:nvPr>
            <p:ph type="body" sz="quarter" idx="3"/>
          </p:nvPr>
        </p:nvSpPr>
        <p:spPr>
          <a:xfrm>
            <a:off x="7251490" y="1660533"/>
            <a:ext cx="3571407" cy="522391"/>
          </a:xfrm>
        </p:spPr>
        <p:txBody>
          <a:bodyPr>
            <a:normAutofit fontScale="85000" lnSpcReduction="10000"/>
          </a:bodyPr>
          <a:lstStyle/>
          <a:p>
            <a:pPr algn="ctr"/>
            <a:r>
              <a:rPr lang="en-US" dirty="0"/>
              <a:t>For long-term: ensemble model</a:t>
            </a:r>
          </a:p>
        </p:txBody>
      </p:sp>
      <p:pic>
        <p:nvPicPr>
          <p:cNvPr id="7" name="Picture 6">
            <a:extLst>
              <a:ext uri="{FF2B5EF4-FFF2-40B4-BE49-F238E27FC236}">
                <a16:creationId xmlns:a16="http://schemas.microsoft.com/office/drawing/2014/main" id="{050D419D-04A6-4A46-9DC7-92D12134490B}"/>
              </a:ext>
            </a:extLst>
          </p:cNvPr>
          <p:cNvPicPr>
            <a:picLocks noChangeAspect="1"/>
          </p:cNvPicPr>
          <p:nvPr/>
        </p:nvPicPr>
        <p:blipFill>
          <a:blip r:embed="rId2"/>
          <a:stretch>
            <a:fillRect/>
          </a:stretch>
        </p:blipFill>
        <p:spPr>
          <a:xfrm>
            <a:off x="5721913" y="2355330"/>
            <a:ext cx="6050945" cy="3745823"/>
          </a:xfrm>
          <a:prstGeom prst="rect">
            <a:avLst/>
          </a:prstGeom>
        </p:spPr>
      </p:pic>
      <p:pic>
        <p:nvPicPr>
          <p:cNvPr id="8" name="Picture 7">
            <a:extLst>
              <a:ext uri="{FF2B5EF4-FFF2-40B4-BE49-F238E27FC236}">
                <a16:creationId xmlns:a16="http://schemas.microsoft.com/office/drawing/2014/main" id="{13E9D429-7D87-8B4B-AAB0-9BF0219D15AB}"/>
              </a:ext>
            </a:extLst>
          </p:cNvPr>
          <p:cNvPicPr>
            <a:picLocks noChangeAspect="1"/>
          </p:cNvPicPr>
          <p:nvPr/>
        </p:nvPicPr>
        <p:blipFill>
          <a:blip r:embed="rId3"/>
          <a:stretch>
            <a:fillRect/>
          </a:stretch>
        </p:blipFill>
        <p:spPr>
          <a:xfrm>
            <a:off x="297383" y="2602961"/>
            <a:ext cx="5211222" cy="2980738"/>
          </a:xfrm>
          <a:prstGeom prst="rect">
            <a:avLst/>
          </a:prstGeom>
        </p:spPr>
      </p:pic>
      <p:sp>
        <p:nvSpPr>
          <p:cNvPr id="4" name="TextBox 3">
            <a:extLst>
              <a:ext uri="{FF2B5EF4-FFF2-40B4-BE49-F238E27FC236}">
                <a16:creationId xmlns:a16="http://schemas.microsoft.com/office/drawing/2014/main" id="{06A08A02-AB72-9349-9014-AFA10CDC6D56}"/>
              </a:ext>
            </a:extLst>
          </p:cNvPr>
          <p:cNvSpPr txBox="1"/>
          <p:nvPr/>
        </p:nvSpPr>
        <p:spPr>
          <a:xfrm>
            <a:off x="485063" y="6101153"/>
            <a:ext cx="11221873" cy="646331"/>
          </a:xfrm>
          <a:prstGeom prst="rect">
            <a:avLst/>
          </a:prstGeom>
          <a:noFill/>
        </p:spPr>
        <p:txBody>
          <a:bodyPr wrap="square" rtlCol="0">
            <a:spAutoFit/>
          </a:bodyPr>
          <a:lstStyle/>
          <a:p>
            <a:r>
              <a:rPr lang="en-US" dirty="0"/>
              <a:t>During the different terms, each model performs differently. Some models perform better in the short-term, and some models perform better in the long-term.</a:t>
            </a:r>
          </a:p>
        </p:txBody>
      </p:sp>
    </p:spTree>
    <p:extLst>
      <p:ext uri="{BB962C8B-B14F-4D97-AF65-F5344CB8AC3E}">
        <p14:creationId xmlns:p14="http://schemas.microsoft.com/office/powerpoint/2010/main" val="141049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8517-F7D7-D741-91A1-D869B9F4CB25}"/>
              </a:ext>
            </a:extLst>
          </p:cNvPr>
          <p:cNvSpPr>
            <a:spLocks noGrp="1"/>
          </p:cNvSpPr>
          <p:nvPr>
            <p:ph type="title"/>
          </p:nvPr>
        </p:nvSpPr>
        <p:spPr/>
        <p:txBody>
          <a:bodyPr/>
          <a:lstStyle/>
          <a:p>
            <a:r>
              <a:rPr lang="en-US" dirty="0"/>
              <a:t>Summary</a:t>
            </a:r>
          </a:p>
        </p:txBody>
      </p:sp>
      <p:graphicFrame>
        <p:nvGraphicFramePr>
          <p:cNvPr id="7" name="Content Placeholder 3">
            <a:extLst>
              <a:ext uri="{FF2B5EF4-FFF2-40B4-BE49-F238E27FC236}">
                <a16:creationId xmlns:a16="http://schemas.microsoft.com/office/drawing/2014/main" id="{DB4CB12F-4241-41D8-8BB4-C80119967254}"/>
              </a:ext>
            </a:extLst>
          </p:cNvPr>
          <p:cNvGraphicFramePr>
            <a:graphicFrameLocks noGrp="1"/>
          </p:cNvGraphicFramePr>
          <p:nvPr>
            <p:ph sz="half" idx="2"/>
            <p:extLst>
              <p:ext uri="{D42A27DB-BD31-4B8C-83A1-F6EECF244321}">
                <p14:modId xmlns:p14="http://schemas.microsoft.com/office/powerpoint/2010/main" val="661398717"/>
              </p:ext>
            </p:extLst>
          </p:nvPr>
        </p:nvGraphicFramePr>
        <p:xfrm>
          <a:off x="839788" y="2012706"/>
          <a:ext cx="10133012"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376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090654-D822-124B-9A66-1FA4698AC5A2}"/>
              </a:ext>
            </a:extLst>
          </p:cNvPr>
          <p:cNvSpPr txBox="1"/>
          <p:nvPr/>
        </p:nvSpPr>
        <p:spPr>
          <a:xfrm>
            <a:off x="1126997" y="1558636"/>
            <a:ext cx="3771009" cy="37407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kern="1200" dirty="0">
                <a:solidFill>
                  <a:schemeClr val="tx1"/>
                </a:solidFill>
                <a:latin typeface="+mj-lt"/>
                <a:ea typeface="+mj-ea"/>
                <a:cs typeface="+mj-cs"/>
              </a:rPr>
              <a:t>Thank you !</a:t>
            </a:r>
          </a:p>
          <a:p>
            <a:pPr>
              <a:lnSpc>
                <a:spcPct val="90000"/>
              </a:lnSpc>
              <a:spcBef>
                <a:spcPct val="0"/>
              </a:spcBef>
              <a:spcAft>
                <a:spcPts val="600"/>
              </a:spcAft>
            </a:pPr>
            <a:endParaRPr lang="en-US" sz="6000" kern="1200" dirty="0">
              <a:solidFill>
                <a:schemeClr val="tx1"/>
              </a:solidFill>
              <a:latin typeface="+mj-lt"/>
              <a:ea typeface="+mj-ea"/>
              <a:cs typeface="+mj-cs"/>
            </a:endParaRPr>
          </a:p>
        </p:txBody>
      </p:sp>
      <p:sp>
        <p:nvSpPr>
          <p:cNvPr id="30" name="Rectangle 29">
            <a:extLst>
              <a:ext uri="{FF2B5EF4-FFF2-40B4-BE49-F238E27FC236}">
                <a16:creationId xmlns:a16="http://schemas.microsoft.com/office/drawing/2014/main" id="{5C9DABB9-E0C0-430B-8E47-BDC0F4E11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descr="Smiling Face with No Fill">
            <a:extLst>
              <a:ext uri="{FF2B5EF4-FFF2-40B4-BE49-F238E27FC236}">
                <a16:creationId xmlns:a16="http://schemas.microsoft.com/office/drawing/2014/main" id="{A8841EB8-5DA7-43E2-AE42-3D43AC6B5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8879" y="1515714"/>
            <a:ext cx="4793520" cy="4793520"/>
          </a:xfrm>
          <a:prstGeom prst="rect">
            <a:avLst/>
          </a:prstGeom>
        </p:spPr>
      </p:pic>
    </p:spTree>
    <p:extLst>
      <p:ext uri="{BB962C8B-B14F-4D97-AF65-F5344CB8AC3E}">
        <p14:creationId xmlns:p14="http://schemas.microsoft.com/office/powerpoint/2010/main" val="92676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3ACB-E80B-9E45-9DC0-731D2FF1B06B}"/>
              </a:ext>
            </a:extLst>
          </p:cNvPr>
          <p:cNvSpPr>
            <a:spLocks noGrp="1"/>
          </p:cNvSpPr>
          <p:nvPr>
            <p:ph type="title"/>
          </p:nvPr>
        </p:nvSpPr>
        <p:spPr/>
        <p:txBody>
          <a:bodyPr anchor="ctr">
            <a:normAutofit/>
          </a:bodyPr>
          <a:lstStyle/>
          <a:p>
            <a:r>
              <a:rPr lang="en-US" dirty="0"/>
              <a:t>Gross Domestic Product Annual</a:t>
            </a:r>
          </a:p>
        </p:txBody>
      </p:sp>
      <p:sp>
        <p:nvSpPr>
          <p:cNvPr id="4" name="TextBox 3">
            <a:extLst>
              <a:ext uri="{FF2B5EF4-FFF2-40B4-BE49-F238E27FC236}">
                <a16:creationId xmlns:a16="http://schemas.microsoft.com/office/drawing/2014/main" id="{FFA1AAB6-C0BA-C448-ABD9-697932F47F81}"/>
              </a:ext>
            </a:extLst>
          </p:cNvPr>
          <p:cNvSpPr txBox="1"/>
          <p:nvPr/>
        </p:nvSpPr>
        <p:spPr>
          <a:xfrm>
            <a:off x="985242" y="5631101"/>
            <a:ext cx="10502095" cy="861774"/>
          </a:xfrm>
          <a:prstGeom prst="rect">
            <a:avLst/>
          </a:prstGeom>
          <a:noFill/>
        </p:spPr>
        <p:txBody>
          <a:bodyPr wrap="square" rtlCol="0">
            <a:spAutoFit/>
          </a:bodyPr>
          <a:lstStyle/>
          <a:p>
            <a:r>
              <a:rPr lang="en-US" sz="1600" i="1" dirty="0"/>
              <a:t>GDP Growth</a:t>
            </a:r>
            <a:r>
              <a:rPr lang="en-US" sz="1600" dirty="0"/>
              <a:t> trending in the United States from 1947 till now                         </a:t>
            </a:r>
            <a:r>
              <a:rPr lang="en-US" sz="1400" i="1" dirty="0"/>
              <a:t>Source: </a:t>
            </a:r>
            <a:r>
              <a:rPr lang="en-US" sz="1400" i="1" dirty="0" err="1"/>
              <a:t>U.S.Bureau</a:t>
            </a:r>
            <a:r>
              <a:rPr lang="en-US" sz="1400" i="1" dirty="0"/>
              <a:t> of Economic Analysis</a:t>
            </a:r>
          </a:p>
          <a:p>
            <a:r>
              <a:rPr lang="en-US" sz="1600" dirty="0"/>
              <a:t>    </a:t>
            </a:r>
          </a:p>
          <a:p>
            <a:endParaRPr lang="en-US" dirty="0"/>
          </a:p>
        </p:txBody>
      </p:sp>
      <p:pic>
        <p:nvPicPr>
          <p:cNvPr id="8" name="Picture 7">
            <a:extLst>
              <a:ext uri="{FF2B5EF4-FFF2-40B4-BE49-F238E27FC236}">
                <a16:creationId xmlns:a16="http://schemas.microsoft.com/office/drawing/2014/main" id="{6A5513E8-D5EB-3E44-BB59-7AE1223D284D}"/>
              </a:ext>
            </a:extLst>
          </p:cNvPr>
          <p:cNvPicPr>
            <a:picLocks noChangeAspect="1"/>
          </p:cNvPicPr>
          <p:nvPr/>
        </p:nvPicPr>
        <p:blipFill>
          <a:blip r:embed="rId3"/>
          <a:stretch>
            <a:fillRect/>
          </a:stretch>
        </p:blipFill>
        <p:spPr>
          <a:xfrm>
            <a:off x="609598" y="1690688"/>
            <a:ext cx="11253385" cy="3728414"/>
          </a:xfrm>
          <a:prstGeom prst="rect">
            <a:avLst/>
          </a:prstGeom>
        </p:spPr>
      </p:pic>
    </p:spTree>
    <p:custDataLst>
      <p:tags r:id="rId1"/>
    </p:custDataLst>
    <p:extLst>
      <p:ext uri="{BB962C8B-B14F-4D97-AF65-F5344CB8AC3E}">
        <p14:creationId xmlns:p14="http://schemas.microsoft.com/office/powerpoint/2010/main" val="25360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136A-19A6-8743-AE33-294F66F48169}"/>
              </a:ext>
            </a:extLst>
          </p:cNvPr>
          <p:cNvSpPr>
            <a:spLocks noGrp="1"/>
          </p:cNvSpPr>
          <p:nvPr>
            <p:ph type="title"/>
          </p:nvPr>
        </p:nvSpPr>
        <p:spPr/>
        <p:txBody>
          <a:bodyPr anchor="ctr">
            <a:normAutofit/>
          </a:bodyPr>
          <a:lstStyle/>
          <a:p>
            <a:r>
              <a:rPr lang="en-US" dirty="0"/>
              <a:t>Dataset</a:t>
            </a:r>
          </a:p>
        </p:txBody>
      </p:sp>
      <p:graphicFrame>
        <p:nvGraphicFramePr>
          <p:cNvPr id="4" name="Content Placeholder 3">
            <a:extLst>
              <a:ext uri="{FF2B5EF4-FFF2-40B4-BE49-F238E27FC236}">
                <a16:creationId xmlns:a16="http://schemas.microsoft.com/office/drawing/2014/main" id="{FCFD257C-F686-D64D-B921-BA9D1543E17F}"/>
              </a:ext>
            </a:extLst>
          </p:cNvPr>
          <p:cNvGraphicFramePr>
            <a:graphicFrameLocks noGrp="1"/>
          </p:cNvGraphicFramePr>
          <p:nvPr>
            <p:ph sz="half" idx="2"/>
            <p:extLst>
              <p:ext uri="{D42A27DB-BD31-4B8C-83A1-F6EECF244321}">
                <p14:modId xmlns:p14="http://schemas.microsoft.com/office/powerpoint/2010/main" val="1424444851"/>
              </p:ext>
            </p:extLst>
          </p:nvPr>
        </p:nvGraphicFramePr>
        <p:xfrm>
          <a:off x="609600" y="1570099"/>
          <a:ext cx="3993266" cy="4479867"/>
        </p:xfrm>
        <a:graphic>
          <a:graphicData uri="http://schemas.openxmlformats.org/drawingml/2006/table">
            <a:tbl>
              <a:tblPr>
                <a:tableStyleId>{5C22544A-7EE6-4342-B048-85BDC9FD1C3A}</a:tableStyleId>
              </a:tblPr>
              <a:tblGrid>
                <a:gridCol w="2368729">
                  <a:extLst>
                    <a:ext uri="{9D8B030D-6E8A-4147-A177-3AD203B41FA5}">
                      <a16:colId xmlns:a16="http://schemas.microsoft.com/office/drawing/2014/main" val="1627667799"/>
                    </a:ext>
                  </a:extLst>
                </a:gridCol>
                <a:gridCol w="1624537">
                  <a:extLst>
                    <a:ext uri="{9D8B030D-6E8A-4147-A177-3AD203B41FA5}">
                      <a16:colId xmlns:a16="http://schemas.microsoft.com/office/drawing/2014/main" val="4165216554"/>
                    </a:ext>
                  </a:extLst>
                </a:gridCol>
              </a:tblGrid>
              <a:tr h="639981">
                <a:tc>
                  <a:txBody>
                    <a:bodyPr/>
                    <a:lstStyle/>
                    <a:p>
                      <a:pPr algn="ctr" fontAlgn="b"/>
                      <a:r>
                        <a:rPr lang="en-US" sz="2000" b="1" u="none" strike="noStrike" dirty="0">
                          <a:effectLst/>
                        </a:rPr>
                        <a:t>Variables</a:t>
                      </a:r>
                      <a:endParaRPr lang="en-US" sz="2000" b="1" i="0" u="none" strike="noStrike" dirty="0">
                        <a:solidFill>
                          <a:srgbClr val="000000"/>
                        </a:solidFill>
                        <a:effectLst/>
                        <a:latin typeface="Calibri" panose="020F0502020204030204" pitchFamily="34" charset="0"/>
                      </a:endParaRPr>
                    </a:p>
                  </a:txBody>
                  <a:tcPr marL="23480" marR="23480" marT="23480" marB="0" anchor="b"/>
                </a:tc>
                <a:tc>
                  <a:txBody>
                    <a:bodyPr/>
                    <a:lstStyle/>
                    <a:p>
                      <a:pPr algn="ctr" fontAlgn="b"/>
                      <a:r>
                        <a:rPr lang="en-US" sz="2000" b="1" u="none" strike="noStrike" dirty="0">
                          <a:effectLst/>
                        </a:rPr>
                        <a:t>Type</a:t>
                      </a:r>
                      <a:endParaRPr lang="en-US" sz="2000" b="1" i="0" u="none" strike="noStrike" dirty="0">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4057375508"/>
                  </a:ext>
                </a:extLst>
              </a:tr>
              <a:tr h="639981">
                <a:tc>
                  <a:txBody>
                    <a:bodyPr/>
                    <a:lstStyle/>
                    <a:p>
                      <a:pPr algn="ctr" fontAlgn="b"/>
                      <a:r>
                        <a:rPr lang="en-US" sz="2000" u="none" strike="noStrike" dirty="0">
                          <a:effectLst/>
                        </a:rPr>
                        <a:t>DATE</a:t>
                      </a:r>
                      <a:endParaRPr lang="en-US" sz="2000" b="0" i="0" u="none" strike="noStrike" dirty="0">
                        <a:solidFill>
                          <a:srgbClr val="000000"/>
                        </a:solidFill>
                        <a:effectLst/>
                        <a:latin typeface="Helvetica Neue" panose="02000503000000020004" pitchFamily="2" charset="0"/>
                      </a:endParaRPr>
                    </a:p>
                  </a:txBody>
                  <a:tcPr marL="23480" marR="23480" marT="23480" marB="0" anchor="b"/>
                </a:tc>
                <a:tc>
                  <a:txBody>
                    <a:bodyPr/>
                    <a:lstStyle/>
                    <a:p>
                      <a:pPr algn="ctr" fontAlgn="b"/>
                      <a:r>
                        <a:rPr lang="en-US" sz="2000" u="none" strike="noStrike" dirty="0">
                          <a:effectLst/>
                        </a:rPr>
                        <a:t>Date</a:t>
                      </a:r>
                      <a:endParaRPr lang="en-US" sz="2000" b="0" i="0" u="none" strike="noStrike" dirty="0">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1165463243"/>
                  </a:ext>
                </a:extLst>
              </a:tr>
              <a:tr h="639981">
                <a:tc>
                  <a:txBody>
                    <a:bodyPr/>
                    <a:lstStyle/>
                    <a:p>
                      <a:pPr algn="ctr" fontAlgn="b"/>
                      <a:r>
                        <a:rPr lang="en-US" sz="2000" u="none" strike="noStrike" dirty="0">
                          <a:effectLst/>
                        </a:rPr>
                        <a:t>GDP per capita</a:t>
                      </a:r>
                      <a:endParaRPr lang="en-US" sz="2000" b="0" i="0" u="none" strike="noStrike" dirty="0">
                        <a:solidFill>
                          <a:srgbClr val="000000"/>
                        </a:solidFill>
                        <a:effectLst/>
                        <a:latin typeface="Helvetica Neue" panose="02000503000000020004" pitchFamily="2" charset="0"/>
                      </a:endParaRPr>
                    </a:p>
                  </a:txBody>
                  <a:tcPr marL="23480" marR="23480" marT="23480" marB="0" anchor="b"/>
                </a:tc>
                <a:tc>
                  <a:txBody>
                    <a:bodyPr/>
                    <a:lstStyle/>
                    <a:p>
                      <a:pPr algn="ctr" fontAlgn="b"/>
                      <a:r>
                        <a:rPr lang="en-US" sz="2000" u="none" strike="noStrike">
                          <a:effectLst/>
                        </a:rPr>
                        <a:t>Int</a:t>
                      </a:r>
                      <a:endParaRPr lang="en-US" sz="2000" b="0" i="0" u="none" strike="noStrike">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3320266928"/>
                  </a:ext>
                </a:extLst>
              </a:tr>
              <a:tr h="639981">
                <a:tc>
                  <a:txBody>
                    <a:bodyPr/>
                    <a:lstStyle/>
                    <a:p>
                      <a:pPr algn="ctr" fontAlgn="b"/>
                      <a:r>
                        <a:rPr lang="en-US" sz="2000" u="none" strike="noStrike" dirty="0">
                          <a:effectLst/>
                        </a:rPr>
                        <a:t>Income receipt</a:t>
                      </a:r>
                      <a:endParaRPr lang="en-US" sz="2000" b="0" i="0" u="none" strike="noStrike" dirty="0">
                        <a:solidFill>
                          <a:srgbClr val="000000"/>
                        </a:solidFill>
                        <a:effectLst/>
                        <a:latin typeface="Helvetica Neue" panose="02000503000000020004" pitchFamily="2" charset="0"/>
                      </a:endParaRPr>
                    </a:p>
                  </a:txBody>
                  <a:tcPr marL="23480" marR="23480" marT="23480" marB="0" anchor="b"/>
                </a:tc>
                <a:tc>
                  <a:txBody>
                    <a:bodyPr/>
                    <a:lstStyle/>
                    <a:p>
                      <a:pPr algn="ctr" fontAlgn="b"/>
                      <a:r>
                        <a:rPr lang="en-US" sz="2000" u="none" strike="noStrike">
                          <a:effectLst/>
                        </a:rPr>
                        <a:t>float</a:t>
                      </a:r>
                      <a:endParaRPr lang="en-US" sz="2000" b="0" i="0" u="none" strike="noStrike">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696992689"/>
                  </a:ext>
                </a:extLst>
              </a:tr>
              <a:tr h="639981">
                <a:tc>
                  <a:txBody>
                    <a:bodyPr/>
                    <a:lstStyle/>
                    <a:p>
                      <a:pPr algn="ctr" fontAlgn="b"/>
                      <a:r>
                        <a:rPr lang="en-US" sz="2000" u="none" strike="noStrike">
                          <a:effectLst/>
                        </a:rPr>
                        <a:t>gross income</a:t>
                      </a:r>
                      <a:endParaRPr lang="en-US" sz="2000" b="0" i="0" u="none" strike="noStrike">
                        <a:solidFill>
                          <a:srgbClr val="000000"/>
                        </a:solidFill>
                        <a:effectLst/>
                        <a:latin typeface="Helvetica Neue" panose="02000503000000020004" pitchFamily="2" charset="0"/>
                      </a:endParaRPr>
                    </a:p>
                  </a:txBody>
                  <a:tcPr marL="23480" marR="23480" marT="23480" marB="0" anchor="b"/>
                </a:tc>
                <a:tc>
                  <a:txBody>
                    <a:bodyPr/>
                    <a:lstStyle/>
                    <a:p>
                      <a:pPr algn="ctr" fontAlgn="b"/>
                      <a:r>
                        <a:rPr lang="en-US" sz="2000" u="none" strike="noStrike">
                          <a:effectLst/>
                        </a:rPr>
                        <a:t>float</a:t>
                      </a:r>
                      <a:endParaRPr lang="en-US" sz="2000" b="0" i="0" u="none" strike="noStrike">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2229132675"/>
                  </a:ext>
                </a:extLst>
              </a:tr>
              <a:tr h="639981">
                <a:tc>
                  <a:txBody>
                    <a:bodyPr/>
                    <a:lstStyle/>
                    <a:p>
                      <a:pPr algn="ctr" fontAlgn="b"/>
                      <a:r>
                        <a:rPr lang="en-US" sz="2000" u="none" strike="noStrike">
                          <a:effectLst/>
                        </a:rPr>
                        <a:t>Profit before tax</a:t>
                      </a:r>
                      <a:endParaRPr lang="en-US" sz="2000" b="0" i="0" u="none" strike="noStrike">
                        <a:solidFill>
                          <a:srgbClr val="000000"/>
                        </a:solidFill>
                        <a:effectLst/>
                        <a:latin typeface="Helvetica Neue" panose="02000503000000020004" pitchFamily="2" charset="0"/>
                      </a:endParaRPr>
                    </a:p>
                  </a:txBody>
                  <a:tcPr marL="23480" marR="23480" marT="23480" marB="0" anchor="b"/>
                </a:tc>
                <a:tc>
                  <a:txBody>
                    <a:bodyPr/>
                    <a:lstStyle/>
                    <a:p>
                      <a:pPr algn="ctr" fontAlgn="b"/>
                      <a:r>
                        <a:rPr lang="en-US" sz="2000" u="none" strike="noStrike">
                          <a:effectLst/>
                        </a:rPr>
                        <a:t>float</a:t>
                      </a:r>
                      <a:endParaRPr lang="en-US" sz="2000" b="0" i="0" u="none" strike="noStrike">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2522543446"/>
                  </a:ext>
                </a:extLst>
              </a:tr>
              <a:tr h="639981">
                <a:tc>
                  <a:txBody>
                    <a:bodyPr/>
                    <a:lstStyle/>
                    <a:p>
                      <a:pPr algn="ctr" fontAlgn="b"/>
                      <a:r>
                        <a:rPr lang="en-US" sz="2000" b="1" u="none" strike="noStrike" dirty="0" err="1">
                          <a:effectLst/>
                        </a:rPr>
                        <a:t>gdp</a:t>
                      </a:r>
                      <a:r>
                        <a:rPr lang="en-US" sz="2000" b="1" u="none" strike="noStrike" dirty="0">
                          <a:effectLst/>
                        </a:rPr>
                        <a:t> change</a:t>
                      </a:r>
                      <a:endParaRPr lang="en-US" sz="2000" b="1" i="0" u="none" strike="noStrike" dirty="0">
                        <a:solidFill>
                          <a:srgbClr val="000000"/>
                        </a:solidFill>
                        <a:effectLst/>
                        <a:latin typeface="Helvetica Neue" panose="02000503000000020004" pitchFamily="2" charset="0"/>
                      </a:endParaRPr>
                    </a:p>
                  </a:txBody>
                  <a:tcPr marL="23480" marR="23480" marT="23480" marB="0" anchor="b"/>
                </a:tc>
                <a:tc>
                  <a:txBody>
                    <a:bodyPr/>
                    <a:lstStyle/>
                    <a:p>
                      <a:pPr algn="ctr" fontAlgn="b"/>
                      <a:r>
                        <a:rPr lang="en-US" sz="2000" u="none" strike="noStrike" dirty="0">
                          <a:effectLst/>
                        </a:rPr>
                        <a:t>float</a:t>
                      </a:r>
                      <a:endParaRPr lang="en-US" sz="2000" b="0" i="0" u="none" strike="noStrike" dirty="0">
                        <a:solidFill>
                          <a:srgbClr val="000000"/>
                        </a:solidFill>
                        <a:effectLst/>
                        <a:latin typeface="Calibri" panose="020F0502020204030204" pitchFamily="34" charset="0"/>
                      </a:endParaRPr>
                    </a:p>
                  </a:txBody>
                  <a:tcPr marL="23480" marR="23480" marT="23480" marB="0" anchor="b"/>
                </a:tc>
                <a:extLst>
                  <a:ext uri="{0D108BD9-81ED-4DB2-BD59-A6C34878D82A}">
                    <a16:rowId xmlns:a16="http://schemas.microsoft.com/office/drawing/2014/main" val="176792408"/>
                  </a:ext>
                </a:extLst>
              </a:tr>
            </a:tbl>
          </a:graphicData>
        </a:graphic>
      </p:graphicFrame>
      <p:graphicFrame>
        <p:nvGraphicFramePr>
          <p:cNvPr id="19" name="Content Placeholder 5">
            <a:extLst>
              <a:ext uri="{FF2B5EF4-FFF2-40B4-BE49-F238E27FC236}">
                <a16:creationId xmlns:a16="http://schemas.microsoft.com/office/drawing/2014/main" id="{2C57200C-A6B8-4B75-972A-C8025CCF16B3}"/>
              </a:ext>
            </a:extLst>
          </p:cNvPr>
          <p:cNvGraphicFramePr>
            <a:graphicFrameLocks noGrp="1"/>
          </p:cNvGraphicFramePr>
          <p:nvPr>
            <p:ph sz="quarter" idx="4"/>
            <p:extLst>
              <p:ext uri="{D42A27DB-BD31-4B8C-83A1-F6EECF244321}">
                <p14:modId xmlns:p14="http://schemas.microsoft.com/office/powerpoint/2010/main" val="3912904830"/>
              </p:ext>
            </p:extLst>
          </p:nvPr>
        </p:nvGraphicFramePr>
        <p:xfrm>
          <a:off x="5320496" y="1981199"/>
          <a:ext cx="6261904"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08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E1FA26-7A40-EA4A-A2D2-1D8217304086}"/>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Clean the data</a:t>
            </a:r>
          </a:p>
        </p:txBody>
      </p:sp>
      <p:sp>
        <p:nvSpPr>
          <p:cNvPr id="2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6C39D86-1DD9-9347-AC14-4AE4FCAA4A6B}"/>
              </a:ext>
            </a:extLst>
          </p:cNvPr>
          <p:cNvSpPr>
            <a:spLocks noGrp="1"/>
          </p:cNvSpPr>
          <p:nvPr>
            <p:ph type="body" idx="1"/>
          </p:nvPr>
        </p:nvSpPr>
        <p:spPr>
          <a:xfrm>
            <a:off x="5541263" y="457200"/>
            <a:ext cx="6007608" cy="1929384"/>
          </a:xfrm>
        </p:spPr>
        <p:txBody>
          <a:bodyPr vert="horz" lIns="91440" tIns="45720" rIns="91440" bIns="45720" rtlCol="0" anchor="ctr">
            <a:normAutofit/>
          </a:bodyPr>
          <a:lstStyle/>
          <a:p>
            <a:r>
              <a:rPr lang="en-US" sz="2800" b="0" dirty="0"/>
              <a:t>Plot the response variable </a:t>
            </a:r>
            <a:r>
              <a:rPr lang="en-US" sz="2800" b="0" dirty="0" err="1"/>
              <a:t>gdp.change</a:t>
            </a:r>
            <a:r>
              <a:rPr lang="en-US" sz="2800" b="0" dirty="0"/>
              <a:t>, we may see some outliers which was affected by the COVID. We decided to get rid of the data from the year 2020.</a:t>
            </a:r>
          </a:p>
        </p:txBody>
      </p:sp>
      <p:pic>
        <p:nvPicPr>
          <p:cNvPr id="7" name="Content Placeholder 6">
            <a:extLst>
              <a:ext uri="{FF2B5EF4-FFF2-40B4-BE49-F238E27FC236}">
                <a16:creationId xmlns:a16="http://schemas.microsoft.com/office/drawing/2014/main" id="{F3F4A616-FB79-6641-9B6A-9BA4B1368A5A}"/>
              </a:ext>
            </a:extLst>
          </p:cNvPr>
          <p:cNvPicPr>
            <a:picLocks noGrp="1" noChangeAspect="1"/>
          </p:cNvPicPr>
          <p:nvPr>
            <p:ph sz="half" idx="2"/>
          </p:nvPr>
        </p:nvPicPr>
        <p:blipFill>
          <a:blip r:embed="rId2"/>
          <a:stretch>
            <a:fillRect/>
          </a:stretch>
        </p:blipFill>
        <p:spPr>
          <a:xfrm>
            <a:off x="393192" y="2768498"/>
            <a:ext cx="5468112" cy="3280865"/>
          </a:xfrm>
          <a:prstGeom prst="rect">
            <a:avLst/>
          </a:prstGeom>
        </p:spPr>
      </p:pic>
      <p:pic>
        <p:nvPicPr>
          <p:cNvPr id="8" name="Content Placeholder 7">
            <a:extLst>
              <a:ext uri="{FF2B5EF4-FFF2-40B4-BE49-F238E27FC236}">
                <a16:creationId xmlns:a16="http://schemas.microsoft.com/office/drawing/2014/main" id="{3FC2FD70-016C-F24E-8C93-34CC8EBAAE2F}"/>
              </a:ext>
            </a:extLst>
          </p:cNvPr>
          <p:cNvPicPr>
            <a:picLocks noGrp="1" noChangeAspect="1"/>
          </p:cNvPicPr>
          <p:nvPr>
            <p:ph sz="quarter" idx="4"/>
          </p:nvPr>
        </p:nvPicPr>
        <p:blipFill>
          <a:blip r:embed="rId3"/>
          <a:stretch>
            <a:fillRect/>
          </a:stretch>
        </p:blipFill>
        <p:spPr>
          <a:xfrm>
            <a:off x="6254496" y="2836850"/>
            <a:ext cx="5468112" cy="3144163"/>
          </a:xfrm>
          <a:prstGeom prst="rect">
            <a:avLst/>
          </a:prstGeom>
        </p:spPr>
      </p:pic>
      <p:sp>
        <p:nvSpPr>
          <p:cNvPr id="9" name="TextBox 8">
            <a:extLst>
              <a:ext uri="{FF2B5EF4-FFF2-40B4-BE49-F238E27FC236}">
                <a16:creationId xmlns:a16="http://schemas.microsoft.com/office/drawing/2014/main" id="{359CBB8B-8E00-154C-81EB-4AD28D66BFB0}"/>
              </a:ext>
            </a:extLst>
          </p:cNvPr>
          <p:cNvSpPr txBox="1"/>
          <p:nvPr/>
        </p:nvSpPr>
        <p:spPr>
          <a:xfrm>
            <a:off x="1588770" y="6195060"/>
            <a:ext cx="3154680" cy="369332"/>
          </a:xfrm>
          <a:prstGeom prst="rect">
            <a:avLst/>
          </a:prstGeom>
          <a:noFill/>
        </p:spPr>
        <p:txBody>
          <a:bodyPr wrap="square" rtlCol="0">
            <a:spAutoFit/>
          </a:bodyPr>
          <a:lstStyle/>
          <a:p>
            <a:r>
              <a:rPr lang="en-US" dirty="0"/>
              <a:t>Before cleaning the data</a:t>
            </a:r>
          </a:p>
        </p:txBody>
      </p:sp>
      <p:sp>
        <p:nvSpPr>
          <p:cNvPr id="16" name="TextBox 15">
            <a:extLst>
              <a:ext uri="{FF2B5EF4-FFF2-40B4-BE49-F238E27FC236}">
                <a16:creationId xmlns:a16="http://schemas.microsoft.com/office/drawing/2014/main" id="{0910054F-CBE3-3E4F-8BDB-A99C631B5C89}"/>
              </a:ext>
            </a:extLst>
          </p:cNvPr>
          <p:cNvSpPr txBox="1"/>
          <p:nvPr/>
        </p:nvSpPr>
        <p:spPr>
          <a:xfrm>
            <a:off x="7947660" y="6246613"/>
            <a:ext cx="3154680" cy="369332"/>
          </a:xfrm>
          <a:prstGeom prst="rect">
            <a:avLst/>
          </a:prstGeom>
          <a:noFill/>
        </p:spPr>
        <p:txBody>
          <a:bodyPr wrap="square" rtlCol="0">
            <a:spAutoFit/>
          </a:bodyPr>
          <a:lstStyle/>
          <a:p>
            <a:r>
              <a:rPr lang="en-US" dirty="0"/>
              <a:t>After cleaning the data</a:t>
            </a:r>
          </a:p>
        </p:txBody>
      </p:sp>
      <p:cxnSp>
        <p:nvCxnSpPr>
          <p:cNvPr id="14" name="Straight Arrow Connector 13">
            <a:extLst>
              <a:ext uri="{FF2B5EF4-FFF2-40B4-BE49-F238E27FC236}">
                <a16:creationId xmlns:a16="http://schemas.microsoft.com/office/drawing/2014/main" id="{DBE3D7C7-3841-5D43-BFD9-D5B1DE4D79DC}"/>
              </a:ext>
            </a:extLst>
          </p:cNvPr>
          <p:cNvCxnSpPr>
            <a:cxnSpLocks/>
          </p:cNvCxnSpPr>
          <p:nvPr/>
        </p:nvCxnSpPr>
        <p:spPr>
          <a:xfrm>
            <a:off x="4743450" y="2843784"/>
            <a:ext cx="720089" cy="1885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2D5FF6A5-0C65-3F45-A316-9AD8540F9187}"/>
              </a:ext>
            </a:extLst>
          </p:cNvPr>
          <p:cNvCxnSpPr>
            <a:cxnSpLocks/>
          </p:cNvCxnSpPr>
          <p:nvPr/>
        </p:nvCxnSpPr>
        <p:spPr>
          <a:xfrm>
            <a:off x="4974336" y="5049774"/>
            <a:ext cx="489203" cy="1885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C79A2FEF-3805-6040-87E4-A98ED200B798}"/>
              </a:ext>
            </a:extLst>
          </p:cNvPr>
          <p:cNvSpPr txBox="1"/>
          <p:nvPr/>
        </p:nvSpPr>
        <p:spPr>
          <a:xfrm>
            <a:off x="3943354" y="2586618"/>
            <a:ext cx="976120" cy="369332"/>
          </a:xfrm>
          <a:prstGeom prst="rect">
            <a:avLst/>
          </a:prstGeom>
          <a:noFill/>
        </p:spPr>
        <p:txBody>
          <a:bodyPr wrap="square" rtlCol="0">
            <a:spAutoFit/>
          </a:bodyPr>
          <a:lstStyle/>
          <a:p>
            <a:r>
              <a:rPr lang="en-US" dirty="0">
                <a:solidFill>
                  <a:srgbClr val="FF0000"/>
                </a:solidFill>
              </a:rPr>
              <a:t>Outlier</a:t>
            </a:r>
          </a:p>
        </p:txBody>
      </p:sp>
      <p:sp>
        <p:nvSpPr>
          <p:cNvPr id="29" name="TextBox 28">
            <a:extLst>
              <a:ext uri="{FF2B5EF4-FFF2-40B4-BE49-F238E27FC236}">
                <a16:creationId xmlns:a16="http://schemas.microsoft.com/office/drawing/2014/main" id="{FC0AECE4-B825-1441-8D5E-4BF1E771DE6D}"/>
              </a:ext>
            </a:extLst>
          </p:cNvPr>
          <p:cNvSpPr txBox="1"/>
          <p:nvPr/>
        </p:nvSpPr>
        <p:spPr>
          <a:xfrm>
            <a:off x="4195955" y="4831175"/>
            <a:ext cx="976120" cy="369332"/>
          </a:xfrm>
          <a:prstGeom prst="rect">
            <a:avLst/>
          </a:prstGeom>
          <a:noFill/>
        </p:spPr>
        <p:txBody>
          <a:bodyPr wrap="square" rtlCol="0">
            <a:spAutoFit/>
          </a:bodyPr>
          <a:lstStyle/>
          <a:p>
            <a:r>
              <a:rPr lang="en-US" dirty="0">
                <a:solidFill>
                  <a:srgbClr val="FF0000"/>
                </a:solidFill>
              </a:rPr>
              <a:t>Outlier</a:t>
            </a:r>
          </a:p>
        </p:txBody>
      </p:sp>
      <p:pic>
        <p:nvPicPr>
          <p:cNvPr id="30" name="Picture 29">
            <a:extLst>
              <a:ext uri="{FF2B5EF4-FFF2-40B4-BE49-F238E27FC236}">
                <a16:creationId xmlns:a16="http://schemas.microsoft.com/office/drawing/2014/main" id="{5889A244-A6CC-524D-ADF8-B67E8A522B2C}"/>
              </a:ext>
            </a:extLst>
          </p:cNvPr>
          <p:cNvPicPr>
            <a:picLocks noChangeAspect="1"/>
          </p:cNvPicPr>
          <p:nvPr/>
        </p:nvPicPr>
        <p:blipFill>
          <a:blip r:embed="rId4"/>
          <a:stretch>
            <a:fillRect/>
          </a:stretch>
        </p:blipFill>
        <p:spPr>
          <a:xfrm>
            <a:off x="0" y="6934"/>
            <a:ext cx="12232386" cy="353226"/>
          </a:xfrm>
          <a:prstGeom prst="rect">
            <a:avLst/>
          </a:prstGeom>
        </p:spPr>
      </p:pic>
    </p:spTree>
    <p:extLst>
      <p:ext uri="{BB962C8B-B14F-4D97-AF65-F5344CB8AC3E}">
        <p14:creationId xmlns:p14="http://schemas.microsoft.com/office/powerpoint/2010/main" val="161275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568-D2D1-F040-A63E-DABB8D129219}"/>
              </a:ext>
            </a:extLst>
          </p:cNvPr>
          <p:cNvSpPr>
            <a:spLocks noGrp="1"/>
          </p:cNvSpPr>
          <p:nvPr>
            <p:ph type="title"/>
          </p:nvPr>
        </p:nvSpPr>
        <p:spPr/>
        <p:txBody>
          <a:bodyPr anchor="ctr">
            <a:normAutofit/>
          </a:bodyPr>
          <a:lstStyle/>
          <a:p>
            <a:r>
              <a:rPr lang="en-US" dirty="0"/>
              <a:t>Checking stationarity 1</a:t>
            </a:r>
          </a:p>
        </p:txBody>
      </p:sp>
      <p:sp>
        <p:nvSpPr>
          <p:cNvPr id="16" name="Text Placeholder 4">
            <a:extLst>
              <a:ext uri="{FF2B5EF4-FFF2-40B4-BE49-F238E27FC236}">
                <a16:creationId xmlns:a16="http://schemas.microsoft.com/office/drawing/2014/main" id="{275E938B-9619-42B7-8123-D6175C374F93}"/>
              </a:ext>
            </a:extLst>
          </p:cNvPr>
          <p:cNvSpPr>
            <a:spLocks noGrp="1"/>
          </p:cNvSpPr>
          <p:nvPr>
            <p:ph type="body" idx="1"/>
          </p:nvPr>
        </p:nvSpPr>
        <p:spPr/>
        <p:txBody>
          <a:bodyPr/>
          <a:lstStyle/>
          <a:p>
            <a:pPr algn="ctr"/>
            <a:r>
              <a:rPr lang="en-US" dirty="0"/>
              <a:t>Condition 1:</a:t>
            </a:r>
          </a:p>
        </p:txBody>
      </p:sp>
      <p:graphicFrame>
        <p:nvGraphicFramePr>
          <p:cNvPr id="18" name="Content Placeholder 3">
            <a:extLst>
              <a:ext uri="{FF2B5EF4-FFF2-40B4-BE49-F238E27FC236}">
                <a16:creationId xmlns:a16="http://schemas.microsoft.com/office/drawing/2014/main" id="{893DF26C-AC35-49E4-93D6-F4E52809A50E}"/>
              </a:ext>
            </a:extLst>
          </p:cNvPr>
          <p:cNvGraphicFramePr>
            <a:graphicFrameLocks noGrp="1"/>
          </p:cNvGraphicFramePr>
          <p:nvPr>
            <p:ph sz="quarter" idx="4"/>
            <p:extLst>
              <p:ext uri="{D42A27DB-BD31-4B8C-83A1-F6EECF244321}">
                <p14:modId xmlns:p14="http://schemas.microsoft.com/office/powerpoint/2010/main" val="1651669974"/>
              </p:ext>
            </p:extLst>
          </p:nvPr>
        </p:nvGraphicFramePr>
        <p:xfrm>
          <a:off x="6507320" y="2558005"/>
          <a:ext cx="5075080" cy="316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ADA0946C-7EE3-C64F-AB49-C0B19C3224D0}"/>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9A631F2F-DC74-F94B-AE05-BFA77A529E35}"/>
              </a:ext>
            </a:extLst>
          </p:cNvPr>
          <p:cNvPicPr>
            <a:picLocks noChangeAspect="1"/>
          </p:cNvPicPr>
          <p:nvPr/>
        </p:nvPicPr>
        <p:blipFill>
          <a:blip r:embed="rId7"/>
          <a:stretch>
            <a:fillRect/>
          </a:stretch>
        </p:blipFill>
        <p:spPr>
          <a:xfrm>
            <a:off x="768716" y="2561498"/>
            <a:ext cx="5327284" cy="3324225"/>
          </a:xfrm>
          <a:prstGeom prst="rect">
            <a:avLst/>
          </a:prstGeom>
        </p:spPr>
      </p:pic>
    </p:spTree>
    <p:extLst>
      <p:ext uri="{BB962C8B-B14F-4D97-AF65-F5344CB8AC3E}">
        <p14:creationId xmlns:p14="http://schemas.microsoft.com/office/powerpoint/2010/main" val="30640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568-D2D1-F040-A63E-DABB8D129219}"/>
              </a:ext>
            </a:extLst>
          </p:cNvPr>
          <p:cNvSpPr>
            <a:spLocks noGrp="1"/>
          </p:cNvSpPr>
          <p:nvPr>
            <p:ph type="title"/>
          </p:nvPr>
        </p:nvSpPr>
        <p:spPr/>
        <p:txBody>
          <a:bodyPr anchor="ctr">
            <a:normAutofit/>
          </a:bodyPr>
          <a:lstStyle/>
          <a:p>
            <a:r>
              <a:rPr lang="en-US" dirty="0"/>
              <a:t>Checking stationarity 2</a:t>
            </a:r>
          </a:p>
        </p:txBody>
      </p:sp>
      <p:sp>
        <p:nvSpPr>
          <p:cNvPr id="16" name="Text Placeholder 4">
            <a:extLst>
              <a:ext uri="{FF2B5EF4-FFF2-40B4-BE49-F238E27FC236}">
                <a16:creationId xmlns:a16="http://schemas.microsoft.com/office/drawing/2014/main" id="{275E938B-9619-42B7-8123-D6175C374F93}"/>
              </a:ext>
            </a:extLst>
          </p:cNvPr>
          <p:cNvSpPr>
            <a:spLocks noGrp="1"/>
          </p:cNvSpPr>
          <p:nvPr>
            <p:ph type="body" idx="1"/>
          </p:nvPr>
        </p:nvSpPr>
        <p:spPr/>
        <p:txBody>
          <a:bodyPr/>
          <a:lstStyle/>
          <a:p>
            <a:pPr algn="ctr"/>
            <a:r>
              <a:rPr lang="en-US" dirty="0"/>
              <a:t>Condition 2:</a:t>
            </a:r>
          </a:p>
        </p:txBody>
      </p:sp>
      <p:sp>
        <p:nvSpPr>
          <p:cNvPr id="9" name="Content Placeholder 3">
            <a:extLst>
              <a:ext uri="{FF2B5EF4-FFF2-40B4-BE49-F238E27FC236}">
                <a16:creationId xmlns:a16="http://schemas.microsoft.com/office/drawing/2014/main" id="{6B0ABF87-A12D-424C-B79A-094CDBE779C6}"/>
              </a:ext>
            </a:extLst>
          </p:cNvPr>
          <p:cNvSpPr>
            <a:spLocks noGrp="1"/>
          </p:cNvSpPr>
          <p:nvPr>
            <p:ph sz="quarter" idx="4"/>
          </p:nvPr>
        </p:nvSpPr>
        <p:spPr>
          <a:xfrm>
            <a:off x="6451242" y="2446338"/>
            <a:ext cx="5389033" cy="3951288"/>
          </a:xfrm>
        </p:spPr>
        <p:txBody>
          <a:bodyPr>
            <a:normAutofit/>
          </a:bodyPr>
          <a:lstStyle/>
          <a:p>
            <a:pPr marL="0" indent="0">
              <a:buNone/>
            </a:pPr>
            <a:endParaRPr lang="en-US" dirty="0"/>
          </a:p>
          <a:p>
            <a:pPr marL="0" indent="0">
              <a:buNone/>
            </a:pPr>
            <a:r>
              <a:rPr lang="en-US" dirty="0"/>
              <a:t>It is tough to confirm whether there is constant variance since we only have one realization. It seems like there is some tendency to make big jumps in the middle to time series, indicating non-constant variance over time.</a:t>
            </a:r>
          </a:p>
        </p:txBody>
      </p:sp>
      <p:sp>
        <p:nvSpPr>
          <p:cNvPr id="5" name="Content Placeholder 4">
            <a:extLst>
              <a:ext uri="{FF2B5EF4-FFF2-40B4-BE49-F238E27FC236}">
                <a16:creationId xmlns:a16="http://schemas.microsoft.com/office/drawing/2014/main" id="{D4F81C9B-4825-AD4B-B6A3-D52CAD48E3A0}"/>
              </a:ext>
            </a:extLst>
          </p:cNvPr>
          <p:cNvSpPr>
            <a:spLocks noGrp="1"/>
          </p:cNvSpPr>
          <p:nvPr>
            <p:ph sz="half" idx="2"/>
          </p:nvPr>
        </p:nvSpPr>
        <p:spPr/>
        <p:txBody>
          <a:bodyPr/>
          <a:lstStyle/>
          <a:p>
            <a:endParaRPr lang="en-US"/>
          </a:p>
        </p:txBody>
      </p:sp>
      <p:pic>
        <p:nvPicPr>
          <p:cNvPr id="8" name="Picture 7">
            <a:extLst>
              <a:ext uri="{FF2B5EF4-FFF2-40B4-BE49-F238E27FC236}">
                <a16:creationId xmlns:a16="http://schemas.microsoft.com/office/drawing/2014/main" id="{8AC23322-D7BC-C040-8F4A-D6480DFD503E}"/>
              </a:ext>
            </a:extLst>
          </p:cNvPr>
          <p:cNvPicPr>
            <a:picLocks noChangeAspect="1"/>
          </p:cNvPicPr>
          <p:nvPr/>
        </p:nvPicPr>
        <p:blipFill>
          <a:blip r:embed="rId2"/>
          <a:stretch>
            <a:fillRect/>
          </a:stretch>
        </p:blipFill>
        <p:spPr>
          <a:xfrm>
            <a:off x="768716" y="2561498"/>
            <a:ext cx="5327284" cy="3324225"/>
          </a:xfrm>
          <a:prstGeom prst="rect">
            <a:avLst/>
          </a:prstGeom>
        </p:spPr>
      </p:pic>
    </p:spTree>
    <p:extLst>
      <p:ext uri="{BB962C8B-B14F-4D97-AF65-F5344CB8AC3E}">
        <p14:creationId xmlns:p14="http://schemas.microsoft.com/office/powerpoint/2010/main" val="203749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568-D2D1-F040-A63E-DABB8D129219}"/>
              </a:ext>
            </a:extLst>
          </p:cNvPr>
          <p:cNvSpPr>
            <a:spLocks noGrp="1"/>
          </p:cNvSpPr>
          <p:nvPr>
            <p:ph type="title"/>
          </p:nvPr>
        </p:nvSpPr>
        <p:spPr/>
        <p:txBody>
          <a:bodyPr anchor="ctr">
            <a:normAutofit/>
          </a:bodyPr>
          <a:lstStyle/>
          <a:p>
            <a:r>
              <a:rPr lang="en-US" dirty="0"/>
              <a:t>Checking stationarity 3</a:t>
            </a:r>
          </a:p>
        </p:txBody>
      </p:sp>
      <p:sp>
        <p:nvSpPr>
          <p:cNvPr id="16" name="Text Placeholder 4">
            <a:extLst>
              <a:ext uri="{FF2B5EF4-FFF2-40B4-BE49-F238E27FC236}">
                <a16:creationId xmlns:a16="http://schemas.microsoft.com/office/drawing/2014/main" id="{275E938B-9619-42B7-8123-D6175C374F93}"/>
              </a:ext>
            </a:extLst>
          </p:cNvPr>
          <p:cNvSpPr>
            <a:spLocks noGrp="1"/>
          </p:cNvSpPr>
          <p:nvPr>
            <p:ph type="body" idx="1"/>
          </p:nvPr>
        </p:nvSpPr>
        <p:spPr>
          <a:xfrm>
            <a:off x="615199" y="5262470"/>
            <a:ext cx="11091863" cy="864874"/>
          </a:xfrm>
        </p:spPr>
        <p:txBody>
          <a:bodyPr>
            <a:normAutofit fontScale="77500" lnSpcReduction="20000"/>
          </a:bodyPr>
          <a:lstStyle/>
          <a:p>
            <a:r>
              <a:rPr lang="en-US" sz="1600" dirty="0"/>
              <a:t>Condition 3: </a:t>
            </a:r>
            <a:r>
              <a:rPr lang="en-US" sz="1600" b="0" dirty="0"/>
              <a:t>The first half of </a:t>
            </a:r>
            <a:r>
              <a:rPr lang="en-US" sz="1600" b="0" dirty="0" err="1"/>
              <a:t>acf</a:t>
            </a:r>
            <a:r>
              <a:rPr lang="en-US" sz="1600" b="0" dirty="0"/>
              <a:t> seems like little different from the second half of </a:t>
            </a:r>
            <a:r>
              <a:rPr lang="en-US" sz="1600" b="0" dirty="0" err="1"/>
              <a:t>acf</a:t>
            </a:r>
            <a:r>
              <a:rPr lang="en-US" sz="1600" b="0" dirty="0"/>
              <a:t>, but not much.</a:t>
            </a:r>
          </a:p>
          <a:p>
            <a:pPr>
              <a:lnSpc>
                <a:spcPct val="150000"/>
              </a:lnSpc>
            </a:pPr>
            <a:r>
              <a:rPr lang="en-US" sz="1600" dirty="0"/>
              <a:t>Conclusion</a:t>
            </a:r>
            <a:r>
              <a:rPr lang="en-US" sz="1600" b="0" dirty="0"/>
              <a:t>: Based on the above analysis, there is some evidence showing non-stationary.  But GDP change might be possibly stationary in the long term. We will analyze it using both stationary and non-stationary models.</a:t>
            </a:r>
          </a:p>
        </p:txBody>
      </p:sp>
      <p:sp>
        <p:nvSpPr>
          <p:cNvPr id="5" name="Content Placeholder 4">
            <a:extLst>
              <a:ext uri="{FF2B5EF4-FFF2-40B4-BE49-F238E27FC236}">
                <a16:creationId xmlns:a16="http://schemas.microsoft.com/office/drawing/2014/main" id="{48780437-6CBD-4E41-B4B9-5E91B0942351}"/>
              </a:ext>
            </a:extLst>
          </p:cNvPr>
          <p:cNvSpPr>
            <a:spLocks noGrp="1"/>
          </p:cNvSpPr>
          <p:nvPr>
            <p:ph sz="half" idx="2"/>
          </p:nvPr>
        </p:nvSpPr>
        <p:spPr>
          <a:xfrm>
            <a:off x="2133601" y="1501457"/>
            <a:ext cx="2480841" cy="682653"/>
          </a:xfrm>
        </p:spPr>
        <p:txBody>
          <a:bodyPr/>
          <a:lstStyle/>
          <a:p>
            <a:pPr marL="0" indent="0">
              <a:buNone/>
            </a:pPr>
            <a:r>
              <a:rPr lang="en-US" dirty="0"/>
              <a:t>First half </a:t>
            </a:r>
            <a:r>
              <a:rPr lang="en-US" dirty="0" err="1"/>
              <a:t>acf</a:t>
            </a:r>
            <a:endParaRPr lang="en-US" dirty="0"/>
          </a:p>
        </p:txBody>
      </p:sp>
      <p:sp>
        <p:nvSpPr>
          <p:cNvPr id="8" name="TextBox 7">
            <a:extLst>
              <a:ext uri="{FF2B5EF4-FFF2-40B4-BE49-F238E27FC236}">
                <a16:creationId xmlns:a16="http://schemas.microsoft.com/office/drawing/2014/main" id="{BB48BE95-4B52-9047-939A-3CF68A201E1E}"/>
              </a:ext>
            </a:extLst>
          </p:cNvPr>
          <p:cNvSpPr txBox="1"/>
          <p:nvPr/>
        </p:nvSpPr>
        <p:spPr>
          <a:xfrm>
            <a:off x="7690548" y="1501457"/>
            <a:ext cx="2367851" cy="461665"/>
          </a:xfrm>
          <a:prstGeom prst="rect">
            <a:avLst/>
          </a:prstGeom>
          <a:noFill/>
        </p:spPr>
        <p:txBody>
          <a:bodyPr wrap="square" rtlCol="0">
            <a:spAutoFit/>
          </a:bodyPr>
          <a:lstStyle/>
          <a:p>
            <a:r>
              <a:rPr lang="en-US" sz="2400" dirty="0"/>
              <a:t>Second half </a:t>
            </a:r>
            <a:r>
              <a:rPr lang="en-US" sz="2400" dirty="0" err="1"/>
              <a:t>acf</a:t>
            </a:r>
            <a:endParaRPr lang="en-US" sz="2400" dirty="0"/>
          </a:p>
        </p:txBody>
      </p:sp>
      <p:pic>
        <p:nvPicPr>
          <p:cNvPr id="3" name="Picture 2">
            <a:extLst>
              <a:ext uri="{FF2B5EF4-FFF2-40B4-BE49-F238E27FC236}">
                <a16:creationId xmlns:a16="http://schemas.microsoft.com/office/drawing/2014/main" id="{76DA9D1D-7555-2D41-9053-A55A7E9B7779}"/>
              </a:ext>
            </a:extLst>
          </p:cNvPr>
          <p:cNvPicPr>
            <a:picLocks noChangeAspect="1"/>
          </p:cNvPicPr>
          <p:nvPr/>
        </p:nvPicPr>
        <p:blipFill>
          <a:blip r:embed="rId3"/>
          <a:stretch>
            <a:fillRect/>
          </a:stretch>
        </p:blipFill>
        <p:spPr>
          <a:xfrm>
            <a:off x="957580" y="2054565"/>
            <a:ext cx="4357370" cy="2531753"/>
          </a:xfrm>
          <a:prstGeom prst="rect">
            <a:avLst/>
          </a:prstGeom>
        </p:spPr>
      </p:pic>
      <p:pic>
        <p:nvPicPr>
          <p:cNvPr id="4" name="Picture 3">
            <a:extLst>
              <a:ext uri="{FF2B5EF4-FFF2-40B4-BE49-F238E27FC236}">
                <a16:creationId xmlns:a16="http://schemas.microsoft.com/office/drawing/2014/main" id="{A4F2368D-263A-4045-A30C-8CC1F4564E14}"/>
              </a:ext>
            </a:extLst>
          </p:cNvPr>
          <p:cNvPicPr>
            <a:picLocks noChangeAspect="1"/>
          </p:cNvPicPr>
          <p:nvPr/>
        </p:nvPicPr>
        <p:blipFill>
          <a:blip r:embed="rId4"/>
          <a:stretch>
            <a:fillRect/>
          </a:stretch>
        </p:blipFill>
        <p:spPr>
          <a:xfrm>
            <a:off x="6549390" y="2037903"/>
            <a:ext cx="4526280" cy="2672141"/>
          </a:xfrm>
          <a:prstGeom prst="rect">
            <a:avLst/>
          </a:prstGeom>
        </p:spPr>
      </p:pic>
    </p:spTree>
    <p:custDataLst>
      <p:tags r:id="rId1"/>
    </p:custDataLst>
    <p:extLst>
      <p:ext uri="{BB962C8B-B14F-4D97-AF65-F5344CB8AC3E}">
        <p14:creationId xmlns:p14="http://schemas.microsoft.com/office/powerpoint/2010/main" val="35748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dissolv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dissolve">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CC18-6F52-D241-933F-70E05028E19D}"/>
              </a:ext>
            </a:extLst>
          </p:cNvPr>
          <p:cNvSpPr>
            <a:spLocks noGrp="1"/>
          </p:cNvSpPr>
          <p:nvPr>
            <p:ph type="title"/>
          </p:nvPr>
        </p:nvSpPr>
        <p:spPr/>
        <p:txBody>
          <a:bodyPr anchor="ctr">
            <a:normAutofit/>
          </a:bodyPr>
          <a:lstStyle/>
          <a:p>
            <a:r>
              <a:rPr lang="en-US" dirty="0"/>
              <a:t>Stationary model: ARMA</a:t>
            </a:r>
          </a:p>
        </p:txBody>
      </p:sp>
      <p:sp>
        <p:nvSpPr>
          <p:cNvPr id="17" name="Text Placeholder 2">
            <a:extLst>
              <a:ext uri="{FF2B5EF4-FFF2-40B4-BE49-F238E27FC236}">
                <a16:creationId xmlns:a16="http://schemas.microsoft.com/office/drawing/2014/main" id="{C9F95542-C376-4FD6-AF7D-220D751077ED}"/>
              </a:ext>
            </a:extLst>
          </p:cNvPr>
          <p:cNvSpPr>
            <a:spLocks noGrp="1"/>
          </p:cNvSpPr>
          <p:nvPr>
            <p:ph type="body" idx="1"/>
          </p:nvPr>
        </p:nvSpPr>
        <p:spPr>
          <a:xfrm>
            <a:off x="607487" y="1780124"/>
            <a:ext cx="7764989" cy="599472"/>
          </a:xfrm>
        </p:spPr>
        <p:txBody>
          <a:bodyPr>
            <a:normAutofit fontScale="55000" lnSpcReduction="20000"/>
          </a:bodyPr>
          <a:lstStyle/>
          <a:p>
            <a:pPr>
              <a:lnSpc>
                <a:spcPct val="150000"/>
              </a:lnSpc>
            </a:pPr>
            <a:r>
              <a:rPr lang="en-US" sz="1600" dirty="0">
                <a:latin typeface="Courier New" panose="02070309020205020404" pitchFamily="49" charset="0"/>
                <a:cs typeface="Courier New" panose="02070309020205020404" pitchFamily="49" charset="0"/>
              </a:rPr>
              <a:t>aic5.wge(</a:t>
            </a:r>
            <a:r>
              <a:rPr lang="en-US" sz="1600" dirty="0" err="1">
                <a:latin typeface="Courier New" panose="02070309020205020404" pitchFamily="49" charset="0"/>
                <a:cs typeface="Courier New" panose="02070309020205020404" pitchFamily="49" charset="0"/>
              </a:rPr>
              <a:t>data$gdp.change,type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aic</a:t>
            </a:r>
            <a:r>
              <a:rPr lang="en-US" sz="1600" dirty="0">
                <a:latin typeface="Courier New" panose="02070309020205020404" pitchFamily="49" charset="0"/>
                <a:cs typeface="Courier New" panose="02070309020205020404" pitchFamily="49" charset="0"/>
              </a:rPr>
              <a:t>", p=0:5, q=0:5)</a:t>
            </a:r>
          </a:p>
          <a:p>
            <a:pPr>
              <a:lnSpc>
                <a:spcPct val="150000"/>
              </a:lnSpc>
            </a:pPr>
            <a:r>
              <a:rPr lang="en-US" sz="1600" dirty="0">
                <a:latin typeface="Courier New" panose="02070309020205020404" pitchFamily="49" charset="0"/>
                <a:cs typeface="Courier New" panose="02070309020205020404" pitchFamily="49" charset="0"/>
              </a:rPr>
              <a:t>aic5.wge(</a:t>
            </a:r>
            <a:r>
              <a:rPr lang="en-US" sz="1600" dirty="0" err="1">
                <a:latin typeface="Courier New" panose="02070309020205020404" pitchFamily="49" charset="0"/>
                <a:cs typeface="Courier New" panose="02070309020205020404" pitchFamily="49" charset="0"/>
              </a:rPr>
              <a:t>data$gdp.change,type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bic</a:t>
            </a:r>
            <a:r>
              <a:rPr lang="en-US" sz="1600" dirty="0">
                <a:latin typeface="Courier New" panose="02070309020205020404" pitchFamily="49" charset="0"/>
                <a:cs typeface="Courier New" panose="02070309020205020404" pitchFamily="49" charset="0"/>
              </a:rPr>
              <a:t>", p=0:5, q=0:5)</a:t>
            </a:r>
          </a:p>
        </p:txBody>
      </p:sp>
      <p:sp>
        <p:nvSpPr>
          <p:cNvPr id="3" name="Content Placeholder 2">
            <a:extLst>
              <a:ext uri="{FF2B5EF4-FFF2-40B4-BE49-F238E27FC236}">
                <a16:creationId xmlns:a16="http://schemas.microsoft.com/office/drawing/2014/main" id="{B32F986B-0243-8F4B-BBAD-88B1F3BB446B}"/>
              </a:ext>
            </a:extLst>
          </p:cNvPr>
          <p:cNvSpPr>
            <a:spLocks noGrp="1"/>
          </p:cNvSpPr>
          <p:nvPr>
            <p:ph sz="half" idx="2"/>
          </p:nvPr>
        </p:nvSpPr>
        <p:spPr>
          <a:xfrm>
            <a:off x="6222642" y="2836797"/>
            <a:ext cx="5359758" cy="3000235"/>
          </a:xfrm>
        </p:spPr>
        <p:txBody>
          <a:bodyPr>
            <a:normAutofit/>
          </a:bodyPr>
          <a:lstStyle/>
          <a:p>
            <a:pPr marL="0" indent="0">
              <a:lnSpc>
                <a:spcPct val="150000"/>
              </a:lnSpc>
              <a:buNone/>
            </a:pPr>
            <a:r>
              <a:rPr lang="en-US" dirty="0"/>
              <a:t>AIC picks ARMA(4,3) and BIC picks ARMA(0,2), showing ARMA(4,3) or ARMA(0,2) might be good fitting stationary models. </a:t>
            </a:r>
          </a:p>
          <a:p>
            <a:pPr marL="0" indent="0">
              <a:buNone/>
            </a:pPr>
            <a:endParaRPr lang="en-US" dirty="0"/>
          </a:p>
          <a:p>
            <a:pPr marL="0" indent="0">
              <a:buNone/>
            </a:pPr>
            <a:endParaRPr lang="en-US" dirty="0"/>
          </a:p>
          <a:p>
            <a:pPr marL="285750" indent="-285750">
              <a:buFont typeface="Arial" panose="020B0604020202020204" pitchFamily="34" charset="0"/>
              <a:buChar char="•"/>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94236F60-45B1-164E-B3F8-269497A0AE47}"/>
              </a:ext>
            </a:extLst>
          </p:cNvPr>
          <p:cNvGraphicFramePr>
            <a:graphicFrameLocks noGrp="1"/>
          </p:cNvGraphicFramePr>
          <p:nvPr>
            <p:extLst>
              <p:ext uri="{D42A27DB-BD31-4B8C-83A1-F6EECF244321}">
                <p14:modId xmlns:p14="http://schemas.microsoft.com/office/powerpoint/2010/main" val="1319144763"/>
              </p:ext>
            </p:extLst>
          </p:nvPr>
        </p:nvGraphicFramePr>
        <p:xfrm>
          <a:off x="607487" y="2836797"/>
          <a:ext cx="5389032" cy="2603304"/>
        </p:xfrm>
        <a:graphic>
          <a:graphicData uri="http://schemas.openxmlformats.org/drawingml/2006/table">
            <a:tbl>
              <a:tblPr firstRow="1" bandRow="1">
                <a:noFill/>
                <a:tableStyleId>{5C22544A-7EE6-4342-B048-85BDC9FD1C3A}</a:tableStyleId>
              </a:tblPr>
              <a:tblGrid>
                <a:gridCol w="964117">
                  <a:extLst>
                    <a:ext uri="{9D8B030D-6E8A-4147-A177-3AD203B41FA5}">
                      <a16:colId xmlns:a16="http://schemas.microsoft.com/office/drawing/2014/main" val="2912789609"/>
                    </a:ext>
                  </a:extLst>
                </a:gridCol>
                <a:gridCol w="964117">
                  <a:extLst>
                    <a:ext uri="{9D8B030D-6E8A-4147-A177-3AD203B41FA5}">
                      <a16:colId xmlns:a16="http://schemas.microsoft.com/office/drawing/2014/main" val="123509494"/>
                    </a:ext>
                  </a:extLst>
                </a:gridCol>
                <a:gridCol w="1730399">
                  <a:extLst>
                    <a:ext uri="{9D8B030D-6E8A-4147-A177-3AD203B41FA5}">
                      <a16:colId xmlns:a16="http://schemas.microsoft.com/office/drawing/2014/main" val="1397327580"/>
                    </a:ext>
                  </a:extLst>
                </a:gridCol>
                <a:gridCol w="1730399">
                  <a:extLst>
                    <a:ext uri="{9D8B030D-6E8A-4147-A177-3AD203B41FA5}">
                      <a16:colId xmlns:a16="http://schemas.microsoft.com/office/drawing/2014/main" val="2367956442"/>
                    </a:ext>
                  </a:extLst>
                </a:gridCol>
              </a:tblGrid>
              <a:tr h="976148">
                <a:tc>
                  <a:txBody>
                    <a:bodyPr/>
                    <a:lstStyle/>
                    <a:p>
                      <a:pPr algn="ctr" fontAlgn="b"/>
                      <a:r>
                        <a:rPr lang="en-US" sz="2800" u="none" strike="noStrike" dirty="0">
                          <a:solidFill>
                            <a:schemeClr val="tx1">
                              <a:lumMod val="75000"/>
                              <a:lumOff val="25000"/>
                            </a:schemeClr>
                          </a:solidFill>
                          <a:effectLst/>
                        </a:rPr>
                        <a:t>p</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800" u="none" strike="noStrike" dirty="0">
                          <a:solidFill>
                            <a:schemeClr val="tx1">
                              <a:lumMod val="75000"/>
                              <a:lumOff val="25000"/>
                            </a:schemeClr>
                          </a:solidFill>
                          <a:effectLst/>
                        </a:rPr>
                        <a:t>q</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800" u="none" strike="noStrike" dirty="0" err="1">
                          <a:solidFill>
                            <a:schemeClr val="tx1">
                              <a:lumMod val="75000"/>
                              <a:lumOff val="25000"/>
                            </a:schemeClr>
                          </a:solidFill>
                          <a:effectLst/>
                        </a:rPr>
                        <a:t>bic</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800" u="none" strike="noStrike" dirty="0" err="1">
                          <a:solidFill>
                            <a:schemeClr val="tx1">
                              <a:lumMod val="75000"/>
                              <a:lumOff val="25000"/>
                            </a:schemeClr>
                          </a:solidFill>
                          <a:effectLst/>
                        </a:rPr>
                        <a:t>aic</a:t>
                      </a:r>
                      <a:endParaRPr lang="en-US" sz="2800" b="1" i="0" u="none" strike="noStrike" dirty="0">
                        <a:solidFill>
                          <a:schemeClr val="tx1">
                            <a:lumMod val="75000"/>
                            <a:lumOff val="25000"/>
                          </a:schemeClr>
                        </a:solidFill>
                        <a:effectLst/>
                        <a:latin typeface="Lucida Sans" panose="020B0602030504020204" pitchFamily="34" charset="77"/>
                      </a:endParaRPr>
                    </a:p>
                  </a:txBody>
                  <a:tcPr marL="361736" marR="217041" marT="217041" marB="21704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85653592"/>
                  </a:ext>
                </a:extLst>
              </a:tr>
              <a:tr h="813578">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4</a:t>
                      </a: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schemeClr>
                    </a:solidFill>
                  </a:tcPr>
                </a:tc>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3</a:t>
                      </a: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schemeClr>
                    </a:solidFill>
                  </a:tcPr>
                </a:tc>
                <a:tc>
                  <a:txBody>
                    <a:bodyPr/>
                    <a:lstStyle/>
                    <a:p>
                      <a:pPr marL="0" algn="ctr" defTabSz="914400" rtl="0" eaLnBrk="1" fontAlgn="b" latinLnBrk="0" hangingPunct="1"/>
                      <a:r>
                        <a:rPr lang="en-US" sz="1800" b="0" i="0" kern="1200" dirty="0">
                          <a:solidFill>
                            <a:schemeClr val="dk1"/>
                          </a:solidFill>
                          <a:effectLst/>
                          <a:latin typeface="+mn-lt"/>
                          <a:ea typeface="+mn-ea"/>
                          <a:cs typeface="+mn-cs"/>
                        </a:rPr>
                        <a:t>2.6</a:t>
                      </a: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schemeClr>
                    </a:solidFill>
                  </a:tcPr>
                </a:tc>
                <a:tc>
                  <a:txBody>
                    <a:bodyPr/>
                    <a:lstStyle/>
                    <a:p>
                      <a:pPr algn="ctr" fontAlgn="b"/>
                      <a:r>
                        <a:rPr lang="en-US" sz="1800" b="0" i="0" kern="1200" dirty="0">
                          <a:solidFill>
                            <a:schemeClr val="dk1"/>
                          </a:solidFill>
                          <a:effectLst/>
                          <a:latin typeface="+mn-lt"/>
                          <a:ea typeface="+mn-ea"/>
                          <a:cs typeface="+mn-cs"/>
                        </a:rPr>
                        <a:t>2.546052</a:t>
                      </a:r>
                      <a:endParaRPr lang="en-US" sz="2200" b="1" i="0" u="none" strike="noStrike" dirty="0">
                        <a:solidFill>
                          <a:schemeClr val="tx1">
                            <a:lumMod val="75000"/>
                            <a:lumOff val="25000"/>
                          </a:schemeClr>
                        </a:solidFill>
                        <a:effectLst/>
                        <a:latin typeface="Calibri" panose="020F0502020204030204" pitchFamily="34" charset="0"/>
                      </a:endParaRPr>
                    </a:p>
                  </a:txBody>
                  <a:tcPr marL="361736" marR="188104" marT="188104" marB="188104" anchor="b">
                    <a:lnL w="12700" cmpd="sng">
                      <a:noFill/>
                      <a:prstDash val="solid"/>
                    </a:lnL>
                    <a:lnR w="12700" cmpd="sng">
                      <a:noFill/>
                      <a:prstDash val="solid"/>
                    </a:lnR>
                    <a:lnT w="12700" cmpd="sng">
                      <a:noFill/>
                      <a:prstDash val="solid"/>
                    </a:lnT>
                    <a:lnB w="19050" cap="flat" cmpd="sng" algn="ctr">
                      <a:solidFill>
                        <a:srgbClr val="FFFFFF"/>
                      </a:solidFill>
                      <a:prstDash val="solid"/>
                    </a:lnB>
                    <a:solidFill>
                      <a:schemeClr val="bg2">
                        <a:lumMod val="20000"/>
                        <a:lumOff val="80000"/>
                      </a:schemeClr>
                    </a:solidFill>
                  </a:tcPr>
                </a:tc>
                <a:extLst>
                  <a:ext uri="{0D108BD9-81ED-4DB2-BD59-A6C34878D82A}">
                    <a16:rowId xmlns:a16="http://schemas.microsoft.com/office/drawing/2014/main" val="3544276684"/>
                  </a:ext>
                </a:extLst>
              </a:tr>
              <a:tr h="813578">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0</a:t>
                      </a: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schemeClr>
                    </a:solidFill>
                  </a:tcPr>
                </a:tc>
                <a:tc>
                  <a:txBody>
                    <a:bodyPr/>
                    <a:lstStyle/>
                    <a:p>
                      <a:pPr algn="ctr" fontAlgn="b"/>
                      <a:r>
                        <a:rPr lang="en-US" sz="2200" b="1" i="0" u="none" strike="noStrike" dirty="0">
                          <a:solidFill>
                            <a:schemeClr val="tx1">
                              <a:lumMod val="75000"/>
                              <a:lumOff val="25000"/>
                            </a:schemeClr>
                          </a:solidFill>
                          <a:effectLst/>
                          <a:latin typeface="Lucida Sans" panose="020B0602030504020204" pitchFamily="34" charset="77"/>
                        </a:rPr>
                        <a:t>2</a:t>
                      </a: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schemeClr>
                    </a:solidFill>
                  </a:tcPr>
                </a:tc>
                <a:tc>
                  <a:txBody>
                    <a:bodyPr/>
                    <a:lstStyle/>
                    <a:p>
                      <a:pPr algn="ctr" fontAlgn="b"/>
                      <a:r>
                        <a:rPr lang="en-US" sz="1800" b="0" i="0" kern="1200" dirty="0">
                          <a:solidFill>
                            <a:schemeClr val="dk1"/>
                          </a:solidFill>
                          <a:effectLst/>
                          <a:latin typeface="+mn-lt"/>
                          <a:ea typeface="+mn-ea"/>
                          <a:cs typeface="+mn-cs"/>
                        </a:rPr>
                        <a:t>2.596638</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schemeClr>
                    </a:solidFill>
                  </a:tcPr>
                </a:tc>
                <a:tc>
                  <a:txBody>
                    <a:bodyPr/>
                    <a:lstStyle/>
                    <a:p>
                      <a:pPr algn="ctr" fontAlgn="b"/>
                      <a:r>
                        <a:rPr lang="en-US" sz="1800" b="0" i="0" kern="1200" dirty="0">
                          <a:solidFill>
                            <a:schemeClr val="dk1"/>
                          </a:solidFill>
                          <a:effectLst/>
                          <a:latin typeface="+mn-lt"/>
                          <a:ea typeface="+mn-ea"/>
                          <a:cs typeface="+mn-cs"/>
                        </a:rPr>
                        <a:t>2.558863</a:t>
                      </a:r>
                      <a:endParaRPr lang="en-US" sz="2200" b="1" i="0" u="none" strike="noStrike" dirty="0">
                        <a:solidFill>
                          <a:schemeClr val="tx1">
                            <a:lumMod val="75000"/>
                            <a:lumOff val="25000"/>
                          </a:schemeClr>
                        </a:solidFill>
                        <a:effectLst/>
                        <a:latin typeface="Lucida Sans" panose="020B0602030504020204" pitchFamily="34" charset="77"/>
                      </a:endParaRPr>
                    </a:p>
                  </a:txBody>
                  <a:tcPr marL="361736" marR="188104" marT="188104" marB="188104"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chemeClr val="bg2">
                        <a:lumMod val="20000"/>
                        <a:lumOff val="80000"/>
                      </a:schemeClr>
                    </a:solidFill>
                  </a:tcPr>
                </a:tc>
                <a:extLst>
                  <a:ext uri="{0D108BD9-81ED-4DB2-BD59-A6C34878D82A}">
                    <a16:rowId xmlns:a16="http://schemas.microsoft.com/office/drawing/2014/main" val="2237629706"/>
                  </a:ext>
                </a:extLst>
              </a:tr>
            </a:tbl>
          </a:graphicData>
        </a:graphic>
      </p:graphicFrame>
    </p:spTree>
    <p:extLst>
      <p:ext uri="{BB962C8B-B14F-4D97-AF65-F5344CB8AC3E}">
        <p14:creationId xmlns:p14="http://schemas.microsoft.com/office/powerpoint/2010/main" val="21949000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2.xml><?xml version="1.0" encoding="utf-8"?>
<p:tagLst xmlns:a="http://schemas.openxmlformats.org/drawingml/2006/main" xmlns:r="http://schemas.openxmlformats.org/officeDocument/2006/relationships" xmlns:p="http://schemas.openxmlformats.org/presentationml/2006/main">
  <p:tag name="TIMING" val="|0.1|5.1"/>
</p:tagLst>
</file>

<file path=ppt/tags/tag3.xml><?xml version="1.0" encoding="utf-8"?>
<p:tagLst xmlns:a="http://schemas.openxmlformats.org/drawingml/2006/main" xmlns:r="http://schemas.openxmlformats.org/officeDocument/2006/relationships" xmlns:p="http://schemas.openxmlformats.org/presentationml/2006/main">
  <p:tag name="TIMING" val="|0.2"/>
</p:tagLst>
</file>

<file path=ppt/tags/tag4.xml><?xml version="1.0" encoding="utf-8"?>
<p:tagLst xmlns:a="http://schemas.openxmlformats.org/drawingml/2006/main" xmlns:r="http://schemas.openxmlformats.org/officeDocument/2006/relationships" xmlns:p="http://schemas.openxmlformats.org/presentationml/2006/main">
  <p:tag name="TIMING" val="|0.6|8"/>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5697</TotalTime>
  <Words>1087</Words>
  <Application>Microsoft Macintosh PowerPoint</Application>
  <PresentationFormat>Widescreen</PresentationFormat>
  <Paragraphs>191</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Calibri Light</vt:lpstr>
      <vt:lpstr>Courier New</vt:lpstr>
      <vt:lpstr>Helvetica Neue</vt:lpstr>
      <vt:lpstr>Lucida Sans</vt:lpstr>
      <vt:lpstr>Wingdings</vt:lpstr>
      <vt:lpstr>1_Body Slides</vt:lpstr>
      <vt:lpstr>Office Theme</vt:lpstr>
      <vt:lpstr>GDP Prediction</vt:lpstr>
      <vt:lpstr>GDP CHANGE</vt:lpstr>
      <vt:lpstr>Gross Domestic Product Annual</vt:lpstr>
      <vt:lpstr>Dataset</vt:lpstr>
      <vt:lpstr>Clean the data</vt:lpstr>
      <vt:lpstr>Checking stationarity 1</vt:lpstr>
      <vt:lpstr>Checking stationarity 2</vt:lpstr>
      <vt:lpstr>Checking stationarity 3</vt:lpstr>
      <vt:lpstr>Stationary model: ARMA</vt:lpstr>
      <vt:lpstr>Model ID: ARMA(4,3) </vt:lpstr>
      <vt:lpstr>Non-stationary model: ARIMA</vt:lpstr>
      <vt:lpstr>Model ID: ARIMA(5,1,1) </vt:lpstr>
      <vt:lpstr>Seasonal Model with s=27</vt:lpstr>
      <vt:lpstr>Model ID: ARUMA(5,1,0)  s=27 </vt:lpstr>
      <vt:lpstr>Multivariate Analysis</vt:lpstr>
      <vt:lpstr>Multivariate Analysis: VAR Model</vt:lpstr>
      <vt:lpstr>Neural Network: MLP</vt:lpstr>
      <vt:lpstr>Ensemble Model</vt:lpstr>
      <vt:lpstr>Model comparison</vt:lpstr>
      <vt:lpstr>Best Forecast</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Prediction</dc:title>
  <dc:subject/>
  <dc:creator/>
  <cp:keywords/>
  <dc:description/>
  <cp:lastModifiedBy>Wu, Sophia</cp:lastModifiedBy>
  <cp:revision>160</cp:revision>
  <dcterms:created xsi:type="dcterms:W3CDTF">2019-12-13T19:23:03Z</dcterms:created>
  <dcterms:modified xsi:type="dcterms:W3CDTF">2021-08-01T19:26:13Z</dcterms:modified>
  <cp:category/>
</cp:coreProperties>
</file>