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90" r:id="rId5"/>
    <p:sldId id="289" r:id="rId6"/>
    <p:sldId id="291" r:id="rId7"/>
    <p:sldId id="292" r:id="rId8"/>
    <p:sldId id="277" r:id="rId9"/>
    <p:sldId id="279" r:id="rId10"/>
    <p:sldId id="281" r:id="rId11"/>
    <p:sldId id="280" r:id="rId12"/>
    <p:sldId id="278" r:id="rId13"/>
    <p:sldId id="282" r:id="rId14"/>
    <p:sldId id="284" r:id="rId15"/>
    <p:sldId id="288" r:id="rId16"/>
    <p:sldId id="296" r:id="rId17"/>
    <p:sldId id="286" r:id="rId18"/>
    <p:sldId id="287" r:id="rId19"/>
    <p:sldId id="294" r:id="rId20"/>
    <p:sldId id="293" r:id="rId21"/>
    <p:sldId id="295" r:id="rId22"/>
    <p:sldId id="285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392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6C836-68FD-46FD-9B04-DC3A074E096B}" type="datetimeFigureOut">
              <a:rPr lang="zh-CN" altLang="en-US" smtClean="0"/>
              <a:pPr/>
              <a:t>2018/8/12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7714A-6692-4E52-82B9-0FFD1B5041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32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1416864" y="59309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5724527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9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2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1C1ED-5382-4481-B960-64554CE7188B}" type="datetimeFigureOut">
              <a:rPr lang="zh-CN" altLang="en-US"/>
              <a:pPr>
                <a:defRPr/>
              </a:pPr>
              <a:t>2018/8/12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A90D4-F80A-4F6A-8488-162C5583BCEE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654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B686-79C9-4BA3-8745-2DFE06E33F47}" type="datetimeFigureOut">
              <a:rPr lang="zh-CN" altLang="en-US"/>
              <a:pPr>
                <a:defRPr/>
              </a:pPr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D543F-B1EE-40E8-8613-EFECA4BB1A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607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9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1" y="4589465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4B47-A9E4-4DDB-AE7C-723D6A7261B1}" type="datetimeFigureOut">
              <a:rPr lang="zh-CN" altLang="en-US"/>
              <a:pPr>
                <a:defRPr/>
              </a:pPr>
              <a:t>2018/8/12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93F4-4D42-4B4F-AA67-41B092FCE4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52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2"/>
            <a:ext cx="349251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20D8-F436-4E19-9024-BE7A67FA3A91}" type="datetimeFigureOut">
              <a:rPr lang="zh-CN" altLang="en-US"/>
              <a:pPr>
                <a:defRPr/>
              </a:pPr>
              <a:t>2018/8/12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E469D-7693-46FB-90C2-80DA1CF12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209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B0DB5-D8F0-4148-BE3C-E2BE373C5A31}" type="datetimeFigureOut">
              <a:rPr lang="zh-CN" altLang="en-US"/>
              <a:pPr>
                <a:defRPr/>
              </a:pPr>
              <a:t>2018/8/12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F58C0-3E4C-481E-8590-3236BCAAE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7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98DAF3-186C-4DCF-A6ED-203F3CE35051}" type="datetimeFigureOut">
              <a:rPr lang="zh-CN" altLang="en-US"/>
              <a:pPr>
                <a:defRPr/>
              </a:pPr>
              <a:t>2018/8/12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EDFA119-2519-4458-A94F-E94B9D56C5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5" r:id="rId2"/>
    <p:sldLayoutId id="2147483678" r:id="rId3"/>
    <p:sldLayoutId id="2147483679" r:id="rId4"/>
    <p:sldLayoutId id="2147483676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uiqingcai.com/977.html" TargetMode="External"/><Relationship Id="rId2" Type="http://schemas.openxmlformats.org/officeDocument/2006/relationships/hyperlink" Target="https://blog.csdn.net/losteng/article/details/51280968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8000" b="1" dirty="0" smtClean="0">
                <a:solidFill>
                  <a:srgbClr val="FA9A60"/>
                </a:solidFill>
                <a:latin typeface="+mj-ea"/>
              </a:rPr>
              <a:t>正则表达式</a:t>
            </a:r>
            <a:r>
              <a:rPr lang="en-US" altLang="zh-CN" sz="9600" b="1" dirty="0" smtClean="0"/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python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en-US" altLang="zh-CN" sz="3600" dirty="0" smtClean="0">
                <a:solidFill>
                  <a:srgbClr val="FDCB82"/>
                </a:solidFill>
              </a:rPr>
              <a:t>(‘&lt;img.*?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src</a:t>
            </a:r>
            <a:r>
              <a:rPr lang="en-US" altLang="zh-CN" sz="3600" dirty="0" smtClean="0">
                <a:solidFill>
                  <a:srgbClr val="FDCB82"/>
                </a:solidFill>
              </a:rPr>
              <a:t>=“(.*?)”.*?/&gt;’), doc)</a:t>
            </a:r>
            <a:r>
              <a:rPr lang="zh-CN" altLang="en-US" sz="3600" dirty="0" smtClean="0">
                <a:solidFill>
                  <a:srgbClr val="FDCB82"/>
                </a:solidFill>
              </a:rPr>
              <a:t>讲解二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</a:rPr>
              <a:t>re.findall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() </a:t>
            </a: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模块下的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函数可以找出在参数</a:t>
            </a:r>
            <a:r>
              <a:rPr lang="en-US" altLang="zh-CN" sz="1400" dirty="0" smtClean="0">
                <a:solidFill>
                  <a:schemeClr val="bg1"/>
                </a:solidFill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</a:rPr>
              <a:t>文本下的所有符合</a:t>
            </a:r>
            <a:r>
              <a:rPr lang="en-US" altLang="zh-CN" sz="1400" dirty="0" smtClean="0">
                <a:solidFill>
                  <a:schemeClr val="bg1"/>
                </a:solidFill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</a:rPr>
              <a:t>规则的字符串、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881732" y="2220360"/>
            <a:ext cx="5166729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(.*?)</a:t>
            </a:r>
            <a:r>
              <a:rPr lang="zh-CN" altLang="en-US" sz="1400" dirty="0" smtClean="0">
                <a:solidFill>
                  <a:schemeClr val="bg1"/>
                </a:solidFill>
              </a:rPr>
              <a:t>这里为什么会有括号，此括号是什么意思？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此括号代表一个组，表示符合这条正则表达式的字符串中，只取括号里的字符，括号外面被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包起来，所以这条语句是取引号内的所有字符串。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022" y="1809476"/>
            <a:ext cx="5268286" cy="23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实例解析贪婪模式和非贪婪模式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71968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=“//n.sinaimg.cn/news/521/w298h223/20180808/S9EJ-hhkuskt5130428.png” width=“160” height=“90”/&gt;</a:t>
            </a: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="//n.sinaimg.cn/news/521/w298h223/20180808/S9EJ-hhkuskt5130428.png" width="160" height="90“/&gt;</a:t>
            </a: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="//n.sinaimg.cn/news/521/w298h223/20180808/S9EJ-hhkuskt5130428.png" width="160" height="90“/&gt;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0738" y="2917164"/>
            <a:ext cx="3822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正则表达式：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&lt;img.*?</a:t>
            </a:r>
            <a:r>
              <a:rPr lang="en-US" altLang="zh-CN" sz="16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=“(.*)”.*\/&gt; </a:t>
            </a:r>
            <a:endParaRPr lang="zh-CN" altLang="en-US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4294" y="3319835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那么匹配的结果应该如何呢？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匹配的应该是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325" y="3968736"/>
            <a:ext cx="8763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975920" y="49765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很明显，贪婪模式会把后面的</a:t>
            </a:r>
            <a:r>
              <a:rPr lang="en-US" altLang="zh-CN" dirty="0" smtClean="0">
                <a:solidFill>
                  <a:schemeClr val="bg1"/>
                </a:solidFill>
              </a:rPr>
              <a:t>width=“160” height=“90”</a:t>
            </a:r>
            <a:r>
              <a:rPr lang="zh-CN" altLang="en-US" dirty="0" smtClean="0">
                <a:solidFill>
                  <a:schemeClr val="bg1"/>
                </a:solidFill>
              </a:rPr>
              <a:t>都匹配进去了，因为后面有多个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符号。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206" y="5632029"/>
            <a:ext cx="67913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5" name="矩形 8"/>
          <p:cNvSpPr>
            <a:spLocks noChangeArrowheads="1"/>
          </p:cNvSpPr>
          <p:nvPr/>
        </p:nvSpPr>
        <p:spPr bwMode="auto">
          <a:xfrm>
            <a:off x="795598" y="1278462"/>
            <a:ext cx="46621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验证输入的字符串格式是否符合要求，譬如用户输入的邮箱，可以使用正则表达式验证邮箱是否符合要求。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9456" y="1936413"/>
            <a:ext cx="664931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fixed-term.WU.Jiaming@cn.bosch.com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邮箱包括邮箱名和域名还有</a:t>
            </a:r>
            <a:r>
              <a:rPr lang="en-US" altLang="zh-CN" sz="1400" dirty="0" smtClean="0">
                <a:solidFill>
                  <a:schemeClr val="bg1"/>
                </a:solidFill>
              </a:rPr>
              <a:t>@</a:t>
            </a:r>
            <a:r>
              <a:rPr lang="zh-CN" altLang="en-US" sz="1400" dirty="0" smtClean="0">
                <a:solidFill>
                  <a:schemeClr val="bg1"/>
                </a:solidFill>
              </a:rPr>
              <a:t>三部分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737411" y="2693374"/>
            <a:ext cx="7509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fixed-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term.WU.Jiaming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3853" y="3165395"/>
            <a:ext cx="8243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域名（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cn.bosch.com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[a-zA-Z0-9_-]+(\.[a-zA-Z0-9_-]+){0,10}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113" y="3633227"/>
            <a:ext cx="1105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^[a-zA-Z0-9_-]+(\.[a-zA-Z0-9_-]+)*@[a-zA-Z0-9_-]+(\.[a-zA-Z0-9_-]+){0,10}$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71950"/>
            <a:ext cx="106108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8927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6746" y="1667514"/>
            <a:ext cx="8263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fixed-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term.WU.Jiaming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8186" y="12388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7972" y="2150879"/>
            <a:ext cx="97813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这个符号指正则表达式匹配字符串的开头，从头开始匹配，</a:t>
            </a:r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</a:rPr>
              <a:t>指正则表达式匹配字符串的末尾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[0-9a-zA-Z_-]</a:t>
            </a:r>
            <a:r>
              <a:rPr lang="zh-CN" altLang="en-US" dirty="0" smtClean="0">
                <a:solidFill>
                  <a:schemeClr val="bg1"/>
                </a:solidFill>
              </a:rPr>
              <a:t>可以匹配一个数字、字母、横杠或者下划线，没有前后顺序；例如： </a:t>
            </a:r>
            <a:r>
              <a:rPr lang="en-US" altLang="zh-CN" dirty="0" smtClean="0">
                <a:solidFill>
                  <a:schemeClr val="bg1"/>
                </a:solidFill>
              </a:rPr>
              <a:t>“0” , “a” ,”A”, “_”, “-”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[0-9a-zA-Z_-]+</a:t>
            </a:r>
            <a:r>
              <a:rPr lang="zh-CN" altLang="en-US" dirty="0" smtClean="0">
                <a:solidFill>
                  <a:schemeClr val="bg1"/>
                </a:solidFill>
              </a:rPr>
              <a:t>加上一个</a:t>
            </a:r>
            <a:r>
              <a:rPr lang="en-US" altLang="zh-CN" dirty="0" smtClean="0">
                <a:solidFill>
                  <a:schemeClr val="bg1"/>
                </a:solidFill>
              </a:rPr>
              <a:t>’+’</a:t>
            </a:r>
            <a:r>
              <a:rPr lang="zh-CN" altLang="en-US" dirty="0" smtClean="0">
                <a:solidFill>
                  <a:schemeClr val="bg1"/>
                </a:solidFill>
              </a:rPr>
              <a:t>，可以匹配至少一个数字、字母、横杠或者下划线，没有前后顺序 ；例如： </a:t>
            </a:r>
            <a:r>
              <a:rPr lang="en-US" altLang="zh-CN" dirty="0" smtClean="0">
                <a:solidFill>
                  <a:schemeClr val="bg1"/>
                </a:solidFill>
              </a:rPr>
              <a:t>“0a” , “aA2” ,”</a:t>
            </a:r>
            <a:r>
              <a:rPr lang="en-US" altLang="zh-CN" dirty="0" err="1" smtClean="0">
                <a:solidFill>
                  <a:schemeClr val="bg1"/>
                </a:solidFill>
              </a:rPr>
              <a:t>aA</a:t>
            </a:r>
            <a:r>
              <a:rPr lang="en-US" altLang="zh-CN" dirty="0" smtClean="0">
                <a:solidFill>
                  <a:schemeClr val="bg1"/>
                </a:solidFill>
              </a:rPr>
              <a:t>--_”, “_”, “-”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\.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匹配字符串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符号，为何要用反斜杠，因为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符号是特殊符号（有特别功能的符号），所以要用</a:t>
            </a:r>
            <a:r>
              <a:rPr lang="en-US" altLang="zh-CN" dirty="0" smtClean="0">
                <a:solidFill>
                  <a:schemeClr val="bg1"/>
                </a:solidFill>
              </a:rPr>
              <a:t>\</a:t>
            </a:r>
            <a:r>
              <a:rPr lang="zh-CN" altLang="en-US" dirty="0" smtClean="0">
                <a:solidFill>
                  <a:schemeClr val="bg1"/>
                </a:solidFill>
              </a:rPr>
              <a:t>对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进行转义；不加反斜杠的话，就是匹配任何符号了。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(\.[a-zA-Z0-9_-]+) </a:t>
            </a:r>
            <a:r>
              <a:rPr lang="zh-CN" altLang="en-US" dirty="0" smtClean="0">
                <a:solidFill>
                  <a:schemeClr val="bg1"/>
                </a:solidFill>
              </a:rPr>
              <a:t>匹配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符号，后面必须跟有至少一个数字、字母、横杠或者下划线，没有前后顺序 ；例如：</a:t>
            </a:r>
            <a:r>
              <a:rPr lang="en-US" altLang="zh-CN" dirty="0" smtClean="0">
                <a:solidFill>
                  <a:schemeClr val="bg1"/>
                </a:solidFill>
              </a:rPr>
              <a:t>”.a0” ,  “.00” , “.Aaa-0_-”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8521" y="2202021"/>
            <a:ext cx="8596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域名（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cn.bosch.com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[a-zA-Z0-9_-]+(\.[a-zA-Z0-9_-]+){0,10}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123" y="17341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7681" y="2786858"/>
            <a:ext cx="978130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｛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10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｝ </a:t>
            </a:r>
            <a:r>
              <a:rPr lang="zh-CN" altLang="en-US" dirty="0" smtClean="0">
                <a:solidFill>
                  <a:schemeClr val="bg1"/>
                </a:solidFill>
              </a:rPr>
              <a:t>指可以匹配前一个字符</a:t>
            </a:r>
            <a:r>
              <a:rPr lang="en-US" altLang="zh-CN" dirty="0" smtClean="0">
                <a:solidFill>
                  <a:schemeClr val="bg1"/>
                </a:solidFill>
              </a:rPr>
              <a:t>0-10</a:t>
            </a:r>
            <a:r>
              <a:rPr lang="zh-CN" altLang="en-US" dirty="0" smtClean="0">
                <a:solidFill>
                  <a:schemeClr val="bg1"/>
                </a:solidFill>
              </a:rPr>
              <a:t>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(\.[a-zA-Z0-9_-]+){0,10}</a:t>
            </a:r>
            <a:r>
              <a:rPr lang="zh-CN" altLang="en-US" dirty="0" smtClean="0">
                <a:solidFill>
                  <a:schemeClr val="bg1"/>
                </a:solidFill>
              </a:rPr>
              <a:t>可以匹配至少一个数字、字母、横杠或者下划线，没有前后顺序 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</a:rPr>
              <a:t>”0_1fg0SDF”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详解邮箱正则表达式四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8286" y="17341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0871" y="2292942"/>
            <a:ext cx="10564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邮箱的正则表达式还可以写成：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^[\w\d_-]+(\.[\w\d_-]+)*@[\w\d_-]+(\.[\w\d_-]+){0,10}$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这样子看起来就更加简洁了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\w</a:t>
            </a:r>
            <a:r>
              <a:rPr lang="zh-CN" altLang="en-US" sz="1400" dirty="0" smtClean="0">
                <a:solidFill>
                  <a:schemeClr val="bg1"/>
                </a:solidFill>
              </a:rPr>
              <a:t>代替之前的</a:t>
            </a:r>
            <a:r>
              <a:rPr lang="en-US" altLang="zh-CN" sz="1400" dirty="0" smtClean="0">
                <a:solidFill>
                  <a:schemeClr val="bg1"/>
                </a:solidFill>
              </a:rPr>
              <a:t>a-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zA</a:t>
            </a:r>
            <a:r>
              <a:rPr lang="en-US" altLang="zh-CN" sz="1400" dirty="0" smtClean="0">
                <a:solidFill>
                  <a:schemeClr val="bg1"/>
                </a:solidFill>
              </a:rPr>
              <a:t>-Z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\d</a:t>
            </a:r>
            <a:r>
              <a:rPr lang="zh-CN" altLang="en-US" sz="1400" dirty="0" smtClean="0">
                <a:solidFill>
                  <a:schemeClr val="bg1"/>
                </a:solidFill>
              </a:rPr>
              <a:t>代替之前的</a:t>
            </a:r>
            <a:r>
              <a:rPr lang="en-US" altLang="zh-CN" sz="1400" dirty="0" smtClean="0">
                <a:solidFill>
                  <a:schemeClr val="bg1"/>
                </a:solidFill>
              </a:rPr>
              <a:t>0-9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最后效果一样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52950"/>
            <a:ext cx="10553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为了更容易理解，在字符串加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，变成原生字符串，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是为了解决反斜杠的困扰</a:t>
            </a:r>
            <a:endParaRPr lang="en-US" altLang="zh-CN" sz="3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的字符串转义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028" y="5551077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是防止字符转义的。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如果路径中出现</a:t>
            </a:r>
            <a:r>
              <a:rPr lang="en-US" altLang="zh-CN" sz="1400" dirty="0" smtClean="0">
                <a:solidFill>
                  <a:schemeClr val="bg1"/>
                </a:solidFill>
              </a:rPr>
              <a:t>‘\t’</a:t>
            </a:r>
            <a:r>
              <a:rPr lang="zh-CN" altLang="en-US" sz="1400" dirty="0" smtClean="0">
                <a:solidFill>
                  <a:schemeClr val="bg1"/>
                </a:solidFill>
              </a:rPr>
              <a:t>的话 ，不加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的话，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就会被转义 ，而加了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之后，</a:t>
            </a:r>
            <a:r>
              <a:rPr lang="en-US" altLang="zh-CN" sz="1400" dirty="0" smtClean="0">
                <a:solidFill>
                  <a:schemeClr val="bg1"/>
                </a:solidFill>
              </a:rPr>
              <a:t>'\t'</a:t>
            </a:r>
            <a:r>
              <a:rPr lang="zh-CN" altLang="en-US" sz="1400" dirty="0" smtClean="0">
                <a:solidFill>
                  <a:schemeClr val="bg1"/>
                </a:solidFill>
              </a:rPr>
              <a:t>就能保留原有的样子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在字符串赋值的时候 ，前面加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可以防止字符串不被转义，原理是在转义字符前加</a:t>
            </a:r>
            <a:r>
              <a:rPr lang="en-US" altLang="zh-CN" sz="1400" dirty="0" smtClean="0">
                <a:solidFill>
                  <a:schemeClr val="bg1"/>
                </a:solidFill>
              </a:rPr>
              <a:t>'\'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3662363"/>
            <a:ext cx="3171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213" y="3676650"/>
            <a:ext cx="34004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3519488"/>
            <a:ext cx="34861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602631" y="547292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如果不加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r, </a:t>
            </a:r>
            <a:r>
              <a:rPr lang="zh-CN" altLang="en-US" sz="1400" dirty="0" smtClean="0">
                <a:solidFill>
                  <a:schemeClr val="bg1"/>
                </a:solidFill>
              </a:rPr>
              <a:t>输出</a:t>
            </a:r>
            <a:r>
              <a:rPr lang="en-US" altLang="zh-CN" sz="1400" dirty="0" smtClean="0">
                <a:solidFill>
                  <a:schemeClr val="bg1"/>
                </a:solidFill>
              </a:rPr>
              <a:t>tab</a:t>
            </a:r>
            <a:r>
              <a:rPr lang="zh-CN" altLang="en-US" sz="1400" dirty="0" smtClean="0">
                <a:solidFill>
                  <a:schemeClr val="bg1"/>
                </a:solidFill>
              </a:rPr>
              <a:t>和回车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57663" y="557566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958138" y="55851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33928" y="5503717"/>
            <a:ext cx="32055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</a:rPr>
              <a:t>\t  </a:t>
            </a:r>
            <a:r>
              <a:rPr lang="zh-CN" altLang="en-US" sz="1400" dirty="0" smtClean="0">
                <a:solidFill>
                  <a:schemeClr val="bg1"/>
                </a:solidFill>
              </a:rPr>
              <a:t>前面加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   </a:t>
            </a:r>
            <a:r>
              <a:rPr lang="en-US" altLang="zh-CN" sz="1400" dirty="0" smtClean="0">
                <a:solidFill>
                  <a:schemeClr val="bg1"/>
                </a:solidFill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</a:rPr>
              <a:t>把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的反斜杠转义了，就直接输出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了，而后面的</a:t>
            </a:r>
            <a:r>
              <a:rPr lang="en-US" altLang="zh-CN" sz="1400" dirty="0" smtClean="0">
                <a:solidFill>
                  <a:schemeClr val="bg1"/>
                </a:solidFill>
              </a:rPr>
              <a:t>\r</a:t>
            </a:r>
            <a:r>
              <a:rPr lang="zh-CN" altLang="en-US" sz="1400" dirty="0" smtClean="0">
                <a:solidFill>
                  <a:schemeClr val="bg1"/>
                </a:solidFill>
              </a:rPr>
              <a:t>没有加</a:t>
            </a:r>
            <a:r>
              <a:rPr lang="en-US" altLang="zh-CN" sz="1400" dirty="0" smtClean="0">
                <a:solidFill>
                  <a:schemeClr val="bg1"/>
                </a:solidFill>
              </a:rPr>
              <a:t>\,</a:t>
            </a:r>
            <a:r>
              <a:rPr lang="zh-CN" altLang="en-US" sz="1400" dirty="0" smtClean="0">
                <a:solidFill>
                  <a:schemeClr val="bg1"/>
                </a:solidFill>
              </a:rPr>
              <a:t>就输出回车了。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19153" y="550371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之后等于把反斜杠转义了，就把</a:t>
            </a:r>
            <a:r>
              <a:rPr lang="en-US" altLang="zh-CN" sz="1400" dirty="0" smtClean="0">
                <a:solidFill>
                  <a:schemeClr val="bg1"/>
                </a:solidFill>
              </a:rPr>
              <a:t>’\t\r’ </a:t>
            </a:r>
            <a:r>
              <a:rPr lang="zh-CN" altLang="en-US" sz="1400" dirty="0" smtClean="0">
                <a:solidFill>
                  <a:schemeClr val="bg1"/>
                </a:solidFill>
              </a:rPr>
              <a:t>输出了</a:t>
            </a:r>
          </a:p>
        </p:txBody>
      </p:sp>
      <p:sp>
        <p:nvSpPr>
          <p:cNvPr id="22" name="矩形 21"/>
          <p:cNvSpPr/>
          <p:nvPr/>
        </p:nvSpPr>
        <p:spPr>
          <a:xfrm>
            <a:off x="7538603" y="123651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补充：</a:t>
            </a:r>
            <a:r>
              <a:rPr lang="en-US" altLang="zh-CN" sz="1400" dirty="0" smtClean="0">
                <a:solidFill>
                  <a:schemeClr val="bg1"/>
                </a:solidFill>
              </a:rPr>
              <a:t>\t  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</a:t>
            </a:r>
            <a:r>
              <a:rPr lang="en-US" altLang="zh-CN" sz="1400" dirty="0" smtClean="0">
                <a:solidFill>
                  <a:schemeClr val="bg1"/>
                </a:solidFill>
              </a:rPr>
              <a:t>tab,</a:t>
            </a:r>
            <a:r>
              <a:rPr lang="zh-CN" altLang="en-US" sz="1400" dirty="0" smtClean="0">
                <a:solidFill>
                  <a:schemeClr val="bg1"/>
                </a:solidFill>
              </a:rPr>
              <a:t>四个空格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       \n 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代表回车，换行符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防止正则表达式特殊字符先进行字符串转义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3158" y="2377081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譬如：是用正则表达式匹配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’3\8’?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509" y="2994948"/>
            <a:ext cx="50768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4462" y="2977116"/>
            <a:ext cx="5076825" cy="197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防止正则表达式特殊字符先进行字符串转义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4403" y="1154336"/>
            <a:ext cx="3829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补充：</a:t>
            </a:r>
            <a:r>
              <a:rPr lang="en-US" altLang="zh-CN" sz="1400" dirty="0" smtClean="0">
                <a:solidFill>
                  <a:schemeClr val="bg1"/>
                </a:solidFill>
              </a:rPr>
              <a:t>\b</a:t>
            </a: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</a:rPr>
              <a:t>ASCII</a:t>
            </a:r>
            <a:r>
              <a:rPr lang="zh-CN" altLang="en-US" sz="1400" dirty="0" smtClean="0">
                <a:solidFill>
                  <a:schemeClr val="bg1"/>
                </a:solidFill>
              </a:rPr>
              <a:t>字符中代表后退键</a:t>
            </a:r>
            <a:r>
              <a:rPr lang="en-US" altLang="zh-CN" sz="1400" dirty="0" smtClean="0">
                <a:solidFill>
                  <a:schemeClr val="bg1"/>
                </a:solidFill>
              </a:rPr>
              <a:t>(Backspace)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       \b</a:t>
            </a:r>
            <a:r>
              <a:rPr lang="zh-CN" altLang="en-US" sz="1400" dirty="0" smtClean="0">
                <a:solidFill>
                  <a:schemeClr val="bg1"/>
                </a:solidFill>
              </a:rPr>
              <a:t>在正则表达式中代表匹配单词的 边界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754" y="2266950"/>
            <a:ext cx="78771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是什么样的东西？？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正则表达式并不是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的一部分。正则表达式是用于处理字符串的强大工具，拥有自己独特的语法以及一个独立的处理引擎，效率上可能不如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自带的方法，但功能十分强大。</a:t>
            </a:r>
            <a:endParaRPr lang="en-US" altLang="zh-CN" dirty="0" smtClean="0"/>
          </a:p>
          <a:p>
            <a:pPr algn="l"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正则表达式是一种特殊的字符串模式，用于匹配一组字符串，就好比用模具做产品，而正则就是这个模具，定义一种规则去匹配符合规则的字符。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的正则表达式语法规则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pic>
        <p:nvPicPr>
          <p:cNvPr id="5122" name="Picture 2" descr="C:\Users\Administrator\Desktop\201305151137238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898" y="1091757"/>
            <a:ext cx="7916493" cy="1637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学习正则表达式链接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3630" y="3850389"/>
            <a:ext cx="7257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中使用字符串前面加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dirty="0" smtClean="0">
                <a:hlinkClick r:id="rId2"/>
              </a:rPr>
              <a:t>https://blog.csdn.net/losteng/article/details/51280968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0970" y="2237785"/>
            <a:ext cx="80578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详解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模块：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https://cuiqingcai.com/977.html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2747" y="5119208"/>
            <a:ext cx="10922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正则表达式匹配反斜杠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'\'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问题：</a:t>
            </a:r>
            <a:r>
              <a:rPr lang="en-US" altLang="zh-CN" dirty="0" smtClean="0">
                <a:hlinkClick r:id="rId2"/>
              </a:rPr>
              <a:t>https://blog.csdn.net/losteng/article/details/51280968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 smtClean="0">
                <a:solidFill>
                  <a:srgbClr val="FA9A60"/>
                </a:solidFill>
                <a:latin typeface="+mj-ea"/>
              </a:rPr>
              <a:t>THANK YOU</a:t>
            </a:r>
            <a:r>
              <a:rPr lang="en-US" altLang="zh-CN" sz="9600" b="1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正则表达式在</a:t>
            </a: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中是如何应用的？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819595" y="1316593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正则表达式在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中主要体现在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模块，使用前先</a:t>
            </a:r>
            <a:r>
              <a:rPr lang="en-US" altLang="zh-CN" sz="1400" dirty="0" smtClean="0">
                <a:solidFill>
                  <a:schemeClr val="bg1"/>
                </a:solidFill>
              </a:rPr>
              <a:t>import re</a:t>
            </a: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模块中提供了正则表达式的语法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268" y="1997839"/>
            <a:ext cx="945168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re.compile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(string[,flag]) 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以下为匹配所用函数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常用</a:t>
            </a: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re.match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 re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开始位置就匹配。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re.search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re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任意位置可匹配。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re.findall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  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以列表方式返回所有匹配的字串。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不常用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re.split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string[,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maxsplit</a:t>
            </a:r>
            <a:r>
              <a:rPr lang="en-US" altLang="zh-CN" sz="1400" dirty="0" smtClean="0">
                <a:solidFill>
                  <a:schemeClr val="bg1"/>
                </a:solidFill>
              </a:rPr>
              <a:t>])  </a:t>
            </a:r>
            <a:r>
              <a:rPr lang="zh-CN" altLang="en-US" sz="1400" dirty="0" smtClean="0">
                <a:solidFill>
                  <a:schemeClr val="bg1"/>
                </a:solidFill>
              </a:rPr>
              <a:t>可按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切分字符串，返回列表。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re.finditer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string[, flags])  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返回一个顺序访问每一个匹配结果（</a:t>
            </a:r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对象）的迭代器。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re.sub(pattern,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CN" sz="1400" dirty="0" smtClean="0">
                <a:solidFill>
                  <a:schemeClr val="bg1"/>
                </a:solidFill>
              </a:rPr>
              <a:t>, string[, count])  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zh-CN" altLang="en-US" sz="1400" dirty="0" smtClean="0">
                <a:solidFill>
                  <a:schemeClr val="bg1"/>
                </a:solidFill>
              </a:rPr>
              <a:t>替换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中每一个匹配的子串后返回替换后的字符串。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re.subn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CN" sz="1400" dirty="0" smtClean="0">
                <a:solidFill>
                  <a:schemeClr val="bg1"/>
                </a:solidFill>
              </a:rPr>
              <a:t>, string[, count])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zh-CN" altLang="en-US" sz="1400" dirty="0" smtClean="0">
                <a:solidFill>
                  <a:schemeClr val="bg1"/>
                </a:solidFill>
              </a:rPr>
              <a:t>替换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中每一个匹配的子串后返回替换后的字符串和替换次数。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9344" y="280066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re.compile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787697" y="1305960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正则表达式在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中主要体现在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模块，使用前先</a:t>
            </a:r>
            <a:r>
              <a:rPr lang="en-US" altLang="zh-CN" sz="1400" dirty="0" smtClean="0">
                <a:solidFill>
                  <a:schemeClr val="bg1"/>
                </a:solidFill>
              </a:rPr>
              <a:t>import re</a:t>
            </a: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模块中提供了正则表达式的语法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105" y="2051002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re.compile</a:t>
            </a:r>
            <a:r>
              <a:rPr lang="en-US" altLang="zh-CN" sz="1400" dirty="0" smtClean="0">
                <a:solidFill>
                  <a:schemeClr val="bg1"/>
                </a:solidFill>
              </a:rPr>
              <a:t>(string[,flag]) 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在参数中我们传入了正则表达式，通过</a:t>
            </a:r>
            <a:r>
              <a:rPr lang="en-US" altLang="zh-CN" sz="1400" dirty="0" smtClean="0">
                <a:solidFill>
                  <a:schemeClr val="bg1"/>
                </a:solidFill>
              </a:rPr>
              <a:t>compile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方法编译生成一个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对象，然后我们利用这个对象来进行进一步的匹配。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通俗地说就是生成一个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模具</a:t>
            </a:r>
            <a:endParaRPr lang="en-US" altLang="zh-CN" sz="3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pattern =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re.compile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r'hello</a:t>
            </a:r>
            <a:r>
              <a:rPr lang="en-US" altLang="zh-CN" sz="1400" dirty="0" smtClean="0">
                <a:solidFill>
                  <a:schemeClr val="bg1"/>
                </a:solidFill>
              </a:rPr>
              <a:t>')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664" y="5328316"/>
            <a:ext cx="465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中字符串前面加上 </a:t>
            </a:r>
            <a:r>
              <a:rPr lang="en-US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 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表示原生字符串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re.match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15288" y="1305960"/>
            <a:ext cx="94727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这个方法将会从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（我们要匹配的字符串）的开头开始，尝试匹配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，一直向后匹配，如果遇到无法匹配的字符，立即返回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，如果匹配未结束已经到达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的末尾，也会返回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。两个结果均表示匹配失败，否则匹配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成功，同时匹配终止，不再对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向后匹配。下面我们通过一个例子理解一下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58" y="50079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group([group1, …]):</a:t>
            </a:r>
            <a:b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</a:b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获得一个或多个分组截获的字符串；指定多个参数时将以元组形式返回。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group1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可以使用编号也可以使用别名；编号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代表整个匹配的子串；不填写参数时，返回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group(0)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；没有截获字符串的组返回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None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；截获了多次的组返回最后一次截获的子串。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38" y="2212792"/>
            <a:ext cx="73056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re.search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819595" y="1316592"/>
            <a:ext cx="947272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方法与</a:t>
            </a:r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方法极其类似，区别在于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函数只检测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是不是在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的开始位置匹配，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search()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会扫描整个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查找匹配，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（）只有在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位置匹配成功的话才有返回</a:t>
            </a:r>
            <a:r>
              <a:rPr lang="zh-CN" altLang="en-US" sz="1400" dirty="0" smtClean="0">
                <a:solidFill>
                  <a:schemeClr val="bg1"/>
                </a:solidFill>
              </a:rPr>
              <a:t>，如果不是开始位置匹配成功的话，</a:t>
            </a:r>
            <a:r>
              <a:rPr lang="en-US" altLang="zh-CN" sz="1400" dirty="0" smtClean="0">
                <a:solidFill>
                  <a:schemeClr val="bg1"/>
                </a:solidFill>
              </a:rPr>
              <a:t>match()</a:t>
            </a:r>
            <a:r>
              <a:rPr lang="zh-CN" altLang="en-US" sz="1400" dirty="0" smtClean="0">
                <a:solidFill>
                  <a:schemeClr val="bg1"/>
                </a:solidFill>
              </a:rPr>
              <a:t>就返回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。同样，</a:t>
            </a:r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方法的返回对象同样</a:t>
            </a:r>
            <a:r>
              <a:rPr lang="en-US" altLang="zh-CN" sz="1400" dirty="0" smtClean="0">
                <a:solidFill>
                  <a:schemeClr val="bg1"/>
                </a:solidFill>
              </a:rPr>
              <a:t>match()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返回对象的方法和属性。我们用一个例子感受一下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663" y="2604977"/>
            <a:ext cx="5117451" cy="258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6885" y="2613604"/>
            <a:ext cx="5233434" cy="259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08200" y="5349876"/>
            <a:ext cx="1058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334349" y="5342787"/>
            <a:ext cx="1058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15288" y="1305960"/>
            <a:ext cx="94727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搜索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，以列表形式返回全部能匹配的子串。我们通过这个例子来感受一下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777" y="2167713"/>
            <a:ext cx="6562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正则表达式找出页面所有的图片链接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607712" y="5226784"/>
            <a:ext cx="948258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简单一条代码即可找出该网页的所有图片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#doc</a:t>
            </a:r>
            <a:r>
              <a:rPr lang="zh-CN" altLang="en-US" sz="1400" dirty="0" smtClean="0">
                <a:solidFill>
                  <a:schemeClr val="bg1"/>
                </a:solidFill>
              </a:rPr>
              <a:t>指需要进行正则表达式匹配的字符串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img_items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re.findall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('&lt;img.*?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="(.*?)".*?/&gt;'), doc)</a:t>
            </a:r>
          </a:p>
        </p:txBody>
      </p:sp>
      <p:sp>
        <p:nvSpPr>
          <p:cNvPr id="8" name="椭圆 7"/>
          <p:cNvSpPr/>
          <p:nvPr/>
        </p:nvSpPr>
        <p:spPr>
          <a:xfrm>
            <a:off x="536065" y="162025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9955" y="5483124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28" y="1991774"/>
            <a:ext cx="8140990" cy="319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2108" y="1383327"/>
            <a:ext cx="4662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需要找出一大堆数据的固定格式的字符串，就可以使用正则表达式，譬如查找网页的全部图片。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en-US" altLang="zh-CN" sz="3600" dirty="0" smtClean="0">
                <a:solidFill>
                  <a:srgbClr val="FDCB82"/>
                </a:solidFill>
              </a:rPr>
              <a:t>(‘&lt;img.*?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src</a:t>
            </a:r>
            <a:r>
              <a:rPr lang="en-US" altLang="zh-CN" sz="3600" dirty="0" smtClean="0">
                <a:solidFill>
                  <a:srgbClr val="FDCB82"/>
                </a:solidFill>
              </a:rPr>
              <a:t>=“(.*?)”.*?/&gt;’), doc)</a:t>
            </a:r>
            <a:r>
              <a:rPr lang="zh-CN" altLang="en-US" sz="3600" dirty="0" smtClean="0">
                <a:solidFill>
                  <a:srgbClr val="FDCB82"/>
                </a:solidFill>
              </a:rPr>
              <a:t>讲解一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</a:rPr>
              <a:t>re.findall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() </a:t>
            </a: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模块下的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函数可以找出在参数</a:t>
            </a:r>
            <a:r>
              <a:rPr lang="en-US" altLang="zh-CN" sz="1400" dirty="0" smtClean="0">
                <a:solidFill>
                  <a:schemeClr val="bg1"/>
                </a:solidFill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</a:rPr>
              <a:t>文本下的所有符合</a:t>
            </a:r>
            <a:r>
              <a:rPr lang="en-US" altLang="zh-CN" sz="1400" dirty="0" smtClean="0">
                <a:solidFill>
                  <a:schemeClr val="bg1"/>
                </a:solidFill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</a:rPr>
              <a:t>规则的字符串、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881732" y="2220360"/>
            <a:ext cx="5614761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</a:t>
            </a:r>
            <a:r>
              <a:rPr lang="en-US" altLang="zh-CN" sz="1400" dirty="0" smtClean="0">
                <a:solidFill>
                  <a:schemeClr val="bg1"/>
                </a:solidFill>
              </a:rPr>
              <a:t>‘&lt;img.*?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=“(.*?)”.*?/&gt;’</a:t>
            </a:r>
            <a:r>
              <a:rPr lang="zh-CN" altLang="en-US" sz="1400" dirty="0" smtClean="0">
                <a:solidFill>
                  <a:schemeClr val="bg1"/>
                </a:solidFill>
              </a:rPr>
              <a:t>的具体意思是什么？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&lt;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img</a:t>
            </a:r>
            <a:r>
              <a:rPr lang="zh-CN" altLang="en-US" sz="1400" dirty="0" smtClean="0">
                <a:solidFill>
                  <a:schemeClr val="bg1"/>
                </a:solidFill>
              </a:rPr>
              <a:t>全匹配字符</a:t>
            </a:r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代表所有的字符，除了换行符</a:t>
            </a:r>
            <a:r>
              <a:rPr lang="en-US" altLang="zh-CN" sz="1400" dirty="0" smtClean="0">
                <a:solidFill>
                  <a:schemeClr val="bg1"/>
                </a:solidFill>
              </a:rPr>
              <a:t>’\n’</a:t>
            </a: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代表匹配前一个字符</a:t>
            </a:r>
            <a:r>
              <a:rPr lang="en-US" altLang="zh-CN" sz="1400" dirty="0" smtClean="0">
                <a:solidFill>
                  <a:schemeClr val="bg1"/>
                </a:solidFill>
              </a:rPr>
              <a:t>0</a:t>
            </a:r>
            <a:r>
              <a:rPr lang="zh-CN" altLang="en-US" sz="1400" dirty="0" smtClean="0">
                <a:solidFill>
                  <a:schemeClr val="bg1"/>
                </a:solidFill>
              </a:rPr>
              <a:t>或无数次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？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可以使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变成非贪婪模式，什么是贪婪模式，什么是非贪婪模式？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有</a:t>
            </a:r>
            <a:r>
              <a:rPr lang="en-US" altLang="zh-CN" sz="1400" dirty="0" smtClean="0">
                <a:solidFill>
                  <a:schemeClr val="bg1"/>
                </a:solidFill>
              </a:rPr>
              <a:t>?</a:t>
            </a:r>
            <a:r>
              <a:rPr lang="zh-CN" altLang="en-US" sz="1400" dirty="0" smtClean="0">
                <a:solidFill>
                  <a:schemeClr val="bg1"/>
                </a:solidFill>
              </a:rPr>
              <a:t>号就是非贪婪模式，无？号就是贪婪模式。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贪婪模式：如果后面有很多个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可以一直匹配下去，直到匹配到最后一个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”,</a:t>
            </a:r>
            <a:r>
              <a:rPr lang="zh-CN" altLang="en-US" sz="1400" dirty="0" smtClean="0">
                <a:solidFill>
                  <a:schemeClr val="bg1"/>
                </a:solidFill>
              </a:rPr>
              <a:t>才会停下来。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非贪婪模式：即使后面有很多个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可以只会匹配一个，就会停下来。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src=“</a:t>
            </a:r>
            <a:r>
              <a:rPr lang="zh-CN" altLang="en-US" sz="1400" dirty="0" smtClean="0">
                <a:solidFill>
                  <a:schemeClr val="bg1"/>
                </a:solidFill>
              </a:rPr>
              <a:t>全匹配字符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022" y="1809476"/>
            <a:ext cx="5268286" cy="23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1736</Words>
  <Application>Microsoft Office PowerPoint</Application>
  <PresentationFormat>自定义</PresentationFormat>
  <Paragraphs>158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正则表达式  python</vt:lpstr>
      <vt:lpstr>是什么样的东西？？</vt:lpstr>
      <vt:lpstr>正则表达式在python中是如何应用的？</vt:lpstr>
      <vt:lpstr>re.compile方法</vt:lpstr>
      <vt:lpstr>re.match方法</vt:lpstr>
      <vt:lpstr>re.search方法</vt:lpstr>
      <vt:lpstr>re.findall方法</vt:lpstr>
      <vt:lpstr>正则表达式找出页面所有的图片链接</vt:lpstr>
      <vt:lpstr>re.findall(‘&lt;img.*?src=“(.*?)”.*?/&gt;’), doc)讲解一</vt:lpstr>
      <vt:lpstr>re.findall(‘&lt;img.*?src=“(.*?)”.*?/&gt;’), doc)讲解二</vt:lpstr>
      <vt:lpstr>实例解析贪婪模式和非贪婪模式</vt:lpstr>
      <vt:lpstr>详解邮箱正则表达式一</vt:lpstr>
      <vt:lpstr>详解邮箱正则表达式二</vt:lpstr>
      <vt:lpstr>详解邮箱正则表达式三</vt:lpstr>
      <vt:lpstr>详解邮箱正则表达式四</vt:lpstr>
      <vt:lpstr>Python的正则表达式反斜杠\转义一</vt:lpstr>
      <vt:lpstr>Python的字符串转义</vt:lpstr>
      <vt:lpstr>Python的正则表达式反斜杠\转义二</vt:lpstr>
      <vt:lpstr>Python的正则表达式反斜杠\转义三</vt:lpstr>
      <vt:lpstr>Python的正则表达式语法规则</vt:lpstr>
      <vt:lpstr>学习正则表达式链接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彩色商务</dc:title>
  <dc:creator>第一PPT</dc:creator>
  <cp:keywords>www.1ppt.com</cp:keywords>
  <cp:lastModifiedBy>Windows 用户</cp:lastModifiedBy>
  <cp:revision>202</cp:revision>
  <dcterms:created xsi:type="dcterms:W3CDTF">2014-12-12T13:36:21Z</dcterms:created>
  <dcterms:modified xsi:type="dcterms:W3CDTF">2018-08-12T15:04:46Z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</Properties>
</file>