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6" r:id="rId2"/>
    <p:sldId id="257" r:id="rId3"/>
    <p:sldId id="316" r:id="rId4"/>
    <p:sldId id="259" r:id="rId5"/>
    <p:sldId id="290" r:id="rId6"/>
    <p:sldId id="289" r:id="rId7"/>
    <p:sldId id="291" r:id="rId8"/>
    <p:sldId id="292" r:id="rId9"/>
    <p:sldId id="315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304" r:id="rId18"/>
    <p:sldId id="323" r:id="rId19"/>
    <p:sldId id="324" r:id="rId20"/>
    <p:sldId id="325" r:id="rId21"/>
    <p:sldId id="326" r:id="rId22"/>
    <p:sldId id="305" r:id="rId23"/>
    <p:sldId id="306" r:id="rId24"/>
    <p:sldId id="307" r:id="rId25"/>
    <p:sldId id="308" r:id="rId26"/>
    <p:sldId id="309" r:id="rId27"/>
    <p:sldId id="310" r:id="rId28"/>
    <p:sldId id="311" r:id="rId29"/>
    <p:sldId id="312" r:id="rId30"/>
    <p:sldId id="313" r:id="rId31"/>
    <p:sldId id="321" r:id="rId32"/>
    <p:sldId id="322" r:id="rId33"/>
    <p:sldId id="317" r:id="rId34"/>
    <p:sldId id="318" r:id="rId35"/>
    <p:sldId id="319" r:id="rId36"/>
    <p:sldId id="320" r:id="rId37"/>
    <p:sldId id="314" r:id="rId38"/>
    <p:sldId id="277" r:id="rId39"/>
    <p:sldId id="279" r:id="rId40"/>
    <p:sldId id="281" r:id="rId41"/>
    <p:sldId id="280" r:id="rId42"/>
    <p:sldId id="278" r:id="rId43"/>
    <p:sldId id="282" r:id="rId44"/>
    <p:sldId id="284" r:id="rId45"/>
    <p:sldId id="288" r:id="rId46"/>
    <p:sldId id="293" r:id="rId47"/>
    <p:sldId id="295" r:id="rId48"/>
    <p:sldId id="285" r:id="rId49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B17A"/>
    <a:srgbClr val="697A74"/>
    <a:srgbClr val="FDCB82"/>
    <a:srgbClr val="4F434F"/>
    <a:srgbClr val="FA9A6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 autoAdjust="0"/>
    <p:restoredTop sz="94660"/>
  </p:normalViewPr>
  <p:slideViewPr>
    <p:cSldViewPr snapToGrid="0">
      <p:cViewPr>
        <p:scale>
          <a:sx n="90" d="100"/>
          <a:sy n="90" d="100"/>
        </p:scale>
        <p:origin x="-1392" y="-6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96C836-68FD-46FD-9B04-DC3A074E096B}" type="datetimeFigureOut">
              <a:rPr lang="zh-CN" altLang="en-US" smtClean="0"/>
              <a:pPr/>
              <a:t>2018/8/19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D7714A-6692-4E52-82B9-0FFD1B5041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253275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pattFill prst="ltDnDiag">
          <a:fgClr>
            <a:srgbClr val="697A74"/>
          </a:fgClr>
          <a:bgClr>
            <a:srgbClr val="4F434F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/>
        </p:nvSpPr>
        <p:spPr>
          <a:xfrm>
            <a:off x="11416864" y="5930922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schemeClr val="bg2">
                    <a:lumMod val="50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2">
                    <a:lumMod val="50000"/>
                  </a:schemeClr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schemeClr val="bg2">
                    <a:lumMod val="50000"/>
                  </a:schemeClr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schemeClr val="bg2">
                    <a:lumMod val="50000"/>
                  </a:schemeClr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schemeClr val="bg2">
                    <a:lumMod val="50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2">
                    <a:lumMod val="50000"/>
                  </a:schemeClr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schemeClr val="bg2">
                    <a:lumMod val="50000"/>
                  </a:schemeClr>
                </a:solidFill>
                <a:latin typeface="Calibri"/>
                <a:ea typeface="宋体"/>
              </a:rPr>
              <a:t>www.1ppt.com/hangye/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schemeClr val="bg2">
                    <a:lumMod val="50000"/>
                  </a:schemeClr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schemeClr val="bg2">
                    <a:lumMod val="50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2">
                    <a:lumMod val="50000"/>
                  </a:schemeClr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schemeClr val="bg2">
                    <a:lumMod val="50000"/>
                  </a:schemeClr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schemeClr val="bg2">
                    <a:lumMod val="50000"/>
                  </a:schemeClr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schemeClr val="bg2">
                    <a:lumMod val="50000"/>
                  </a:schemeClr>
                </a:solidFill>
                <a:latin typeface="Calibri"/>
                <a:ea typeface="宋体"/>
              </a:rPr>
              <a:t>www.1ppt.com/sucai/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schemeClr val="bg2">
                    <a:lumMod val="50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2">
                    <a:lumMod val="50000"/>
                  </a:schemeClr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schemeClr val="bg2">
                    <a:lumMod val="50000"/>
                  </a:schemeClr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schemeClr val="bg2">
                    <a:lumMod val="50000"/>
                  </a:schemeClr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schemeClr val="bg2">
                    <a:lumMod val="50000"/>
                  </a:schemeClr>
                </a:solidFill>
                <a:latin typeface="Calibri"/>
                <a:ea typeface="宋体"/>
              </a:rPr>
              <a:t>www.1ppt.com/tubiao/    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schemeClr val="bg2">
                    <a:lumMod val="50000"/>
                  </a:schemeClr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schemeClr val="bg2">
                    <a:lumMod val="50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2">
                    <a:lumMod val="50000"/>
                  </a:schemeClr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schemeClr val="bg2">
                    <a:lumMod val="50000"/>
                  </a:schemeClr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schemeClr val="bg2">
                    <a:lumMod val="50000"/>
                  </a:schemeClr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schemeClr val="bg2">
                    <a:lumMod val="50000"/>
                  </a:schemeClr>
                </a:solidFill>
                <a:latin typeface="Calibri"/>
                <a:ea typeface="宋体"/>
              </a:rPr>
              <a:t>www.1ppt.com/powerpoint/    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schemeClr val="bg2">
                    <a:lumMod val="50000"/>
                  </a:schemeClr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schemeClr val="bg2">
                    <a:lumMod val="50000"/>
                  </a:schemeClr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schemeClr val="bg2">
                    <a:lumMod val="50000"/>
                  </a:schemeClr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schemeClr val="bg2">
                    <a:lumMod val="50000"/>
                  </a:schemeClr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schemeClr val="bg2">
                    <a:lumMod val="50000"/>
                  </a:schemeClr>
                </a:solidFill>
                <a:latin typeface="Calibri"/>
                <a:ea typeface="宋体"/>
              </a:rPr>
              <a:t>www.1ppt.com/excel/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schemeClr val="bg2">
                    <a:lumMod val="50000"/>
                  </a:schemeClr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schemeClr val="bg2">
                    <a:lumMod val="50000"/>
                  </a:schemeClr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schemeClr val="bg2">
                    <a:lumMod val="50000"/>
                  </a:schemeClr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schemeClr val="bg2">
                    <a:lumMod val="50000"/>
                  </a:schemeClr>
                </a:solidFill>
                <a:latin typeface="Calibri"/>
                <a:ea typeface="宋体"/>
              </a:rPr>
              <a:t>www.1ppt.com/kejian/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schemeClr val="bg2">
                    <a:lumMod val="50000"/>
                  </a:schemeClr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schemeClr val="bg2">
                    <a:lumMod val="50000"/>
                  </a:schemeClr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schemeClr val="bg2">
                    <a:lumMod val="50000"/>
                  </a:schemeClr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schemeClr val="bg2">
                    <a:lumMod val="50000"/>
                  </a:schemeClr>
                </a:solidFill>
                <a:latin typeface="Calibri"/>
                <a:ea typeface="宋体"/>
              </a:rPr>
              <a:t>www.1ppt.com/shiti/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schemeClr val="bg2">
                    <a:lumMod val="50000"/>
                  </a:schemeClr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schemeClr val="bg2">
                    <a:lumMod val="50000"/>
                  </a:schemeClr>
                </a:solidFill>
                <a:latin typeface="Calibri"/>
                <a:ea typeface="宋体"/>
              </a:rPr>
              <a:t>www.1ppt.com/jiaoan/  </a:t>
            </a:r>
            <a:r>
              <a:rPr lang="en-US" altLang="zh-CN" sz="100" dirty="0" smtClean="0">
                <a:solidFill>
                  <a:schemeClr val="bg2">
                    <a:lumMod val="50000"/>
                  </a:schemeClr>
                </a:solidFill>
                <a:latin typeface="Calibri"/>
                <a:ea typeface="宋体"/>
              </a:rPr>
              <a:t>      </a:t>
            </a:r>
            <a:endParaRPr lang="en-US" altLang="zh-CN" sz="100" dirty="0">
              <a:solidFill>
                <a:schemeClr val="bg2">
                  <a:lumMod val="50000"/>
                </a:schemeClr>
              </a:solidFill>
              <a:latin typeface="Calibri"/>
              <a:ea typeface="宋体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 smtClean="0">
                <a:solidFill>
                  <a:schemeClr val="bg2">
                    <a:lumMod val="50000"/>
                  </a:schemeClr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 smtClean="0">
                <a:solidFill>
                  <a:schemeClr val="bg2">
                    <a:lumMod val="50000"/>
                  </a:schemeClr>
                </a:solidFill>
                <a:latin typeface="Calibri"/>
                <a:ea typeface="宋体"/>
              </a:rPr>
              <a:t>www.1ppt.com/ziti/</a:t>
            </a:r>
            <a:endParaRPr lang="en-US" altLang="zh-CN" sz="100" dirty="0">
              <a:solidFill>
                <a:schemeClr val="bg2">
                  <a:lumMod val="50000"/>
                </a:schemeClr>
              </a:solidFill>
              <a:latin typeface="Calibri"/>
              <a:ea typeface="宋体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schemeClr val="bg2">
                    <a:lumMod val="50000"/>
                  </a:schemeClr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schemeClr val="bg2">
                  <a:lumMod val="50000"/>
                </a:schemeClr>
              </a:solidFill>
              <a:latin typeface="Calibri"/>
              <a:ea typeface="宋体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0" y="5724527"/>
            <a:ext cx="12192000" cy="1133475"/>
          </a:xfrm>
          <a:prstGeom prst="rect">
            <a:avLst/>
          </a:prstGeom>
          <a:solidFill>
            <a:srgbClr val="FA9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等腰三角形 4"/>
          <p:cNvSpPr/>
          <p:nvPr userDrawn="1"/>
        </p:nvSpPr>
        <p:spPr>
          <a:xfrm rot="10800000">
            <a:off x="5748339" y="5721350"/>
            <a:ext cx="695325" cy="412750"/>
          </a:xfrm>
          <a:prstGeom prst="triangle">
            <a:avLst/>
          </a:prstGeom>
          <a:pattFill prst="ltDnDiag">
            <a:fgClr>
              <a:srgbClr val="697A74"/>
            </a:fgClr>
            <a:bgClr>
              <a:srgbClr val="4F434F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5970502" y="5384647"/>
            <a:ext cx="250999" cy="400018"/>
            <a:chOff x="5950141" y="5407218"/>
            <a:chExt cx="284294" cy="453081"/>
          </a:xfrm>
          <a:solidFill>
            <a:schemeClr val="bg1"/>
          </a:solidFill>
        </p:grpSpPr>
        <p:sp>
          <p:nvSpPr>
            <p:cNvPr id="7" name="L 形 6"/>
            <p:cNvSpPr/>
            <p:nvPr/>
          </p:nvSpPr>
          <p:spPr>
            <a:xfrm rot="18900000">
              <a:off x="5957566" y="5583430"/>
              <a:ext cx="276869" cy="276869"/>
            </a:xfrm>
            <a:prstGeom prst="corner">
              <a:avLst>
                <a:gd name="adj1" fmla="val 13889"/>
                <a:gd name="adj2" fmla="val 1388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" name="L 形 7"/>
            <p:cNvSpPr/>
            <p:nvPr/>
          </p:nvSpPr>
          <p:spPr>
            <a:xfrm rot="18900000">
              <a:off x="5950141" y="5407218"/>
              <a:ext cx="276869" cy="276869"/>
            </a:xfrm>
            <a:prstGeom prst="corner">
              <a:avLst>
                <a:gd name="adj1" fmla="val 13889"/>
                <a:gd name="adj2" fmla="val 1388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71C1ED-5382-4481-B960-64554CE7188B}" type="datetimeFigureOut">
              <a:rPr lang="zh-CN" altLang="en-US"/>
              <a:pPr>
                <a:defRPr/>
              </a:pPr>
              <a:t>2018/8/19</a:t>
            </a:fld>
            <a:endParaRPr lang="zh-CN" altLang="en-US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1A90D4-F80A-4F6A-8488-162C5583BCEE}" type="slidenum">
              <a:rPr lang="zh-CN" altLang="en-US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446545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36B686-79C9-4BA3-8745-2DFE06E33F47}" type="datetimeFigureOut">
              <a:rPr lang="zh-CN" altLang="en-US"/>
              <a:pPr>
                <a:defRPr/>
              </a:pPr>
              <a:t>2018/8/19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0D543F-B1EE-40E8-8613-EFECA4BB1A6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16076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pattFill prst="ltDnDiag">
          <a:fgClr>
            <a:srgbClr val="697A74"/>
          </a:fgClr>
          <a:bgClr>
            <a:srgbClr val="4F434F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-19050"/>
            <a:ext cx="12192000" cy="2819400"/>
          </a:xfrm>
          <a:prstGeom prst="rect">
            <a:avLst/>
          </a:prstGeom>
          <a:solidFill>
            <a:srgbClr val="FA9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等腰三角形 4"/>
          <p:cNvSpPr/>
          <p:nvPr userDrawn="1"/>
        </p:nvSpPr>
        <p:spPr>
          <a:xfrm rot="10800000">
            <a:off x="5748339" y="2727325"/>
            <a:ext cx="695325" cy="412750"/>
          </a:xfrm>
          <a:prstGeom prst="triangle">
            <a:avLst/>
          </a:prstGeom>
          <a:solidFill>
            <a:srgbClr val="FA9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885951" y="4589465"/>
            <a:ext cx="84201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B4B17A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824B47-A9E4-4DDB-AE7C-723D6A7261B1}" type="datetimeFigureOut">
              <a:rPr lang="zh-CN" altLang="en-US"/>
              <a:pPr>
                <a:defRPr/>
              </a:pPr>
              <a:t>2018/8/19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F193F4-4D42-4B4F-AA67-41B092FCE4D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45255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4F43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 flipV="1">
            <a:off x="0" y="6496050"/>
            <a:ext cx="12192000" cy="361950"/>
          </a:xfrm>
          <a:prstGeom prst="rect">
            <a:avLst/>
          </a:prstGeom>
          <a:solidFill>
            <a:srgbClr val="FA9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等腰三角形 3"/>
          <p:cNvSpPr/>
          <p:nvPr userDrawn="1"/>
        </p:nvSpPr>
        <p:spPr>
          <a:xfrm rot="10800000">
            <a:off x="5921375" y="6496052"/>
            <a:ext cx="349251" cy="206375"/>
          </a:xfrm>
          <a:prstGeom prst="triangle">
            <a:avLst/>
          </a:prstGeom>
          <a:solidFill>
            <a:srgbClr val="4F43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C120D8-F436-4E19-9024-BE7A67FA3A91}" type="datetimeFigureOut">
              <a:rPr lang="zh-CN" altLang="en-US"/>
              <a:pPr>
                <a:defRPr/>
              </a:pPr>
              <a:t>2018/8/19</a:t>
            </a:fld>
            <a:endParaRPr lang="zh-CN" altLang="en-US"/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9E469D-7693-46FB-90C2-80DA1CF1284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02099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6B0DB5-D8F0-4148-BE3C-E2BE373C5A31}" type="datetimeFigureOut">
              <a:rPr lang="zh-CN" altLang="en-US"/>
              <a:pPr>
                <a:defRPr/>
              </a:pPr>
              <a:t>2018/8/19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FF58C0-3E4C-481E-8590-3236BCAAE06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78798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512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198DAF3-186C-4DCF-A6ED-203F3CE35051}" type="datetimeFigureOut">
              <a:rPr lang="zh-CN" altLang="en-US"/>
              <a:pPr>
                <a:defRPr/>
              </a:pPr>
              <a:t>2018/8/19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DEDFA119-2519-4458-A94F-E94B9D56C5EE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5" r:id="rId2"/>
    <p:sldLayoutId id="2147483678" r:id="rId3"/>
    <p:sldLayoutId id="2147483679" r:id="rId4"/>
    <p:sldLayoutId id="2147483676" r:id="rId5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微软雅黑" panose="020B0503020204020204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微软雅黑" panose="020B0503020204020204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微软雅黑" panose="020B0503020204020204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微软雅黑" panose="020B0503020204020204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微软雅黑" panose="020B0503020204020204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微软雅黑" panose="020B0503020204020204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微软雅黑" panose="020B0503020204020204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微软雅黑" panose="020B0503020204020204" pitchFamily="34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file:///\\\&#21487;&#20197;&#20998;2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csdn.net/losteng/article/details/51280968" TargetMode="Externa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011363"/>
            <a:ext cx="9144000" cy="2387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8000" b="1" dirty="0" smtClean="0">
                <a:solidFill>
                  <a:srgbClr val="FA9A60"/>
                </a:solidFill>
                <a:latin typeface="+mj-ea"/>
              </a:rPr>
              <a:t>正则表达式</a:t>
            </a:r>
            <a:r>
              <a:rPr lang="en-US" altLang="zh-CN" sz="9600" b="1" dirty="0" smtClean="0"/>
              <a:t> 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en-US" altLang="zh-CN" b="1" dirty="0" smtClean="0"/>
              <a:t>python</a:t>
            </a:r>
            <a:endParaRPr lang="zh-CN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rtlCol="0" anchor="t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600" dirty="0" smtClean="0">
                <a:solidFill>
                  <a:srgbClr val="FDCB82"/>
                </a:solidFill>
              </a:rPr>
              <a:t>正则表达式 </a:t>
            </a:r>
            <a:r>
              <a:rPr lang="en-US" altLang="zh-CN" sz="5400" dirty="0" smtClean="0">
                <a:solidFill>
                  <a:srgbClr val="FDCB82"/>
                </a:solidFill>
              </a:rPr>
              <a:t>.</a:t>
            </a:r>
            <a:r>
              <a:rPr lang="en-US" altLang="zh-CN" sz="3600" dirty="0" smtClean="0">
                <a:solidFill>
                  <a:srgbClr val="FDCB82"/>
                </a:solidFill>
              </a:rPr>
              <a:t> </a:t>
            </a:r>
            <a:r>
              <a:rPr lang="zh-CN" altLang="en-US" sz="3600" dirty="0" smtClean="0">
                <a:solidFill>
                  <a:srgbClr val="FDCB82"/>
                </a:solidFill>
              </a:rPr>
              <a:t>字符</a:t>
            </a:r>
            <a:endParaRPr lang="zh-CN" altLang="en-US" sz="3600" dirty="0">
              <a:solidFill>
                <a:srgbClr val="FDCB82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8138" y="1519681"/>
            <a:ext cx="3619500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5365" y="3814430"/>
            <a:ext cx="29622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矩形 8"/>
          <p:cNvSpPr/>
          <p:nvPr/>
        </p:nvSpPr>
        <p:spPr>
          <a:xfrm>
            <a:off x="778450" y="2914725"/>
            <a:ext cx="64620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.         </a:t>
            </a:r>
            <a:r>
              <a:rPr lang="zh-CN" altLang="en-US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匹配任意字符（不包括换行符）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rtlCol="0" anchor="t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600" dirty="0" smtClean="0">
                <a:solidFill>
                  <a:srgbClr val="FDCB82"/>
                </a:solidFill>
              </a:rPr>
              <a:t>正则表达式 </a:t>
            </a:r>
            <a:r>
              <a:rPr lang="en-US" altLang="zh-CN" sz="5400" dirty="0" smtClean="0">
                <a:solidFill>
                  <a:srgbClr val="FDCB82"/>
                </a:solidFill>
              </a:rPr>
              <a:t>^</a:t>
            </a:r>
            <a:r>
              <a:rPr lang="zh-CN" altLang="en-US" sz="3600" dirty="0" smtClean="0">
                <a:solidFill>
                  <a:srgbClr val="FDCB82"/>
                </a:solidFill>
              </a:rPr>
              <a:t>字符</a:t>
            </a:r>
            <a:endParaRPr lang="zh-CN" altLang="en-US" sz="3600" dirty="0">
              <a:solidFill>
                <a:srgbClr val="FDCB82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78450" y="2914725"/>
            <a:ext cx="47211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^                    </a:t>
            </a:r>
            <a:r>
              <a:rPr lang="zh-CN" altLang="en-US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匹配开始位置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2415" y="1510377"/>
            <a:ext cx="569595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1959" y="4029629"/>
            <a:ext cx="3800475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rtlCol="0" anchor="t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600" dirty="0" smtClean="0">
                <a:solidFill>
                  <a:srgbClr val="FDCB82"/>
                </a:solidFill>
              </a:rPr>
              <a:t>正则表达式 </a:t>
            </a:r>
            <a:r>
              <a:rPr lang="en-US" altLang="zh-CN" sz="5400" dirty="0" smtClean="0">
                <a:solidFill>
                  <a:srgbClr val="FDCB82"/>
                </a:solidFill>
              </a:rPr>
              <a:t>$</a:t>
            </a:r>
            <a:r>
              <a:rPr lang="zh-CN" altLang="en-US" sz="3600" dirty="0" smtClean="0">
                <a:solidFill>
                  <a:srgbClr val="FDCB82"/>
                </a:solidFill>
              </a:rPr>
              <a:t>字符</a:t>
            </a:r>
            <a:endParaRPr lang="zh-CN" altLang="en-US" sz="3600" dirty="0">
              <a:solidFill>
                <a:srgbClr val="FDCB82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78450" y="2914725"/>
            <a:ext cx="46650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$                    </a:t>
            </a:r>
            <a:r>
              <a:rPr lang="zh-CN" altLang="en-US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匹配结束位置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9549" y="1597653"/>
            <a:ext cx="5629275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9409" y="3833480"/>
            <a:ext cx="37719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rtlCol="0" anchor="t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600" dirty="0" smtClean="0">
                <a:solidFill>
                  <a:srgbClr val="FDCB82"/>
                </a:solidFill>
              </a:rPr>
              <a:t>正则表达式 </a:t>
            </a:r>
            <a:r>
              <a:rPr lang="en-US" altLang="zh-CN" sz="5400" dirty="0" smtClean="0">
                <a:solidFill>
                  <a:srgbClr val="FDCB82"/>
                </a:solidFill>
              </a:rPr>
              <a:t>*</a:t>
            </a:r>
            <a:r>
              <a:rPr lang="zh-CN" altLang="en-US" sz="3600" dirty="0" smtClean="0">
                <a:solidFill>
                  <a:srgbClr val="FDCB82"/>
                </a:solidFill>
              </a:rPr>
              <a:t>字符</a:t>
            </a:r>
            <a:endParaRPr lang="zh-CN" altLang="en-US" sz="3600" dirty="0">
              <a:solidFill>
                <a:srgbClr val="FDCB82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78450" y="2914725"/>
            <a:ext cx="65181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*                   </a:t>
            </a:r>
            <a:r>
              <a:rPr lang="zh-CN" altLang="en-US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匹配前一个元字符</a:t>
            </a:r>
            <a:r>
              <a:rPr lang="en-US" altLang="zh-CN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0</a:t>
            </a:r>
            <a:r>
              <a:rPr lang="zh-CN" altLang="en-US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到多次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3502" y="1644946"/>
            <a:ext cx="4695825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1632" y="4097855"/>
            <a:ext cx="5286375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rtlCol="0" anchor="t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600" dirty="0" smtClean="0">
                <a:solidFill>
                  <a:srgbClr val="FDCB82"/>
                </a:solidFill>
              </a:rPr>
              <a:t>正则表达式 </a:t>
            </a:r>
            <a:r>
              <a:rPr lang="en-US" altLang="zh-CN" sz="5400" dirty="0" smtClean="0">
                <a:solidFill>
                  <a:srgbClr val="FDCB82"/>
                </a:solidFill>
              </a:rPr>
              <a:t>+</a:t>
            </a:r>
            <a:r>
              <a:rPr lang="zh-CN" altLang="en-US" sz="3600" dirty="0" smtClean="0">
                <a:solidFill>
                  <a:srgbClr val="FDCB82"/>
                </a:solidFill>
              </a:rPr>
              <a:t>字符</a:t>
            </a:r>
            <a:endParaRPr lang="zh-CN" altLang="en-US" sz="3600" dirty="0">
              <a:solidFill>
                <a:srgbClr val="FDCB82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78450" y="2914725"/>
            <a:ext cx="65181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*                   </a:t>
            </a:r>
            <a:r>
              <a:rPr lang="zh-CN" altLang="en-US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匹配前一个元字符</a:t>
            </a:r>
            <a:r>
              <a:rPr lang="en-US" altLang="zh-CN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1</a:t>
            </a:r>
            <a:r>
              <a:rPr lang="zh-CN" altLang="en-US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到多次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60129" y="1607178"/>
            <a:ext cx="485775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2074" y="3777771"/>
            <a:ext cx="4562475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rtlCol="0" anchor="t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600" dirty="0" smtClean="0">
                <a:solidFill>
                  <a:srgbClr val="FDCB82"/>
                </a:solidFill>
              </a:rPr>
              <a:t>正则表达式 ？字符</a:t>
            </a:r>
            <a:endParaRPr lang="zh-CN" altLang="en-US" sz="3600" dirty="0">
              <a:solidFill>
                <a:srgbClr val="FDCB82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78450" y="2914725"/>
            <a:ext cx="64588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？</a:t>
            </a:r>
            <a:r>
              <a:rPr lang="en-US" altLang="zh-CN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                  </a:t>
            </a:r>
            <a:r>
              <a:rPr lang="zh-CN" altLang="en-US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匹配前一个元字符</a:t>
            </a:r>
            <a:r>
              <a:rPr lang="en-US" altLang="zh-CN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0</a:t>
            </a:r>
            <a:r>
              <a:rPr lang="zh-CN" altLang="en-US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到</a:t>
            </a:r>
            <a:r>
              <a:rPr lang="en-US" altLang="zh-CN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1</a:t>
            </a:r>
            <a:r>
              <a:rPr lang="zh-CN" altLang="en-US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次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4610" y="1633205"/>
            <a:ext cx="4714875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3344" y="4298102"/>
            <a:ext cx="654367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rtlCol="0" anchor="t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600" dirty="0" smtClean="0">
                <a:solidFill>
                  <a:srgbClr val="FDCB82"/>
                </a:solidFill>
              </a:rPr>
              <a:t>正则表达式 </a:t>
            </a:r>
            <a:r>
              <a:rPr lang="en-US" altLang="zh-CN" sz="3600" dirty="0" smtClean="0">
                <a:solidFill>
                  <a:srgbClr val="FDCB82"/>
                </a:solidFill>
              </a:rPr>
              <a:t>{</a:t>
            </a:r>
            <a:r>
              <a:rPr lang="en-US" altLang="zh-CN" sz="3600" dirty="0" err="1" smtClean="0">
                <a:solidFill>
                  <a:srgbClr val="FDCB82"/>
                </a:solidFill>
              </a:rPr>
              <a:t>m,n</a:t>
            </a:r>
            <a:r>
              <a:rPr lang="en-US" altLang="zh-CN" sz="3600" dirty="0" smtClean="0">
                <a:solidFill>
                  <a:srgbClr val="FDCB82"/>
                </a:solidFill>
              </a:rPr>
              <a:t>}</a:t>
            </a:r>
            <a:r>
              <a:rPr lang="zh-CN" altLang="en-US" sz="3600" dirty="0" smtClean="0">
                <a:solidFill>
                  <a:srgbClr val="FDCB82"/>
                </a:solidFill>
              </a:rPr>
              <a:t>字符</a:t>
            </a:r>
            <a:endParaRPr lang="zh-CN" altLang="en-US" sz="3600" dirty="0">
              <a:solidFill>
                <a:srgbClr val="FDCB82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78450" y="2914725"/>
            <a:ext cx="69108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{</a:t>
            </a:r>
            <a:r>
              <a:rPr lang="en-US" altLang="zh-CN" sz="2800" dirty="0" err="1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m,n</a:t>
            </a:r>
            <a:r>
              <a:rPr lang="en-US" altLang="zh-CN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}                </a:t>
            </a:r>
            <a:r>
              <a:rPr lang="zh-CN" altLang="en-US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匹配前一个元字符</a:t>
            </a:r>
            <a:r>
              <a:rPr lang="en-US" altLang="zh-CN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m</a:t>
            </a:r>
            <a:r>
              <a:rPr lang="zh-CN" altLang="en-US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到</a:t>
            </a:r>
            <a:r>
              <a:rPr lang="en-US" altLang="zh-CN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n</a:t>
            </a:r>
            <a:r>
              <a:rPr lang="zh-CN" altLang="en-US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次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9355" y="1256526"/>
            <a:ext cx="4752975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49399" y="4048125"/>
            <a:ext cx="3467100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rtlCol="0" anchor="t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600" dirty="0" smtClean="0">
                <a:solidFill>
                  <a:srgbClr val="FDCB82"/>
                </a:solidFill>
              </a:rPr>
              <a:t>正则表达式 </a:t>
            </a:r>
            <a:r>
              <a:rPr lang="en-US" altLang="zh-CN" sz="3600" dirty="0" smtClean="0">
                <a:solidFill>
                  <a:srgbClr val="FDCB82"/>
                </a:solidFill>
              </a:rPr>
              <a:t>\\</a:t>
            </a:r>
            <a:r>
              <a:rPr lang="zh-CN" altLang="en-US" sz="3600" dirty="0" smtClean="0">
                <a:solidFill>
                  <a:srgbClr val="FDCB82"/>
                </a:solidFill>
              </a:rPr>
              <a:t>字符</a:t>
            </a:r>
            <a:r>
              <a:rPr lang="en-US" altLang="zh-CN" sz="3600" dirty="0" smtClean="0">
                <a:solidFill>
                  <a:srgbClr val="FDCB82"/>
                </a:solidFill>
              </a:rPr>
              <a:t>(</a:t>
            </a:r>
            <a:r>
              <a:rPr lang="zh-CN" altLang="en-US" sz="3600" dirty="0" smtClean="0">
                <a:solidFill>
                  <a:srgbClr val="FDCB82"/>
                </a:solidFill>
              </a:rPr>
              <a:t>这是在不加</a:t>
            </a:r>
            <a:r>
              <a:rPr lang="en-US" altLang="zh-CN" sz="3600" dirty="0" smtClean="0">
                <a:solidFill>
                  <a:srgbClr val="FDCB82"/>
                </a:solidFill>
              </a:rPr>
              <a:t>r</a:t>
            </a:r>
            <a:r>
              <a:rPr lang="zh-CN" altLang="en-US" sz="3600" dirty="0" smtClean="0">
                <a:solidFill>
                  <a:srgbClr val="FDCB82"/>
                </a:solidFill>
              </a:rPr>
              <a:t>的情况下</a:t>
            </a:r>
            <a:r>
              <a:rPr lang="en-US" altLang="zh-CN" sz="3600" dirty="0" smtClean="0">
                <a:solidFill>
                  <a:srgbClr val="FDCB82"/>
                </a:solidFill>
              </a:rPr>
              <a:t>)</a:t>
            </a:r>
            <a:endParaRPr lang="zh-CN" altLang="en-US" sz="3600" dirty="0">
              <a:solidFill>
                <a:srgbClr val="FDCB82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78450" y="2914725"/>
            <a:ext cx="9520555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转义字符，跟在其后的字符将失去作为特殊元字符的含义，</a:t>
            </a:r>
            <a:endParaRPr lang="en-US" altLang="zh-CN" sz="2800" dirty="0" smtClean="0">
              <a:solidFill>
                <a:srgbClr val="FDCB82"/>
              </a:solidFill>
              <a:latin typeface="+mj-lt"/>
              <a:ea typeface="+mj-ea"/>
              <a:cs typeface="+mj-cs"/>
            </a:endParaRPr>
          </a:p>
          <a:p>
            <a:r>
              <a:rPr lang="zh-CN" altLang="en-US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例如</a:t>
            </a:r>
            <a:r>
              <a:rPr lang="en-US" altLang="zh-CN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\\.</a:t>
            </a:r>
            <a:r>
              <a:rPr lang="zh-CN" altLang="en-US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只能匹配</a:t>
            </a:r>
            <a:r>
              <a:rPr lang="en-US" altLang="zh-CN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.</a:t>
            </a:r>
            <a:r>
              <a:rPr lang="zh-CN" altLang="en-US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，不能再匹配任意字符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2283" y="1142890"/>
            <a:ext cx="531495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8075" y="4183247"/>
            <a:ext cx="396240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57618" y="1140232"/>
            <a:ext cx="484822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rtlCol="0" anchor="t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3600" dirty="0" smtClean="0">
                <a:solidFill>
                  <a:srgbClr val="FDCB82"/>
                </a:solidFill>
              </a:rPr>
              <a:t>Python</a:t>
            </a:r>
            <a:r>
              <a:rPr lang="zh-CN" altLang="en-US" sz="3600" dirty="0" smtClean="0">
                <a:solidFill>
                  <a:srgbClr val="FDCB82"/>
                </a:solidFill>
              </a:rPr>
              <a:t>的正则表达式反斜杠</a:t>
            </a:r>
            <a:r>
              <a:rPr lang="en-US" altLang="zh-CN" sz="3600" dirty="0" smtClean="0">
                <a:solidFill>
                  <a:srgbClr val="FDCB82"/>
                </a:solidFill>
              </a:rPr>
              <a:t>\</a:t>
            </a:r>
            <a:r>
              <a:rPr lang="zh-CN" altLang="en-US" sz="3600" dirty="0" smtClean="0">
                <a:solidFill>
                  <a:srgbClr val="FDCB82"/>
                </a:solidFill>
              </a:rPr>
              <a:t>转义一</a:t>
            </a:r>
            <a:endParaRPr lang="zh-CN" altLang="en-US" sz="3600" dirty="0">
              <a:solidFill>
                <a:srgbClr val="FDCB82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28253" y="1274616"/>
            <a:ext cx="5215372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</a:rPr>
              <a:t>为什么最好在正则表达式前加上</a:t>
            </a:r>
            <a:r>
              <a:rPr lang="en-US" altLang="zh-CN" sz="1400" dirty="0" smtClean="0">
                <a:solidFill>
                  <a:schemeClr val="bg1"/>
                </a:solidFill>
              </a:rPr>
              <a:t>r</a:t>
            </a:r>
            <a:r>
              <a:rPr lang="zh-CN" altLang="en-US" sz="1400" dirty="0" smtClean="0">
                <a:solidFill>
                  <a:schemeClr val="bg1"/>
                </a:solidFill>
              </a:rPr>
              <a:t>？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endParaRPr lang="en-US" altLang="zh-CN" sz="1400" dirty="0" smtClean="0">
              <a:solidFill>
                <a:schemeClr val="bg1"/>
              </a:solidFill>
            </a:endParaRPr>
          </a:p>
          <a:p>
            <a:r>
              <a:rPr lang="zh-CN" altLang="en-US" sz="1400" dirty="0" smtClean="0">
                <a:solidFill>
                  <a:schemeClr val="bg1"/>
                </a:solidFill>
              </a:rPr>
              <a:t>为了更容易理解，在字符串加</a:t>
            </a:r>
            <a:r>
              <a:rPr lang="en-US" altLang="zh-CN" sz="36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r</a:t>
            </a:r>
            <a:r>
              <a:rPr lang="zh-CN" altLang="en-US" sz="1400" dirty="0" smtClean="0">
                <a:solidFill>
                  <a:schemeClr val="bg1"/>
                </a:solidFill>
              </a:rPr>
              <a:t>，变成原生字符串，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endParaRPr lang="en-US" altLang="zh-CN" sz="1400" dirty="0" smtClean="0">
              <a:solidFill>
                <a:schemeClr val="bg1"/>
              </a:solidFill>
            </a:endParaRPr>
          </a:p>
          <a:p>
            <a:r>
              <a:rPr lang="zh-CN" altLang="en-US" sz="36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是为了解决反斜杠的困扰</a:t>
            </a:r>
            <a:endParaRPr lang="en-US" altLang="zh-CN" sz="3600" dirty="0" smtClean="0">
              <a:solidFill>
                <a:srgbClr val="FDCB82"/>
              </a:solidFill>
              <a:latin typeface="+mj-lt"/>
              <a:ea typeface="+mj-ea"/>
              <a:cs typeface="+mj-cs"/>
            </a:endParaRPr>
          </a:p>
          <a:p>
            <a:endParaRPr lang="en-US" altLang="zh-CN" sz="1400" dirty="0" smtClean="0">
              <a:solidFill>
                <a:schemeClr val="bg1"/>
              </a:solidFill>
            </a:endParaRPr>
          </a:p>
          <a:p>
            <a:endParaRPr lang="en-US" altLang="zh-CN" sz="1400" dirty="0" smtClean="0">
              <a:solidFill>
                <a:schemeClr val="bg1"/>
              </a:solidFill>
            </a:endParaRPr>
          </a:p>
          <a:p>
            <a:endParaRPr lang="zh-CN" altLang="en-US" sz="14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rtlCol="0" anchor="t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3600" dirty="0" smtClean="0">
                <a:solidFill>
                  <a:srgbClr val="FDCB82"/>
                </a:solidFill>
              </a:rPr>
              <a:t>Python</a:t>
            </a:r>
            <a:r>
              <a:rPr lang="zh-CN" altLang="en-US" sz="3600" dirty="0" smtClean="0">
                <a:solidFill>
                  <a:srgbClr val="FDCB82"/>
                </a:solidFill>
              </a:rPr>
              <a:t>的字符串转义</a:t>
            </a:r>
            <a:endParaRPr lang="zh-CN" altLang="en-US" sz="3600" dirty="0">
              <a:solidFill>
                <a:srgbClr val="FDCB82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07028" y="5551077"/>
            <a:ext cx="76200" cy="76200"/>
          </a:xfrm>
          <a:prstGeom prst="ellipse">
            <a:avLst/>
          </a:prstGeom>
          <a:solidFill>
            <a:srgbClr val="FA9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28253" y="1274616"/>
            <a:ext cx="521537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</a:rPr>
              <a:t>Python</a:t>
            </a:r>
            <a:r>
              <a:rPr lang="zh-CN" altLang="en-US" sz="1400" dirty="0" smtClean="0">
                <a:solidFill>
                  <a:schemeClr val="bg1"/>
                </a:solidFill>
              </a:rPr>
              <a:t>中</a:t>
            </a:r>
            <a:r>
              <a:rPr lang="en-US" altLang="zh-CN" sz="1400" dirty="0" smtClean="0">
                <a:solidFill>
                  <a:schemeClr val="bg1"/>
                </a:solidFill>
              </a:rPr>
              <a:t>‘r’</a:t>
            </a:r>
            <a:r>
              <a:rPr lang="zh-CN" altLang="en-US" sz="1400" dirty="0" smtClean="0">
                <a:solidFill>
                  <a:schemeClr val="bg1"/>
                </a:solidFill>
              </a:rPr>
              <a:t>是防止字符转义的。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endParaRPr lang="en-US" altLang="zh-CN" sz="1400" dirty="0" smtClean="0">
              <a:solidFill>
                <a:schemeClr val="bg1"/>
              </a:solidFill>
            </a:endParaRPr>
          </a:p>
          <a:p>
            <a:r>
              <a:rPr lang="zh-CN" altLang="en-US" sz="1400" dirty="0" smtClean="0">
                <a:solidFill>
                  <a:schemeClr val="bg1"/>
                </a:solidFill>
              </a:rPr>
              <a:t>如果路径中出现</a:t>
            </a:r>
            <a:r>
              <a:rPr lang="en-US" altLang="zh-CN" sz="1400" dirty="0" smtClean="0">
                <a:solidFill>
                  <a:schemeClr val="bg1"/>
                </a:solidFill>
              </a:rPr>
              <a:t>‘\t’</a:t>
            </a:r>
            <a:r>
              <a:rPr lang="zh-CN" altLang="en-US" sz="1400" dirty="0" smtClean="0">
                <a:solidFill>
                  <a:schemeClr val="bg1"/>
                </a:solidFill>
              </a:rPr>
              <a:t>的话 ，不加</a:t>
            </a:r>
            <a:r>
              <a:rPr lang="en-US" altLang="zh-CN" sz="1400" dirty="0" smtClean="0">
                <a:solidFill>
                  <a:schemeClr val="bg1"/>
                </a:solidFill>
              </a:rPr>
              <a:t>r</a:t>
            </a:r>
            <a:r>
              <a:rPr lang="zh-CN" altLang="en-US" sz="1400" dirty="0" smtClean="0">
                <a:solidFill>
                  <a:schemeClr val="bg1"/>
                </a:solidFill>
              </a:rPr>
              <a:t>的话，</a:t>
            </a:r>
            <a:r>
              <a:rPr lang="en-US" altLang="zh-CN" sz="1400" dirty="0" smtClean="0">
                <a:solidFill>
                  <a:schemeClr val="bg1"/>
                </a:solidFill>
              </a:rPr>
              <a:t>\t</a:t>
            </a:r>
            <a:r>
              <a:rPr lang="zh-CN" altLang="en-US" sz="1400" dirty="0" smtClean="0">
                <a:solidFill>
                  <a:schemeClr val="bg1"/>
                </a:solidFill>
              </a:rPr>
              <a:t>就会被转义 ，而加了</a:t>
            </a:r>
            <a:r>
              <a:rPr lang="en-US" altLang="zh-CN" sz="1400" dirty="0" smtClean="0">
                <a:solidFill>
                  <a:schemeClr val="bg1"/>
                </a:solidFill>
              </a:rPr>
              <a:t>‘r’</a:t>
            </a:r>
            <a:r>
              <a:rPr lang="zh-CN" altLang="en-US" sz="1400" dirty="0" smtClean="0">
                <a:solidFill>
                  <a:schemeClr val="bg1"/>
                </a:solidFill>
              </a:rPr>
              <a:t>之后，</a:t>
            </a:r>
            <a:r>
              <a:rPr lang="en-US" altLang="zh-CN" sz="1400" dirty="0" smtClean="0">
                <a:solidFill>
                  <a:schemeClr val="bg1"/>
                </a:solidFill>
              </a:rPr>
              <a:t>'\t'</a:t>
            </a:r>
            <a:r>
              <a:rPr lang="zh-CN" altLang="en-US" sz="1400" dirty="0" smtClean="0">
                <a:solidFill>
                  <a:schemeClr val="bg1"/>
                </a:solidFill>
              </a:rPr>
              <a:t>就能保留原有的样子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endParaRPr lang="zh-CN" altLang="en-US" sz="1400" dirty="0" smtClean="0">
              <a:solidFill>
                <a:schemeClr val="bg1"/>
              </a:solidFill>
            </a:endParaRPr>
          </a:p>
          <a:p>
            <a:r>
              <a:rPr lang="zh-CN" altLang="en-US" sz="1400" dirty="0" smtClean="0">
                <a:solidFill>
                  <a:schemeClr val="bg1"/>
                </a:solidFill>
              </a:rPr>
              <a:t>在字符串赋值的时候 ，前面加</a:t>
            </a:r>
            <a:r>
              <a:rPr lang="en-US" altLang="zh-CN" sz="1400" dirty="0" smtClean="0">
                <a:solidFill>
                  <a:schemeClr val="bg1"/>
                </a:solidFill>
              </a:rPr>
              <a:t>‘r’</a:t>
            </a:r>
            <a:r>
              <a:rPr lang="zh-CN" altLang="en-US" sz="1400" dirty="0" smtClean="0">
                <a:solidFill>
                  <a:schemeClr val="bg1"/>
                </a:solidFill>
              </a:rPr>
              <a:t>可以防止字符串不被转义，原理是在转义字符前加</a:t>
            </a:r>
            <a:r>
              <a:rPr lang="en-US" altLang="zh-CN" sz="1400" dirty="0" smtClean="0">
                <a:solidFill>
                  <a:schemeClr val="bg1"/>
                </a:solidFill>
              </a:rPr>
              <a:t>'\'</a:t>
            </a:r>
          </a:p>
          <a:p>
            <a:endParaRPr lang="en-US" altLang="zh-CN" sz="1400" dirty="0" smtClean="0">
              <a:solidFill>
                <a:schemeClr val="bg1"/>
              </a:solidFill>
            </a:endParaRPr>
          </a:p>
          <a:p>
            <a:endParaRPr lang="zh-CN" altLang="en-US" sz="1400" dirty="0" smtClean="0">
              <a:solidFill>
                <a:schemeClr val="bg1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2488" y="3662363"/>
            <a:ext cx="3171825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67213" y="3676650"/>
            <a:ext cx="3400425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048625" y="3519488"/>
            <a:ext cx="3486150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矩形 16"/>
          <p:cNvSpPr/>
          <p:nvPr/>
        </p:nvSpPr>
        <p:spPr>
          <a:xfrm>
            <a:off x="602631" y="5472927"/>
            <a:ext cx="32055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</a:rPr>
              <a:t>如果不加</a:t>
            </a:r>
            <a:r>
              <a:rPr lang="en-US" altLang="zh-CN" sz="1400" dirty="0" smtClean="0">
                <a:solidFill>
                  <a:schemeClr val="bg1"/>
                </a:solidFill>
              </a:rPr>
              <a:t>r, </a:t>
            </a:r>
            <a:r>
              <a:rPr lang="zh-CN" altLang="en-US" sz="1400" dirty="0" smtClean="0">
                <a:solidFill>
                  <a:schemeClr val="bg1"/>
                </a:solidFill>
              </a:rPr>
              <a:t>输出</a:t>
            </a:r>
            <a:r>
              <a:rPr lang="en-US" altLang="zh-CN" sz="1400" dirty="0" smtClean="0">
                <a:solidFill>
                  <a:schemeClr val="bg1"/>
                </a:solidFill>
              </a:rPr>
              <a:t>tab</a:t>
            </a:r>
            <a:r>
              <a:rPr lang="zh-CN" altLang="en-US" sz="1400" dirty="0" smtClean="0">
                <a:solidFill>
                  <a:schemeClr val="bg1"/>
                </a:solidFill>
              </a:rPr>
              <a:t>和回车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endParaRPr lang="zh-CN" altLang="en-US" sz="1400" dirty="0" smtClean="0">
              <a:solidFill>
                <a:schemeClr val="bg1"/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4157663" y="5575665"/>
            <a:ext cx="76200" cy="76200"/>
          </a:xfrm>
          <a:prstGeom prst="ellipse">
            <a:avLst/>
          </a:prstGeom>
          <a:solidFill>
            <a:srgbClr val="FA9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7958138" y="5585190"/>
            <a:ext cx="76200" cy="76200"/>
          </a:xfrm>
          <a:prstGeom prst="ellipse">
            <a:avLst/>
          </a:prstGeom>
          <a:solidFill>
            <a:srgbClr val="FA9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233928" y="5503717"/>
            <a:ext cx="320559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</a:rPr>
              <a:t>在</a:t>
            </a:r>
            <a:r>
              <a:rPr lang="en-US" altLang="zh-CN" sz="1400" dirty="0" smtClean="0">
                <a:solidFill>
                  <a:schemeClr val="bg1"/>
                </a:solidFill>
              </a:rPr>
              <a:t>\t  </a:t>
            </a:r>
            <a:r>
              <a:rPr lang="zh-CN" altLang="en-US" sz="1400" dirty="0" smtClean="0">
                <a:solidFill>
                  <a:schemeClr val="bg1"/>
                </a:solidFill>
              </a:rPr>
              <a:t>前面加</a:t>
            </a:r>
            <a:r>
              <a:rPr lang="en-US" altLang="zh-CN" sz="1400" dirty="0" smtClean="0">
                <a:solidFill>
                  <a:schemeClr val="bg1"/>
                </a:solidFill>
              </a:rPr>
              <a:t>\</a:t>
            </a:r>
            <a:r>
              <a:rPr lang="zh-CN" altLang="en-US" sz="1400" dirty="0" smtClean="0">
                <a:solidFill>
                  <a:schemeClr val="bg1"/>
                </a:solidFill>
              </a:rPr>
              <a:t>   </a:t>
            </a:r>
            <a:r>
              <a:rPr lang="en-US" altLang="zh-CN" sz="1400" dirty="0" smtClean="0">
                <a:solidFill>
                  <a:schemeClr val="bg1"/>
                </a:solidFill>
              </a:rPr>
              <a:t>,</a:t>
            </a:r>
            <a:r>
              <a:rPr lang="zh-CN" altLang="en-US" sz="1400" dirty="0" smtClean="0">
                <a:solidFill>
                  <a:schemeClr val="bg1"/>
                </a:solidFill>
              </a:rPr>
              <a:t>把</a:t>
            </a:r>
            <a:r>
              <a:rPr lang="en-US" altLang="zh-CN" sz="1400" dirty="0" smtClean="0">
                <a:solidFill>
                  <a:schemeClr val="bg1"/>
                </a:solidFill>
              </a:rPr>
              <a:t>\t</a:t>
            </a:r>
            <a:r>
              <a:rPr lang="zh-CN" altLang="en-US" sz="1400" dirty="0" smtClean="0">
                <a:solidFill>
                  <a:schemeClr val="bg1"/>
                </a:solidFill>
              </a:rPr>
              <a:t>的反斜杠转义了，就直接输出</a:t>
            </a:r>
            <a:r>
              <a:rPr lang="en-US" altLang="zh-CN" sz="1400" dirty="0" smtClean="0">
                <a:solidFill>
                  <a:schemeClr val="bg1"/>
                </a:solidFill>
              </a:rPr>
              <a:t>\t</a:t>
            </a:r>
            <a:r>
              <a:rPr lang="zh-CN" altLang="en-US" sz="1400" dirty="0" smtClean="0">
                <a:solidFill>
                  <a:schemeClr val="bg1"/>
                </a:solidFill>
              </a:rPr>
              <a:t>了，而后面的</a:t>
            </a:r>
            <a:r>
              <a:rPr lang="en-US" altLang="zh-CN" sz="1400" dirty="0" smtClean="0">
                <a:solidFill>
                  <a:schemeClr val="bg1"/>
                </a:solidFill>
              </a:rPr>
              <a:t>\r</a:t>
            </a:r>
            <a:r>
              <a:rPr lang="zh-CN" altLang="en-US" sz="1400" dirty="0" smtClean="0">
                <a:solidFill>
                  <a:schemeClr val="bg1"/>
                </a:solidFill>
              </a:rPr>
              <a:t>没有加</a:t>
            </a:r>
            <a:r>
              <a:rPr lang="en-US" altLang="zh-CN" sz="1400" dirty="0" smtClean="0">
                <a:solidFill>
                  <a:schemeClr val="bg1"/>
                </a:solidFill>
              </a:rPr>
              <a:t>\,</a:t>
            </a:r>
            <a:r>
              <a:rPr lang="zh-CN" altLang="en-US" sz="1400" dirty="0" smtClean="0">
                <a:solidFill>
                  <a:schemeClr val="bg1"/>
                </a:solidFill>
              </a:rPr>
              <a:t>就输出回车了。</a:t>
            </a:r>
            <a:endParaRPr lang="en-US" altLang="zh-CN" sz="1400" dirty="0" smtClean="0">
              <a:solidFill>
                <a:schemeClr val="bg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319153" y="5503717"/>
            <a:ext cx="32055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</a:rPr>
              <a:t>加</a:t>
            </a:r>
            <a:r>
              <a:rPr lang="en-US" altLang="zh-CN" sz="1400" dirty="0" smtClean="0">
                <a:solidFill>
                  <a:schemeClr val="bg1"/>
                </a:solidFill>
              </a:rPr>
              <a:t>r</a:t>
            </a:r>
            <a:r>
              <a:rPr lang="zh-CN" altLang="en-US" sz="1400" dirty="0" smtClean="0">
                <a:solidFill>
                  <a:schemeClr val="bg1"/>
                </a:solidFill>
              </a:rPr>
              <a:t>之后等于把反斜杠转义了，就把</a:t>
            </a:r>
            <a:r>
              <a:rPr lang="en-US" altLang="zh-CN" sz="1400" dirty="0" smtClean="0">
                <a:solidFill>
                  <a:schemeClr val="bg1"/>
                </a:solidFill>
              </a:rPr>
              <a:t>’\t\r’ </a:t>
            </a:r>
            <a:r>
              <a:rPr lang="zh-CN" altLang="en-US" sz="1400" dirty="0" smtClean="0">
                <a:solidFill>
                  <a:schemeClr val="bg1"/>
                </a:solidFill>
              </a:rPr>
              <a:t>输出了</a:t>
            </a:r>
          </a:p>
        </p:txBody>
      </p:sp>
      <p:sp>
        <p:nvSpPr>
          <p:cNvPr id="22" name="矩形 21"/>
          <p:cNvSpPr/>
          <p:nvPr/>
        </p:nvSpPr>
        <p:spPr>
          <a:xfrm>
            <a:off x="7538603" y="1236517"/>
            <a:ext cx="32055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</a:rPr>
              <a:t>补充：</a:t>
            </a:r>
            <a:r>
              <a:rPr lang="en-US" altLang="zh-CN" sz="1400" dirty="0" smtClean="0">
                <a:solidFill>
                  <a:schemeClr val="bg1"/>
                </a:solidFill>
              </a:rPr>
              <a:t>\t  </a:t>
            </a:r>
            <a:r>
              <a:rPr lang="zh-CN" altLang="en-US" sz="1400" dirty="0" smtClean="0">
                <a:solidFill>
                  <a:schemeClr val="bg1"/>
                </a:solidFill>
              </a:rPr>
              <a:t>代表</a:t>
            </a:r>
            <a:r>
              <a:rPr lang="en-US" altLang="zh-CN" sz="1400" dirty="0" smtClean="0">
                <a:solidFill>
                  <a:schemeClr val="bg1"/>
                </a:solidFill>
              </a:rPr>
              <a:t>tab,</a:t>
            </a:r>
            <a:r>
              <a:rPr lang="zh-CN" altLang="en-US" sz="1400" dirty="0" smtClean="0">
                <a:solidFill>
                  <a:schemeClr val="bg1"/>
                </a:solidFill>
              </a:rPr>
              <a:t>四个空格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r>
              <a:rPr lang="en-US" altLang="zh-CN" sz="1400" dirty="0" smtClean="0">
                <a:solidFill>
                  <a:schemeClr val="bg1"/>
                </a:solidFill>
              </a:rPr>
              <a:t>             \n </a:t>
            </a:r>
            <a:r>
              <a:rPr lang="zh-CN" altLang="en-US" sz="1400" dirty="0" smtClean="0">
                <a:solidFill>
                  <a:schemeClr val="bg1"/>
                </a:solidFill>
              </a:rPr>
              <a:t>代表回车，换行符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latin typeface="+mj-ea"/>
              </a:rPr>
              <a:t>是什么样的东西？？</a:t>
            </a:r>
            <a:endParaRPr lang="zh-CN" altLang="en-US" dirty="0">
              <a:latin typeface="+mj-ea"/>
            </a:endParaRPr>
          </a:p>
        </p:txBody>
      </p:sp>
      <p:sp>
        <p:nvSpPr>
          <p:cNvPr id="11267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eaLnBrk="1" hangingPunct="1"/>
            <a:r>
              <a:rPr lang="en-US" altLang="zh-CN" dirty="0" smtClean="0"/>
              <a:t>1.</a:t>
            </a:r>
            <a:r>
              <a:rPr lang="zh-CN" altLang="en-US" dirty="0" smtClean="0"/>
              <a:t>正则表达式并不是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的一部分。正则表达式是用于处理字符串的强大工具，拥有自己独特的语法以及一个独立的处理引擎，效率上可能不如</a:t>
            </a:r>
            <a:r>
              <a:rPr lang="en-US" altLang="zh-CN" dirty="0" err="1" smtClean="0"/>
              <a:t>str</a:t>
            </a:r>
            <a:r>
              <a:rPr lang="zh-CN" altLang="en-US" dirty="0" smtClean="0"/>
              <a:t>自带的方法，但功能十分强大。</a:t>
            </a:r>
            <a:endParaRPr lang="en-US" altLang="zh-CN" dirty="0" smtClean="0"/>
          </a:p>
          <a:p>
            <a:pPr algn="l" eaLnBrk="1" hangingPunct="1"/>
            <a:r>
              <a:rPr lang="en-US" altLang="zh-CN" dirty="0" smtClean="0"/>
              <a:t>2.</a:t>
            </a:r>
            <a:r>
              <a:rPr lang="zh-CN" altLang="en-US" dirty="0" smtClean="0"/>
              <a:t>正则表达式是一种特殊的字符串模式，用于匹配一组字符串，就好比用模具做产品，而正则就是这个模具，定义一种规则去匹配符合规则的字符。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rtlCol="0" anchor="t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3600" dirty="0" smtClean="0">
                <a:solidFill>
                  <a:srgbClr val="FDCB82"/>
                </a:solidFill>
              </a:rPr>
              <a:t>Python</a:t>
            </a:r>
            <a:r>
              <a:rPr lang="zh-CN" altLang="en-US" sz="3600" dirty="0" smtClean="0">
                <a:solidFill>
                  <a:srgbClr val="FDCB82"/>
                </a:solidFill>
              </a:rPr>
              <a:t>的正则表达式反斜杠</a:t>
            </a:r>
            <a:r>
              <a:rPr lang="en-US" altLang="zh-CN" sz="3600" dirty="0" smtClean="0">
                <a:solidFill>
                  <a:srgbClr val="FDCB82"/>
                </a:solidFill>
              </a:rPr>
              <a:t>\</a:t>
            </a:r>
            <a:r>
              <a:rPr lang="zh-CN" altLang="en-US" sz="3600" dirty="0" smtClean="0">
                <a:solidFill>
                  <a:srgbClr val="FDCB82"/>
                </a:solidFill>
              </a:rPr>
              <a:t>转义二</a:t>
            </a:r>
            <a:endParaRPr lang="zh-CN" altLang="en-US" sz="3600" dirty="0">
              <a:solidFill>
                <a:srgbClr val="FDCB82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28253" y="1274616"/>
            <a:ext cx="521537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</a:rPr>
              <a:t>为什么最好在正则表达式前加上</a:t>
            </a:r>
            <a:r>
              <a:rPr lang="en-US" altLang="zh-CN" sz="1400" dirty="0" smtClean="0">
                <a:solidFill>
                  <a:schemeClr val="bg1"/>
                </a:solidFill>
              </a:rPr>
              <a:t>r</a:t>
            </a:r>
            <a:r>
              <a:rPr lang="zh-CN" altLang="en-US" sz="1400" dirty="0" smtClean="0">
                <a:solidFill>
                  <a:schemeClr val="bg1"/>
                </a:solidFill>
              </a:rPr>
              <a:t>？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endParaRPr lang="en-US" altLang="zh-CN" sz="1400" dirty="0" smtClean="0">
              <a:solidFill>
                <a:schemeClr val="bg1"/>
              </a:solidFill>
            </a:endParaRPr>
          </a:p>
          <a:p>
            <a:r>
              <a:rPr lang="zh-CN" altLang="en-US" sz="1400" dirty="0" smtClean="0">
                <a:solidFill>
                  <a:schemeClr val="bg1"/>
                </a:solidFill>
              </a:rPr>
              <a:t>防止正则表达式特殊字符先进行字符串转义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endParaRPr lang="en-US" altLang="zh-CN" sz="1400" dirty="0" smtClean="0">
              <a:solidFill>
                <a:schemeClr val="bg1"/>
              </a:solidFill>
            </a:endParaRPr>
          </a:p>
          <a:p>
            <a:endParaRPr lang="zh-CN" altLang="en-US" sz="1400" dirty="0" smtClean="0">
              <a:solidFill>
                <a:schemeClr val="bg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23157" y="2377081"/>
            <a:ext cx="890132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</a:rPr>
              <a:t>譬如：是用正则表达式匹配</a:t>
            </a:r>
            <a:r>
              <a:rPr lang="en-US" altLang="zh-CN" sz="1400" dirty="0" smtClean="0">
                <a:solidFill>
                  <a:schemeClr val="bg1"/>
                </a:solidFill>
              </a:rPr>
              <a:t>’3\8</a:t>
            </a:r>
            <a:r>
              <a:rPr lang="en-US" altLang="zh-CN" sz="1400" dirty="0" smtClean="0">
                <a:solidFill>
                  <a:schemeClr val="bg1"/>
                </a:solidFill>
              </a:rPr>
              <a:t>’?</a:t>
            </a:r>
          </a:p>
          <a:p>
            <a:r>
              <a:rPr lang="en-US" altLang="zh-CN" sz="1400" dirty="0" smtClean="0">
                <a:solidFill>
                  <a:schemeClr val="bg1"/>
                </a:solidFill>
              </a:rPr>
              <a:t>a.</a:t>
            </a:r>
            <a:r>
              <a:rPr lang="zh-CN" altLang="en-US" sz="1400" dirty="0" smtClean="0">
                <a:solidFill>
                  <a:schemeClr val="bg1"/>
                </a:solidFill>
              </a:rPr>
              <a:t>具体逻辑是</a:t>
            </a:r>
            <a:r>
              <a:rPr lang="en-US" altLang="zh-CN" sz="1400" dirty="0" smtClean="0">
                <a:solidFill>
                  <a:schemeClr val="bg1"/>
                </a:solidFill>
                <a:hlinkClick r:id="rId2" action="ppaction://hlinkfile"/>
              </a:rPr>
              <a:t>\\\\</a:t>
            </a:r>
            <a:r>
              <a:rPr lang="zh-CN" altLang="en-US" sz="1400" dirty="0" smtClean="0">
                <a:solidFill>
                  <a:schemeClr val="bg1"/>
                </a:solidFill>
                <a:hlinkClick r:id="rId2" action="ppaction://hlinkfile"/>
              </a:rPr>
              <a:t>可以分</a:t>
            </a:r>
            <a:r>
              <a:rPr lang="en-US" altLang="zh-CN" sz="1400" dirty="0" smtClean="0">
                <a:solidFill>
                  <a:schemeClr val="bg1"/>
                </a:solidFill>
                <a:hlinkClick r:id="rId2" action="ppaction://hlinkfile"/>
              </a:rPr>
              <a:t>2</a:t>
            </a:r>
            <a:r>
              <a:rPr lang="zh-CN" altLang="en-US" sz="1400" dirty="0" smtClean="0">
                <a:solidFill>
                  <a:schemeClr val="bg1"/>
                </a:solidFill>
              </a:rPr>
              <a:t>组，</a:t>
            </a:r>
            <a:r>
              <a:rPr lang="en-US" altLang="zh-CN" sz="1400" dirty="0" smtClean="0">
                <a:solidFill>
                  <a:schemeClr val="bg1"/>
                </a:solidFill>
              </a:rPr>
              <a:t>\\</a:t>
            </a:r>
            <a:r>
              <a:rPr lang="zh-CN" altLang="en-US" sz="1400" dirty="0" smtClean="0">
                <a:solidFill>
                  <a:schemeClr val="bg1"/>
                </a:solidFill>
              </a:rPr>
              <a:t>和</a:t>
            </a:r>
            <a:r>
              <a:rPr lang="en-US" altLang="zh-CN" sz="1400" dirty="0" smtClean="0">
                <a:solidFill>
                  <a:schemeClr val="bg1"/>
                </a:solidFill>
              </a:rPr>
              <a:t>\\</a:t>
            </a:r>
            <a:r>
              <a:rPr lang="zh-CN" altLang="en-US" sz="1400" dirty="0" smtClean="0">
                <a:solidFill>
                  <a:schemeClr val="bg1"/>
                </a:solidFill>
              </a:rPr>
              <a:t>，不加</a:t>
            </a:r>
            <a:r>
              <a:rPr lang="en-US" altLang="zh-CN" sz="1400" dirty="0" smtClean="0">
                <a:solidFill>
                  <a:schemeClr val="bg1"/>
                </a:solidFill>
              </a:rPr>
              <a:t>r</a:t>
            </a:r>
            <a:r>
              <a:rPr lang="zh-CN" altLang="en-US" sz="1400" dirty="0" smtClean="0">
                <a:solidFill>
                  <a:schemeClr val="bg1"/>
                </a:solidFill>
              </a:rPr>
              <a:t>的情况下，首先进行字符串转义，变成</a:t>
            </a:r>
            <a:r>
              <a:rPr lang="en-US" altLang="zh-CN" sz="1400" dirty="0" smtClean="0">
                <a:solidFill>
                  <a:schemeClr val="bg1"/>
                </a:solidFill>
              </a:rPr>
              <a:t>\</a:t>
            </a:r>
            <a:r>
              <a:rPr lang="zh-CN" altLang="en-US" sz="1400" dirty="0" smtClean="0">
                <a:solidFill>
                  <a:schemeClr val="bg1"/>
                </a:solidFill>
              </a:rPr>
              <a:t>和</a:t>
            </a:r>
            <a:r>
              <a:rPr lang="en-US" altLang="zh-CN" sz="1400" dirty="0" smtClean="0">
                <a:solidFill>
                  <a:schemeClr val="bg1"/>
                </a:solidFill>
              </a:rPr>
              <a:t>\,</a:t>
            </a:r>
            <a:r>
              <a:rPr lang="zh-CN" altLang="en-US" sz="1400" dirty="0" smtClean="0">
                <a:solidFill>
                  <a:schemeClr val="bg1"/>
                </a:solidFill>
              </a:rPr>
              <a:t>之后再正则表达式转义</a:t>
            </a:r>
            <a:r>
              <a:rPr lang="en-US" altLang="zh-CN" sz="1400" dirty="0" smtClean="0">
                <a:solidFill>
                  <a:schemeClr val="bg1"/>
                </a:solidFill>
              </a:rPr>
              <a:t>\\</a:t>
            </a:r>
            <a:r>
              <a:rPr lang="zh-CN" altLang="en-US" sz="1400" dirty="0" smtClean="0">
                <a:solidFill>
                  <a:schemeClr val="bg1"/>
                </a:solidFill>
              </a:rPr>
              <a:t>，结果是</a:t>
            </a:r>
            <a:r>
              <a:rPr lang="en-US" altLang="zh-CN" sz="1400" dirty="0" smtClean="0">
                <a:solidFill>
                  <a:schemeClr val="bg1"/>
                </a:solidFill>
              </a:rPr>
              <a:t>\</a:t>
            </a:r>
            <a:r>
              <a:rPr lang="zh-CN" altLang="en-US" sz="1400" dirty="0" smtClean="0">
                <a:solidFill>
                  <a:schemeClr val="bg1"/>
                </a:solidFill>
              </a:rPr>
              <a:t>（没有特殊含义的</a:t>
            </a:r>
            <a:r>
              <a:rPr lang="en-US" altLang="zh-CN" sz="1400" dirty="0" smtClean="0">
                <a:solidFill>
                  <a:schemeClr val="bg1"/>
                </a:solidFill>
              </a:rPr>
              <a:t>\</a:t>
            </a:r>
            <a:r>
              <a:rPr lang="zh-CN" altLang="en-US" sz="1400" dirty="0" smtClean="0">
                <a:solidFill>
                  <a:schemeClr val="bg1"/>
                </a:solidFill>
              </a:rPr>
              <a:t>）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endParaRPr lang="en-US" altLang="zh-CN" sz="1400" dirty="0" smtClean="0">
              <a:solidFill>
                <a:schemeClr val="bg1"/>
              </a:solidFill>
            </a:endParaRPr>
          </a:p>
          <a:p>
            <a:r>
              <a:rPr lang="en-US" altLang="zh-CN" sz="1400" dirty="0" smtClean="0">
                <a:solidFill>
                  <a:schemeClr val="bg1"/>
                </a:solidFill>
              </a:rPr>
              <a:t>b.</a:t>
            </a:r>
            <a:r>
              <a:rPr lang="zh-CN" altLang="en-US" sz="1400" dirty="0" smtClean="0">
                <a:solidFill>
                  <a:schemeClr val="bg1"/>
                </a:solidFill>
              </a:rPr>
              <a:t>加</a:t>
            </a:r>
            <a:r>
              <a:rPr lang="en-US" altLang="zh-CN" sz="1400" dirty="0" smtClean="0">
                <a:solidFill>
                  <a:schemeClr val="bg1"/>
                </a:solidFill>
              </a:rPr>
              <a:t>r</a:t>
            </a:r>
            <a:r>
              <a:rPr lang="zh-CN" altLang="en-US" sz="1400" dirty="0" smtClean="0">
                <a:solidFill>
                  <a:schemeClr val="bg1"/>
                </a:solidFill>
              </a:rPr>
              <a:t>之后就是</a:t>
            </a:r>
            <a:r>
              <a:rPr lang="en-US" altLang="zh-CN" sz="1400" dirty="0" smtClean="0">
                <a:solidFill>
                  <a:schemeClr val="bg1"/>
                </a:solidFill>
              </a:rPr>
              <a:t>raw string, </a:t>
            </a:r>
            <a:r>
              <a:rPr lang="zh-CN" altLang="en-US" sz="1400" dirty="0" smtClean="0">
                <a:solidFill>
                  <a:schemeClr val="bg1"/>
                </a:solidFill>
              </a:rPr>
              <a:t>原生字符串，不需要再进行字符串转义。结果</a:t>
            </a:r>
            <a:r>
              <a:rPr lang="zh-CN" altLang="en-US" sz="1400" dirty="0" smtClean="0">
                <a:solidFill>
                  <a:schemeClr val="bg1"/>
                </a:solidFill>
              </a:rPr>
              <a:t>是从正则表达式转义</a:t>
            </a:r>
            <a:r>
              <a:rPr lang="en-US" altLang="zh-CN" sz="1400" dirty="0" smtClean="0">
                <a:solidFill>
                  <a:schemeClr val="bg1"/>
                </a:solidFill>
              </a:rPr>
              <a:t>\\</a:t>
            </a:r>
            <a:r>
              <a:rPr lang="zh-CN" altLang="en-US" sz="1400" dirty="0" smtClean="0">
                <a:solidFill>
                  <a:schemeClr val="bg1"/>
                </a:solidFill>
              </a:rPr>
              <a:t>，结果是</a:t>
            </a:r>
            <a:r>
              <a:rPr lang="en-US" altLang="zh-CN" sz="1400" dirty="0" smtClean="0">
                <a:solidFill>
                  <a:schemeClr val="bg1"/>
                </a:solidFill>
              </a:rPr>
              <a:t>\</a:t>
            </a:r>
            <a:r>
              <a:rPr lang="zh-CN" altLang="en-US" sz="1400" dirty="0" smtClean="0">
                <a:solidFill>
                  <a:schemeClr val="bg1"/>
                </a:solidFill>
              </a:rPr>
              <a:t>（没有特殊含义的</a:t>
            </a:r>
            <a:r>
              <a:rPr lang="en-US" altLang="zh-CN" sz="1400" dirty="0" smtClean="0">
                <a:solidFill>
                  <a:schemeClr val="bg1"/>
                </a:solidFill>
              </a:rPr>
              <a:t>\</a:t>
            </a:r>
            <a:r>
              <a:rPr lang="zh-CN" altLang="en-US" sz="1400" dirty="0" smtClean="0">
                <a:solidFill>
                  <a:schemeClr val="bg1"/>
                </a:solidFill>
              </a:rPr>
              <a:t>）</a:t>
            </a:r>
            <a:endParaRPr lang="en-US" altLang="zh-CN" sz="1400" dirty="0" smtClean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7430" y="3973144"/>
            <a:ext cx="5076825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39011" y="4008474"/>
            <a:ext cx="5076825" cy="1977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rtlCol="0" anchor="t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3600" dirty="0" smtClean="0">
                <a:solidFill>
                  <a:srgbClr val="FDCB82"/>
                </a:solidFill>
              </a:rPr>
              <a:t>Python</a:t>
            </a:r>
            <a:r>
              <a:rPr lang="zh-CN" altLang="en-US" sz="3600" dirty="0" smtClean="0">
                <a:solidFill>
                  <a:srgbClr val="FDCB82"/>
                </a:solidFill>
              </a:rPr>
              <a:t>的正则表达式反斜杠</a:t>
            </a:r>
            <a:r>
              <a:rPr lang="en-US" altLang="zh-CN" sz="3600" dirty="0" smtClean="0">
                <a:solidFill>
                  <a:srgbClr val="FDCB82"/>
                </a:solidFill>
              </a:rPr>
              <a:t>\</a:t>
            </a:r>
            <a:r>
              <a:rPr lang="zh-CN" altLang="en-US" sz="3600" dirty="0" smtClean="0">
                <a:solidFill>
                  <a:srgbClr val="FDCB82"/>
                </a:solidFill>
              </a:rPr>
              <a:t>转义三</a:t>
            </a:r>
            <a:endParaRPr lang="zh-CN" altLang="en-US" sz="3600" dirty="0">
              <a:solidFill>
                <a:srgbClr val="FDCB82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28253" y="1274616"/>
            <a:ext cx="521537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</a:rPr>
              <a:t>为什么最好在正则表达式前加上</a:t>
            </a:r>
            <a:r>
              <a:rPr lang="en-US" altLang="zh-CN" sz="1400" dirty="0" smtClean="0">
                <a:solidFill>
                  <a:schemeClr val="bg1"/>
                </a:solidFill>
              </a:rPr>
              <a:t>r</a:t>
            </a:r>
            <a:r>
              <a:rPr lang="zh-CN" altLang="en-US" sz="1400" dirty="0" smtClean="0">
                <a:solidFill>
                  <a:schemeClr val="bg1"/>
                </a:solidFill>
              </a:rPr>
              <a:t>？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endParaRPr lang="en-US" altLang="zh-CN" sz="1400" dirty="0" smtClean="0">
              <a:solidFill>
                <a:schemeClr val="bg1"/>
              </a:solidFill>
            </a:endParaRPr>
          </a:p>
          <a:p>
            <a:r>
              <a:rPr lang="zh-CN" altLang="en-US" sz="1400" dirty="0" smtClean="0">
                <a:solidFill>
                  <a:schemeClr val="bg1"/>
                </a:solidFill>
              </a:rPr>
              <a:t>防止正则表达式特殊字符先进行字符串转义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endParaRPr lang="en-US" altLang="zh-CN" sz="1400" dirty="0" smtClean="0">
              <a:solidFill>
                <a:schemeClr val="bg1"/>
              </a:solidFill>
            </a:endParaRPr>
          </a:p>
          <a:p>
            <a:endParaRPr lang="zh-CN" altLang="en-US" sz="1400" dirty="0" smtClean="0">
              <a:solidFill>
                <a:schemeClr val="bg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314403" y="1154336"/>
            <a:ext cx="382959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</a:rPr>
              <a:t>补充：</a:t>
            </a:r>
            <a:r>
              <a:rPr lang="en-US" altLang="zh-CN" sz="1400" dirty="0" smtClean="0">
                <a:solidFill>
                  <a:schemeClr val="bg1"/>
                </a:solidFill>
              </a:rPr>
              <a:t>\b</a:t>
            </a:r>
            <a:r>
              <a:rPr lang="zh-CN" altLang="en-US" sz="1400" dirty="0" smtClean="0">
                <a:solidFill>
                  <a:schemeClr val="bg1"/>
                </a:solidFill>
              </a:rPr>
              <a:t>在</a:t>
            </a:r>
            <a:r>
              <a:rPr lang="en-US" altLang="zh-CN" sz="1400" dirty="0" smtClean="0">
                <a:solidFill>
                  <a:schemeClr val="bg1"/>
                </a:solidFill>
              </a:rPr>
              <a:t>ASCII</a:t>
            </a:r>
            <a:r>
              <a:rPr lang="zh-CN" altLang="en-US" sz="1400" dirty="0" smtClean="0">
                <a:solidFill>
                  <a:schemeClr val="bg1"/>
                </a:solidFill>
              </a:rPr>
              <a:t>字符中代表后退键</a:t>
            </a:r>
            <a:r>
              <a:rPr lang="en-US" altLang="zh-CN" sz="1400" dirty="0" smtClean="0">
                <a:solidFill>
                  <a:schemeClr val="bg1"/>
                </a:solidFill>
              </a:rPr>
              <a:t>(Backspace)</a:t>
            </a:r>
          </a:p>
          <a:p>
            <a:r>
              <a:rPr lang="en-US" altLang="zh-CN" sz="1400" dirty="0" smtClean="0">
                <a:solidFill>
                  <a:schemeClr val="bg1"/>
                </a:solidFill>
              </a:rPr>
              <a:t>             \b</a:t>
            </a:r>
            <a:r>
              <a:rPr lang="zh-CN" altLang="en-US" sz="1400" dirty="0" smtClean="0">
                <a:solidFill>
                  <a:schemeClr val="bg1"/>
                </a:solidFill>
              </a:rPr>
              <a:t>在正则表达式中代表匹配单词的 边界</a:t>
            </a:r>
            <a:endParaRPr lang="en-US" altLang="zh-CN" sz="1400" dirty="0" smtClean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0754" y="2266950"/>
            <a:ext cx="7877175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rtlCol="0" anchor="t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600" dirty="0" smtClean="0">
                <a:solidFill>
                  <a:srgbClr val="FDCB82"/>
                </a:solidFill>
              </a:rPr>
              <a:t>正则表达式 </a:t>
            </a:r>
            <a:r>
              <a:rPr lang="en-US" altLang="zh-CN" sz="3600" dirty="0" smtClean="0">
                <a:solidFill>
                  <a:srgbClr val="FDCB82"/>
                </a:solidFill>
              </a:rPr>
              <a:t>[]</a:t>
            </a:r>
            <a:r>
              <a:rPr lang="zh-CN" altLang="en-US" sz="3600" dirty="0" smtClean="0">
                <a:solidFill>
                  <a:srgbClr val="FDCB82"/>
                </a:solidFill>
              </a:rPr>
              <a:t>字符</a:t>
            </a:r>
            <a:endParaRPr lang="zh-CN" altLang="en-US" sz="3600" dirty="0">
              <a:solidFill>
                <a:srgbClr val="FDCB82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78450" y="2914725"/>
            <a:ext cx="84433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字符集，一个字符的集合，可匹配其中任意一个字符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6539" y="1227064"/>
            <a:ext cx="4543425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63896" y="3888527"/>
            <a:ext cx="3276600" cy="12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rtlCol="0" anchor="t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600" dirty="0" smtClean="0">
                <a:solidFill>
                  <a:srgbClr val="FDCB82"/>
                </a:solidFill>
              </a:rPr>
              <a:t>正则表达式 </a:t>
            </a:r>
            <a:r>
              <a:rPr lang="en-US" altLang="zh-CN" sz="3600" dirty="0" smtClean="0">
                <a:solidFill>
                  <a:srgbClr val="FDCB82"/>
                </a:solidFill>
              </a:rPr>
              <a:t>| </a:t>
            </a:r>
            <a:r>
              <a:rPr lang="zh-CN" altLang="en-US" sz="3600" dirty="0" smtClean="0">
                <a:solidFill>
                  <a:srgbClr val="FDCB82"/>
                </a:solidFill>
              </a:rPr>
              <a:t>字符</a:t>
            </a:r>
            <a:endParaRPr lang="zh-CN" altLang="en-US" sz="3600" dirty="0">
              <a:solidFill>
                <a:srgbClr val="FDCB82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78450" y="2914725"/>
            <a:ext cx="76226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逻辑表达式 或 ，比如 </a:t>
            </a:r>
            <a:r>
              <a:rPr lang="en-US" altLang="zh-CN" sz="2800" dirty="0" err="1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a|b</a:t>
            </a:r>
            <a:r>
              <a:rPr lang="en-US" altLang="zh-CN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 </a:t>
            </a:r>
            <a:r>
              <a:rPr lang="zh-CN" altLang="en-US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代表可匹配 </a:t>
            </a:r>
            <a:r>
              <a:rPr lang="en-US" altLang="zh-CN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a </a:t>
            </a:r>
            <a:r>
              <a:rPr lang="zh-CN" altLang="en-US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或者 </a:t>
            </a:r>
            <a:r>
              <a:rPr lang="en-US" altLang="zh-CN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b</a:t>
            </a:r>
            <a:endParaRPr lang="zh-CN" altLang="en-US" sz="2800" dirty="0" smtClean="0">
              <a:solidFill>
                <a:srgbClr val="FDCB8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0686" y="1173237"/>
            <a:ext cx="4486275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7159" y="3585055"/>
            <a:ext cx="4743450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rtlCol="0" anchor="t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600" dirty="0" smtClean="0">
                <a:solidFill>
                  <a:srgbClr val="FDCB82"/>
                </a:solidFill>
              </a:rPr>
              <a:t>正则表达式 （）</a:t>
            </a:r>
            <a:r>
              <a:rPr lang="en-US" altLang="zh-CN" sz="3600" dirty="0" smtClean="0">
                <a:solidFill>
                  <a:srgbClr val="FDCB82"/>
                </a:solidFill>
              </a:rPr>
              <a:t> </a:t>
            </a:r>
            <a:r>
              <a:rPr lang="zh-CN" altLang="en-US" sz="3600" dirty="0" smtClean="0">
                <a:solidFill>
                  <a:srgbClr val="FDCB82"/>
                </a:solidFill>
              </a:rPr>
              <a:t>字符</a:t>
            </a:r>
            <a:endParaRPr lang="zh-CN" altLang="en-US" sz="3600" dirty="0">
              <a:solidFill>
                <a:srgbClr val="FDCB82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840086" y="3329395"/>
            <a:ext cx="5992346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分组，默认为捕获，</a:t>
            </a:r>
            <a:endParaRPr lang="en-US" altLang="zh-CN" sz="2800" dirty="0" smtClean="0">
              <a:solidFill>
                <a:srgbClr val="FDCB82"/>
              </a:solidFill>
              <a:latin typeface="+mj-lt"/>
              <a:ea typeface="+mj-ea"/>
              <a:cs typeface="+mj-cs"/>
            </a:endParaRPr>
          </a:p>
          <a:p>
            <a:r>
              <a:rPr lang="zh-CN" altLang="en-US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即被分组的内容可以被单独取出，</a:t>
            </a:r>
            <a:endParaRPr lang="en-US" altLang="zh-CN" sz="2800" dirty="0" smtClean="0">
              <a:solidFill>
                <a:srgbClr val="FDCB82"/>
              </a:solidFill>
              <a:latin typeface="+mj-lt"/>
              <a:ea typeface="+mj-ea"/>
              <a:cs typeface="+mj-cs"/>
            </a:endParaRPr>
          </a:p>
          <a:p>
            <a:r>
              <a:rPr lang="zh-CN" altLang="en-US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默认每个分组有个索引，从 </a:t>
            </a:r>
            <a:r>
              <a:rPr lang="en-US" altLang="zh-CN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1 </a:t>
            </a:r>
            <a:r>
              <a:rPr lang="zh-CN" altLang="en-US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开始，</a:t>
            </a:r>
            <a:endParaRPr lang="en-US" altLang="zh-CN" sz="2800" dirty="0" smtClean="0">
              <a:solidFill>
                <a:srgbClr val="FDCB82"/>
              </a:solidFill>
              <a:latin typeface="+mj-lt"/>
              <a:ea typeface="+mj-ea"/>
              <a:cs typeface="+mj-cs"/>
            </a:endParaRPr>
          </a:p>
          <a:p>
            <a:r>
              <a:rPr lang="zh-CN" altLang="en-US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按照</a:t>
            </a:r>
            <a:r>
              <a:rPr lang="en-US" altLang="zh-CN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"("</a:t>
            </a:r>
            <a:r>
              <a:rPr lang="zh-CN" altLang="en-US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的顺序决定索引值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4012" y="925032"/>
            <a:ext cx="5534025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3932" y="3499774"/>
            <a:ext cx="4171950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rtlCol="0" anchor="t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600" dirty="0" smtClean="0">
                <a:solidFill>
                  <a:srgbClr val="FDCB82"/>
                </a:solidFill>
              </a:rPr>
              <a:t>正则表达式 </a:t>
            </a:r>
            <a:r>
              <a:rPr lang="en-US" altLang="zh-CN" sz="3600" dirty="0" smtClean="0">
                <a:solidFill>
                  <a:srgbClr val="FDCB82"/>
                </a:solidFill>
              </a:rPr>
              <a:t>\d </a:t>
            </a:r>
            <a:r>
              <a:rPr lang="zh-CN" altLang="en-US" sz="3600" dirty="0" smtClean="0">
                <a:solidFill>
                  <a:srgbClr val="FDCB82"/>
                </a:solidFill>
              </a:rPr>
              <a:t>字符</a:t>
            </a:r>
            <a:endParaRPr lang="zh-CN" altLang="en-US" sz="3600" dirty="0">
              <a:solidFill>
                <a:srgbClr val="FDCB82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35919" y="2755236"/>
            <a:ext cx="48029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匹配一个数字， 相当于 </a:t>
            </a:r>
            <a:r>
              <a:rPr lang="en-US" altLang="zh-CN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[0-9]</a:t>
            </a:r>
            <a:endParaRPr lang="zh-CN" altLang="en-US" sz="2800" dirty="0" smtClean="0">
              <a:solidFill>
                <a:srgbClr val="FDCB8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3043" y="1348342"/>
            <a:ext cx="4629150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6034" y="3849541"/>
            <a:ext cx="294322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rtlCol="0" anchor="t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600" dirty="0" smtClean="0">
                <a:solidFill>
                  <a:srgbClr val="FDCB82"/>
                </a:solidFill>
              </a:rPr>
              <a:t>正则表达式 </a:t>
            </a:r>
            <a:r>
              <a:rPr lang="en-US" altLang="zh-CN" sz="3600" dirty="0" smtClean="0">
                <a:solidFill>
                  <a:srgbClr val="FDCB82"/>
                </a:solidFill>
              </a:rPr>
              <a:t>\D </a:t>
            </a:r>
            <a:r>
              <a:rPr lang="zh-CN" altLang="en-US" sz="3600" dirty="0" smtClean="0">
                <a:solidFill>
                  <a:srgbClr val="FDCB82"/>
                </a:solidFill>
              </a:rPr>
              <a:t>字符</a:t>
            </a:r>
            <a:endParaRPr lang="zh-CN" altLang="en-US" sz="3600" dirty="0">
              <a:solidFill>
                <a:srgbClr val="FDCB82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35919" y="2755236"/>
            <a:ext cx="70182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匹配非数字</a:t>
            </a:r>
            <a:r>
              <a:rPr lang="en-US" altLang="zh-CN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,</a:t>
            </a:r>
            <a:r>
              <a:rPr lang="zh-CN" altLang="en-US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相当于 </a:t>
            </a:r>
            <a:r>
              <a:rPr lang="en-US" altLang="zh-CN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[^0-9], </a:t>
            </a:r>
            <a:r>
              <a:rPr lang="zh-CN" altLang="en-US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在</a:t>
            </a:r>
            <a:r>
              <a:rPr lang="en-US" altLang="zh-CN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[]</a:t>
            </a:r>
            <a:r>
              <a:rPr lang="zh-CN" altLang="en-US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里</a:t>
            </a:r>
            <a:r>
              <a:rPr lang="en-US" altLang="zh-CN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^, </a:t>
            </a:r>
            <a:r>
              <a:rPr lang="zh-CN" altLang="en-US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指取反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0479" y="1332614"/>
            <a:ext cx="3810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4324" y="3785080"/>
            <a:ext cx="3590925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rtlCol="0" anchor="t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600" dirty="0" smtClean="0">
                <a:solidFill>
                  <a:srgbClr val="FDCB82"/>
                </a:solidFill>
              </a:rPr>
              <a:t>正则表达式 </a:t>
            </a:r>
            <a:r>
              <a:rPr lang="en-US" altLang="zh-CN" sz="3600" dirty="0" smtClean="0">
                <a:solidFill>
                  <a:srgbClr val="FDCB82"/>
                </a:solidFill>
              </a:rPr>
              <a:t>\s </a:t>
            </a:r>
            <a:r>
              <a:rPr lang="zh-CN" altLang="en-US" sz="3600" dirty="0" smtClean="0">
                <a:solidFill>
                  <a:srgbClr val="FDCB82"/>
                </a:solidFill>
              </a:rPr>
              <a:t>字符</a:t>
            </a:r>
            <a:endParaRPr lang="zh-CN" altLang="en-US" sz="3600" dirty="0">
              <a:solidFill>
                <a:srgbClr val="FDCB82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25286" y="2478789"/>
            <a:ext cx="8358378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匹配任意空白字符， 相当于 </a:t>
            </a:r>
            <a:r>
              <a:rPr lang="en-US" altLang="zh-CN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[ \t\n\r\f\v]</a:t>
            </a:r>
          </a:p>
          <a:p>
            <a:r>
              <a:rPr lang="en-US" altLang="zh-CN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\f</a:t>
            </a:r>
            <a:r>
              <a:rPr lang="zh-CN" altLang="en-US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的意思是：换页。将当前位置移到下一页的开头。</a:t>
            </a:r>
            <a:endParaRPr lang="en-US" altLang="zh-CN" sz="2800" dirty="0" smtClean="0">
              <a:solidFill>
                <a:srgbClr val="FDCB82"/>
              </a:solidFill>
              <a:latin typeface="+mj-lt"/>
              <a:ea typeface="+mj-ea"/>
              <a:cs typeface="+mj-cs"/>
            </a:endParaRPr>
          </a:p>
          <a:p>
            <a:r>
              <a:rPr lang="en-US" altLang="zh-CN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\t</a:t>
            </a:r>
            <a:r>
              <a:rPr lang="zh-CN" altLang="en-US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沿垂直向的制表符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9911" y="1019951"/>
            <a:ext cx="5295900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5210" y="4112363"/>
            <a:ext cx="3971925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rtlCol="0" anchor="t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600" dirty="0" smtClean="0">
                <a:solidFill>
                  <a:srgbClr val="FDCB82"/>
                </a:solidFill>
              </a:rPr>
              <a:t>正则表达式 </a:t>
            </a:r>
            <a:r>
              <a:rPr lang="en-US" altLang="zh-CN" sz="3600" dirty="0" smtClean="0">
                <a:solidFill>
                  <a:srgbClr val="FDCB82"/>
                </a:solidFill>
              </a:rPr>
              <a:t>\S </a:t>
            </a:r>
            <a:r>
              <a:rPr lang="zh-CN" altLang="en-US" sz="3600" dirty="0" smtClean="0">
                <a:solidFill>
                  <a:srgbClr val="FDCB82"/>
                </a:solidFill>
              </a:rPr>
              <a:t>字符</a:t>
            </a:r>
            <a:endParaRPr lang="zh-CN" altLang="en-US" sz="3600" dirty="0">
              <a:solidFill>
                <a:srgbClr val="FDCB82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25286" y="2478789"/>
            <a:ext cx="8358378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匹配非空白字符，相当于 </a:t>
            </a:r>
            <a:r>
              <a:rPr lang="en-US" altLang="zh-CN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[^ \t\n\r\f\v]</a:t>
            </a:r>
          </a:p>
          <a:p>
            <a:r>
              <a:rPr lang="en-US" altLang="zh-CN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\f</a:t>
            </a:r>
            <a:r>
              <a:rPr lang="zh-CN" altLang="en-US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的意思是：换页。将当前位置移到下一页的开头。</a:t>
            </a:r>
            <a:endParaRPr lang="en-US" altLang="zh-CN" sz="2800" dirty="0" smtClean="0">
              <a:solidFill>
                <a:srgbClr val="FDCB82"/>
              </a:solidFill>
              <a:latin typeface="+mj-lt"/>
              <a:ea typeface="+mj-ea"/>
              <a:cs typeface="+mj-cs"/>
            </a:endParaRPr>
          </a:p>
          <a:p>
            <a:r>
              <a:rPr lang="en-US" altLang="zh-CN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\t</a:t>
            </a:r>
            <a:r>
              <a:rPr lang="zh-CN" altLang="en-US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沿垂直向的制表符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8092" y="952943"/>
            <a:ext cx="5743575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2963" y="4019661"/>
            <a:ext cx="319087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rtlCol="0" anchor="t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600" dirty="0" smtClean="0">
                <a:solidFill>
                  <a:srgbClr val="FDCB82"/>
                </a:solidFill>
              </a:rPr>
              <a:t>正则表达式 </a:t>
            </a:r>
            <a:r>
              <a:rPr lang="en-US" altLang="zh-CN" sz="3600" dirty="0" smtClean="0">
                <a:solidFill>
                  <a:srgbClr val="FDCB82"/>
                </a:solidFill>
              </a:rPr>
              <a:t>\w </a:t>
            </a:r>
            <a:r>
              <a:rPr lang="zh-CN" altLang="en-US" sz="3600" dirty="0" smtClean="0">
                <a:solidFill>
                  <a:srgbClr val="FDCB82"/>
                </a:solidFill>
              </a:rPr>
              <a:t>字符</a:t>
            </a:r>
            <a:endParaRPr lang="zh-CN" altLang="en-US" sz="3600" dirty="0">
              <a:solidFill>
                <a:srgbClr val="FDCB82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25286" y="2478789"/>
            <a:ext cx="10434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匹配数字、字母、下划线中任意一个字符， 相当于 </a:t>
            </a:r>
            <a:r>
              <a:rPr lang="en-US" altLang="zh-CN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[a-zA-Z0-9_]</a:t>
            </a:r>
            <a:endParaRPr lang="zh-CN" altLang="en-US" sz="2800" dirty="0" smtClean="0">
              <a:solidFill>
                <a:srgbClr val="FDCB8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6649" y="1141228"/>
            <a:ext cx="481965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6254" y="3524361"/>
            <a:ext cx="4333875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latin typeface="+mj-ea"/>
              </a:rPr>
              <a:t>正则表达式的常用函数</a:t>
            </a:r>
            <a:endParaRPr lang="zh-CN" altLang="en-US" dirty="0">
              <a:latin typeface="+mj-ea"/>
            </a:endParaRPr>
          </a:p>
        </p:txBody>
      </p:sp>
      <p:sp>
        <p:nvSpPr>
          <p:cNvPr id="11267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 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rtlCol="0" anchor="t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600" dirty="0" smtClean="0">
                <a:solidFill>
                  <a:srgbClr val="FDCB82"/>
                </a:solidFill>
              </a:rPr>
              <a:t>正则表达式 </a:t>
            </a:r>
            <a:r>
              <a:rPr lang="en-US" altLang="zh-CN" sz="3600" dirty="0" smtClean="0">
                <a:solidFill>
                  <a:srgbClr val="FDCB82"/>
                </a:solidFill>
              </a:rPr>
              <a:t>\W </a:t>
            </a:r>
            <a:r>
              <a:rPr lang="zh-CN" altLang="en-US" sz="3600" dirty="0" smtClean="0">
                <a:solidFill>
                  <a:srgbClr val="FDCB82"/>
                </a:solidFill>
              </a:rPr>
              <a:t>字符</a:t>
            </a:r>
            <a:endParaRPr lang="zh-CN" altLang="en-US" sz="3600" dirty="0">
              <a:solidFill>
                <a:srgbClr val="FDCB82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25286" y="2478789"/>
            <a:ext cx="105945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匹配非数字、字母、下划线中的任意字符，相当于 </a:t>
            </a:r>
            <a:r>
              <a:rPr lang="en-US" altLang="zh-CN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[^a-zA-Z0-9_]</a:t>
            </a:r>
            <a:endParaRPr lang="zh-CN" altLang="en-US" sz="2800" dirty="0" smtClean="0">
              <a:solidFill>
                <a:srgbClr val="FDCB8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64782" y="1183426"/>
            <a:ext cx="5486400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96347" y="3422466"/>
            <a:ext cx="4657725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rtlCol="0" anchor="t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600" dirty="0" smtClean="0">
                <a:solidFill>
                  <a:srgbClr val="FDCB82"/>
                </a:solidFill>
              </a:rPr>
              <a:t>正则表达式 </a:t>
            </a:r>
            <a:r>
              <a:rPr lang="en-US" altLang="zh-CN" sz="3600" dirty="0" smtClean="0">
                <a:solidFill>
                  <a:srgbClr val="FDCB82"/>
                </a:solidFill>
              </a:rPr>
              <a:t>(?P&lt;name&gt;…) </a:t>
            </a:r>
            <a:r>
              <a:rPr lang="zh-CN" altLang="en-US" sz="3600" dirty="0" smtClean="0">
                <a:solidFill>
                  <a:srgbClr val="FDCB82"/>
                </a:solidFill>
              </a:rPr>
              <a:t>字符</a:t>
            </a:r>
            <a:endParaRPr lang="zh-CN" altLang="en-US" sz="3600" dirty="0">
              <a:solidFill>
                <a:srgbClr val="FDCB82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852876" y="3350659"/>
            <a:ext cx="8326318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(?P&lt;name&gt;...)        </a:t>
            </a:r>
            <a:r>
              <a:rPr lang="zh-CN" altLang="en-US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分组的命名模式，</a:t>
            </a:r>
            <a:endParaRPr lang="en-US" altLang="zh-CN" sz="2800" dirty="0" smtClean="0">
              <a:solidFill>
                <a:srgbClr val="FDCB82"/>
              </a:solidFill>
              <a:latin typeface="+mj-lt"/>
              <a:ea typeface="+mj-ea"/>
              <a:cs typeface="+mj-cs"/>
            </a:endParaRPr>
          </a:p>
          <a:p>
            <a:r>
              <a:rPr lang="zh-CN" altLang="en-US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取此分组中的内容时可以使用索引也可以使用</a:t>
            </a:r>
            <a:r>
              <a:rPr lang="en-US" altLang="zh-CN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name</a:t>
            </a:r>
            <a:endParaRPr lang="zh-CN" altLang="en-US" sz="2800" dirty="0" smtClean="0">
              <a:solidFill>
                <a:srgbClr val="FDCB8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2187" y="855811"/>
            <a:ext cx="5829300" cy="246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3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97898" y="4576763"/>
            <a:ext cx="3952875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63772" y="0"/>
            <a:ext cx="10515600" cy="1325563"/>
          </a:xfrm>
        </p:spPr>
        <p:txBody>
          <a:bodyPr rtlCol="0" anchor="t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600" dirty="0" smtClean="0">
                <a:solidFill>
                  <a:srgbClr val="FDCB82"/>
                </a:solidFill>
              </a:rPr>
              <a:t>正则表达式 环视用法</a:t>
            </a:r>
            <a:endParaRPr lang="zh-CN" altLang="en-US" sz="3600" dirty="0">
              <a:solidFill>
                <a:srgbClr val="FDCB82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467356" y="0"/>
            <a:ext cx="572464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环视是一种特殊的正则语法，它匹配的不是字符串，</a:t>
            </a:r>
            <a:endParaRPr lang="en-US" altLang="zh-CN" dirty="0" smtClean="0">
              <a:solidFill>
                <a:srgbClr val="FDCB82"/>
              </a:solidFill>
              <a:latin typeface="+mj-lt"/>
              <a:ea typeface="+mj-ea"/>
              <a:cs typeface="+mj-cs"/>
            </a:endParaRPr>
          </a:p>
          <a:p>
            <a:r>
              <a:rPr lang="zh-CN" altLang="en-US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而是 位置，其实就是使用正则来说明这个位置的左右</a:t>
            </a:r>
            <a:endParaRPr lang="en-US" altLang="zh-CN" dirty="0" smtClean="0">
              <a:solidFill>
                <a:srgbClr val="FDCB82"/>
              </a:solidFill>
              <a:latin typeface="+mj-lt"/>
              <a:ea typeface="+mj-ea"/>
              <a:cs typeface="+mj-cs"/>
            </a:endParaRPr>
          </a:p>
          <a:p>
            <a:r>
              <a:rPr lang="zh-CN" altLang="en-US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应该是什么或者应该不是什么，然后去寻找这个位置。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90550"/>
            <a:ext cx="7153275" cy="626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09355" y="2298626"/>
            <a:ext cx="4467225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latin typeface="+mj-ea"/>
              </a:rPr>
              <a:t>正则表达式的模式</a:t>
            </a:r>
            <a:endParaRPr lang="zh-CN" altLang="en-US" dirty="0">
              <a:latin typeface="+mj-ea"/>
            </a:endParaRPr>
          </a:p>
        </p:txBody>
      </p:sp>
      <p:sp>
        <p:nvSpPr>
          <p:cNvPr id="11267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 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rtlCol="0" anchor="t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600" dirty="0" smtClean="0">
                <a:solidFill>
                  <a:srgbClr val="FDCB82"/>
                </a:solidFill>
              </a:rPr>
              <a:t>正则表达式 模式</a:t>
            </a:r>
            <a:r>
              <a:rPr lang="en-US" altLang="zh-CN" sz="3600" dirty="0" err="1" smtClean="0">
                <a:solidFill>
                  <a:srgbClr val="FDCB82"/>
                </a:solidFill>
              </a:rPr>
              <a:t>re.I</a:t>
            </a:r>
            <a:endParaRPr lang="zh-CN" altLang="en-US" sz="3600" dirty="0">
              <a:solidFill>
                <a:srgbClr val="FDCB82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25286" y="2478789"/>
            <a:ext cx="86853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I    IGNORECASE</a:t>
            </a:r>
            <a:r>
              <a:rPr lang="zh-CN" altLang="en-US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， 忽略大小写的匹配模式</a:t>
            </a:r>
            <a:r>
              <a:rPr lang="en-US" altLang="zh-CN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, </a:t>
            </a:r>
            <a:r>
              <a:rPr lang="zh-CN" altLang="en-US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样例如下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643" y="1013084"/>
            <a:ext cx="4305300" cy="151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9563" y="3374398"/>
            <a:ext cx="459105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74404" y="131211"/>
            <a:ext cx="10515600" cy="1325563"/>
          </a:xfrm>
        </p:spPr>
        <p:txBody>
          <a:bodyPr rtlCol="0" anchor="t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600" dirty="0" smtClean="0">
                <a:solidFill>
                  <a:srgbClr val="FDCB82"/>
                </a:solidFill>
              </a:rPr>
              <a:t>正则表达式 模式</a:t>
            </a:r>
            <a:r>
              <a:rPr lang="en-US" altLang="zh-CN" sz="3600" dirty="0" err="1" smtClean="0">
                <a:solidFill>
                  <a:srgbClr val="FDCB82"/>
                </a:solidFill>
              </a:rPr>
              <a:t>re.L</a:t>
            </a:r>
            <a:endParaRPr lang="zh-CN" altLang="en-US" sz="3600" dirty="0">
              <a:solidFill>
                <a:srgbClr val="FDCB82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829993" y="5732351"/>
            <a:ext cx="78720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M    MULTILINE</a:t>
            </a:r>
            <a:r>
              <a:rPr lang="zh-CN" altLang="en-US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，多行模式</a:t>
            </a:r>
            <a:r>
              <a:rPr lang="en-US" altLang="zh-CN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, </a:t>
            </a:r>
            <a:r>
              <a:rPr lang="zh-CN" altLang="en-US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改变 </a:t>
            </a:r>
            <a:r>
              <a:rPr lang="en-US" altLang="zh-CN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^ </a:t>
            </a:r>
            <a:r>
              <a:rPr lang="zh-CN" altLang="en-US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和 </a:t>
            </a:r>
            <a:r>
              <a:rPr lang="en-US" altLang="zh-CN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$ </a:t>
            </a:r>
            <a:r>
              <a:rPr lang="zh-CN" altLang="en-US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的行为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784705"/>
            <a:ext cx="4838700" cy="435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3501" y="5213940"/>
            <a:ext cx="3448050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74404" y="131211"/>
            <a:ext cx="10515600" cy="1325563"/>
          </a:xfrm>
        </p:spPr>
        <p:txBody>
          <a:bodyPr rtlCol="0" anchor="t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600" dirty="0" smtClean="0">
                <a:solidFill>
                  <a:srgbClr val="FDCB82"/>
                </a:solidFill>
              </a:rPr>
              <a:t>正则表达式 模式</a:t>
            </a:r>
            <a:r>
              <a:rPr lang="en-US" altLang="zh-CN" sz="3600" dirty="0" err="1" smtClean="0">
                <a:solidFill>
                  <a:srgbClr val="FDCB82"/>
                </a:solidFill>
              </a:rPr>
              <a:t>re.S</a:t>
            </a:r>
            <a:endParaRPr lang="zh-CN" altLang="en-US" sz="3600" dirty="0">
              <a:solidFill>
                <a:srgbClr val="FDCB82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42515" y="3648370"/>
            <a:ext cx="668163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DOTALL</a:t>
            </a:r>
            <a:r>
              <a:rPr lang="zh-CN" altLang="en-US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，此模式下 </a:t>
            </a:r>
            <a:r>
              <a:rPr lang="en-US" altLang="zh-CN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'.' </a:t>
            </a:r>
            <a:r>
              <a:rPr lang="zh-CN" altLang="en-US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的匹配不受限制，</a:t>
            </a:r>
            <a:endParaRPr lang="en-US" altLang="zh-CN" sz="2800" dirty="0" smtClean="0">
              <a:solidFill>
                <a:srgbClr val="FDCB82"/>
              </a:solidFill>
              <a:latin typeface="+mj-lt"/>
              <a:ea typeface="+mj-ea"/>
              <a:cs typeface="+mj-cs"/>
            </a:endParaRPr>
          </a:p>
          <a:p>
            <a:r>
              <a:rPr lang="zh-CN" altLang="en-US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可匹配任何字符，包括换行符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665" y="1013859"/>
            <a:ext cx="5772150" cy="253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3770" y="4678547"/>
            <a:ext cx="5534025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latin typeface="+mj-ea"/>
              </a:rPr>
              <a:t>综合练习</a:t>
            </a:r>
            <a:endParaRPr lang="zh-CN" altLang="en-US" dirty="0">
              <a:latin typeface="+mj-ea"/>
            </a:endParaRPr>
          </a:p>
        </p:txBody>
      </p:sp>
      <p:sp>
        <p:nvSpPr>
          <p:cNvPr id="11267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  </a:t>
            </a:r>
          </a:p>
          <a:p>
            <a:pPr eaLnBrk="1" hangingPunct="1"/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rtlCol="0" anchor="t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600" dirty="0" smtClean="0">
                <a:solidFill>
                  <a:srgbClr val="FDCB82"/>
                </a:solidFill>
              </a:rPr>
              <a:t>正则表达式找出页面所有的图片链接</a:t>
            </a:r>
            <a:endParaRPr lang="zh-CN" altLang="en-US" sz="3600" dirty="0">
              <a:solidFill>
                <a:srgbClr val="FDCB82"/>
              </a:solidFill>
            </a:endParaRPr>
          </a:p>
        </p:txBody>
      </p:sp>
      <p:sp>
        <p:nvSpPr>
          <p:cNvPr id="12293" name="矩形 6"/>
          <p:cNvSpPr>
            <a:spLocks noChangeArrowheads="1"/>
          </p:cNvSpPr>
          <p:nvPr/>
        </p:nvSpPr>
        <p:spPr bwMode="auto">
          <a:xfrm>
            <a:off x="607712" y="5226784"/>
            <a:ext cx="9482585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1400" dirty="0" smtClean="0">
                <a:solidFill>
                  <a:schemeClr val="bg1"/>
                </a:solidFill>
              </a:rPr>
              <a:t>简单一条代码即可找出该网页的所有图片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pPr eaLnBrk="1" hangingPunct="1"/>
            <a:r>
              <a:rPr lang="en-US" altLang="zh-CN" sz="1400" dirty="0" smtClean="0">
                <a:solidFill>
                  <a:schemeClr val="bg1"/>
                </a:solidFill>
              </a:rPr>
              <a:t>#doc</a:t>
            </a:r>
            <a:r>
              <a:rPr lang="zh-CN" altLang="en-US" sz="1400" dirty="0" smtClean="0">
                <a:solidFill>
                  <a:schemeClr val="bg1"/>
                </a:solidFill>
              </a:rPr>
              <a:t>指需要进行正则表达式匹配的字符串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pPr eaLnBrk="1" hangingPunct="1"/>
            <a:r>
              <a:rPr lang="en-US" altLang="zh-CN" sz="2400" dirty="0" err="1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img_items</a:t>
            </a:r>
            <a:r>
              <a:rPr lang="en-US" altLang="zh-CN" sz="24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 = </a:t>
            </a:r>
            <a:r>
              <a:rPr lang="en-US" altLang="zh-CN" sz="2400" dirty="0" err="1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re.findall</a:t>
            </a:r>
            <a:r>
              <a:rPr lang="en-US" altLang="zh-CN" sz="24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('&lt;img.*?</a:t>
            </a:r>
            <a:r>
              <a:rPr lang="en-US" altLang="zh-CN" sz="2400" dirty="0" err="1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src</a:t>
            </a:r>
            <a:r>
              <a:rPr lang="en-US" altLang="zh-CN" sz="24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="(.*?)".*?/&gt;'), doc)</a:t>
            </a:r>
          </a:p>
        </p:txBody>
      </p:sp>
      <p:sp>
        <p:nvSpPr>
          <p:cNvPr id="8" name="椭圆 7"/>
          <p:cNvSpPr/>
          <p:nvPr/>
        </p:nvSpPr>
        <p:spPr>
          <a:xfrm>
            <a:off x="536065" y="1620255"/>
            <a:ext cx="76200" cy="76200"/>
          </a:xfrm>
          <a:prstGeom prst="ellipse">
            <a:avLst/>
          </a:prstGeom>
          <a:solidFill>
            <a:srgbClr val="FA9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619955" y="5483124"/>
            <a:ext cx="76200" cy="76200"/>
          </a:xfrm>
          <a:prstGeom prst="ellipse">
            <a:avLst/>
          </a:prstGeom>
          <a:solidFill>
            <a:srgbClr val="FA9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solidFill>
                <a:schemeClr val="bg1"/>
              </a:solidFill>
            </a:endParaRPr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4228" y="1991774"/>
            <a:ext cx="8140990" cy="31926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792108" y="1383327"/>
            <a:ext cx="466213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1400" dirty="0" smtClean="0">
                <a:solidFill>
                  <a:schemeClr val="bg1"/>
                </a:solidFill>
              </a:rPr>
              <a:t>需要找出一大堆数据的固定格式的字符串，就可以使用正则表达式，譬如查找网页的全部图片。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rtlCol="0" anchor="t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3600" dirty="0" err="1" smtClean="0">
                <a:solidFill>
                  <a:srgbClr val="FDCB82"/>
                </a:solidFill>
              </a:rPr>
              <a:t>re.findall</a:t>
            </a:r>
            <a:r>
              <a:rPr lang="en-US" altLang="zh-CN" sz="3600" dirty="0" smtClean="0">
                <a:solidFill>
                  <a:srgbClr val="FDCB82"/>
                </a:solidFill>
              </a:rPr>
              <a:t>(‘&lt;img.*?</a:t>
            </a:r>
            <a:r>
              <a:rPr lang="en-US" altLang="zh-CN" sz="3600" dirty="0" err="1" smtClean="0">
                <a:solidFill>
                  <a:srgbClr val="FDCB82"/>
                </a:solidFill>
              </a:rPr>
              <a:t>src</a:t>
            </a:r>
            <a:r>
              <a:rPr lang="en-US" altLang="zh-CN" sz="3600" dirty="0" smtClean="0">
                <a:solidFill>
                  <a:srgbClr val="FDCB82"/>
                </a:solidFill>
              </a:rPr>
              <a:t>=“(.*?)”.*?/&gt;’), doc)</a:t>
            </a:r>
            <a:r>
              <a:rPr lang="zh-CN" altLang="en-US" sz="3600" dirty="0" smtClean="0">
                <a:solidFill>
                  <a:srgbClr val="FDCB82"/>
                </a:solidFill>
              </a:rPr>
              <a:t>讲解一</a:t>
            </a:r>
            <a:endParaRPr lang="zh-CN" altLang="en-US" sz="3600" dirty="0">
              <a:solidFill>
                <a:srgbClr val="FDCB82"/>
              </a:solidFill>
            </a:endParaRPr>
          </a:p>
        </p:txBody>
      </p:sp>
      <p:sp>
        <p:nvSpPr>
          <p:cNvPr id="9" name="矩形 5"/>
          <p:cNvSpPr>
            <a:spLocks noChangeArrowheads="1"/>
          </p:cNvSpPr>
          <p:nvPr/>
        </p:nvSpPr>
        <p:spPr bwMode="auto">
          <a:xfrm>
            <a:off x="906899" y="1473739"/>
            <a:ext cx="516672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sz="1400" dirty="0" err="1" smtClean="0">
                <a:solidFill>
                  <a:schemeClr val="bg1"/>
                </a:solidFill>
              </a:rPr>
              <a:t>re.findall</a:t>
            </a:r>
            <a:r>
              <a:rPr lang="en-US" altLang="zh-CN" sz="1400" dirty="0" smtClean="0">
                <a:solidFill>
                  <a:schemeClr val="bg1"/>
                </a:solidFill>
              </a:rPr>
              <a:t>() </a:t>
            </a:r>
            <a:r>
              <a:rPr lang="zh-CN" altLang="en-US" sz="1400" dirty="0" smtClean="0">
                <a:solidFill>
                  <a:schemeClr val="bg1"/>
                </a:solidFill>
              </a:rPr>
              <a:t>调用</a:t>
            </a:r>
            <a:r>
              <a:rPr lang="en-US" altLang="zh-CN" sz="1400" dirty="0" smtClean="0">
                <a:solidFill>
                  <a:schemeClr val="bg1"/>
                </a:solidFill>
              </a:rPr>
              <a:t>re</a:t>
            </a:r>
            <a:r>
              <a:rPr lang="zh-CN" altLang="en-US" sz="1400" dirty="0" smtClean="0">
                <a:solidFill>
                  <a:schemeClr val="bg1"/>
                </a:solidFill>
              </a:rPr>
              <a:t>模块下的</a:t>
            </a:r>
            <a:r>
              <a:rPr lang="en-US" altLang="zh-CN" sz="1400" dirty="0" err="1" smtClean="0">
                <a:solidFill>
                  <a:schemeClr val="bg1"/>
                </a:solidFill>
              </a:rPr>
              <a:t>findall</a:t>
            </a:r>
            <a:r>
              <a:rPr lang="zh-CN" altLang="en-US" sz="1400" dirty="0" smtClean="0">
                <a:solidFill>
                  <a:schemeClr val="bg1"/>
                </a:solidFill>
              </a:rPr>
              <a:t>函数，</a:t>
            </a:r>
            <a:r>
              <a:rPr lang="en-US" altLang="zh-CN" sz="1400" dirty="0" err="1" smtClean="0">
                <a:solidFill>
                  <a:schemeClr val="bg1"/>
                </a:solidFill>
              </a:rPr>
              <a:t>findall</a:t>
            </a:r>
            <a:r>
              <a:rPr lang="en-US" altLang="zh-CN" sz="1400" dirty="0" smtClean="0">
                <a:solidFill>
                  <a:schemeClr val="bg1"/>
                </a:solidFill>
              </a:rPr>
              <a:t>(</a:t>
            </a:r>
            <a:r>
              <a:rPr lang="en-US" altLang="zh-CN" sz="1400" dirty="0" err="1" smtClean="0">
                <a:solidFill>
                  <a:schemeClr val="bg1"/>
                </a:solidFill>
              </a:rPr>
              <a:t>a,b</a:t>
            </a:r>
            <a:r>
              <a:rPr lang="en-US" altLang="zh-CN" sz="1400" dirty="0" smtClean="0">
                <a:solidFill>
                  <a:schemeClr val="bg1"/>
                </a:solidFill>
              </a:rPr>
              <a:t>)</a:t>
            </a:r>
            <a:r>
              <a:rPr lang="zh-CN" altLang="en-US" sz="1400" dirty="0" smtClean="0">
                <a:solidFill>
                  <a:schemeClr val="bg1"/>
                </a:solidFill>
              </a:rPr>
              <a:t>函数可以找出在参数</a:t>
            </a:r>
            <a:r>
              <a:rPr lang="en-US" altLang="zh-CN" sz="1400" dirty="0" smtClean="0">
                <a:solidFill>
                  <a:schemeClr val="bg1"/>
                </a:solidFill>
              </a:rPr>
              <a:t>b</a:t>
            </a:r>
            <a:r>
              <a:rPr lang="zh-CN" altLang="en-US" sz="1400" dirty="0" smtClean="0">
                <a:solidFill>
                  <a:schemeClr val="bg1"/>
                </a:solidFill>
              </a:rPr>
              <a:t>文本下的所有符合</a:t>
            </a:r>
            <a:r>
              <a:rPr lang="en-US" altLang="zh-CN" sz="1400" dirty="0" smtClean="0">
                <a:solidFill>
                  <a:schemeClr val="bg1"/>
                </a:solidFill>
              </a:rPr>
              <a:t>a</a:t>
            </a:r>
            <a:r>
              <a:rPr lang="zh-CN" altLang="en-US" sz="1400" dirty="0" smtClean="0">
                <a:solidFill>
                  <a:schemeClr val="bg1"/>
                </a:solidFill>
              </a:rPr>
              <a:t>规则的字符串、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1" name="矩形 5"/>
          <p:cNvSpPr>
            <a:spLocks noChangeArrowheads="1"/>
          </p:cNvSpPr>
          <p:nvPr/>
        </p:nvSpPr>
        <p:spPr bwMode="auto">
          <a:xfrm>
            <a:off x="881732" y="2220360"/>
            <a:ext cx="5614761" cy="3570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1400" dirty="0" smtClean="0">
                <a:solidFill>
                  <a:schemeClr val="bg1"/>
                </a:solidFill>
              </a:rPr>
              <a:t>正则表达式</a:t>
            </a:r>
            <a:r>
              <a:rPr lang="en-US" altLang="zh-CN" sz="1400" dirty="0" smtClean="0">
                <a:solidFill>
                  <a:schemeClr val="bg1"/>
                </a:solidFill>
              </a:rPr>
              <a:t>‘&lt;img.*?</a:t>
            </a:r>
            <a:r>
              <a:rPr lang="en-US" altLang="zh-CN" sz="1400" dirty="0" err="1" smtClean="0">
                <a:solidFill>
                  <a:schemeClr val="bg1"/>
                </a:solidFill>
              </a:rPr>
              <a:t>src</a:t>
            </a:r>
            <a:r>
              <a:rPr lang="en-US" altLang="zh-CN" sz="1400" dirty="0" smtClean="0">
                <a:solidFill>
                  <a:schemeClr val="bg1"/>
                </a:solidFill>
              </a:rPr>
              <a:t>=“(.*?)”.*?/&gt;’</a:t>
            </a:r>
            <a:r>
              <a:rPr lang="zh-CN" altLang="en-US" sz="1400" dirty="0" smtClean="0">
                <a:solidFill>
                  <a:schemeClr val="bg1"/>
                </a:solidFill>
              </a:rPr>
              <a:t>的具体意思是什么？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pPr eaLnBrk="1" hangingPunct="1"/>
            <a:endParaRPr lang="en-US" altLang="zh-CN" sz="1400" dirty="0" smtClean="0">
              <a:solidFill>
                <a:schemeClr val="bg1"/>
              </a:solidFill>
            </a:endParaRPr>
          </a:p>
          <a:p>
            <a:pPr eaLnBrk="1" hangingPunct="1"/>
            <a:endParaRPr lang="en-US" altLang="zh-CN" sz="1400" dirty="0" smtClean="0">
              <a:solidFill>
                <a:schemeClr val="bg1"/>
              </a:solidFill>
            </a:endParaRPr>
          </a:p>
          <a:p>
            <a:pPr eaLnBrk="1" hangingPunct="1"/>
            <a:r>
              <a:rPr lang="en-US" altLang="zh-CN" sz="2400" dirty="0" err="1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.</a:t>
            </a:r>
            <a:r>
              <a:rPr lang="zh-CN" altLang="en-US" sz="1400" dirty="0" smtClean="0">
                <a:solidFill>
                  <a:schemeClr val="bg1"/>
                </a:solidFill>
              </a:rPr>
              <a:t>代表所有的字符，除了换行符</a:t>
            </a:r>
            <a:r>
              <a:rPr lang="en-US" altLang="zh-CN" sz="1400" dirty="0" smtClean="0">
                <a:solidFill>
                  <a:schemeClr val="bg1"/>
                </a:solidFill>
              </a:rPr>
              <a:t>’\n’</a:t>
            </a:r>
          </a:p>
          <a:p>
            <a:pPr eaLnBrk="1" hangingPunct="1"/>
            <a:endParaRPr lang="en-US" altLang="zh-CN" sz="1400" dirty="0" smtClean="0">
              <a:solidFill>
                <a:schemeClr val="bg1"/>
              </a:solidFill>
            </a:endParaRPr>
          </a:p>
          <a:p>
            <a:pPr eaLnBrk="1" hangingPunct="1"/>
            <a:r>
              <a:rPr lang="en-US" altLang="zh-CN" sz="2400" dirty="0" err="1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*</a:t>
            </a:r>
            <a:r>
              <a:rPr lang="zh-CN" altLang="en-US" sz="1400" dirty="0" smtClean="0">
                <a:solidFill>
                  <a:schemeClr val="bg1"/>
                </a:solidFill>
              </a:rPr>
              <a:t>代表匹配前一个字符</a:t>
            </a:r>
            <a:r>
              <a:rPr lang="en-US" altLang="zh-CN" sz="1400" dirty="0" smtClean="0">
                <a:solidFill>
                  <a:schemeClr val="bg1"/>
                </a:solidFill>
              </a:rPr>
              <a:t>0</a:t>
            </a:r>
            <a:r>
              <a:rPr lang="zh-CN" altLang="en-US" sz="1400" dirty="0" smtClean="0">
                <a:solidFill>
                  <a:schemeClr val="bg1"/>
                </a:solidFill>
              </a:rPr>
              <a:t>或无数次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pPr eaLnBrk="1" hangingPunct="1"/>
            <a:endParaRPr lang="en-US" altLang="zh-CN" sz="1400" dirty="0" smtClean="0">
              <a:solidFill>
                <a:schemeClr val="bg1"/>
              </a:solidFill>
            </a:endParaRPr>
          </a:p>
          <a:p>
            <a:pPr eaLnBrk="1" hangingPunct="1"/>
            <a:r>
              <a:rPr lang="zh-CN" altLang="en-US" sz="2400" dirty="0" err="1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？</a:t>
            </a:r>
            <a:r>
              <a:rPr lang="zh-CN" altLang="en-US" sz="1400" dirty="0" smtClean="0">
                <a:solidFill>
                  <a:schemeClr val="bg1"/>
                </a:solidFill>
              </a:rPr>
              <a:t>可以使</a:t>
            </a:r>
            <a:r>
              <a:rPr lang="en-US" altLang="zh-CN" sz="1400" dirty="0" smtClean="0">
                <a:solidFill>
                  <a:schemeClr val="bg1"/>
                </a:solidFill>
              </a:rPr>
              <a:t>.*</a:t>
            </a:r>
            <a:r>
              <a:rPr lang="zh-CN" altLang="en-US" sz="1400" dirty="0" smtClean="0">
                <a:solidFill>
                  <a:schemeClr val="bg1"/>
                </a:solidFill>
              </a:rPr>
              <a:t>变成非贪婪模式，什么是贪婪模式，什么是非贪婪模式？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pPr eaLnBrk="1" hangingPunct="1"/>
            <a:r>
              <a:rPr lang="zh-CN" altLang="en-US" sz="1400" dirty="0" smtClean="0">
                <a:solidFill>
                  <a:schemeClr val="bg1"/>
                </a:solidFill>
              </a:rPr>
              <a:t>有</a:t>
            </a:r>
            <a:r>
              <a:rPr lang="en-US" altLang="zh-CN" sz="1400" dirty="0" smtClean="0">
                <a:solidFill>
                  <a:schemeClr val="bg1"/>
                </a:solidFill>
              </a:rPr>
              <a:t>?</a:t>
            </a:r>
            <a:r>
              <a:rPr lang="zh-CN" altLang="en-US" sz="1400" dirty="0" smtClean="0">
                <a:solidFill>
                  <a:schemeClr val="bg1"/>
                </a:solidFill>
              </a:rPr>
              <a:t>号就是非贪婪模式，无？号就是贪婪模式。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pPr eaLnBrk="1" hangingPunct="1"/>
            <a:r>
              <a:rPr lang="zh-CN" altLang="en-US" sz="1400" dirty="0" smtClean="0">
                <a:solidFill>
                  <a:schemeClr val="bg1"/>
                </a:solidFill>
              </a:rPr>
              <a:t>贪婪模式：如果后面有很多个</a:t>
            </a:r>
            <a:r>
              <a:rPr lang="en-US" altLang="zh-CN" sz="1400" dirty="0" smtClean="0">
                <a:solidFill>
                  <a:schemeClr val="bg1"/>
                </a:solidFill>
              </a:rPr>
              <a:t>”</a:t>
            </a:r>
            <a:r>
              <a:rPr lang="zh-CN" altLang="en-US" sz="1400" dirty="0" smtClean="0">
                <a:solidFill>
                  <a:schemeClr val="bg1"/>
                </a:solidFill>
              </a:rPr>
              <a:t>，那么</a:t>
            </a:r>
            <a:r>
              <a:rPr lang="en-US" altLang="zh-CN" sz="1400" dirty="0" smtClean="0">
                <a:solidFill>
                  <a:schemeClr val="bg1"/>
                </a:solidFill>
              </a:rPr>
              <a:t>.*</a:t>
            </a:r>
            <a:r>
              <a:rPr lang="zh-CN" altLang="en-US" sz="1400" dirty="0" smtClean="0">
                <a:solidFill>
                  <a:schemeClr val="bg1"/>
                </a:solidFill>
              </a:rPr>
              <a:t>可以一直匹配下去，直到匹配到最后一个</a:t>
            </a:r>
            <a:r>
              <a:rPr lang="en-US" altLang="zh-CN" sz="1400" dirty="0" smtClean="0">
                <a:solidFill>
                  <a:schemeClr val="bg1"/>
                </a:solidFill>
              </a:rPr>
              <a:t>”,</a:t>
            </a:r>
            <a:r>
              <a:rPr lang="zh-CN" altLang="en-US" sz="1400" dirty="0" smtClean="0">
                <a:solidFill>
                  <a:schemeClr val="bg1"/>
                </a:solidFill>
              </a:rPr>
              <a:t>才会停下来。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pPr eaLnBrk="1" hangingPunct="1"/>
            <a:r>
              <a:rPr lang="zh-CN" altLang="en-US" sz="1400" dirty="0" smtClean="0">
                <a:solidFill>
                  <a:schemeClr val="bg1"/>
                </a:solidFill>
              </a:rPr>
              <a:t>非贪婪模式：即使后面有很多个</a:t>
            </a:r>
            <a:r>
              <a:rPr lang="en-US" altLang="zh-CN" sz="1400" dirty="0" smtClean="0">
                <a:solidFill>
                  <a:schemeClr val="bg1"/>
                </a:solidFill>
              </a:rPr>
              <a:t>”</a:t>
            </a:r>
            <a:r>
              <a:rPr lang="zh-CN" altLang="en-US" sz="1400" dirty="0" smtClean="0">
                <a:solidFill>
                  <a:schemeClr val="bg1"/>
                </a:solidFill>
              </a:rPr>
              <a:t>，那么</a:t>
            </a:r>
            <a:r>
              <a:rPr lang="en-US" altLang="zh-CN" sz="1400" dirty="0" smtClean="0">
                <a:solidFill>
                  <a:schemeClr val="bg1"/>
                </a:solidFill>
              </a:rPr>
              <a:t>.*</a:t>
            </a:r>
            <a:r>
              <a:rPr lang="zh-CN" altLang="en-US" sz="1400" dirty="0" smtClean="0">
                <a:solidFill>
                  <a:schemeClr val="bg1"/>
                </a:solidFill>
              </a:rPr>
              <a:t>可以只会匹配一个，就会停下来。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pPr eaLnBrk="1" hangingPunct="1"/>
            <a:endParaRPr lang="en-US" altLang="zh-CN" sz="1400" dirty="0" smtClean="0">
              <a:solidFill>
                <a:schemeClr val="bg1"/>
              </a:solidFill>
            </a:endParaRPr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84022" y="1809476"/>
            <a:ext cx="5268286" cy="2315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rtlCol="0" anchor="t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600" dirty="0" smtClean="0">
                <a:solidFill>
                  <a:srgbClr val="FDCB82"/>
                </a:solidFill>
              </a:rPr>
              <a:t>正则表达式在</a:t>
            </a:r>
            <a:r>
              <a:rPr lang="en-US" altLang="zh-CN" sz="3600" dirty="0" smtClean="0">
                <a:solidFill>
                  <a:srgbClr val="FDCB82"/>
                </a:solidFill>
              </a:rPr>
              <a:t>python</a:t>
            </a:r>
            <a:r>
              <a:rPr lang="zh-CN" altLang="en-US" sz="3600" dirty="0" smtClean="0">
                <a:solidFill>
                  <a:srgbClr val="FDCB82"/>
                </a:solidFill>
              </a:rPr>
              <a:t>中是如何应用的？</a:t>
            </a:r>
            <a:endParaRPr lang="zh-CN" altLang="en-US" sz="3600" dirty="0">
              <a:solidFill>
                <a:srgbClr val="FDCB82"/>
              </a:solidFill>
            </a:endParaRPr>
          </a:p>
        </p:txBody>
      </p:sp>
      <p:sp>
        <p:nvSpPr>
          <p:cNvPr id="12292" name="矩形 5"/>
          <p:cNvSpPr>
            <a:spLocks noChangeArrowheads="1"/>
          </p:cNvSpPr>
          <p:nvPr/>
        </p:nvSpPr>
        <p:spPr bwMode="auto">
          <a:xfrm>
            <a:off x="819595" y="1316593"/>
            <a:ext cx="516672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1400" dirty="0" smtClean="0">
                <a:solidFill>
                  <a:schemeClr val="bg1"/>
                </a:solidFill>
              </a:rPr>
              <a:t>正则表达式在</a:t>
            </a:r>
            <a:r>
              <a:rPr lang="en-US" altLang="zh-CN" sz="1400" dirty="0" smtClean="0">
                <a:solidFill>
                  <a:schemeClr val="bg1"/>
                </a:solidFill>
              </a:rPr>
              <a:t>python</a:t>
            </a:r>
            <a:r>
              <a:rPr lang="zh-CN" altLang="en-US" sz="1400" dirty="0" smtClean="0">
                <a:solidFill>
                  <a:schemeClr val="bg1"/>
                </a:solidFill>
              </a:rPr>
              <a:t>中主要体现在</a:t>
            </a:r>
            <a:r>
              <a:rPr lang="en-US" altLang="zh-CN" sz="1400" dirty="0" smtClean="0">
                <a:solidFill>
                  <a:schemeClr val="bg1"/>
                </a:solidFill>
              </a:rPr>
              <a:t>re</a:t>
            </a:r>
            <a:r>
              <a:rPr lang="zh-CN" altLang="en-US" sz="1400" dirty="0" smtClean="0">
                <a:solidFill>
                  <a:schemeClr val="bg1"/>
                </a:solidFill>
              </a:rPr>
              <a:t>模块，使用前先</a:t>
            </a:r>
            <a:r>
              <a:rPr lang="en-US" altLang="zh-CN" sz="1400" dirty="0" smtClean="0">
                <a:solidFill>
                  <a:schemeClr val="bg1"/>
                </a:solidFill>
              </a:rPr>
              <a:t>import re</a:t>
            </a:r>
          </a:p>
          <a:p>
            <a:pPr eaLnBrk="1" hangingPunct="1"/>
            <a:r>
              <a:rPr lang="zh-CN" altLang="en-US" sz="1400" dirty="0" smtClean="0">
                <a:solidFill>
                  <a:schemeClr val="bg1"/>
                </a:solidFill>
              </a:rPr>
              <a:t>因为</a:t>
            </a:r>
            <a:r>
              <a:rPr lang="en-US" altLang="zh-CN" sz="1400" dirty="0" smtClean="0">
                <a:solidFill>
                  <a:schemeClr val="bg1"/>
                </a:solidFill>
              </a:rPr>
              <a:t>re</a:t>
            </a:r>
            <a:r>
              <a:rPr lang="zh-CN" altLang="en-US" sz="1400" dirty="0" smtClean="0">
                <a:solidFill>
                  <a:schemeClr val="bg1"/>
                </a:solidFill>
              </a:rPr>
              <a:t>模块中提供了正则表达式的语法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51268" y="1997839"/>
            <a:ext cx="9451681" cy="4308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</a:rPr>
              <a:t>#</a:t>
            </a:r>
            <a:r>
              <a:rPr lang="zh-CN" altLang="en-US" sz="1400" dirty="0" smtClean="0">
                <a:solidFill>
                  <a:schemeClr val="bg1"/>
                </a:solidFill>
              </a:rPr>
              <a:t>返回</a:t>
            </a:r>
            <a:r>
              <a:rPr lang="en-US" altLang="zh-CN" sz="1400" dirty="0" smtClean="0">
                <a:solidFill>
                  <a:schemeClr val="bg1"/>
                </a:solidFill>
              </a:rPr>
              <a:t>pattern</a:t>
            </a:r>
            <a:r>
              <a:rPr lang="zh-CN" altLang="en-US" sz="1400" dirty="0" smtClean="0">
                <a:solidFill>
                  <a:schemeClr val="bg1"/>
                </a:solidFill>
              </a:rPr>
              <a:t>对象</a:t>
            </a:r>
          </a:p>
          <a:p>
            <a:r>
              <a:rPr lang="en-US" altLang="zh-CN" sz="2400" dirty="0" err="1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re.compile</a:t>
            </a:r>
            <a:r>
              <a:rPr lang="en-US" altLang="zh-CN" sz="24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(string[,flag])  </a:t>
            </a:r>
          </a:p>
          <a:p>
            <a:endParaRPr lang="en-US" altLang="zh-CN" sz="1400" dirty="0" smtClean="0">
              <a:solidFill>
                <a:schemeClr val="bg1"/>
              </a:solidFill>
            </a:endParaRPr>
          </a:p>
          <a:p>
            <a:endParaRPr lang="en-US" altLang="zh-CN" sz="1400" dirty="0" smtClean="0">
              <a:solidFill>
                <a:schemeClr val="bg1"/>
              </a:solidFill>
            </a:endParaRPr>
          </a:p>
          <a:p>
            <a:r>
              <a:rPr lang="en-US" altLang="zh-CN" sz="1400" dirty="0" smtClean="0">
                <a:solidFill>
                  <a:schemeClr val="bg1"/>
                </a:solidFill>
              </a:rPr>
              <a:t>#</a:t>
            </a:r>
            <a:r>
              <a:rPr lang="zh-CN" altLang="en-US" sz="1400" dirty="0" smtClean="0">
                <a:solidFill>
                  <a:schemeClr val="bg1"/>
                </a:solidFill>
              </a:rPr>
              <a:t>以下为匹配所用函数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r>
              <a:rPr lang="en-US" altLang="zh-CN" sz="1400" dirty="0" smtClean="0">
                <a:solidFill>
                  <a:schemeClr val="bg1"/>
                </a:solidFill>
              </a:rPr>
              <a:t>#</a:t>
            </a:r>
            <a:r>
              <a:rPr lang="zh-CN" altLang="en-US" sz="1400" dirty="0" smtClean="0">
                <a:solidFill>
                  <a:schemeClr val="bg1"/>
                </a:solidFill>
              </a:rPr>
              <a:t>常用</a:t>
            </a:r>
          </a:p>
          <a:p>
            <a:r>
              <a:rPr lang="en-US" altLang="zh-CN" sz="2400" dirty="0" err="1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re.match</a:t>
            </a:r>
            <a:r>
              <a:rPr lang="en-US" altLang="zh-CN" sz="24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(pattern, string[, flags])   re</a:t>
            </a:r>
            <a:r>
              <a:rPr lang="zh-CN" altLang="en-US" sz="24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在</a:t>
            </a:r>
            <a:r>
              <a:rPr lang="en-US" altLang="zh-CN" sz="24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string</a:t>
            </a:r>
            <a:r>
              <a:rPr lang="zh-CN" altLang="en-US" sz="24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开始位置就匹配。</a:t>
            </a:r>
            <a:endParaRPr lang="en-US" altLang="zh-CN" sz="2400" dirty="0" smtClean="0">
              <a:solidFill>
                <a:srgbClr val="FDCB82"/>
              </a:solidFill>
              <a:latin typeface="+mj-lt"/>
              <a:ea typeface="+mj-ea"/>
              <a:cs typeface="+mj-cs"/>
            </a:endParaRPr>
          </a:p>
          <a:p>
            <a:r>
              <a:rPr lang="en-US" altLang="zh-CN" sz="2400" dirty="0" err="1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re.search</a:t>
            </a:r>
            <a:r>
              <a:rPr lang="en-US" altLang="zh-CN" sz="24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(pattern, string[, flags])  re</a:t>
            </a:r>
            <a:r>
              <a:rPr lang="zh-CN" altLang="en-US" sz="24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在</a:t>
            </a:r>
            <a:r>
              <a:rPr lang="en-US" altLang="zh-CN" sz="24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string</a:t>
            </a:r>
            <a:r>
              <a:rPr lang="zh-CN" altLang="en-US" sz="24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任意位置可匹配。</a:t>
            </a:r>
            <a:endParaRPr lang="en-US" altLang="zh-CN" sz="2400" dirty="0" smtClean="0">
              <a:solidFill>
                <a:srgbClr val="FDCB82"/>
              </a:solidFill>
              <a:latin typeface="+mj-lt"/>
              <a:ea typeface="+mj-ea"/>
              <a:cs typeface="+mj-cs"/>
            </a:endParaRPr>
          </a:p>
          <a:p>
            <a:r>
              <a:rPr lang="en-US" altLang="zh-CN" sz="2400" dirty="0" err="1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re.findall</a:t>
            </a:r>
            <a:r>
              <a:rPr lang="en-US" altLang="zh-CN" sz="24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(pattern, string[, flags])    </a:t>
            </a:r>
            <a:r>
              <a:rPr lang="zh-CN" altLang="en-US" sz="24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以列表方式返回所有匹配的字串。</a:t>
            </a:r>
            <a:endParaRPr lang="en-US" altLang="zh-CN" sz="2400" dirty="0" smtClean="0">
              <a:solidFill>
                <a:srgbClr val="FDCB82"/>
              </a:solidFill>
              <a:latin typeface="+mj-lt"/>
              <a:ea typeface="+mj-ea"/>
              <a:cs typeface="+mj-cs"/>
            </a:endParaRPr>
          </a:p>
          <a:p>
            <a:endParaRPr lang="en-US" altLang="zh-CN" sz="1400" dirty="0" smtClean="0">
              <a:solidFill>
                <a:schemeClr val="bg1"/>
              </a:solidFill>
            </a:endParaRPr>
          </a:p>
          <a:p>
            <a:r>
              <a:rPr lang="en-US" altLang="zh-CN" sz="1400" dirty="0" smtClean="0">
                <a:solidFill>
                  <a:schemeClr val="bg1"/>
                </a:solidFill>
              </a:rPr>
              <a:t>#</a:t>
            </a:r>
            <a:r>
              <a:rPr lang="zh-CN" altLang="en-US" sz="1400" dirty="0" smtClean="0">
                <a:solidFill>
                  <a:schemeClr val="bg1"/>
                </a:solidFill>
              </a:rPr>
              <a:t>不常用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r>
              <a:rPr lang="en-US" altLang="zh-CN" sz="1400" dirty="0" err="1" smtClean="0">
                <a:solidFill>
                  <a:schemeClr val="bg1"/>
                </a:solidFill>
              </a:rPr>
              <a:t>re.split</a:t>
            </a:r>
            <a:r>
              <a:rPr lang="en-US" altLang="zh-CN" sz="1400" dirty="0" smtClean="0">
                <a:solidFill>
                  <a:schemeClr val="bg1"/>
                </a:solidFill>
              </a:rPr>
              <a:t>(pattern, string[, </a:t>
            </a:r>
            <a:r>
              <a:rPr lang="en-US" altLang="zh-CN" sz="1400" dirty="0" err="1" smtClean="0">
                <a:solidFill>
                  <a:schemeClr val="bg1"/>
                </a:solidFill>
              </a:rPr>
              <a:t>maxsplit</a:t>
            </a:r>
            <a:r>
              <a:rPr lang="en-US" altLang="zh-CN" sz="1400" dirty="0" smtClean="0">
                <a:solidFill>
                  <a:schemeClr val="bg1"/>
                </a:solidFill>
              </a:rPr>
              <a:t>])  </a:t>
            </a:r>
            <a:r>
              <a:rPr lang="zh-CN" altLang="en-US" sz="1400" dirty="0" smtClean="0">
                <a:solidFill>
                  <a:schemeClr val="bg1"/>
                </a:solidFill>
              </a:rPr>
              <a:t>可按</a:t>
            </a:r>
            <a:r>
              <a:rPr lang="en-US" altLang="zh-CN" sz="1400" dirty="0" smtClean="0">
                <a:solidFill>
                  <a:schemeClr val="bg1"/>
                </a:solidFill>
              </a:rPr>
              <a:t>pattern</a:t>
            </a:r>
            <a:r>
              <a:rPr lang="zh-CN" altLang="en-US" sz="1400" dirty="0" smtClean="0">
                <a:solidFill>
                  <a:schemeClr val="bg1"/>
                </a:solidFill>
              </a:rPr>
              <a:t>切分字符串，返回列表。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r>
              <a:rPr lang="en-US" altLang="zh-CN" sz="1400" dirty="0" err="1" smtClean="0">
                <a:solidFill>
                  <a:schemeClr val="bg1"/>
                </a:solidFill>
              </a:rPr>
              <a:t>re.finditer</a:t>
            </a:r>
            <a:r>
              <a:rPr lang="en-US" altLang="zh-CN" sz="1400" dirty="0" smtClean="0">
                <a:solidFill>
                  <a:schemeClr val="bg1"/>
                </a:solidFill>
              </a:rPr>
              <a:t>(pattern, string[, flags])  </a:t>
            </a:r>
            <a:r>
              <a:rPr lang="zh-CN" altLang="en-US" sz="1400" dirty="0" smtClean="0">
                <a:solidFill>
                  <a:schemeClr val="bg1"/>
                </a:solidFill>
              </a:rPr>
              <a:t>返回一个顺序访问每一个匹配结果（</a:t>
            </a:r>
            <a:r>
              <a:rPr lang="en-US" altLang="zh-CN" sz="1400" dirty="0" smtClean="0">
                <a:solidFill>
                  <a:schemeClr val="bg1"/>
                </a:solidFill>
              </a:rPr>
              <a:t>Match</a:t>
            </a:r>
            <a:r>
              <a:rPr lang="zh-CN" altLang="en-US" sz="1400" dirty="0" smtClean="0">
                <a:solidFill>
                  <a:schemeClr val="bg1"/>
                </a:solidFill>
              </a:rPr>
              <a:t>对象）的迭代器。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r>
              <a:rPr lang="en-US" altLang="zh-CN" sz="1400" dirty="0" smtClean="0">
                <a:solidFill>
                  <a:schemeClr val="bg1"/>
                </a:solidFill>
              </a:rPr>
              <a:t>re.sub(pattern, </a:t>
            </a:r>
            <a:r>
              <a:rPr lang="en-US" altLang="zh-CN" sz="1400" dirty="0" err="1" smtClean="0">
                <a:solidFill>
                  <a:schemeClr val="bg1"/>
                </a:solidFill>
              </a:rPr>
              <a:t>repl</a:t>
            </a:r>
            <a:r>
              <a:rPr lang="en-US" altLang="zh-CN" sz="1400" dirty="0" smtClean="0">
                <a:solidFill>
                  <a:schemeClr val="bg1"/>
                </a:solidFill>
              </a:rPr>
              <a:t>, string[, count])  </a:t>
            </a:r>
            <a:r>
              <a:rPr lang="zh-CN" altLang="en-US" sz="1400" dirty="0" smtClean="0">
                <a:solidFill>
                  <a:schemeClr val="bg1"/>
                </a:solidFill>
              </a:rPr>
              <a:t>使用</a:t>
            </a:r>
            <a:r>
              <a:rPr lang="en-US" altLang="zh-CN" sz="1400" dirty="0" err="1" smtClean="0">
                <a:solidFill>
                  <a:schemeClr val="bg1"/>
                </a:solidFill>
              </a:rPr>
              <a:t>repl</a:t>
            </a:r>
            <a:r>
              <a:rPr lang="zh-CN" altLang="en-US" sz="1400" dirty="0" smtClean="0">
                <a:solidFill>
                  <a:schemeClr val="bg1"/>
                </a:solidFill>
              </a:rPr>
              <a:t>替换</a:t>
            </a:r>
            <a:r>
              <a:rPr lang="en-US" altLang="zh-CN" sz="1400" dirty="0" smtClean="0">
                <a:solidFill>
                  <a:schemeClr val="bg1"/>
                </a:solidFill>
              </a:rPr>
              <a:t>string</a:t>
            </a:r>
            <a:r>
              <a:rPr lang="zh-CN" altLang="en-US" sz="1400" dirty="0" smtClean="0">
                <a:solidFill>
                  <a:schemeClr val="bg1"/>
                </a:solidFill>
              </a:rPr>
              <a:t>中每一个匹配的子串后返回替换后的字符串。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r>
              <a:rPr lang="en-US" altLang="zh-CN" sz="1400" dirty="0" err="1" smtClean="0">
                <a:solidFill>
                  <a:schemeClr val="bg1"/>
                </a:solidFill>
              </a:rPr>
              <a:t>re.subn</a:t>
            </a:r>
            <a:r>
              <a:rPr lang="en-US" altLang="zh-CN" sz="1400" dirty="0" smtClean="0">
                <a:solidFill>
                  <a:schemeClr val="bg1"/>
                </a:solidFill>
              </a:rPr>
              <a:t>(pattern, </a:t>
            </a:r>
            <a:r>
              <a:rPr lang="en-US" altLang="zh-CN" sz="1400" dirty="0" err="1" smtClean="0">
                <a:solidFill>
                  <a:schemeClr val="bg1"/>
                </a:solidFill>
              </a:rPr>
              <a:t>repl</a:t>
            </a:r>
            <a:r>
              <a:rPr lang="en-US" altLang="zh-CN" sz="1400" dirty="0" smtClean="0">
                <a:solidFill>
                  <a:schemeClr val="bg1"/>
                </a:solidFill>
              </a:rPr>
              <a:t>, string[, count])</a:t>
            </a:r>
            <a:r>
              <a:rPr lang="zh-CN" altLang="en-US" sz="1400" dirty="0" smtClean="0">
                <a:solidFill>
                  <a:schemeClr val="bg1"/>
                </a:solidFill>
              </a:rPr>
              <a:t>使用</a:t>
            </a:r>
            <a:r>
              <a:rPr lang="en-US" altLang="zh-CN" sz="1400" dirty="0" err="1" smtClean="0">
                <a:solidFill>
                  <a:schemeClr val="bg1"/>
                </a:solidFill>
              </a:rPr>
              <a:t>repl</a:t>
            </a:r>
            <a:r>
              <a:rPr lang="zh-CN" altLang="en-US" sz="1400" dirty="0" smtClean="0">
                <a:solidFill>
                  <a:schemeClr val="bg1"/>
                </a:solidFill>
              </a:rPr>
              <a:t>替换</a:t>
            </a:r>
            <a:r>
              <a:rPr lang="en-US" altLang="zh-CN" sz="1400" dirty="0" smtClean="0">
                <a:solidFill>
                  <a:schemeClr val="bg1"/>
                </a:solidFill>
              </a:rPr>
              <a:t>string</a:t>
            </a:r>
            <a:r>
              <a:rPr lang="zh-CN" altLang="en-US" sz="1400" dirty="0" smtClean="0">
                <a:solidFill>
                  <a:schemeClr val="bg1"/>
                </a:solidFill>
              </a:rPr>
              <a:t>中每一个匹配的子串后返回替换后的字符串和替换次数。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rtlCol="0" anchor="t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3600" dirty="0" err="1" smtClean="0">
                <a:solidFill>
                  <a:srgbClr val="FDCB82"/>
                </a:solidFill>
              </a:rPr>
              <a:t>re.findall</a:t>
            </a:r>
            <a:r>
              <a:rPr lang="en-US" altLang="zh-CN" sz="3600" dirty="0" smtClean="0">
                <a:solidFill>
                  <a:srgbClr val="FDCB82"/>
                </a:solidFill>
              </a:rPr>
              <a:t>(‘&lt;img.*?</a:t>
            </a:r>
            <a:r>
              <a:rPr lang="en-US" altLang="zh-CN" sz="3600" dirty="0" err="1" smtClean="0">
                <a:solidFill>
                  <a:srgbClr val="FDCB82"/>
                </a:solidFill>
              </a:rPr>
              <a:t>src</a:t>
            </a:r>
            <a:r>
              <a:rPr lang="en-US" altLang="zh-CN" sz="3600" dirty="0" smtClean="0">
                <a:solidFill>
                  <a:srgbClr val="FDCB82"/>
                </a:solidFill>
              </a:rPr>
              <a:t>=“(.*?)”.*?/&gt;’), doc)</a:t>
            </a:r>
            <a:r>
              <a:rPr lang="zh-CN" altLang="en-US" sz="3600" dirty="0" smtClean="0">
                <a:solidFill>
                  <a:srgbClr val="FDCB82"/>
                </a:solidFill>
              </a:rPr>
              <a:t>讲解二</a:t>
            </a:r>
            <a:endParaRPr lang="zh-CN" altLang="en-US" sz="3600" dirty="0">
              <a:solidFill>
                <a:srgbClr val="FDCB82"/>
              </a:solidFill>
            </a:endParaRPr>
          </a:p>
        </p:txBody>
      </p:sp>
      <p:sp>
        <p:nvSpPr>
          <p:cNvPr id="9" name="矩形 5"/>
          <p:cNvSpPr>
            <a:spLocks noChangeArrowheads="1"/>
          </p:cNvSpPr>
          <p:nvPr/>
        </p:nvSpPr>
        <p:spPr bwMode="auto">
          <a:xfrm>
            <a:off x="906899" y="1473739"/>
            <a:ext cx="516672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sz="1400" dirty="0" err="1" smtClean="0">
                <a:solidFill>
                  <a:schemeClr val="bg1"/>
                </a:solidFill>
              </a:rPr>
              <a:t>re.findall</a:t>
            </a:r>
            <a:r>
              <a:rPr lang="en-US" altLang="zh-CN" sz="1400" dirty="0" smtClean="0">
                <a:solidFill>
                  <a:schemeClr val="bg1"/>
                </a:solidFill>
              </a:rPr>
              <a:t>() </a:t>
            </a:r>
            <a:r>
              <a:rPr lang="zh-CN" altLang="en-US" sz="1400" dirty="0" smtClean="0">
                <a:solidFill>
                  <a:schemeClr val="bg1"/>
                </a:solidFill>
              </a:rPr>
              <a:t>调用</a:t>
            </a:r>
            <a:r>
              <a:rPr lang="en-US" altLang="zh-CN" sz="1400" dirty="0" smtClean="0">
                <a:solidFill>
                  <a:schemeClr val="bg1"/>
                </a:solidFill>
              </a:rPr>
              <a:t>re</a:t>
            </a:r>
            <a:r>
              <a:rPr lang="zh-CN" altLang="en-US" sz="1400" dirty="0" smtClean="0">
                <a:solidFill>
                  <a:schemeClr val="bg1"/>
                </a:solidFill>
              </a:rPr>
              <a:t>模块下的</a:t>
            </a:r>
            <a:r>
              <a:rPr lang="en-US" altLang="zh-CN" sz="1400" dirty="0" err="1" smtClean="0">
                <a:solidFill>
                  <a:schemeClr val="bg1"/>
                </a:solidFill>
              </a:rPr>
              <a:t>findall</a:t>
            </a:r>
            <a:r>
              <a:rPr lang="zh-CN" altLang="en-US" sz="1400" dirty="0" smtClean="0">
                <a:solidFill>
                  <a:schemeClr val="bg1"/>
                </a:solidFill>
              </a:rPr>
              <a:t>函数，</a:t>
            </a:r>
            <a:r>
              <a:rPr lang="en-US" altLang="zh-CN" sz="1400" dirty="0" err="1" smtClean="0">
                <a:solidFill>
                  <a:schemeClr val="bg1"/>
                </a:solidFill>
              </a:rPr>
              <a:t>findall</a:t>
            </a:r>
            <a:r>
              <a:rPr lang="en-US" altLang="zh-CN" sz="1400" dirty="0" smtClean="0">
                <a:solidFill>
                  <a:schemeClr val="bg1"/>
                </a:solidFill>
              </a:rPr>
              <a:t>(</a:t>
            </a:r>
            <a:r>
              <a:rPr lang="en-US" altLang="zh-CN" sz="1400" dirty="0" err="1" smtClean="0">
                <a:solidFill>
                  <a:schemeClr val="bg1"/>
                </a:solidFill>
              </a:rPr>
              <a:t>a,b</a:t>
            </a:r>
            <a:r>
              <a:rPr lang="en-US" altLang="zh-CN" sz="1400" dirty="0" smtClean="0">
                <a:solidFill>
                  <a:schemeClr val="bg1"/>
                </a:solidFill>
              </a:rPr>
              <a:t>)</a:t>
            </a:r>
            <a:r>
              <a:rPr lang="zh-CN" altLang="en-US" sz="1400" dirty="0" smtClean="0">
                <a:solidFill>
                  <a:schemeClr val="bg1"/>
                </a:solidFill>
              </a:rPr>
              <a:t>函数可以找出在参数</a:t>
            </a:r>
            <a:r>
              <a:rPr lang="en-US" altLang="zh-CN" sz="1400" dirty="0" smtClean="0">
                <a:solidFill>
                  <a:schemeClr val="bg1"/>
                </a:solidFill>
              </a:rPr>
              <a:t>b</a:t>
            </a:r>
            <a:r>
              <a:rPr lang="zh-CN" altLang="en-US" sz="1400" dirty="0" smtClean="0">
                <a:solidFill>
                  <a:schemeClr val="bg1"/>
                </a:solidFill>
              </a:rPr>
              <a:t>文本下的所有符合</a:t>
            </a:r>
            <a:r>
              <a:rPr lang="en-US" altLang="zh-CN" sz="1400" dirty="0" smtClean="0">
                <a:solidFill>
                  <a:schemeClr val="bg1"/>
                </a:solidFill>
              </a:rPr>
              <a:t>a</a:t>
            </a:r>
            <a:r>
              <a:rPr lang="zh-CN" altLang="en-US" sz="1400" dirty="0" smtClean="0">
                <a:solidFill>
                  <a:schemeClr val="bg1"/>
                </a:solidFill>
              </a:rPr>
              <a:t>规则的字符串、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1" name="矩形 5"/>
          <p:cNvSpPr>
            <a:spLocks noChangeArrowheads="1"/>
          </p:cNvSpPr>
          <p:nvPr/>
        </p:nvSpPr>
        <p:spPr bwMode="auto">
          <a:xfrm>
            <a:off x="881732" y="2220360"/>
            <a:ext cx="5166729" cy="1969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en-US" altLang="zh-CN" sz="1400" dirty="0" smtClean="0">
              <a:solidFill>
                <a:schemeClr val="bg1"/>
              </a:solidFill>
            </a:endParaRPr>
          </a:p>
          <a:p>
            <a:pPr eaLnBrk="1" hangingPunct="1"/>
            <a:r>
              <a:rPr lang="en-US" altLang="zh-CN" sz="24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(.*?)</a:t>
            </a:r>
            <a:r>
              <a:rPr lang="zh-CN" altLang="en-US" sz="1400" dirty="0" smtClean="0">
                <a:solidFill>
                  <a:schemeClr val="bg1"/>
                </a:solidFill>
              </a:rPr>
              <a:t>这里为什么会有括号，此括号是什么意思？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pPr eaLnBrk="1" hangingPunct="1"/>
            <a:r>
              <a:rPr lang="zh-CN" altLang="en-US" sz="1400" dirty="0" smtClean="0">
                <a:solidFill>
                  <a:schemeClr val="bg1"/>
                </a:solidFill>
              </a:rPr>
              <a:t>此括号代表一个组，表示符合这条正则表达式的字符串中，只取括号里的字符，括号外面被</a:t>
            </a:r>
            <a:r>
              <a:rPr lang="en-US" altLang="zh-CN" sz="1400" dirty="0" smtClean="0">
                <a:solidFill>
                  <a:schemeClr val="bg1"/>
                </a:solidFill>
              </a:rPr>
              <a:t>”</a:t>
            </a:r>
            <a:r>
              <a:rPr lang="zh-CN" altLang="en-US" sz="1400" dirty="0" smtClean="0">
                <a:solidFill>
                  <a:schemeClr val="bg1"/>
                </a:solidFill>
              </a:rPr>
              <a:t>包起来，所以这条语句是取引号内的所有字符串。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pPr eaLnBrk="1" hangingPunct="1"/>
            <a:endParaRPr lang="en-US" altLang="zh-CN" sz="1400" dirty="0" smtClean="0">
              <a:solidFill>
                <a:schemeClr val="bg1"/>
              </a:solidFill>
            </a:endParaRPr>
          </a:p>
          <a:p>
            <a:pPr eaLnBrk="1" hangingPunct="1"/>
            <a:endParaRPr lang="en-US" altLang="zh-CN" sz="1400" dirty="0" smtClean="0">
              <a:solidFill>
                <a:schemeClr val="bg1"/>
              </a:solidFill>
            </a:endParaRPr>
          </a:p>
          <a:p>
            <a:pPr eaLnBrk="1" hangingPunct="1"/>
            <a:endParaRPr lang="en-US" altLang="zh-CN" sz="1400" dirty="0" smtClean="0">
              <a:solidFill>
                <a:schemeClr val="bg1"/>
              </a:solidFill>
            </a:endParaRPr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84022" y="1809476"/>
            <a:ext cx="5268286" cy="2315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rtlCol="0" anchor="t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600" dirty="0" smtClean="0">
                <a:solidFill>
                  <a:srgbClr val="FDCB82"/>
                </a:solidFill>
              </a:rPr>
              <a:t>实例解析贪婪模式和非贪婪模式</a:t>
            </a:r>
            <a:endParaRPr lang="zh-CN" altLang="en-US" sz="3600" dirty="0">
              <a:solidFill>
                <a:srgbClr val="FDCB82"/>
              </a:solidFill>
            </a:endParaRPr>
          </a:p>
        </p:txBody>
      </p:sp>
      <p:sp>
        <p:nvSpPr>
          <p:cNvPr id="9" name="矩形 5"/>
          <p:cNvSpPr>
            <a:spLocks noChangeArrowheads="1"/>
          </p:cNvSpPr>
          <p:nvPr/>
        </p:nvSpPr>
        <p:spPr bwMode="auto">
          <a:xfrm>
            <a:off x="906899" y="1473739"/>
            <a:ext cx="7196866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sz="1400" dirty="0" smtClean="0">
                <a:solidFill>
                  <a:schemeClr val="bg1"/>
                </a:solidFill>
              </a:rPr>
              <a:t>&lt;</a:t>
            </a:r>
            <a:r>
              <a:rPr lang="en-US" altLang="zh-CN" sz="1400" dirty="0" err="1" smtClean="0">
                <a:solidFill>
                  <a:schemeClr val="bg1"/>
                </a:solidFill>
              </a:rPr>
              <a:t>img</a:t>
            </a:r>
            <a:r>
              <a:rPr lang="en-US" altLang="zh-CN" sz="1400" dirty="0" smtClean="0">
                <a:solidFill>
                  <a:schemeClr val="bg1"/>
                </a:solidFill>
              </a:rPr>
              <a:t> </a:t>
            </a:r>
            <a:r>
              <a:rPr lang="en-US" altLang="zh-CN" sz="1400" dirty="0" err="1" smtClean="0">
                <a:solidFill>
                  <a:schemeClr val="bg1"/>
                </a:solidFill>
              </a:rPr>
              <a:t>src</a:t>
            </a:r>
            <a:r>
              <a:rPr lang="en-US" altLang="zh-CN" sz="1400" dirty="0" smtClean="0">
                <a:solidFill>
                  <a:schemeClr val="bg1"/>
                </a:solidFill>
              </a:rPr>
              <a:t>=“//n.sinaimg.cn/news/521/w298h223/20180808/S9EJ-hhkuskt5130428.png” width=“160” height=“90”/&gt;</a:t>
            </a:r>
          </a:p>
          <a:p>
            <a:pPr eaLnBrk="1" hangingPunct="1"/>
            <a:r>
              <a:rPr lang="en-US" altLang="zh-CN" sz="1400" dirty="0" smtClean="0">
                <a:solidFill>
                  <a:schemeClr val="bg1"/>
                </a:solidFill>
              </a:rPr>
              <a:t>&lt;</a:t>
            </a:r>
            <a:r>
              <a:rPr lang="en-US" altLang="zh-CN" sz="1400" dirty="0" err="1" smtClean="0">
                <a:solidFill>
                  <a:schemeClr val="bg1"/>
                </a:solidFill>
              </a:rPr>
              <a:t>img</a:t>
            </a:r>
            <a:r>
              <a:rPr lang="en-US" altLang="zh-CN" sz="1400" dirty="0" smtClean="0">
                <a:solidFill>
                  <a:schemeClr val="bg1"/>
                </a:solidFill>
              </a:rPr>
              <a:t> </a:t>
            </a:r>
            <a:r>
              <a:rPr lang="en-US" altLang="zh-CN" sz="1400" dirty="0" err="1" smtClean="0">
                <a:solidFill>
                  <a:schemeClr val="bg1"/>
                </a:solidFill>
              </a:rPr>
              <a:t>src</a:t>
            </a:r>
            <a:r>
              <a:rPr lang="en-US" altLang="zh-CN" sz="1400" dirty="0" smtClean="0">
                <a:solidFill>
                  <a:schemeClr val="bg1"/>
                </a:solidFill>
              </a:rPr>
              <a:t>="//n.sinaimg.cn/news/521/w298h223/20180808/S9EJ-hhkuskt5130428.png" width="160" height="90“/&gt;</a:t>
            </a:r>
          </a:p>
          <a:p>
            <a:pPr eaLnBrk="1" hangingPunct="1"/>
            <a:r>
              <a:rPr lang="en-US" altLang="zh-CN" sz="1400" dirty="0" smtClean="0">
                <a:solidFill>
                  <a:schemeClr val="bg1"/>
                </a:solidFill>
              </a:rPr>
              <a:t>&lt;</a:t>
            </a:r>
            <a:r>
              <a:rPr lang="en-US" altLang="zh-CN" sz="1400" dirty="0" err="1" smtClean="0">
                <a:solidFill>
                  <a:schemeClr val="bg1"/>
                </a:solidFill>
              </a:rPr>
              <a:t>img</a:t>
            </a:r>
            <a:r>
              <a:rPr lang="en-US" altLang="zh-CN" sz="1400" dirty="0" smtClean="0">
                <a:solidFill>
                  <a:schemeClr val="bg1"/>
                </a:solidFill>
              </a:rPr>
              <a:t> </a:t>
            </a:r>
            <a:r>
              <a:rPr lang="en-US" altLang="zh-CN" sz="1400" dirty="0" err="1" smtClean="0">
                <a:solidFill>
                  <a:schemeClr val="bg1"/>
                </a:solidFill>
              </a:rPr>
              <a:t>src</a:t>
            </a:r>
            <a:r>
              <a:rPr lang="en-US" altLang="zh-CN" sz="1400" dirty="0" smtClean="0">
                <a:solidFill>
                  <a:schemeClr val="bg1"/>
                </a:solidFill>
              </a:rPr>
              <a:t>="//n.sinaimg.cn/news/521/w298h223/20180808/S9EJ-hhkuskt5130428.png" width="160" height="90“/&gt;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950738" y="2917164"/>
            <a:ext cx="38223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正则表达式：</a:t>
            </a:r>
            <a:r>
              <a:rPr lang="en-US" altLang="zh-CN" sz="16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&lt;img.*?</a:t>
            </a:r>
            <a:r>
              <a:rPr lang="en-US" altLang="zh-CN" sz="1600" dirty="0" err="1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src</a:t>
            </a:r>
            <a:r>
              <a:rPr lang="en-US" altLang="zh-CN" sz="16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=“(.*)”.*\/&gt; </a:t>
            </a:r>
            <a:endParaRPr lang="zh-CN" altLang="en-US" sz="1600" dirty="0" smtClean="0">
              <a:solidFill>
                <a:srgbClr val="FDCB8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84294" y="3319835"/>
            <a:ext cx="25186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</a:rPr>
              <a:t>那么匹配的结果应该如何呢？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r>
              <a:rPr lang="zh-CN" altLang="en-US" sz="1400" dirty="0" smtClean="0">
                <a:solidFill>
                  <a:schemeClr val="bg1"/>
                </a:solidFill>
              </a:rPr>
              <a:t>匹配的应该是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85325" y="3968736"/>
            <a:ext cx="876300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矩形 9"/>
          <p:cNvSpPr/>
          <p:nvPr/>
        </p:nvSpPr>
        <p:spPr>
          <a:xfrm>
            <a:off x="975920" y="497658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/>
            <a:r>
              <a:rPr lang="zh-CN" altLang="en-US" dirty="0" smtClean="0">
                <a:solidFill>
                  <a:schemeClr val="bg1"/>
                </a:solidFill>
              </a:rPr>
              <a:t>很明显，贪婪模式会把后面的</a:t>
            </a:r>
            <a:r>
              <a:rPr lang="en-US" altLang="zh-CN" dirty="0" smtClean="0">
                <a:solidFill>
                  <a:schemeClr val="bg1"/>
                </a:solidFill>
              </a:rPr>
              <a:t>width=“160” height=“90”</a:t>
            </a:r>
            <a:r>
              <a:rPr lang="zh-CN" altLang="en-US" dirty="0" smtClean="0">
                <a:solidFill>
                  <a:schemeClr val="bg1"/>
                </a:solidFill>
              </a:rPr>
              <a:t>都匹配进去了，因为后面有多个</a:t>
            </a:r>
            <a:r>
              <a:rPr lang="en-US" altLang="zh-CN" dirty="0" smtClean="0">
                <a:solidFill>
                  <a:schemeClr val="bg1"/>
                </a:solidFill>
              </a:rPr>
              <a:t>”</a:t>
            </a:r>
            <a:r>
              <a:rPr lang="zh-CN" altLang="en-US" dirty="0" smtClean="0">
                <a:solidFill>
                  <a:schemeClr val="bg1"/>
                </a:solidFill>
              </a:rPr>
              <a:t>符号。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72206" y="5632029"/>
            <a:ext cx="6791325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rtlCol="0" anchor="t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600" dirty="0" smtClean="0">
                <a:solidFill>
                  <a:srgbClr val="FDCB82"/>
                </a:solidFill>
              </a:rPr>
              <a:t>详解邮箱正则表达式一</a:t>
            </a:r>
            <a:endParaRPr lang="zh-CN" altLang="en-US" sz="3600" dirty="0">
              <a:solidFill>
                <a:srgbClr val="FDCB82"/>
              </a:solidFill>
            </a:endParaRPr>
          </a:p>
        </p:txBody>
      </p:sp>
      <p:sp>
        <p:nvSpPr>
          <p:cNvPr id="12295" name="矩形 8"/>
          <p:cNvSpPr>
            <a:spLocks noChangeArrowheads="1"/>
          </p:cNvSpPr>
          <p:nvPr/>
        </p:nvSpPr>
        <p:spPr bwMode="auto">
          <a:xfrm>
            <a:off x="795598" y="1278462"/>
            <a:ext cx="466213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1400" dirty="0" smtClean="0">
                <a:solidFill>
                  <a:schemeClr val="bg1"/>
                </a:solidFill>
              </a:rPr>
              <a:t>验证输入的字符串格式是否符合要求，譬如用户输入的邮箱，可以使用正则表达式验证邮箱是否符合要求。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6710363" y="5432790"/>
            <a:ext cx="76200" cy="76200"/>
          </a:xfrm>
          <a:prstGeom prst="ellipse">
            <a:avLst/>
          </a:prstGeom>
          <a:solidFill>
            <a:srgbClr val="FA9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729456" y="1936413"/>
            <a:ext cx="6649317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fixed-term.WU.Jiaming@cn.bosch.com</a:t>
            </a:r>
          </a:p>
          <a:p>
            <a:r>
              <a:rPr lang="zh-CN" altLang="en-US" sz="1400" dirty="0" smtClean="0">
                <a:solidFill>
                  <a:schemeClr val="bg1"/>
                </a:solidFill>
              </a:rPr>
              <a:t>邮箱包括邮箱名和域名还有</a:t>
            </a:r>
            <a:r>
              <a:rPr lang="en-US" altLang="zh-CN" sz="1400" dirty="0" smtClean="0">
                <a:solidFill>
                  <a:schemeClr val="bg1"/>
                </a:solidFill>
              </a:rPr>
              <a:t>@</a:t>
            </a:r>
            <a:r>
              <a:rPr lang="zh-CN" altLang="en-US" sz="1400" dirty="0" smtClean="0">
                <a:solidFill>
                  <a:schemeClr val="bg1"/>
                </a:solidFill>
              </a:rPr>
              <a:t>三部分</a:t>
            </a:r>
          </a:p>
        </p:txBody>
      </p:sp>
      <p:sp>
        <p:nvSpPr>
          <p:cNvPr id="6" name="矩形 5"/>
          <p:cNvSpPr/>
          <p:nvPr/>
        </p:nvSpPr>
        <p:spPr>
          <a:xfrm>
            <a:off x="737411" y="2693374"/>
            <a:ext cx="75092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</a:rPr>
              <a:t>邮箱名（</a:t>
            </a:r>
            <a:r>
              <a:rPr lang="en-US" altLang="zh-CN" sz="1400" dirty="0" smtClean="0">
                <a:solidFill>
                  <a:schemeClr val="bg1"/>
                </a:solidFill>
              </a:rPr>
              <a:t>fixed-</a:t>
            </a:r>
            <a:r>
              <a:rPr lang="en-US" altLang="zh-CN" sz="1400" dirty="0" err="1" smtClean="0">
                <a:solidFill>
                  <a:schemeClr val="bg1"/>
                </a:solidFill>
              </a:rPr>
              <a:t>term.WU.Jiaming</a:t>
            </a:r>
            <a:r>
              <a:rPr lang="zh-CN" altLang="en-US" sz="1400" dirty="0" smtClean="0">
                <a:solidFill>
                  <a:schemeClr val="bg1"/>
                </a:solidFill>
              </a:rPr>
              <a:t>）：</a:t>
            </a:r>
            <a:r>
              <a:rPr lang="en-US" altLang="zh-CN" sz="1400" dirty="0" smtClean="0">
                <a:solidFill>
                  <a:schemeClr val="bg1"/>
                </a:solidFill>
              </a:rPr>
              <a:t> </a:t>
            </a:r>
            <a:r>
              <a:rPr lang="en-US" altLang="zh-CN" sz="20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^[a-zA-Z0-9_-]+(\.[a-zA-Z0-9_-]+)*</a:t>
            </a:r>
            <a:endParaRPr lang="zh-CN" altLang="en-US" sz="2000" dirty="0" smtClean="0">
              <a:solidFill>
                <a:srgbClr val="FDCB8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43853" y="3165395"/>
            <a:ext cx="82435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</a:rPr>
              <a:t>域名（</a:t>
            </a:r>
            <a:r>
              <a:rPr lang="en-US" altLang="zh-CN" sz="1400" dirty="0" smtClean="0">
                <a:solidFill>
                  <a:schemeClr val="bg1"/>
                </a:solidFill>
              </a:rPr>
              <a:t>cn.bosch.com</a:t>
            </a:r>
            <a:r>
              <a:rPr lang="zh-CN" altLang="en-US" sz="1400" dirty="0" smtClean="0">
                <a:solidFill>
                  <a:schemeClr val="bg1"/>
                </a:solidFill>
              </a:rPr>
              <a:t>）：</a:t>
            </a:r>
            <a:r>
              <a:rPr lang="en-US" altLang="zh-CN" sz="1400" dirty="0" smtClean="0">
                <a:solidFill>
                  <a:schemeClr val="bg1"/>
                </a:solidFill>
              </a:rPr>
              <a:t> </a:t>
            </a:r>
            <a:r>
              <a:rPr lang="en-US" altLang="zh-CN" sz="20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[a-zA-Z0-9_-]+(\.[a-zA-Z0-9_-]+){0,10}</a:t>
            </a:r>
            <a:endParaRPr lang="zh-CN" altLang="en-US" sz="2000" dirty="0" smtClean="0">
              <a:solidFill>
                <a:srgbClr val="FDCB8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31113" y="3633227"/>
            <a:ext cx="110578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</a:rPr>
              <a:t>邮箱正则表达式：</a:t>
            </a:r>
            <a:r>
              <a:rPr lang="en-US" altLang="zh-CN" sz="1400" dirty="0" smtClean="0">
                <a:solidFill>
                  <a:schemeClr val="bg1"/>
                </a:solidFill>
              </a:rPr>
              <a:t> </a:t>
            </a:r>
            <a:r>
              <a:rPr lang="en-US" altLang="zh-CN" sz="20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^[a-zA-Z0-9_-]+(\.[a-zA-Z0-9_-]+)*@[a-zA-Z0-9_-]+(\.[a-zA-Z0-9_-]+){0,10}$</a:t>
            </a:r>
            <a:endParaRPr lang="zh-CN" altLang="en-US" sz="2000" dirty="0" smtClean="0">
              <a:solidFill>
                <a:srgbClr val="FDCB8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4171950"/>
            <a:ext cx="10610850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8200" y="288927"/>
            <a:ext cx="10515600" cy="1325563"/>
          </a:xfrm>
        </p:spPr>
        <p:txBody>
          <a:bodyPr rtlCol="0" anchor="t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600" dirty="0" smtClean="0">
                <a:solidFill>
                  <a:srgbClr val="FDCB82"/>
                </a:solidFill>
              </a:rPr>
              <a:t>详解邮箱正则表达式二</a:t>
            </a:r>
            <a:endParaRPr lang="zh-CN" altLang="en-US" sz="3600" dirty="0">
              <a:solidFill>
                <a:srgbClr val="FDCB82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928253" y="1274616"/>
            <a:ext cx="34913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</a:rPr>
              <a:t>fixed-term.WU.Jiaming@cn.bosch.com</a:t>
            </a:r>
          </a:p>
          <a:p>
            <a:endParaRPr lang="zh-CN" altLang="en-US" sz="1400" dirty="0" smtClean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956746" y="1667514"/>
            <a:ext cx="826345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</a:rPr>
              <a:t>邮箱名（</a:t>
            </a:r>
            <a:r>
              <a:rPr lang="en-US" altLang="zh-CN" sz="1400" dirty="0" smtClean="0">
                <a:solidFill>
                  <a:schemeClr val="bg1"/>
                </a:solidFill>
              </a:rPr>
              <a:t>fixed-</a:t>
            </a:r>
            <a:r>
              <a:rPr lang="en-US" altLang="zh-CN" sz="1400" dirty="0" err="1" smtClean="0">
                <a:solidFill>
                  <a:schemeClr val="bg1"/>
                </a:solidFill>
              </a:rPr>
              <a:t>term.WU.Jiaming</a:t>
            </a:r>
            <a:r>
              <a:rPr lang="zh-CN" altLang="en-US" sz="1400" dirty="0" smtClean="0">
                <a:solidFill>
                  <a:schemeClr val="bg1"/>
                </a:solidFill>
              </a:rPr>
              <a:t>）：</a:t>
            </a:r>
            <a:r>
              <a:rPr lang="en-US" altLang="zh-CN" sz="1400" dirty="0" smtClean="0">
                <a:solidFill>
                  <a:schemeClr val="bg1"/>
                </a:solidFill>
              </a:rPr>
              <a:t> </a:t>
            </a:r>
            <a:r>
              <a:rPr lang="en-US" altLang="zh-CN" sz="20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^[a-zA-Z0-9_-]+(\.[a-zA-Z0-9_-]+)*</a:t>
            </a:r>
            <a:endParaRPr lang="zh-CN" altLang="en-US" sz="2000" dirty="0" smtClean="0">
              <a:solidFill>
                <a:srgbClr val="FDCB8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948186" y="1238888"/>
            <a:ext cx="71048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</a:rPr>
              <a:t>邮正则表达式：</a:t>
            </a:r>
            <a:r>
              <a:rPr lang="en-US" altLang="zh-CN" sz="1400" dirty="0" smtClean="0">
                <a:solidFill>
                  <a:schemeClr val="bg1"/>
                </a:solidFill>
              </a:rPr>
              <a:t> ^[a-zA-Z0-9_-]+(\.[a-zA-Z0-9_-]+)*@[a-zA-Z0-9_-]+(\.[a-zA-Z0-9_-]+){0,10}$</a:t>
            </a:r>
            <a:endParaRPr lang="zh-CN" altLang="en-US" sz="1400" dirty="0" smtClean="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927972" y="2150879"/>
            <a:ext cx="9781309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^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</a:rPr>
              <a:t>这个符号指正则表达式匹配字符串的开头，从头开始匹配，</a:t>
            </a:r>
            <a:r>
              <a:rPr lang="en-US" altLang="zh-CN" dirty="0" smtClean="0">
                <a:solidFill>
                  <a:schemeClr val="bg1"/>
                </a:solidFill>
              </a:rPr>
              <a:t>$</a:t>
            </a:r>
            <a:r>
              <a:rPr lang="zh-CN" altLang="en-US" dirty="0" smtClean="0">
                <a:solidFill>
                  <a:schemeClr val="bg1"/>
                </a:solidFill>
              </a:rPr>
              <a:t>指正则表达式匹配字符串的末尾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sz="20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[0-9a-zA-Z_-]</a:t>
            </a:r>
            <a:r>
              <a:rPr lang="zh-CN" altLang="en-US" dirty="0" smtClean="0">
                <a:solidFill>
                  <a:schemeClr val="bg1"/>
                </a:solidFill>
              </a:rPr>
              <a:t>可以匹配一个数字、字母、横杠或者下划线，没有前后顺序；例如： </a:t>
            </a:r>
            <a:r>
              <a:rPr lang="en-US" altLang="zh-CN" dirty="0" smtClean="0">
                <a:solidFill>
                  <a:schemeClr val="bg1"/>
                </a:solidFill>
              </a:rPr>
              <a:t>“0” , “a” ,”A”, “_”, “-”</a:t>
            </a: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sz="20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[0-9a-zA-Z_-]+</a:t>
            </a:r>
            <a:r>
              <a:rPr lang="zh-CN" altLang="en-US" dirty="0" smtClean="0">
                <a:solidFill>
                  <a:schemeClr val="bg1"/>
                </a:solidFill>
              </a:rPr>
              <a:t>加上一个</a:t>
            </a:r>
            <a:r>
              <a:rPr lang="en-US" altLang="zh-CN" dirty="0" smtClean="0">
                <a:solidFill>
                  <a:schemeClr val="bg1"/>
                </a:solidFill>
              </a:rPr>
              <a:t>’+’</a:t>
            </a:r>
            <a:r>
              <a:rPr lang="zh-CN" altLang="en-US" dirty="0" smtClean="0">
                <a:solidFill>
                  <a:schemeClr val="bg1"/>
                </a:solidFill>
              </a:rPr>
              <a:t>，可以匹配至少一个数字、字母、横杠或者下划线，没有前后顺序 ；例如： </a:t>
            </a:r>
            <a:r>
              <a:rPr lang="en-US" altLang="zh-CN" dirty="0" smtClean="0">
                <a:solidFill>
                  <a:schemeClr val="bg1"/>
                </a:solidFill>
              </a:rPr>
              <a:t>“0a” , “aA2” ,”</a:t>
            </a:r>
            <a:r>
              <a:rPr lang="en-US" altLang="zh-CN" dirty="0" err="1" smtClean="0">
                <a:solidFill>
                  <a:schemeClr val="bg1"/>
                </a:solidFill>
              </a:rPr>
              <a:t>aA</a:t>
            </a:r>
            <a:r>
              <a:rPr lang="en-US" altLang="zh-CN" dirty="0" smtClean="0">
                <a:solidFill>
                  <a:schemeClr val="bg1"/>
                </a:solidFill>
              </a:rPr>
              <a:t>--_”, “_”, “-”</a:t>
            </a: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sz="20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\.</a:t>
            </a:r>
            <a:r>
              <a:rPr lang="en-US" altLang="zh-CN" sz="36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</a:rPr>
              <a:t>匹配字符串</a:t>
            </a:r>
            <a:r>
              <a:rPr lang="en-US" altLang="zh-CN" dirty="0" smtClean="0">
                <a:solidFill>
                  <a:schemeClr val="bg1"/>
                </a:solidFill>
              </a:rPr>
              <a:t>.</a:t>
            </a:r>
            <a:r>
              <a:rPr lang="zh-CN" altLang="en-US" dirty="0" smtClean="0">
                <a:solidFill>
                  <a:schemeClr val="bg1"/>
                </a:solidFill>
              </a:rPr>
              <a:t>符号，为何要用反斜杠，因为</a:t>
            </a:r>
            <a:r>
              <a:rPr lang="en-US" altLang="zh-CN" dirty="0" smtClean="0">
                <a:solidFill>
                  <a:schemeClr val="bg1"/>
                </a:solidFill>
              </a:rPr>
              <a:t>.</a:t>
            </a:r>
            <a:r>
              <a:rPr lang="zh-CN" altLang="en-US" dirty="0" smtClean="0">
                <a:solidFill>
                  <a:schemeClr val="bg1"/>
                </a:solidFill>
              </a:rPr>
              <a:t>符号是特殊符号（有特别功能的符号），所以要用</a:t>
            </a:r>
            <a:r>
              <a:rPr lang="en-US" altLang="zh-CN" dirty="0" smtClean="0">
                <a:solidFill>
                  <a:schemeClr val="bg1"/>
                </a:solidFill>
              </a:rPr>
              <a:t>\</a:t>
            </a:r>
            <a:r>
              <a:rPr lang="zh-CN" altLang="en-US" dirty="0" smtClean="0">
                <a:solidFill>
                  <a:schemeClr val="bg1"/>
                </a:solidFill>
              </a:rPr>
              <a:t>对</a:t>
            </a:r>
            <a:r>
              <a:rPr lang="en-US" altLang="zh-CN" dirty="0" smtClean="0">
                <a:solidFill>
                  <a:schemeClr val="bg1"/>
                </a:solidFill>
              </a:rPr>
              <a:t>.</a:t>
            </a:r>
            <a:r>
              <a:rPr lang="zh-CN" altLang="en-US" dirty="0" smtClean="0">
                <a:solidFill>
                  <a:schemeClr val="bg1"/>
                </a:solidFill>
              </a:rPr>
              <a:t>进行转义；不加反斜杠的话，就是匹配任何符号了。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sz="20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(\.[a-zA-Z0-9_-]+) </a:t>
            </a:r>
            <a:r>
              <a:rPr lang="zh-CN" altLang="en-US" dirty="0" smtClean="0">
                <a:solidFill>
                  <a:schemeClr val="bg1"/>
                </a:solidFill>
              </a:rPr>
              <a:t>匹配</a:t>
            </a:r>
            <a:r>
              <a:rPr lang="en-US" altLang="zh-CN" dirty="0" smtClean="0">
                <a:solidFill>
                  <a:schemeClr val="bg1"/>
                </a:solidFill>
              </a:rPr>
              <a:t>.</a:t>
            </a:r>
            <a:r>
              <a:rPr lang="zh-CN" altLang="en-US" dirty="0" smtClean="0">
                <a:solidFill>
                  <a:schemeClr val="bg1"/>
                </a:solidFill>
              </a:rPr>
              <a:t>符号，后面必须跟有至少一个数字、字母、横杠或者下划线，没有前后顺序 ；例如：</a:t>
            </a:r>
            <a:r>
              <a:rPr lang="en-US" altLang="zh-CN" dirty="0" smtClean="0">
                <a:solidFill>
                  <a:schemeClr val="bg1"/>
                </a:solidFill>
              </a:rPr>
              <a:t>”.a0” ,  “.00” , “.Aaa-0_-”</a:t>
            </a:r>
            <a:endParaRPr lang="zh-CN" altLang="en-US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rtlCol="0" anchor="t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600" dirty="0" smtClean="0">
                <a:solidFill>
                  <a:srgbClr val="FDCB82"/>
                </a:solidFill>
              </a:rPr>
              <a:t>详解邮箱正则表达式三</a:t>
            </a:r>
            <a:endParaRPr lang="zh-CN" altLang="en-US" sz="3600" dirty="0">
              <a:solidFill>
                <a:srgbClr val="FDCB82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6710363" y="5432790"/>
            <a:ext cx="76200" cy="76200"/>
          </a:xfrm>
          <a:prstGeom prst="ellipse">
            <a:avLst/>
          </a:prstGeom>
          <a:solidFill>
            <a:srgbClr val="FA9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928253" y="1274616"/>
            <a:ext cx="34913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</a:rPr>
              <a:t>fixed-term.WU.Jiaming@cn.bosch.com</a:t>
            </a:r>
          </a:p>
          <a:p>
            <a:endParaRPr lang="zh-CN" altLang="en-US" sz="1400" dirty="0" smtClean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888521" y="2202021"/>
            <a:ext cx="85968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</a:rPr>
              <a:t>域名（</a:t>
            </a:r>
            <a:r>
              <a:rPr lang="en-US" altLang="zh-CN" sz="1400" dirty="0" smtClean="0">
                <a:solidFill>
                  <a:schemeClr val="bg1"/>
                </a:solidFill>
              </a:rPr>
              <a:t>cn.bosch.com</a:t>
            </a:r>
            <a:r>
              <a:rPr lang="zh-CN" altLang="en-US" sz="1400" dirty="0" smtClean="0">
                <a:solidFill>
                  <a:schemeClr val="bg1"/>
                </a:solidFill>
              </a:rPr>
              <a:t>）：</a:t>
            </a:r>
            <a:r>
              <a:rPr lang="en-US" altLang="zh-CN" sz="1400" dirty="0" smtClean="0">
                <a:solidFill>
                  <a:schemeClr val="bg1"/>
                </a:solidFill>
              </a:rPr>
              <a:t> </a:t>
            </a:r>
            <a:r>
              <a:rPr lang="en-US" altLang="zh-CN" sz="20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[a-zA-Z0-9_-]+(\.[a-zA-Z0-9_-]+){0,10}</a:t>
            </a:r>
            <a:endParaRPr lang="zh-CN" altLang="en-US" sz="2000" dirty="0" smtClean="0">
              <a:solidFill>
                <a:srgbClr val="FDCB8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85123" y="1734188"/>
            <a:ext cx="71048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</a:rPr>
              <a:t>邮箱正则表达式：</a:t>
            </a:r>
            <a:r>
              <a:rPr lang="en-US" altLang="zh-CN" sz="1400" dirty="0" smtClean="0">
                <a:solidFill>
                  <a:schemeClr val="bg1"/>
                </a:solidFill>
              </a:rPr>
              <a:t> ^[a-zA-Z0-9_-]+(\.[a-zA-Z0-9_-]+)*@[a-zA-Z0-9_-]+(\.[a-zA-Z0-9_-]+){0,10}$</a:t>
            </a:r>
            <a:endParaRPr lang="zh-CN" altLang="en-US" sz="1400" dirty="0" smtClean="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867681" y="2786858"/>
            <a:ext cx="9781309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｛</a:t>
            </a:r>
            <a:r>
              <a:rPr lang="en-US" altLang="zh-CN" sz="20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0</a:t>
            </a:r>
            <a:r>
              <a:rPr lang="zh-CN" altLang="en-US" sz="20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，</a:t>
            </a:r>
            <a:r>
              <a:rPr lang="en-US" altLang="zh-CN" sz="20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10</a:t>
            </a:r>
            <a:r>
              <a:rPr lang="zh-CN" altLang="en-US" sz="20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｝ </a:t>
            </a:r>
            <a:r>
              <a:rPr lang="zh-CN" altLang="en-US" dirty="0" smtClean="0">
                <a:solidFill>
                  <a:schemeClr val="bg1"/>
                </a:solidFill>
              </a:rPr>
              <a:t>指可以匹配前一个字符</a:t>
            </a:r>
            <a:r>
              <a:rPr lang="en-US" altLang="zh-CN" dirty="0" smtClean="0">
                <a:solidFill>
                  <a:schemeClr val="bg1"/>
                </a:solidFill>
              </a:rPr>
              <a:t>0-10</a:t>
            </a:r>
            <a:r>
              <a:rPr lang="zh-CN" altLang="en-US" dirty="0" smtClean="0">
                <a:solidFill>
                  <a:schemeClr val="bg1"/>
                </a:solidFill>
              </a:rPr>
              <a:t>次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en-US" altLang="zh-CN" sz="20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(\.[a-zA-Z0-9_-]+){0,10}</a:t>
            </a:r>
            <a:r>
              <a:rPr lang="zh-CN" altLang="en-US" dirty="0" smtClean="0">
                <a:solidFill>
                  <a:schemeClr val="bg1"/>
                </a:solidFill>
              </a:rPr>
              <a:t>可以匹配至少一个数字、字母、横杠或者下划线，没有前后顺序 ；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例如：</a:t>
            </a:r>
            <a:r>
              <a:rPr lang="en-US" altLang="zh-CN" dirty="0" smtClean="0">
                <a:solidFill>
                  <a:schemeClr val="bg1"/>
                </a:solidFill>
              </a:rPr>
              <a:t>”0_1fg0SDF”</a:t>
            </a: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endParaRPr lang="zh-CN" altLang="en-US" dirty="0" smtClean="0">
              <a:solidFill>
                <a:schemeClr val="bg1"/>
              </a:solidFill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endParaRPr lang="zh-CN" altLang="en-US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rtlCol="0" anchor="t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600" dirty="0" smtClean="0">
                <a:solidFill>
                  <a:srgbClr val="FDCB82"/>
                </a:solidFill>
              </a:rPr>
              <a:t>详解邮箱正则表达式四</a:t>
            </a:r>
            <a:endParaRPr lang="zh-CN" altLang="en-US" sz="3600" dirty="0">
              <a:solidFill>
                <a:srgbClr val="FDCB82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6710363" y="5432790"/>
            <a:ext cx="76200" cy="76200"/>
          </a:xfrm>
          <a:prstGeom prst="ellipse">
            <a:avLst/>
          </a:prstGeom>
          <a:solidFill>
            <a:srgbClr val="FA9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928253" y="1274616"/>
            <a:ext cx="34913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</a:rPr>
              <a:t>fixed-term.WU.Jiaming@cn.bosch.com</a:t>
            </a:r>
          </a:p>
          <a:p>
            <a:endParaRPr lang="zh-CN" altLang="en-US" sz="1400" dirty="0" smtClean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938286" y="1734188"/>
            <a:ext cx="71048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</a:rPr>
              <a:t>邮箱正则表达式：</a:t>
            </a:r>
            <a:r>
              <a:rPr lang="en-US" altLang="zh-CN" sz="1400" dirty="0" smtClean="0">
                <a:solidFill>
                  <a:schemeClr val="bg1"/>
                </a:solidFill>
              </a:rPr>
              <a:t> ^[a-zA-Z0-9_-]+(\.[a-zA-Z0-9_-]+)*@[a-zA-Z0-9_-]+(\.[a-zA-Z0-9_-]+){0,10}$</a:t>
            </a:r>
            <a:endParaRPr lang="zh-CN" altLang="en-US" sz="1400" dirty="0" smtClean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80871" y="2292942"/>
            <a:ext cx="1056406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</a:rPr>
              <a:t>邮箱的正则表达式还可以写成：</a:t>
            </a:r>
            <a:r>
              <a:rPr lang="en-US" altLang="zh-CN" sz="1400" dirty="0" smtClean="0">
                <a:solidFill>
                  <a:schemeClr val="bg1"/>
                </a:solidFill>
              </a:rPr>
              <a:t> </a:t>
            </a:r>
            <a:r>
              <a:rPr lang="en-US" altLang="zh-CN" sz="20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^[\w\d_-]+(\.[\w\d_-]+)*@[\w\d_-]+(\.[\w\d_-]+){0,10}$</a:t>
            </a:r>
          </a:p>
          <a:p>
            <a:endParaRPr lang="en-US" altLang="zh-CN" sz="1400" dirty="0" smtClean="0">
              <a:solidFill>
                <a:schemeClr val="bg1"/>
              </a:solidFill>
            </a:endParaRPr>
          </a:p>
          <a:p>
            <a:r>
              <a:rPr lang="zh-CN" altLang="en-US" sz="1400" dirty="0" smtClean="0">
                <a:solidFill>
                  <a:schemeClr val="bg1"/>
                </a:solidFill>
              </a:rPr>
              <a:t>这样子看起来就更加简洁了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endParaRPr lang="en-US" altLang="zh-CN" sz="1400" dirty="0" smtClean="0">
              <a:solidFill>
                <a:schemeClr val="bg1"/>
              </a:solidFill>
            </a:endParaRPr>
          </a:p>
          <a:p>
            <a:r>
              <a:rPr lang="zh-CN" altLang="en-US" sz="1400" dirty="0" smtClean="0">
                <a:solidFill>
                  <a:schemeClr val="bg1"/>
                </a:solidFill>
              </a:rPr>
              <a:t>用</a:t>
            </a:r>
            <a:r>
              <a:rPr lang="en-US" altLang="zh-CN" sz="20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\w</a:t>
            </a:r>
            <a:r>
              <a:rPr lang="zh-CN" altLang="en-US" sz="1400" dirty="0" smtClean="0">
                <a:solidFill>
                  <a:schemeClr val="bg1"/>
                </a:solidFill>
              </a:rPr>
              <a:t>代替之前的</a:t>
            </a:r>
            <a:r>
              <a:rPr lang="en-US" altLang="zh-CN" sz="1400" dirty="0" smtClean="0">
                <a:solidFill>
                  <a:schemeClr val="bg1"/>
                </a:solidFill>
              </a:rPr>
              <a:t>a-</a:t>
            </a:r>
            <a:r>
              <a:rPr lang="en-US" altLang="zh-CN" sz="1400" dirty="0" err="1" smtClean="0">
                <a:solidFill>
                  <a:schemeClr val="bg1"/>
                </a:solidFill>
              </a:rPr>
              <a:t>zA</a:t>
            </a:r>
            <a:r>
              <a:rPr lang="en-US" altLang="zh-CN" sz="1400" dirty="0" smtClean="0">
                <a:solidFill>
                  <a:schemeClr val="bg1"/>
                </a:solidFill>
              </a:rPr>
              <a:t>-Z</a:t>
            </a:r>
          </a:p>
          <a:p>
            <a:endParaRPr lang="en-US" altLang="zh-CN" sz="1400" dirty="0" smtClean="0">
              <a:solidFill>
                <a:schemeClr val="bg1"/>
              </a:solidFill>
            </a:endParaRPr>
          </a:p>
          <a:p>
            <a:r>
              <a:rPr lang="zh-CN" altLang="en-US" sz="1400" dirty="0" smtClean="0">
                <a:solidFill>
                  <a:schemeClr val="bg1"/>
                </a:solidFill>
              </a:rPr>
              <a:t>用</a:t>
            </a:r>
            <a:r>
              <a:rPr lang="en-US" altLang="zh-CN" sz="20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\d</a:t>
            </a:r>
            <a:r>
              <a:rPr lang="zh-CN" altLang="en-US" sz="1400" dirty="0" smtClean="0">
                <a:solidFill>
                  <a:schemeClr val="bg1"/>
                </a:solidFill>
              </a:rPr>
              <a:t>代替之前的</a:t>
            </a:r>
            <a:r>
              <a:rPr lang="en-US" altLang="zh-CN" sz="1400" dirty="0" smtClean="0">
                <a:solidFill>
                  <a:schemeClr val="bg1"/>
                </a:solidFill>
              </a:rPr>
              <a:t>0-9</a:t>
            </a:r>
          </a:p>
          <a:p>
            <a:endParaRPr lang="en-US" altLang="zh-CN" sz="1400" dirty="0" smtClean="0">
              <a:solidFill>
                <a:schemeClr val="bg1"/>
              </a:solidFill>
            </a:endParaRPr>
          </a:p>
          <a:p>
            <a:r>
              <a:rPr lang="zh-CN" altLang="en-US" sz="1400" dirty="0" smtClean="0">
                <a:solidFill>
                  <a:schemeClr val="bg1"/>
                </a:solidFill>
              </a:rPr>
              <a:t>最后效果一样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4552950"/>
            <a:ext cx="105537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rtlCol="0" anchor="t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3600" dirty="0" smtClean="0">
                <a:solidFill>
                  <a:srgbClr val="FDCB82"/>
                </a:solidFill>
              </a:rPr>
              <a:t>Python</a:t>
            </a:r>
            <a:r>
              <a:rPr lang="zh-CN" altLang="en-US" sz="3600" dirty="0" smtClean="0">
                <a:solidFill>
                  <a:srgbClr val="FDCB82"/>
                </a:solidFill>
              </a:rPr>
              <a:t>的正则表达式语法规则</a:t>
            </a:r>
            <a:endParaRPr lang="zh-CN" altLang="en-US" sz="3600" dirty="0">
              <a:solidFill>
                <a:srgbClr val="FDCB82"/>
              </a:solidFill>
            </a:endParaRPr>
          </a:p>
        </p:txBody>
      </p:sp>
      <p:pic>
        <p:nvPicPr>
          <p:cNvPr id="5122" name="Picture 2" descr="C:\Users\Administrator\Desktop\2013051511372385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7898" y="1091757"/>
            <a:ext cx="7916493" cy="163718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rtlCol="0" anchor="t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600" dirty="0" smtClean="0">
                <a:solidFill>
                  <a:srgbClr val="FDCB82"/>
                </a:solidFill>
              </a:rPr>
              <a:t>学习正则表达式链接</a:t>
            </a:r>
            <a:endParaRPr lang="zh-CN" altLang="en-US" sz="3600" dirty="0">
              <a:solidFill>
                <a:srgbClr val="FDCB82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03630" y="3850389"/>
            <a:ext cx="725786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python</a:t>
            </a:r>
            <a:r>
              <a:rPr lang="zh-CN" altLang="en-US" sz="36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中使用字符串前面加</a:t>
            </a:r>
            <a:r>
              <a:rPr lang="en-US" altLang="zh-CN" sz="36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r</a:t>
            </a:r>
            <a:r>
              <a:rPr lang="zh-CN" altLang="en-US" sz="36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：</a:t>
            </a:r>
            <a:r>
              <a:rPr lang="en-US" altLang="zh-CN" dirty="0" smtClean="0">
                <a:hlinkClick r:id="rId2"/>
              </a:rPr>
              <a:t>https://blog.csdn.net/losteng/article/details/51280968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070970" y="2237785"/>
            <a:ext cx="1141972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https://www.cnblogs.com/dyfblog/p/5880728.html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32747" y="5119208"/>
            <a:ext cx="1092255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Python</a:t>
            </a:r>
            <a:r>
              <a:rPr lang="zh-CN" altLang="en-US" sz="36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正则表达式匹配反斜杠</a:t>
            </a:r>
            <a:r>
              <a:rPr lang="en-US" altLang="zh-CN" sz="36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'\'</a:t>
            </a:r>
            <a:r>
              <a:rPr lang="zh-CN" altLang="en-US" sz="36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问题：</a:t>
            </a:r>
            <a:r>
              <a:rPr lang="en-US" altLang="zh-CN" dirty="0" smtClean="0">
                <a:hlinkClick r:id="rId2"/>
              </a:rPr>
              <a:t>https://blog.csdn.net/losteng/article/details/51280968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011363"/>
            <a:ext cx="9144000" cy="2387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8000" b="1" dirty="0" smtClean="0">
                <a:solidFill>
                  <a:srgbClr val="FA9A60"/>
                </a:solidFill>
                <a:latin typeface="+mj-ea"/>
              </a:rPr>
              <a:t>THANK YOU</a:t>
            </a:r>
            <a:r>
              <a:rPr lang="en-US" altLang="zh-CN" sz="9600" b="1" dirty="0" smtClean="0"/>
              <a:t> </a:t>
            </a:r>
            <a:endParaRPr lang="zh-CN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89344" y="280066"/>
            <a:ext cx="10515600" cy="1325563"/>
          </a:xfrm>
        </p:spPr>
        <p:txBody>
          <a:bodyPr rtlCol="0" anchor="t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3600" dirty="0" err="1" smtClean="0">
                <a:solidFill>
                  <a:srgbClr val="FDCB82"/>
                </a:solidFill>
              </a:rPr>
              <a:t>re.compile</a:t>
            </a:r>
            <a:r>
              <a:rPr lang="zh-CN" altLang="en-US" sz="3600" dirty="0" smtClean="0">
                <a:solidFill>
                  <a:srgbClr val="FDCB82"/>
                </a:solidFill>
              </a:rPr>
              <a:t>方法</a:t>
            </a:r>
            <a:endParaRPr lang="zh-CN" altLang="en-US" sz="3600" dirty="0">
              <a:solidFill>
                <a:srgbClr val="FDCB82"/>
              </a:solidFill>
            </a:endParaRPr>
          </a:p>
        </p:txBody>
      </p:sp>
      <p:sp>
        <p:nvSpPr>
          <p:cNvPr id="12292" name="矩形 5"/>
          <p:cNvSpPr>
            <a:spLocks noChangeArrowheads="1"/>
          </p:cNvSpPr>
          <p:nvPr/>
        </p:nvSpPr>
        <p:spPr bwMode="auto">
          <a:xfrm>
            <a:off x="787697" y="1305960"/>
            <a:ext cx="516672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1400" dirty="0" smtClean="0">
                <a:solidFill>
                  <a:schemeClr val="bg1"/>
                </a:solidFill>
              </a:rPr>
              <a:t>正则表达式在</a:t>
            </a:r>
            <a:r>
              <a:rPr lang="en-US" altLang="zh-CN" sz="1400" dirty="0" smtClean="0">
                <a:solidFill>
                  <a:schemeClr val="bg1"/>
                </a:solidFill>
              </a:rPr>
              <a:t>python</a:t>
            </a:r>
            <a:r>
              <a:rPr lang="zh-CN" altLang="en-US" sz="1400" dirty="0" smtClean="0">
                <a:solidFill>
                  <a:schemeClr val="bg1"/>
                </a:solidFill>
              </a:rPr>
              <a:t>中主要体现在</a:t>
            </a:r>
            <a:r>
              <a:rPr lang="en-US" altLang="zh-CN" sz="1400" dirty="0" smtClean="0">
                <a:solidFill>
                  <a:schemeClr val="bg1"/>
                </a:solidFill>
              </a:rPr>
              <a:t>re</a:t>
            </a:r>
            <a:r>
              <a:rPr lang="zh-CN" altLang="en-US" sz="1400" dirty="0" smtClean="0">
                <a:solidFill>
                  <a:schemeClr val="bg1"/>
                </a:solidFill>
              </a:rPr>
              <a:t>模块，使用前先</a:t>
            </a:r>
            <a:r>
              <a:rPr lang="en-US" altLang="zh-CN" sz="1400" dirty="0" smtClean="0">
                <a:solidFill>
                  <a:schemeClr val="bg1"/>
                </a:solidFill>
              </a:rPr>
              <a:t>import re</a:t>
            </a:r>
          </a:p>
          <a:p>
            <a:pPr eaLnBrk="1" hangingPunct="1"/>
            <a:r>
              <a:rPr lang="zh-CN" altLang="en-US" sz="1400" dirty="0" smtClean="0">
                <a:solidFill>
                  <a:schemeClr val="bg1"/>
                </a:solidFill>
              </a:rPr>
              <a:t>因为</a:t>
            </a:r>
            <a:r>
              <a:rPr lang="en-US" altLang="zh-CN" sz="1400" dirty="0" smtClean="0">
                <a:solidFill>
                  <a:schemeClr val="bg1"/>
                </a:solidFill>
              </a:rPr>
              <a:t>re</a:t>
            </a:r>
            <a:r>
              <a:rPr lang="zh-CN" altLang="en-US" sz="1400" dirty="0" smtClean="0">
                <a:solidFill>
                  <a:schemeClr val="bg1"/>
                </a:solidFill>
              </a:rPr>
              <a:t>模块中提供了正则表达式的语法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98105" y="2051002"/>
            <a:ext cx="6096000" cy="30162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</a:rPr>
              <a:t>#</a:t>
            </a:r>
            <a:r>
              <a:rPr lang="zh-CN" altLang="en-US" sz="1400" dirty="0" smtClean="0">
                <a:solidFill>
                  <a:schemeClr val="bg1"/>
                </a:solidFill>
              </a:rPr>
              <a:t>返回</a:t>
            </a:r>
            <a:r>
              <a:rPr lang="en-US" altLang="zh-CN" sz="1400" dirty="0" smtClean="0">
                <a:solidFill>
                  <a:schemeClr val="bg1"/>
                </a:solidFill>
              </a:rPr>
              <a:t>pattern</a:t>
            </a:r>
            <a:r>
              <a:rPr lang="zh-CN" altLang="en-US" sz="1400" dirty="0" smtClean="0">
                <a:solidFill>
                  <a:schemeClr val="bg1"/>
                </a:solidFill>
              </a:rPr>
              <a:t>对象</a:t>
            </a:r>
          </a:p>
          <a:p>
            <a:r>
              <a:rPr lang="en-US" altLang="zh-CN" sz="1400" dirty="0" err="1" smtClean="0">
                <a:solidFill>
                  <a:schemeClr val="bg1"/>
                </a:solidFill>
              </a:rPr>
              <a:t>re.compile</a:t>
            </a:r>
            <a:r>
              <a:rPr lang="en-US" altLang="zh-CN" sz="1400" dirty="0" smtClean="0">
                <a:solidFill>
                  <a:schemeClr val="bg1"/>
                </a:solidFill>
              </a:rPr>
              <a:t>(string[,flag])  </a:t>
            </a:r>
          </a:p>
          <a:p>
            <a:endParaRPr lang="en-US" altLang="zh-CN" sz="1400" dirty="0" smtClean="0">
              <a:solidFill>
                <a:schemeClr val="bg1"/>
              </a:solidFill>
            </a:endParaRPr>
          </a:p>
          <a:p>
            <a:r>
              <a:rPr lang="zh-CN" altLang="en-US" sz="1400" dirty="0" smtClean="0">
                <a:solidFill>
                  <a:schemeClr val="bg1"/>
                </a:solidFill>
              </a:rPr>
              <a:t>在参数中我们传入了正则表达式，通过</a:t>
            </a:r>
            <a:r>
              <a:rPr lang="en-US" altLang="zh-CN" sz="1400" dirty="0" smtClean="0">
                <a:solidFill>
                  <a:schemeClr val="bg1"/>
                </a:solidFill>
              </a:rPr>
              <a:t>compile</a:t>
            </a:r>
            <a:r>
              <a:rPr lang="zh-CN" altLang="en-US" sz="1400" dirty="0" smtClean="0">
                <a:solidFill>
                  <a:schemeClr val="bg1"/>
                </a:solidFill>
              </a:rPr>
              <a:t>方法编译生成一个</a:t>
            </a:r>
            <a:r>
              <a:rPr lang="en-US" altLang="zh-CN" sz="1400" dirty="0" smtClean="0">
                <a:solidFill>
                  <a:schemeClr val="bg1"/>
                </a:solidFill>
              </a:rPr>
              <a:t>pattern</a:t>
            </a:r>
            <a:r>
              <a:rPr lang="zh-CN" altLang="en-US" sz="1400" dirty="0" smtClean="0">
                <a:solidFill>
                  <a:schemeClr val="bg1"/>
                </a:solidFill>
              </a:rPr>
              <a:t>对象，然后我们利用这个对象来进行进一步的匹配。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endParaRPr lang="en-US" altLang="zh-CN" sz="1400" dirty="0" smtClean="0">
              <a:solidFill>
                <a:schemeClr val="bg1"/>
              </a:solidFill>
            </a:endParaRPr>
          </a:p>
          <a:p>
            <a:r>
              <a:rPr lang="zh-CN" altLang="en-US" sz="1400" dirty="0" smtClean="0">
                <a:solidFill>
                  <a:schemeClr val="bg1"/>
                </a:solidFill>
              </a:rPr>
              <a:t>通俗地说就是生成一个</a:t>
            </a:r>
            <a:r>
              <a:rPr lang="zh-CN" altLang="en-US" sz="36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模具</a:t>
            </a:r>
            <a:endParaRPr lang="en-US" altLang="zh-CN" sz="3600" dirty="0" smtClean="0">
              <a:solidFill>
                <a:srgbClr val="FDCB82"/>
              </a:solidFill>
              <a:latin typeface="+mj-lt"/>
              <a:ea typeface="+mj-ea"/>
              <a:cs typeface="+mj-cs"/>
            </a:endParaRPr>
          </a:p>
          <a:p>
            <a:endParaRPr lang="en-US" altLang="zh-CN" sz="1400" dirty="0" smtClean="0">
              <a:solidFill>
                <a:schemeClr val="bg1"/>
              </a:solidFill>
            </a:endParaRPr>
          </a:p>
          <a:p>
            <a:endParaRPr lang="en-US" altLang="zh-CN" sz="1400" dirty="0" smtClean="0">
              <a:solidFill>
                <a:schemeClr val="bg1"/>
              </a:solidFill>
            </a:endParaRPr>
          </a:p>
          <a:p>
            <a:endParaRPr lang="en-US" altLang="zh-CN" sz="1400" dirty="0" smtClean="0">
              <a:solidFill>
                <a:schemeClr val="bg1"/>
              </a:solidFill>
            </a:endParaRPr>
          </a:p>
          <a:p>
            <a:r>
              <a:rPr lang="en-US" altLang="zh-CN" sz="1400" dirty="0" smtClean="0">
                <a:solidFill>
                  <a:schemeClr val="bg1"/>
                </a:solidFill>
              </a:rPr>
              <a:t>pattern = </a:t>
            </a:r>
            <a:r>
              <a:rPr lang="en-US" altLang="zh-CN" sz="1400" dirty="0" err="1" smtClean="0">
                <a:solidFill>
                  <a:schemeClr val="bg1"/>
                </a:solidFill>
              </a:rPr>
              <a:t>re.compile</a:t>
            </a:r>
            <a:r>
              <a:rPr lang="en-US" altLang="zh-CN" sz="1400" dirty="0" smtClean="0">
                <a:solidFill>
                  <a:schemeClr val="bg1"/>
                </a:solidFill>
              </a:rPr>
              <a:t>(</a:t>
            </a:r>
            <a:r>
              <a:rPr lang="en-US" altLang="zh-CN" sz="1400" dirty="0" err="1" smtClean="0">
                <a:solidFill>
                  <a:schemeClr val="bg1"/>
                </a:solidFill>
              </a:rPr>
              <a:t>r'hello</a:t>
            </a:r>
            <a:r>
              <a:rPr lang="en-US" altLang="zh-CN" sz="1400" dirty="0" smtClean="0">
                <a:solidFill>
                  <a:schemeClr val="bg1"/>
                </a:solidFill>
              </a:rPr>
              <a:t>')</a:t>
            </a:r>
          </a:p>
          <a:p>
            <a:endParaRPr lang="en-US" altLang="zh-CN" sz="1400" dirty="0" smtClean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804664" y="5328316"/>
            <a:ext cx="4656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Python</a:t>
            </a:r>
            <a:r>
              <a:rPr lang="zh-CN" altLang="en-US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中字符串前面加上 </a:t>
            </a:r>
            <a:r>
              <a:rPr lang="en-US" altLang="en-US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r </a:t>
            </a:r>
            <a:r>
              <a:rPr lang="zh-CN" altLang="en-US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表示原生字符串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rtlCol="0" anchor="t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3600" dirty="0" err="1" smtClean="0">
                <a:solidFill>
                  <a:srgbClr val="FDCB82"/>
                </a:solidFill>
              </a:rPr>
              <a:t>re.match</a:t>
            </a:r>
            <a:r>
              <a:rPr lang="zh-CN" altLang="en-US" sz="3600" dirty="0" smtClean="0">
                <a:solidFill>
                  <a:srgbClr val="FDCB82"/>
                </a:solidFill>
              </a:rPr>
              <a:t>方法</a:t>
            </a:r>
            <a:endParaRPr lang="zh-CN" altLang="en-US" sz="3600" dirty="0">
              <a:solidFill>
                <a:srgbClr val="FDCB82"/>
              </a:solidFill>
            </a:endParaRPr>
          </a:p>
        </p:txBody>
      </p:sp>
      <p:sp>
        <p:nvSpPr>
          <p:cNvPr id="12292" name="矩形 5"/>
          <p:cNvSpPr>
            <a:spLocks noChangeArrowheads="1"/>
          </p:cNvSpPr>
          <p:nvPr/>
        </p:nvSpPr>
        <p:spPr bwMode="auto">
          <a:xfrm>
            <a:off x="915288" y="1305960"/>
            <a:ext cx="9472721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1400" dirty="0" smtClean="0">
                <a:solidFill>
                  <a:schemeClr val="bg1"/>
                </a:solidFill>
              </a:rPr>
              <a:t>这个方法将会从</a:t>
            </a:r>
            <a:r>
              <a:rPr lang="en-US" altLang="zh-CN" sz="1400" dirty="0" smtClean="0">
                <a:solidFill>
                  <a:schemeClr val="bg1"/>
                </a:solidFill>
              </a:rPr>
              <a:t>string</a:t>
            </a:r>
            <a:r>
              <a:rPr lang="zh-CN" altLang="en-US" sz="1400" dirty="0" smtClean="0">
                <a:solidFill>
                  <a:schemeClr val="bg1"/>
                </a:solidFill>
              </a:rPr>
              <a:t>（我们要匹配的字符串）的开头开始，尝试匹配</a:t>
            </a:r>
            <a:r>
              <a:rPr lang="en-US" altLang="zh-CN" sz="1400" dirty="0" smtClean="0">
                <a:solidFill>
                  <a:schemeClr val="bg1"/>
                </a:solidFill>
              </a:rPr>
              <a:t>pattern</a:t>
            </a:r>
            <a:r>
              <a:rPr lang="zh-CN" altLang="en-US" sz="1400" dirty="0" smtClean="0">
                <a:solidFill>
                  <a:schemeClr val="bg1"/>
                </a:solidFill>
              </a:rPr>
              <a:t>，一直向后匹配，如果遇到无法匹配的字符，立即返回</a:t>
            </a:r>
            <a:r>
              <a:rPr lang="en-US" altLang="zh-CN" sz="1400" dirty="0" smtClean="0">
                <a:solidFill>
                  <a:schemeClr val="bg1"/>
                </a:solidFill>
              </a:rPr>
              <a:t>None</a:t>
            </a:r>
            <a:r>
              <a:rPr lang="zh-CN" altLang="en-US" sz="1400" dirty="0" smtClean="0">
                <a:solidFill>
                  <a:schemeClr val="bg1"/>
                </a:solidFill>
              </a:rPr>
              <a:t>，如果匹配未结束已经到达</a:t>
            </a:r>
            <a:r>
              <a:rPr lang="en-US" altLang="zh-CN" sz="1400" dirty="0" smtClean="0">
                <a:solidFill>
                  <a:schemeClr val="bg1"/>
                </a:solidFill>
              </a:rPr>
              <a:t>string</a:t>
            </a:r>
            <a:r>
              <a:rPr lang="zh-CN" altLang="en-US" sz="1400" dirty="0" smtClean="0">
                <a:solidFill>
                  <a:schemeClr val="bg1"/>
                </a:solidFill>
              </a:rPr>
              <a:t>的末尾，也会返回</a:t>
            </a:r>
            <a:r>
              <a:rPr lang="en-US" altLang="zh-CN" sz="1400" dirty="0" smtClean="0">
                <a:solidFill>
                  <a:schemeClr val="bg1"/>
                </a:solidFill>
              </a:rPr>
              <a:t>None</a:t>
            </a:r>
            <a:r>
              <a:rPr lang="zh-CN" altLang="en-US" sz="1400" dirty="0" smtClean="0">
                <a:solidFill>
                  <a:schemeClr val="bg1"/>
                </a:solidFill>
              </a:rPr>
              <a:t>。两个结果均表示匹配失败，否则匹配</a:t>
            </a:r>
            <a:r>
              <a:rPr lang="en-US" altLang="zh-CN" sz="1400" dirty="0" smtClean="0">
                <a:solidFill>
                  <a:schemeClr val="bg1"/>
                </a:solidFill>
              </a:rPr>
              <a:t>pattern</a:t>
            </a:r>
            <a:r>
              <a:rPr lang="zh-CN" altLang="en-US" sz="1400" dirty="0" smtClean="0">
                <a:solidFill>
                  <a:schemeClr val="bg1"/>
                </a:solidFill>
              </a:rPr>
              <a:t>成功，同时匹配终止，不再对</a:t>
            </a:r>
            <a:r>
              <a:rPr lang="en-US" altLang="zh-CN" sz="1400" dirty="0" smtClean="0">
                <a:solidFill>
                  <a:schemeClr val="bg1"/>
                </a:solidFill>
              </a:rPr>
              <a:t>string</a:t>
            </a:r>
            <a:r>
              <a:rPr lang="zh-CN" altLang="en-US" sz="1400" dirty="0" smtClean="0">
                <a:solidFill>
                  <a:schemeClr val="bg1"/>
                </a:solidFill>
              </a:rPr>
              <a:t>向后匹配。下面我们通过一个例子理解一下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878958" y="5007958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6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group([group1, …]):</a:t>
            </a:r>
            <a:br>
              <a:rPr lang="en-US" altLang="zh-CN" sz="16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</a:br>
            <a:r>
              <a:rPr lang="zh-CN" altLang="en-US" sz="16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获得一个或多个分组截获的字符串；指定多个参数时将以元组形式返回。</a:t>
            </a:r>
            <a:r>
              <a:rPr lang="en-US" altLang="zh-CN" sz="16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group1</a:t>
            </a:r>
            <a:r>
              <a:rPr lang="zh-CN" altLang="en-US" sz="16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可以使用编号也可以使用别名；编号</a:t>
            </a:r>
            <a:r>
              <a:rPr lang="en-US" altLang="zh-CN" sz="16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0</a:t>
            </a:r>
            <a:r>
              <a:rPr lang="zh-CN" altLang="en-US" sz="16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代表整个匹配的子串；不填写参数时，返回</a:t>
            </a:r>
            <a:r>
              <a:rPr lang="en-US" altLang="zh-CN" sz="16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group(0)</a:t>
            </a:r>
            <a:r>
              <a:rPr lang="zh-CN" altLang="en-US" sz="16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；没有截获字符串的组返回</a:t>
            </a:r>
            <a:r>
              <a:rPr lang="en-US" altLang="zh-CN" sz="16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None</a:t>
            </a:r>
            <a:r>
              <a:rPr lang="zh-CN" altLang="en-US" sz="16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；截获了多次的组返回最后一次截获的子串。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65238" y="2212792"/>
            <a:ext cx="7305675" cy="258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rtlCol="0" anchor="t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3600" dirty="0" err="1" smtClean="0">
                <a:solidFill>
                  <a:srgbClr val="FDCB82"/>
                </a:solidFill>
              </a:rPr>
              <a:t>re.search</a:t>
            </a:r>
            <a:r>
              <a:rPr lang="zh-CN" altLang="en-US" sz="3600" dirty="0" smtClean="0">
                <a:solidFill>
                  <a:srgbClr val="FDCB82"/>
                </a:solidFill>
              </a:rPr>
              <a:t>方法</a:t>
            </a:r>
            <a:endParaRPr lang="zh-CN" altLang="en-US" sz="3600" dirty="0">
              <a:solidFill>
                <a:srgbClr val="FDCB82"/>
              </a:solidFill>
            </a:endParaRPr>
          </a:p>
        </p:txBody>
      </p:sp>
      <p:sp>
        <p:nvSpPr>
          <p:cNvPr id="12292" name="矩形 5"/>
          <p:cNvSpPr>
            <a:spLocks noChangeArrowheads="1"/>
          </p:cNvSpPr>
          <p:nvPr/>
        </p:nvSpPr>
        <p:spPr bwMode="auto">
          <a:xfrm>
            <a:off x="819595" y="1316592"/>
            <a:ext cx="9472721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sz="1400" dirty="0" smtClean="0">
                <a:solidFill>
                  <a:schemeClr val="bg1"/>
                </a:solidFill>
              </a:rPr>
              <a:t>search</a:t>
            </a:r>
            <a:r>
              <a:rPr lang="zh-CN" altLang="en-US" sz="1400" dirty="0" smtClean="0">
                <a:solidFill>
                  <a:schemeClr val="bg1"/>
                </a:solidFill>
              </a:rPr>
              <a:t>方法与</a:t>
            </a:r>
            <a:r>
              <a:rPr lang="en-US" altLang="zh-CN" sz="1400" dirty="0" smtClean="0">
                <a:solidFill>
                  <a:schemeClr val="bg1"/>
                </a:solidFill>
              </a:rPr>
              <a:t>match</a:t>
            </a:r>
            <a:r>
              <a:rPr lang="zh-CN" altLang="en-US" sz="1400" dirty="0" smtClean="0">
                <a:solidFill>
                  <a:schemeClr val="bg1"/>
                </a:solidFill>
              </a:rPr>
              <a:t>方法极其类似，区别在于</a:t>
            </a:r>
            <a:r>
              <a:rPr lang="en-US" altLang="zh-CN" sz="16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match()</a:t>
            </a:r>
            <a:r>
              <a:rPr lang="zh-CN" altLang="en-US" sz="16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函数只检测</a:t>
            </a:r>
            <a:r>
              <a:rPr lang="en-US" altLang="zh-CN" sz="16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re</a:t>
            </a:r>
            <a:r>
              <a:rPr lang="zh-CN" altLang="en-US" sz="16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是不是在</a:t>
            </a:r>
            <a:r>
              <a:rPr lang="en-US" altLang="zh-CN" sz="16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string</a:t>
            </a:r>
            <a:r>
              <a:rPr lang="zh-CN" altLang="en-US" sz="16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的开始位置匹配，</a:t>
            </a:r>
            <a:r>
              <a:rPr lang="en-US" altLang="zh-CN" sz="16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search()</a:t>
            </a:r>
            <a:r>
              <a:rPr lang="zh-CN" altLang="en-US" sz="16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会扫描整个</a:t>
            </a:r>
            <a:r>
              <a:rPr lang="en-US" altLang="zh-CN" sz="16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string</a:t>
            </a:r>
            <a:r>
              <a:rPr lang="zh-CN" altLang="en-US" sz="16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查找匹配，</a:t>
            </a:r>
            <a:r>
              <a:rPr lang="en-US" altLang="zh-CN" sz="16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match</a:t>
            </a:r>
            <a:r>
              <a:rPr lang="zh-CN" altLang="en-US" sz="16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（）只有在</a:t>
            </a:r>
            <a:r>
              <a:rPr lang="en-US" altLang="zh-CN" sz="16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0</a:t>
            </a:r>
            <a:r>
              <a:rPr lang="zh-CN" altLang="en-US" sz="16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位置匹配成功的话才有返回</a:t>
            </a:r>
            <a:r>
              <a:rPr lang="zh-CN" altLang="en-US" sz="1400" dirty="0" smtClean="0">
                <a:solidFill>
                  <a:schemeClr val="bg1"/>
                </a:solidFill>
              </a:rPr>
              <a:t>，如果不是开始位置匹配成功的话，</a:t>
            </a:r>
            <a:r>
              <a:rPr lang="en-US" altLang="zh-CN" sz="1400" dirty="0" smtClean="0">
                <a:solidFill>
                  <a:schemeClr val="bg1"/>
                </a:solidFill>
              </a:rPr>
              <a:t>match()</a:t>
            </a:r>
            <a:r>
              <a:rPr lang="zh-CN" altLang="en-US" sz="1400" dirty="0" smtClean="0">
                <a:solidFill>
                  <a:schemeClr val="bg1"/>
                </a:solidFill>
              </a:rPr>
              <a:t>就返回</a:t>
            </a:r>
            <a:r>
              <a:rPr lang="en-US" altLang="zh-CN" sz="1400" dirty="0" smtClean="0">
                <a:solidFill>
                  <a:schemeClr val="bg1"/>
                </a:solidFill>
              </a:rPr>
              <a:t>None</a:t>
            </a:r>
            <a:r>
              <a:rPr lang="zh-CN" altLang="en-US" sz="1400" dirty="0" smtClean="0">
                <a:solidFill>
                  <a:schemeClr val="bg1"/>
                </a:solidFill>
              </a:rPr>
              <a:t>。同样，</a:t>
            </a:r>
            <a:r>
              <a:rPr lang="en-US" altLang="zh-CN" sz="1400" dirty="0" smtClean="0">
                <a:solidFill>
                  <a:schemeClr val="bg1"/>
                </a:solidFill>
              </a:rPr>
              <a:t>search</a:t>
            </a:r>
            <a:r>
              <a:rPr lang="zh-CN" altLang="en-US" sz="1400" dirty="0" smtClean="0">
                <a:solidFill>
                  <a:schemeClr val="bg1"/>
                </a:solidFill>
              </a:rPr>
              <a:t>方法的返回对象同样</a:t>
            </a:r>
            <a:r>
              <a:rPr lang="en-US" altLang="zh-CN" sz="1400" dirty="0" smtClean="0">
                <a:solidFill>
                  <a:schemeClr val="bg1"/>
                </a:solidFill>
              </a:rPr>
              <a:t>match()</a:t>
            </a:r>
            <a:r>
              <a:rPr lang="zh-CN" altLang="en-US" sz="1400" dirty="0" smtClean="0">
                <a:solidFill>
                  <a:schemeClr val="bg1"/>
                </a:solidFill>
              </a:rPr>
              <a:t>返回对象的方法和属性。我们用一个例子感受一下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0663" y="2604977"/>
            <a:ext cx="5117451" cy="2582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66885" y="2613604"/>
            <a:ext cx="5233434" cy="2592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908200" y="5349876"/>
            <a:ext cx="105882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sz="1400" dirty="0" smtClean="0">
                <a:solidFill>
                  <a:schemeClr val="bg1"/>
                </a:solidFill>
              </a:rPr>
              <a:t>search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6334349" y="5342787"/>
            <a:ext cx="105882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sz="1400" dirty="0" smtClean="0">
                <a:solidFill>
                  <a:schemeClr val="bg1"/>
                </a:solidFill>
              </a:rPr>
              <a:t>match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rtlCol="0" anchor="t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3600" dirty="0" err="1" smtClean="0">
                <a:solidFill>
                  <a:srgbClr val="FDCB82"/>
                </a:solidFill>
              </a:rPr>
              <a:t>re.findall</a:t>
            </a:r>
            <a:r>
              <a:rPr lang="zh-CN" altLang="en-US" sz="3600" dirty="0" smtClean="0">
                <a:solidFill>
                  <a:srgbClr val="FDCB82"/>
                </a:solidFill>
              </a:rPr>
              <a:t>方法</a:t>
            </a:r>
            <a:endParaRPr lang="zh-CN" altLang="en-US" sz="3600" dirty="0">
              <a:solidFill>
                <a:srgbClr val="FDCB82"/>
              </a:solidFill>
            </a:endParaRPr>
          </a:p>
        </p:txBody>
      </p:sp>
      <p:sp>
        <p:nvSpPr>
          <p:cNvPr id="12292" name="矩形 5"/>
          <p:cNvSpPr>
            <a:spLocks noChangeArrowheads="1"/>
          </p:cNvSpPr>
          <p:nvPr/>
        </p:nvSpPr>
        <p:spPr bwMode="auto">
          <a:xfrm>
            <a:off x="915288" y="1305960"/>
            <a:ext cx="947272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1400" dirty="0" smtClean="0">
                <a:solidFill>
                  <a:schemeClr val="bg1"/>
                </a:solidFill>
              </a:rPr>
              <a:t>搜索</a:t>
            </a:r>
            <a:r>
              <a:rPr lang="en-US" altLang="zh-CN" sz="1400" dirty="0" smtClean="0">
                <a:solidFill>
                  <a:schemeClr val="bg1"/>
                </a:solidFill>
              </a:rPr>
              <a:t>string</a:t>
            </a:r>
            <a:r>
              <a:rPr lang="zh-CN" altLang="en-US" sz="1400" dirty="0" smtClean="0">
                <a:solidFill>
                  <a:schemeClr val="bg1"/>
                </a:solidFill>
              </a:rPr>
              <a:t>，以列表形式返回全部能匹配的子串。我们通过这个例子来感受一下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7437" y="1923829"/>
            <a:ext cx="563880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0049" y="2970914"/>
            <a:ext cx="341947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latin typeface="+mj-ea"/>
              </a:rPr>
              <a:t>正则表达式的元符号</a:t>
            </a:r>
            <a:endParaRPr lang="zh-CN" altLang="en-US" dirty="0">
              <a:latin typeface="+mj-ea"/>
            </a:endParaRPr>
          </a:p>
        </p:txBody>
      </p:sp>
      <p:sp>
        <p:nvSpPr>
          <p:cNvPr id="11267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 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微软雅黑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2779</TotalTime>
  <Words>2193</Words>
  <Application>Microsoft Office PowerPoint</Application>
  <PresentationFormat>自定义</PresentationFormat>
  <Paragraphs>222</Paragraphs>
  <Slides>48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49" baseType="lpstr">
      <vt:lpstr>Office 主题</vt:lpstr>
      <vt:lpstr>正则表达式  python</vt:lpstr>
      <vt:lpstr>是什么样的东西？？</vt:lpstr>
      <vt:lpstr>正则表达式的常用函数</vt:lpstr>
      <vt:lpstr>正则表达式在python中是如何应用的？</vt:lpstr>
      <vt:lpstr>re.compile方法</vt:lpstr>
      <vt:lpstr>re.match方法</vt:lpstr>
      <vt:lpstr>re.search方法</vt:lpstr>
      <vt:lpstr>re.findall方法</vt:lpstr>
      <vt:lpstr>正则表达式的元符号</vt:lpstr>
      <vt:lpstr>正则表达式 . 字符</vt:lpstr>
      <vt:lpstr>正则表达式 ^字符</vt:lpstr>
      <vt:lpstr>正则表达式 $字符</vt:lpstr>
      <vt:lpstr>正则表达式 *字符</vt:lpstr>
      <vt:lpstr>正则表达式 +字符</vt:lpstr>
      <vt:lpstr>正则表达式 ？字符</vt:lpstr>
      <vt:lpstr>正则表达式 {m,n}字符</vt:lpstr>
      <vt:lpstr>正则表达式 \\字符(这是在不加r的情况下)</vt:lpstr>
      <vt:lpstr>Python的正则表达式反斜杠\转义一</vt:lpstr>
      <vt:lpstr>Python的字符串转义</vt:lpstr>
      <vt:lpstr>Python的正则表达式反斜杠\转义二</vt:lpstr>
      <vt:lpstr>Python的正则表达式反斜杠\转义三</vt:lpstr>
      <vt:lpstr>正则表达式 []字符</vt:lpstr>
      <vt:lpstr>正则表达式 | 字符</vt:lpstr>
      <vt:lpstr>正则表达式 （） 字符</vt:lpstr>
      <vt:lpstr>正则表达式 \d 字符</vt:lpstr>
      <vt:lpstr>正则表达式 \D 字符</vt:lpstr>
      <vt:lpstr>正则表达式 \s 字符</vt:lpstr>
      <vt:lpstr>正则表达式 \S 字符</vt:lpstr>
      <vt:lpstr>正则表达式 \w 字符</vt:lpstr>
      <vt:lpstr>正则表达式 \W 字符</vt:lpstr>
      <vt:lpstr>正则表达式 (?P&lt;name&gt;…) 字符</vt:lpstr>
      <vt:lpstr>正则表达式 环视用法</vt:lpstr>
      <vt:lpstr>正则表达式的模式</vt:lpstr>
      <vt:lpstr>正则表达式 模式re.I</vt:lpstr>
      <vt:lpstr>正则表达式 模式re.L</vt:lpstr>
      <vt:lpstr>正则表达式 模式re.S</vt:lpstr>
      <vt:lpstr>综合练习</vt:lpstr>
      <vt:lpstr>正则表达式找出页面所有的图片链接</vt:lpstr>
      <vt:lpstr>re.findall(‘&lt;img.*?src=“(.*?)”.*?/&gt;’), doc)讲解一</vt:lpstr>
      <vt:lpstr>re.findall(‘&lt;img.*?src=“(.*?)”.*?/&gt;’), doc)讲解二</vt:lpstr>
      <vt:lpstr>实例解析贪婪模式和非贪婪模式</vt:lpstr>
      <vt:lpstr>详解邮箱正则表达式一</vt:lpstr>
      <vt:lpstr>详解邮箱正则表达式二</vt:lpstr>
      <vt:lpstr>详解邮箱正则表达式三</vt:lpstr>
      <vt:lpstr>详解邮箱正则表达式四</vt:lpstr>
      <vt:lpstr>Python的正则表达式语法规则</vt:lpstr>
      <vt:lpstr>学习正则表达式链接</vt:lpstr>
      <vt:lpstr>THANK YOU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彩色商务</dc:title>
  <dc:creator>第一PPT</dc:creator>
  <cp:keywords>www.1ppt.com</cp:keywords>
  <cp:lastModifiedBy>Windows 用户</cp:lastModifiedBy>
  <cp:revision>303</cp:revision>
  <dcterms:created xsi:type="dcterms:W3CDTF">2014-12-12T13:36:21Z</dcterms:created>
  <dcterms:modified xsi:type="dcterms:W3CDTF">2018-08-19T03:38:38Z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ame">
    <vt:lpwstr>KENNw7zUfd13396.ppt</vt:lpwstr>
  </property>
  <property fmtid="{D5CDD505-2E9C-101B-9397-08002B2CF9AE}" pid="3" name="fileid">
    <vt:lpwstr>521905</vt:lpwstr>
  </property>
</Properties>
</file>