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329" r:id="rId4"/>
    <p:sldId id="316" r:id="rId5"/>
    <p:sldId id="259" r:id="rId6"/>
    <p:sldId id="290" r:id="rId7"/>
    <p:sldId id="289" r:id="rId8"/>
    <p:sldId id="291" r:id="rId9"/>
    <p:sldId id="292" r:id="rId10"/>
    <p:sldId id="315" r:id="rId11"/>
    <p:sldId id="297" r:id="rId12"/>
    <p:sldId id="300" r:id="rId13"/>
    <p:sldId id="302" r:id="rId14"/>
    <p:sldId id="336" r:id="rId15"/>
    <p:sldId id="306" r:id="rId16"/>
    <p:sldId id="307" r:id="rId17"/>
    <p:sldId id="337" r:id="rId18"/>
    <p:sldId id="308" r:id="rId19"/>
    <p:sldId id="310" r:id="rId20"/>
    <p:sldId id="312" r:id="rId21"/>
    <p:sldId id="330" r:id="rId22"/>
    <p:sldId id="346" r:id="rId23"/>
    <p:sldId id="347" r:id="rId24"/>
    <p:sldId id="348" r:id="rId25"/>
    <p:sldId id="349" r:id="rId26"/>
    <p:sldId id="317" r:id="rId27"/>
    <p:sldId id="318" r:id="rId28"/>
    <p:sldId id="319" r:id="rId29"/>
    <p:sldId id="320" r:id="rId30"/>
    <p:sldId id="314" r:id="rId31"/>
    <p:sldId id="277" r:id="rId32"/>
    <p:sldId id="279" r:id="rId33"/>
    <p:sldId id="281" r:id="rId34"/>
    <p:sldId id="280" r:id="rId35"/>
    <p:sldId id="278" r:id="rId36"/>
    <p:sldId id="282" r:id="rId37"/>
    <p:sldId id="284" r:id="rId38"/>
    <p:sldId id="288" r:id="rId39"/>
    <p:sldId id="343" r:id="rId40"/>
    <p:sldId id="345" r:id="rId41"/>
    <p:sldId id="328" r:id="rId42"/>
    <p:sldId id="344" r:id="rId43"/>
    <p:sldId id="338" r:id="rId44"/>
    <p:sldId id="339" r:id="rId45"/>
    <p:sldId id="340" r:id="rId46"/>
    <p:sldId id="341" r:id="rId47"/>
    <p:sldId id="293" r:id="rId48"/>
    <p:sldId id="295" r:id="rId49"/>
    <p:sldId id="285" r:id="rId50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B17A"/>
    <a:srgbClr val="697A74"/>
    <a:srgbClr val="FDCB82"/>
    <a:srgbClr val="4F434F"/>
    <a:srgbClr val="FA9A6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-474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6C836-68FD-46FD-9B04-DC3A074E096B}" type="datetimeFigureOut">
              <a:rPr lang="zh-CN" altLang="en-US" smtClean="0"/>
              <a:pPr/>
              <a:t>2018/8/23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7714A-6692-4E52-82B9-0FFD1B50417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53275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11416864" y="5930922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schemeClr val="bg2">
                  <a:lumMod val="50000"/>
                </a:schemeClr>
              </a:solidFill>
              <a:latin typeface="Calibri"/>
              <a:ea typeface="宋体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0" y="5724527"/>
            <a:ext cx="12192000" cy="1133475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5721350"/>
            <a:ext cx="695325" cy="412750"/>
          </a:xfrm>
          <a:prstGeom prst="triangle">
            <a:avLst/>
          </a:prstGeom>
          <a:pattFill prst="ltDnDiag">
            <a:fgClr>
              <a:srgbClr val="697A74"/>
            </a:fgClr>
            <a:bgClr>
              <a:srgbClr val="4F434F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6" name="组合 5"/>
          <p:cNvGrpSpPr/>
          <p:nvPr userDrawn="1"/>
        </p:nvGrpSpPr>
        <p:grpSpPr>
          <a:xfrm>
            <a:off x="5970502" y="5384647"/>
            <a:ext cx="250999" cy="400018"/>
            <a:chOff x="5950141" y="5407218"/>
            <a:chExt cx="284294" cy="453081"/>
          </a:xfrm>
          <a:solidFill>
            <a:schemeClr val="bg1"/>
          </a:solidFill>
        </p:grpSpPr>
        <p:sp>
          <p:nvSpPr>
            <p:cNvPr id="7" name="L 形 6"/>
            <p:cNvSpPr/>
            <p:nvPr/>
          </p:nvSpPr>
          <p:spPr>
            <a:xfrm rot="18900000">
              <a:off x="5957566" y="5583430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  <p:sp>
          <p:nvSpPr>
            <p:cNvPr id="8" name="L 形 7"/>
            <p:cNvSpPr/>
            <p:nvPr/>
          </p:nvSpPr>
          <p:spPr>
            <a:xfrm rot="18900000">
              <a:off x="5950141" y="5407218"/>
              <a:ext cx="276869" cy="276869"/>
            </a:xfrm>
            <a:prstGeom prst="corner">
              <a:avLst>
                <a:gd name="adj1" fmla="val 13889"/>
                <a:gd name="adj2" fmla="val 1388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1C1ED-5382-4481-B960-64554CE7188B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90D4-F80A-4F6A-8488-162C5583BCEE}" type="slidenum">
              <a:rPr lang="zh-CN" altLang="en-US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446545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36B686-79C9-4BA3-8745-2DFE06E33F47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D543F-B1EE-40E8-8613-EFECA4BB1A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6076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pattFill prst="ltDnDiag">
          <a:fgClr>
            <a:srgbClr val="697A74"/>
          </a:fgClr>
          <a:bgClr>
            <a:srgbClr val="4F434F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-19050"/>
            <a:ext cx="12192000" cy="281940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5" name="等腰三角形 4"/>
          <p:cNvSpPr/>
          <p:nvPr userDrawn="1"/>
        </p:nvSpPr>
        <p:spPr>
          <a:xfrm rot="10800000">
            <a:off x="5748339" y="2727325"/>
            <a:ext cx="695325" cy="412750"/>
          </a:xfrm>
          <a:prstGeom prst="triangl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885951" y="4589465"/>
            <a:ext cx="84201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B4B17A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824B47-A9E4-4DDB-AE7C-723D6A7261B1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F193F4-4D42-4B4F-AA67-41B092FCE4D8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45255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rgbClr val="4F434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 flipV="1">
            <a:off x="0" y="6496050"/>
            <a:ext cx="12192000" cy="361950"/>
          </a:xfrm>
          <a:prstGeom prst="rect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4" name="等腰三角形 3"/>
          <p:cNvSpPr/>
          <p:nvPr userDrawn="1"/>
        </p:nvSpPr>
        <p:spPr>
          <a:xfrm rot="10800000">
            <a:off x="5921375" y="6496052"/>
            <a:ext cx="349251" cy="206375"/>
          </a:xfrm>
          <a:prstGeom prst="triangle">
            <a:avLst/>
          </a:prstGeom>
          <a:solidFill>
            <a:srgbClr val="4F43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C120D8-F436-4E19-9024-BE7A67FA3A91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F9E469D-7693-46FB-90C2-80DA1CF12849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02099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6B0DB5-D8F0-4148-BE3C-E2BE373C5A31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F58C0-3E4C-481E-8590-3236BCAAE060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678798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占位符 1"/>
          <p:cNvSpPr>
            <a:spLocks noGrp="1"/>
          </p:cNvSpPr>
          <p:nvPr>
            <p:ph type="title"/>
          </p:nvPr>
        </p:nvSpPr>
        <p:spPr bwMode="auto"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512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198DAF3-186C-4DCF-A6ED-203F3CE35051}" type="datetimeFigureOut">
              <a:rPr lang="zh-CN" altLang="en-US"/>
              <a:pPr>
                <a:defRPr/>
              </a:pPr>
              <a:t>2018/8/23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DEDFA119-2519-4458-A94F-E94B9D56C5EE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5" r:id="rId2"/>
    <p:sldLayoutId id="2147483678" r:id="rId3"/>
    <p:sldLayoutId id="2147483679" r:id="rId4"/>
    <p:sldLayoutId id="2147483676" r:id="rId5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微软雅黑" panose="020B0503020204020204" pitchFamily="34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0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hyperlink" Target="file:///\\&#21487;&#20197;&#20998;2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2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sdn.net/losteng/article/details/51280968" TargetMode="Externa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8000" b="1" dirty="0" smtClean="0">
                <a:solidFill>
                  <a:srgbClr val="FA9A60"/>
                </a:solidFill>
                <a:latin typeface="+mj-ea"/>
              </a:rPr>
              <a:t>正则表达式</a:t>
            </a:r>
            <a:r>
              <a:rPr lang="en-US" altLang="zh-CN" sz="9600" b="1" dirty="0" smtClean="0"/>
              <a:t> </a:t>
            </a:r>
            <a:r>
              <a:rPr lang="en-US" altLang="zh-CN" b="1" dirty="0" smtClean="0"/>
              <a:t/>
            </a:r>
            <a:br>
              <a:rPr lang="en-US" altLang="zh-CN" b="1" dirty="0" smtClean="0"/>
            </a:br>
            <a:r>
              <a:rPr lang="en-US" altLang="zh-CN" b="1" dirty="0" smtClean="0"/>
              <a:t>python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正则表达式的元符号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.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8138" y="1519681"/>
            <a:ext cx="36195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5365" y="3814430"/>
            <a:ext cx="29622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矩形 8"/>
          <p:cNvSpPr/>
          <p:nvPr/>
        </p:nvSpPr>
        <p:spPr>
          <a:xfrm>
            <a:off x="778450" y="2914725"/>
            <a:ext cx="64620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    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匹配任意字符（不包括换行符）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*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568726" y="2386218"/>
            <a:ext cx="117641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到多次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个，就是可以匹配空字符串，即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’’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72224" y="1384887"/>
            <a:ext cx="4695825" cy="952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52080" y="1102985"/>
            <a:ext cx="5286375" cy="1171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 flipV="1">
            <a:off x="796954" y="3087149"/>
            <a:ext cx="10377182" cy="1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6048133" y="4921092"/>
            <a:ext cx="54545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注意：返回的这个不是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None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，是空字符串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’’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32539" y="3368223"/>
            <a:ext cx="5172075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90375" y="5563561"/>
            <a:ext cx="510540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？字符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94561" y="2260384"/>
            <a:ext cx="55066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         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999" y="1180199"/>
            <a:ext cx="4714875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8325" y="808281"/>
            <a:ext cx="654367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23057" y="4375544"/>
            <a:ext cx="48577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43957" y="4163663"/>
            <a:ext cx="4562475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3"/>
          <p:cNvSpPr txBox="1">
            <a:spLocks/>
          </p:cNvSpPr>
          <p:nvPr/>
        </p:nvSpPr>
        <p:spPr bwMode="auto">
          <a:xfrm>
            <a:off x="562761" y="3436896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正则表达式 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+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32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+ </a:t>
            </a:r>
            <a:r>
              <a:rPr lang="zh-CN" altLang="en-US" sz="32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32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</a:t>
            </a:r>
            <a:r>
              <a:rPr lang="zh-CN" altLang="en-US" sz="32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到多次</a:t>
            </a: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12" name="直接连接符 11"/>
          <p:cNvCxnSpPr/>
          <p:nvPr/>
        </p:nvCxnSpPr>
        <p:spPr>
          <a:xfrm>
            <a:off x="830510" y="3061982"/>
            <a:ext cx="11258026" cy="92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5855188" y="1557107"/>
            <a:ext cx="17002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空字符串</a:t>
            </a:r>
            <a:r>
              <a:rPr lang="en-US" altLang="zh-CN" sz="20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’’</a:t>
            </a:r>
            <a:endParaRPr lang="zh-CN" altLang="en-US" sz="20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rot="5400000" flipH="1" flipV="1">
            <a:off x="6555997" y="1279322"/>
            <a:ext cx="335559" cy="226503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[]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53283" y="2243606"/>
            <a:ext cx="76097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[]                  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字符集，一个字符的集合，可匹配其中任意一个字符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2320" y="1061819"/>
            <a:ext cx="4619625" cy="1009650"/>
          </a:xfrm>
          <a:prstGeom prst="rect">
            <a:avLst/>
          </a:prstGeom>
          <a:noFill/>
          <a:ln w="3175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349156" y="1133475"/>
            <a:ext cx="2647950" cy="93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3"/>
          <p:cNvSpPr txBox="1">
            <a:spLocks/>
          </p:cNvSpPr>
          <p:nvPr/>
        </p:nvSpPr>
        <p:spPr bwMode="auto">
          <a:xfrm>
            <a:off x="730541" y="319361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正则表达式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{</a:t>
            </a:r>
            <a:r>
              <a:rPr kumimoji="0" lang="en-US" altLang="zh-CN" sz="3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m,n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}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83854" y="3815168"/>
            <a:ext cx="47529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786839" y="5473367"/>
            <a:ext cx="88088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{</a:t>
            </a:r>
            <a:r>
              <a:rPr lang="en-US" altLang="zh-CN" sz="20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m,n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}                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匹配前一个元字符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到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次，最少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次，最多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次，</a:t>
            </a:r>
            <a:endParaRPr lang="en-US" altLang="zh-CN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			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所以会一直匹配到最多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3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次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h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，之后再匹配剩下的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h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。</a:t>
            </a:r>
          </a:p>
        </p:txBody>
      </p:sp>
      <p:cxnSp>
        <p:nvCxnSpPr>
          <p:cNvPr id="14" name="直接连接符 13"/>
          <p:cNvCxnSpPr/>
          <p:nvPr/>
        </p:nvCxnSpPr>
        <p:spPr>
          <a:xfrm>
            <a:off x="889233" y="2978092"/>
            <a:ext cx="1059529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33795" y="3905512"/>
            <a:ext cx="346710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|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76226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逻辑表达式 或 ，比如 </a:t>
            </a:r>
            <a:r>
              <a:rPr lang="en-US" altLang="zh-CN" sz="28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a|b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代表可匹配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a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或者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b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686" y="1173237"/>
            <a:ext cx="44862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47159" y="3585055"/>
            <a:ext cx="4743450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（）</a:t>
            </a:r>
            <a:r>
              <a:rPr lang="en-US" altLang="zh-CN" sz="3600" dirty="0" smtClean="0">
                <a:solidFill>
                  <a:srgbClr val="FDCB82"/>
                </a:solidFill>
              </a:rPr>
              <a:t>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96725" y="3220338"/>
            <a:ext cx="384304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方法分组：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即被分组的内容可以被单独取出，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默认每个分组有个索引，从 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 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开始，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按照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“(”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的顺序决定索引值。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譬如：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group(0)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是获取全部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里匹配的值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group(1)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获取第一个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里匹配的值</a:t>
            </a:r>
          </a:p>
        </p:txBody>
      </p:sp>
      <p:sp>
        <p:nvSpPr>
          <p:cNvPr id="6" name="矩形 8_"/>
          <p:cNvSpPr/>
          <p:nvPr/>
        </p:nvSpPr>
        <p:spPr>
          <a:xfrm>
            <a:off x="6675302" y="4991626"/>
            <a:ext cx="44056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altLang="zh-CN" sz="16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的用处，方便筛选出自己要的内容。</a:t>
            </a:r>
            <a:endParaRPr lang="en-US" altLang="zh-CN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998282" y="912195"/>
            <a:ext cx="50266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findall</a:t>
            </a:r>
            <a:r>
              <a:rPr lang="zh-CN" altLang="en-US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是没有</a:t>
            </a:r>
            <a:r>
              <a:rPr lang="en-US" altLang="zh-CN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group()</a:t>
            </a:r>
            <a:r>
              <a:rPr lang="zh-CN" altLang="en-US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方法，</a:t>
            </a:r>
            <a:r>
              <a:rPr lang="en-US" altLang="zh-CN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</a:t>
            </a:r>
            <a:r>
              <a:rPr lang="zh-CN" altLang="en-US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和</a:t>
            </a:r>
            <a:r>
              <a:rPr lang="en-US" altLang="zh-CN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search</a:t>
            </a:r>
            <a:r>
              <a:rPr lang="zh-CN" altLang="en-US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有</a:t>
            </a:r>
            <a:r>
              <a:rPr lang="en-US" altLang="zh-CN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group()</a:t>
            </a:r>
            <a:r>
              <a:rPr lang="zh-CN" altLang="en-US" sz="1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方法</a:t>
            </a:r>
            <a:endParaRPr lang="en-US" altLang="zh-CN" sz="1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99738" y="929955"/>
            <a:ext cx="629602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0046" y="3209795"/>
            <a:ext cx="59340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5400" dirty="0" smtClean="0">
                <a:solidFill>
                  <a:srgbClr val="FDCB82"/>
                </a:solidFill>
              </a:rPr>
              <a:t>^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 </a:t>
            </a:r>
            <a:r>
              <a:rPr lang="en-US" altLang="zh-CN" sz="3600" dirty="0" smtClean="0">
                <a:solidFill>
                  <a:srgbClr val="FDCB82"/>
                </a:solidFill>
              </a:rPr>
              <a:t>		&amp;</a:t>
            </a:r>
            <a:r>
              <a:rPr lang="zh-CN" altLang="en-US" sz="3600" dirty="0" smtClean="0">
                <a:solidFill>
                  <a:srgbClr val="FDCB82"/>
                </a:solidFill>
              </a:rPr>
              <a:t> </a:t>
            </a:r>
            <a:r>
              <a:rPr lang="en-US" altLang="zh-CN" sz="3600" dirty="0" smtClean="0">
                <a:solidFill>
                  <a:srgbClr val="FDCB82"/>
                </a:solidFill>
              </a:rPr>
              <a:t>		</a:t>
            </a:r>
            <a:r>
              <a:rPr lang="en-US" altLang="zh-CN" sz="5400" dirty="0" smtClean="0">
                <a:solidFill>
                  <a:srgbClr val="FDCB82"/>
                </a:solidFill>
              </a:rPr>
              <a:t>$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4721164" cy="18774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匹配开始位置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第一行以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1hello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开始，匹配失败</a:t>
            </a:r>
          </a:p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第二行以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hello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开始，匹配成功</a:t>
            </a:r>
          </a:p>
          <a:p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6856" y="1560711"/>
            <a:ext cx="5695950" cy="923925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02209" y="4766338"/>
            <a:ext cx="380047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4004" y="1547319"/>
            <a:ext cx="5629275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"/>
          <p:cNvSpPr/>
          <p:nvPr/>
        </p:nvSpPr>
        <p:spPr>
          <a:xfrm>
            <a:off x="6147405" y="2956670"/>
            <a:ext cx="4665060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            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匹配结束位置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000" dirty="0" smtClean="0">
                <a:solidFill>
                  <a:srgbClr val="FDCB82"/>
                </a:solidFill>
              </a:rPr>
              <a:t>第一行以</a:t>
            </a:r>
            <a:r>
              <a:rPr lang="en-US" altLang="zh-CN" sz="2000" dirty="0" smtClean="0">
                <a:solidFill>
                  <a:srgbClr val="FDCB82"/>
                </a:solidFill>
              </a:rPr>
              <a:t>hello5</a:t>
            </a:r>
            <a:r>
              <a:rPr lang="zh-CN" altLang="en-US" sz="2000" dirty="0" smtClean="0">
                <a:solidFill>
                  <a:srgbClr val="FDCB82"/>
                </a:solidFill>
              </a:rPr>
              <a:t>结束，无法匹配</a:t>
            </a:r>
            <a:endParaRPr lang="en-US" altLang="zh-CN" sz="2000" dirty="0" smtClean="0">
              <a:solidFill>
                <a:srgbClr val="FDCB82"/>
              </a:solidFill>
            </a:endParaRPr>
          </a:p>
          <a:p>
            <a:r>
              <a:rPr lang="zh-CN" altLang="en-US" sz="2000" dirty="0" smtClean="0">
                <a:solidFill>
                  <a:srgbClr val="FDCB82"/>
                </a:solidFill>
              </a:rPr>
              <a:t>第二行以</a:t>
            </a:r>
            <a:r>
              <a:rPr lang="en-US" altLang="zh-CN" sz="2000" dirty="0" smtClean="0">
                <a:solidFill>
                  <a:srgbClr val="FDCB82"/>
                </a:solidFill>
              </a:rPr>
              <a:t>hello</a:t>
            </a:r>
            <a:r>
              <a:rPr lang="zh-CN" altLang="en-US" sz="2000" dirty="0" smtClean="0">
                <a:solidFill>
                  <a:srgbClr val="FDCB82"/>
                </a:solidFill>
              </a:rPr>
              <a:t>结束，匹配成功</a:t>
            </a:r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1528" y="4636444"/>
            <a:ext cx="3771900" cy="1104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直接连接符 10"/>
          <p:cNvCxnSpPr/>
          <p:nvPr/>
        </p:nvCxnSpPr>
        <p:spPr>
          <a:xfrm rot="16200000" flipH="1">
            <a:off x="2952925" y="3212983"/>
            <a:ext cx="6224631" cy="1845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\d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10752" y="2562289"/>
            <a:ext cx="49087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匹配一个数字，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[0 -9]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3043" y="1348342"/>
            <a:ext cx="46291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79821" y="1408597"/>
            <a:ext cx="294322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3"/>
          <p:cNvSpPr txBox="1">
            <a:spLocks/>
          </p:cNvSpPr>
          <p:nvPr/>
        </p:nvSpPr>
        <p:spPr bwMode="auto">
          <a:xfrm>
            <a:off x="665933" y="3516780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正则表达式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\D 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578840" y="3187817"/>
            <a:ext cx="10578518" cy="251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78534" y="4151315"/>
            <a:ext cx="3810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43640" y="5691383"/>
            <a:ext cx="70182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[^0-9],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[]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里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指取反</a:t>
            </a:r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834163" y="4170974"/>
            <a:ext cx="35909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\s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3852337" cy="6771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匹配任意空白字符， 相当于 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 \t\n\r\f\v]</a:t>
            </a:r>
          </a:p>
          <a:p>
            <a:r>
              <a:rPr lang="en-US" altLang="zh-CN" sz="11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\f</a:t>
            </a:r>
            <a:r>
              <a:rPr lang="zh-CN" altLang="en-US" sz="11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的意思是：换页。将当前位置移到下一页的开头。</a:t>
            </a:r>
            <a:endParaRPr lang="en-US" altLang="zh-CN" sz="11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11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\t</a:t>
            </a:r>
            <a:r>
              <a:rPr lang="zh-CN" altLang="en-US" sz="11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沿垂直向的制表符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9911" y="1019951"/>
            <a:ext cx="529590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2278" y="1486609"/>
            <a:ext cx="3971925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标题 3"/>
          <p:cNvSpPr txBox="1">
            <a:spLocks/>
          </p:cNvSpPr>
          <p:nvPr/>
        </p:nvSpPr>
        <p:spPr bwMode="auto">
          <a:xfrm>
            <a:off x="713763" y="3554342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正则表达式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\S 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763398" y="3305262"/>
            <a:ext cx="9689284" cy="50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17758" y="4115592"/>
            <a:ext cx="5743575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矩形 11"/>
          <p:cNvSpPr/>
          <p:nvPr/>
        </p:nvSpPr>
        <p:spPr>
          <a:xfrm>
            <a:off x="712552" y="5593252"/>
            <a:ext cx="432201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DCB82"/>
                </a:solidFill>
              </a:rPr>
              <a:t>匹配</a:t>
            </a:r>
            <a:r>
              <a:rPr lang="zh-CN" altLang="en-US" sz="4400" dirty="0" smtClean="0">
                <a:solidFill>
                  <a:srgbClr val="FDCB82"/>
                </a:solidFill>
              </a:rPr>
              <a:t>非</a:t>
            </a:r>
            <a:r>
              <a:rPr lang="zh-CN" altLang="en-US" dirty="0" smtClean="0">
                <a:solidFill>
                  <a:srgbClr val="FDCB82"/>
                </a:solidFill>
              </a:rPr>
              <a:t>空白字符，相当于 </a:t>
            </a:r>
            <a:r>
              <a:rPr lang="en-US" altLang="zh-CN" dirty="0" smtClean="0">
                <a:solidFill>
                  <a:srgbClr val="FDCB82"/>
                </a:solidFill>
              </a:rPr>
              <a:t>[^ \t\n\r\f\v]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48813" y="4682392"/>
            <a:ext cx="31908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正则表达式是什么样的东西？？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en-US" altLang="zh-CN" dirty="0" smtClean="0"/>
              <a:t>1.</a:t>
            </a:r>
            <a:r>
              <a:rPr lang="zh-CN" altLang="en-US" dirty="0" smtClean="0"/>
              <a:t>正则表达式并不是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的一部分。正则表达式是用于处理字符串的强大工具，拥有自己独特的语法以及一个独立的处理引擎，效率上可能不如</a:t>
            </a:r>
            <a:r>
              <a:rPr lang="en-US" altLang="zh-CN" dirty="0" err="1" smtClean="0"/>
              <a:t>str</a:t>
            </a:r>
            <a:r>
              <a:rPr lang="zh-CN" altLang="en-US" dirty="0" smtClean="0"/>
              <a:t>自带的方法，但功能十分强大。</a:t>
            </a:r>
            <a:endParaRPr lang="en-US" altLang="zh-CN" dirty="0" smtClean="0"/>
          </a:p>
          <a:p>
            <a:pPr algn="l" eaLnBrk="1" hangingPunct="1"/>
            <a:r>
              <a:rPr lang="en-US" altLang="zh-CN" dirty="0" smtClean="0"/>
              <a:t>2.</a:t>
            </a:r>
            <a:r>
              <a:rPr lang="zh-CN" altLang="en-US" dirty="0" smtClean="0"/>
              <a:t>正则表达式是一种特殊的字符串模式，用于匹配一组字符串，就好比用模具做产品，而正则就是这个模具，定义一种规则去匹配符合规则的字符。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\w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38934" y="2192186"/>
            <a:ext cx="104342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匹配数字、字母、下划线中任意一个字符， 相当于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[a-zA-Z0-9_]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6649" y="1004750"/>
            <a:ext cx="481965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60767" y="1095059"/>
            <a:ext cx="433387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直接连接符 11"/>
          <p:cNvCxnSpPr/>
          <p:nvPr/>
        </p:nvCxnSpPr>
        <p:spPr>
          <a:xfrm flipV="1">
            <a:off x="736979" y="2947916"/>
            <a:ext cx="10072048" cy="136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标题 3"/>
          <p:cNvSpPr txBox="1">
            <a:spLocks/>
          </p:cNvSpPr>
          <p:nvPr/>
        </p:nvSpPr>
        <p:spPr bwMode="auto">
          <a:xfrm>
            <a:off x="703997" y="3479092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正则表达式 </a:t>
            </a:r>
            <a:r>
              <a:rPr kumimoji="0" lang="en-US" altLang="zh-CN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\W </a:t>
            </a:r>
            <a:r>
              <a:rPr kumimoji="0" lang="zh-CN" alt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字符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1009" y="4226876"/>
            <a:ext cx="5486400" cy="1152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矩形 14"/>
          <p:cNvSpPr/>
          <p:nvPr/>
        </p:nvSpPr>
        <p:spPr>
          <a:xfrm>
            <a:off x="629751" y="5563182"/>
            <a:ext cx="9953366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匹配非数字、字母、下划线中的任意字符，相当于 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[^a-zA-Z0-9_]</a:t>
            </a:r>
          </a:p>
          <a:p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这个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跟前面说的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匹配字符串开始位置意思不同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，这个是指取反的意思。</a:t>
            </a:r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369100" y="4241332"/>
            <a:ext cx="4657725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</a:t>
            </a:r>
            <a:r>
              <a:rPr lang="en-US" altLang="zh-CN" sz="3600" dirty="0" smtClean="0">
                <a:solidFill>
                  <a:srgbClr val="FDCB82"/>
                </a:solidFill>
              </a:rPr>
              <a:t>\\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</a:t>
            </a:r>
            <a:r>
              <a:rPr lang="en-US" altLang="zh-CN" sz="3600" dirty="0" smtClean="0">
                <a:solidFill>
                  <a:srgbClr val="FDCB82"/>
                </a:solidFill>
              </a:rPr>
              <a:t>(</a:t>
            </a:r>
            <a:r>
              <a:rPr lang="zh-CN" altLang="en-US" sz="3600" dirty="0" smtClean="0">
                <a:solidFill>
                  <a:srgbClr val="FDCB82"/>
                </a:solidFill>
              </a:rPr>
              <a:t>这是在不加</a:t>
            </a:r>
            <a:r>
              <a:rPr lang="en-US" altLang="zh-CN" sz="3600" dirty="0" smtClean="0">
                <a:solidFill>
                  <a:srgbClr val="FDCB82"/>
                </a:solidFill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</a:rPr>
              <a:t>的情况下</a:t>
            </a:r>
            <a:r>
              <a:rPr lang="en-US" altLang="zh-CN" sz="3600" dirty="0" smtClean="0">
                <a:solidFill>
                  <a:srgbClr val="FDCB82"/>
                </a:solidFill>
              </a:rPr>
              <a:t>)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78450" y="2914725"/>
            <a:ext cx="9876422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转义字符，跟在其后的字符将失去作为特殊元字符的含义，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例如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\\.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只能匹配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，不能再匹配任意字符，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	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为了方便匹配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，可以在正则表达式前加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。详细解析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PPT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12283" y="1142890"/>
            <a:ext cx="5314950" cy="1552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242" y="4451695"/>
            <a:ext cx="3962400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70415" y="1307154"/>
            <a:ext cx="4705350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98295" y="2187913"/>
            <a:ext cx="10515600" cy="2852737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正则表达式的元符号简单随机组合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DCB82"/>
                </a:solidFill>
              </a:rPr>
              <a:t>\d+</a:t>
            </a:r>
            <a:r>
              <a:rPr lang="zh-CN" altLang="en-US" sz="2400" dirty="0" smtClean="0">
                <a:solidFill>
                  <a:srgbClr val="FDCB82"/>
                </a:solidFill>
              </a:rPr>
              <a:t>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</a:t>
            </a:r>
            <a:r>
              <a:rPr lang="en-US" altLang="zh-CN" sz="2400" dirty="0" smtClean="0">
                <a:solidFill>
                  <a:srgbClr val="FDCB82"/>
                </a:solidFill>
              </a:rPr>
              <a:t>\d   1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 \d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匹配一个数字</a:t>
            </a:r>
            <a:endParaRPr lang="zh-CN" altLang="en-US" sz="2400" dirty="0">
              <a:solidFill>
                <a:srgbClr val="FDCB82"/>
              </a:solidFill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8533" y="1042551"/>
            <a:ext cx="52387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7431" y="2021354"/>
            <a:ext cx="538162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585" y="3970090"/>
            <a:ext cx="4200525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3820" y="5033701"/>
            <a:ext cx="282892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标题 3"/>
          <p:cNvSpPr txBox="1">
            <a:spLocks/>
          </p:cNvSpPr>
          <p:nvPr/>
        </p:nvSpPr>
        <p:spPr bwMode="auto">
          <a:xfrm>
            <a:off x="398297" y="3177813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\w+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</a:t>
            </a:r>
            <a:r>
              <a:rPr lang="en-US" altLang="zh-CN" sz="2400" dirty="0" smtClean="0">
                <a:solidFill>
                  <a:srgbClr val="FDCB82"/>
                </a:solidFill>
              </a:rPr>
              <a:t>\w   1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,\w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匹配数字、字母、下划线中任意一个字符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DCB82"/>
                </a:solidFill>
              </a:rPr>
              <a:t>\d*</a:t>
            </a:r>
            <a:r>
              <a:rPr lang="zh-CN" altLang="en-US" sz="2400" dirty="0" smtClean="0">
                <a:solidFill>
                  <a:srgbClr val="FDCB82"/>
                </a:solidFill>
              </a:rPr>
              <a:t>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</a:t>
            </a:r>
            <a:r>
              <a:rPr lang="en-US" altLang="zh-CN" sz="2400" dirty="0" smtClean="0">
                <a:solidFill>
                  <a:srgbClr val="FDCB82"/>
                </a:solidFill>
              </a:rPr>
              <a:t>\d   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 \d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匹配一个数字</a:t>
            </a:r>
            <a:endParaRPr lang="zh-CN" altLang="en-US" sz="2400" dirty="0">
              <a:solidFill>
                <a:srgbClr val="FDCB82"/>
              </a:solidFill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 bwMode="auto">
          <a:xfrm>
            <a:off x="666745" y="77856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\w*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</a:t>
            </a:r>
            <a:r>
              <a:rPr lang="en-US" altLang="zh-CN" sz="2400" dirty="0" smtClean="0">
                <a:solidFill>
                  <a:srgbClr val="FDCB82"/>
                </a:solidFill>
              </a:rPr>
              <a:t>\w   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,\w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匹配数字、字母、下划线中任意一个字符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7824" y="1735429"/>
            <a:ext cx="6143625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2568" y="4657420"/>
            <a:ext cx="65722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标题 3"/>
          <p:cNvSpPr txBox="1">
            <a:spLocks/>
          </p:cNvSpPr>
          <p:nvPr/>
        </p:nvSpPr>
        <p:spPr bwMode="auto">
          <a:xfrm>
            <a:off x="668143" y="120779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匹配前面字符 </a:t>
            </a:r>
            <a:r>
              <a:rPr lang="en-US" altLang="zh-CN" sz="2400" dirty="0" smtClean="0">
                <a:solidFill>
                  <a:srgbClr val="FDCB82"/>
                </a:solidFill>
              </a:rPr>
              <a:t>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,\w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匹配数字、字母、下划线中任意一个字符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DCB82"/>
                </a:solidFill>
              </a:rPr>
              <a:t>\d*</a:t>
            </a:r>
            <a:r>
              <a:rPr lang="zh-CN" altLang="en-US" sz="2400" dirty="0" smtClean="0">
                <a:solidFill>
                  <a:srgbClr val="FDCB82"/>
                </a:solidFill>
              </a:rPr>
              <a:t>？组合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</a:t>
            </a:r>
            <a:r>
              <a:rPr lang="en-US" altLang="zh-CN" sz="2400" dirty="0" smtClean="0">
                <a:solidFill>
                  <a:srgbClr val="FDCB82"/>
                </a:solidFill>
              </a:rPr>
              <a:t>\d   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 \d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匹配一个数字</a:t>
            </a:r>
            <a:endParaRPr lang="zh-CN" altLang="en-US" sz="2400" dirty="0">
              <a:solidFill>
                <a:srgbClr val="FDCB82"/>
              </a:solidFill>
            </a:endParaRPr>
          </a:p>
        </p:txBody>
      </p:sp>
      <p:sp>
        <p:nvSpPr>
          <p:cNvPr id="10" name="标题 3"/>
          <p:cNvSpPr txBox="1">
            <a:spLocks/>
          </p:cNvSpPr>
          <p:nvPr/>
        </p:nvSpPr>
        <p:spPr bwMode="auto">
          <a:xfrm>
            <a:off x="666745" y="778561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\w*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</a:t>
            </a:r>
            <a:r>
              <a:rPr lang="en-US" altLang="zh-CN" sz="2400" dirty="0" smtClean="0">
                <a:solidFill>
                  <a:srgbClr val="FDCB82"/>
                </a:solidFill>
              </a:rPr>
              <a:t>\w   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,\w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匹配数字、字母、下划线中任意一个字符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3" name="标题 3"/>
          <p:cNvSpPr txBox="1">
            <a:spLocks/>
          </p:cNvSpPr>
          <p:nvPr/>
        </p:nvSpPr>
        <p:spPr bwMode="auto">
          <a:xfrm>
            <a:off x="668143" y="1207798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*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DCB8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？组合</a:t>
            </a:r>
            <a:r>
              <a:rPr lang="en-US" altLang="zh-CN" sz="2400" dirty="0" smtClean="0">
                <a:solidFill>
                  <a:srgbClr val="FDCB82"/>
                </a:solidFill>
              </a:rPr>
              <a:t>,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匹配前面字符 </a:t>
            </a:r>
            <a:r>
              <a:rPr lang="en-US" altLang="zh-CN" sz="2400" dirty="0" smtClean="0">
                <a:solidFill>
                  <a:srgbClr val="FDCB82"/>
                </a:solidFill>
              </a:rPr>
              <a:t>0</a:t>
            </a:r>
            <a:r>
              <a:rPr lang="zh-CN" altLang="en-US" sz="2400" dirty="0" smtClean="0">
                <a:solidFill>
                  <a:srgbClr val="FDCB82"/>
                </a:solidFill>
              </a:rPr>
              <a:t>到多次</a:t>
            </a:r>
            <a:r>
              <a:rPr lang="en-US" altLang="zh-CN" sz="2400" dirty="0" smtClean="0">
                <a:solidFill>
                  <a:srgbClr val="FDCB82"/>
                </a:solidFill>
              </a:rPr>
              <a:t>,\w</a:t>
            </a:r>
            <a:r>
              <a:rPr lang="zh-CN" altLang="en-US" sz="2400" dirty="0" smtClean="0">
                <a:solidFill>
                  <a:srgbClr val="FDCB82"/>
                </a:solidFill>
              </a:rPr>
              <a:t>匹配数字、字母、下划线中任意一个字符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FDCB8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4357" y="1640660"/>
            <a:ext cx="5715000" cy="283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2313" y="4318190"/>
            <a:ext cx="5067300" cy="2181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>
          <a:xfrm>
            <a:off x="6472525" y="1948916"/>
            <a:ext cx="5783956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正则表达式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.*?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?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后面必须得有字符串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，不然匹配全为空字符串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endParaRPr lang="en-US" altLang="zh-CN" sz="24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？必须跟在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*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或者</a:t>
            </a:r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+</a:t>
            </a:r>
            <a:r>
              <a:rPr lang="zh-CN" altLang="en-US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后面，表示非贪婪模式</a:t>
            </a:r>
            <a:endParaRPr lang="en-US" altLang="zh-CN" sz="2400" dirty="0" smtClean="0">
              <a:solidFill>
                <a:srgbClr val="FF0000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				</a:t>
            </a:r>
            <a:r>
              <a:rPr lang="zh-CN" altLang="en-US" sz="1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1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PPT34</a:t>
            </a:r>
            <a:r>
              <a:rPr lang="zh-CN" altLang="en-US" sz="14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页有详解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正则表达式的模式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re.I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25286" y="2478789"/>
            <a:ext cx="8685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    IGNORECASE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 忽略大小写的匹配模式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样例如下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643" y="1013084"/>
            <a:ext cx="4305300" cy="151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9563" y="3374398"/>
            <a:ext cx="459105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re.L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829993" y="5732351"/>
            <a:ext cx="78720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    MULTILINE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，多行模式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,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改变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和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$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的行为</a:t>
            </a:r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3501" y="5213940"/>
            <a:ext cx="34480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1336" y="709003"/>
            <a:ext cx="4929937" cy="4383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74404" y="131211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 模式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re.S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2515" y="3648370"/>
            <a:ext cx="668163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DOTALL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，此模式下 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'.'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的匹配不受限制，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可匹配任何字符，包括换行符</a:t>
            </a: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665" y="1013859"/>
            <a:ext cx="5772150" cy="2533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3770" y="4678547"/>
            <a:ext cx="55340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正则表达式是如何在</a:t>
            </a:r>
            <a:r>
              <a:rPr lang="en-US" altLang="zh-CN" dirty="0" smtClean="0">
                <a:latin typeface="+mj-ea"/>
              </a:rPr>
              <a:t>python</a:t>
            </a:r>
            <a:r>
              <a:rPr lang="zh-CN" altLang="en-US" dirty="0" smtClean="0">
                <a:latin typeface="+mj-ea"/>
              </a:rPr>
              <a:t>应用？？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eaLnBrk="1" hangingPunct="1"/>
            <a:r>
              <a:rPr lang="zh-CN" altLang="en-US" dirty="0" smtClean="0"/>
              <a:t>通过导入</a:t>
            </a:r>
            <a:r>
              <a:rPr lang="en-US" altLang="zh-CN" dirty="0" smtClean="0"/>
              <a:t>python</a:t>
            </a:r>
            <a:r>
              <a:rPr lang="zh-CN" altLang="en-US" dirty="0" smtClean="0"/>
              <a:t>自带的</a:t>
            </a:r>
            <a:r>
              <a:rPr lang="en-US" altLang="zh-CN" dirty="0" smtClean="0"/>
              <a:t>re</a:t>
            </a:r>
            <a:r>
              <a:rPr lang="zh-CN" altLang="en-US" dirty="0" smtClean="0"/>
              <a:t>包，使用</a:t>
            </a:r>
            <a:r>
              <a:rPr lang="en-US" altLang="zh-CN" dirty="0" smtClean="0"/>
              <a:t>re</a:t>
            </a:r>
            <a:r>
              <a:rPr lang="zh-CN" altLang="en-US" dirty="0" smtClean="0"/>
              <a:t>提供的函数，在文本中进行正则表达式的匹配搜索。</a:t>
            </a:r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正则表达式综合练习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正则表达式找出页面所有的图片链接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3" name="矩形 6"/>
          <p:cNvSpPr>
            <a:spLocks noChangeArrowheads="1"/>
          </p:cNvSpPr>
          <p:nvPr/>
        </p:nvSpPr>
        <p:spPr bwMode="auto">
          <a:xfrm>
            <a:off x="607712" y="5226784"/>
            <a:ext cx="9482585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简单一条代码即可找出该网页的所有图片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#doc</a:t>
            </a:r>
            <a:r>
              <a:rPr lang="zh-CN" altLang="en-US" sz="1400" dirty="0" smtClean="0">
                <a:solidFill>
                  <a:schemeClr val="bg1"/>
                </a:solidFill>
              </a:rPr>
              <a:t>指需要进行正则表达式匹配的字符串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img_items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= 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('&lt;img.*?</a:t>
            </a:r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="(.*?)".*?/&gt;'), doc)</a:t>
            </a:r>
          </a:p>
        </p:txBody>
      </p:sp>
      <p:sp>
        <p:nvSpPr>
          <p:cNvPr id="8" name="椭圆 7"/>
          <p:cNvSpPr/>
          <p:nvPr/>
        </p:nvSpPr>
        <p:spPr>
          <a:xfrm>
            <a:off x="536065" y="162025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19955" y="5483124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4228" y="1991774"/>
            <a:ext cx="8140990" cy="31926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矩形 6_"/>
          <p:cNvSpPr>
            <a:spLocks noChangeArrowheads="1"/>
          </p:cNvSpPr>
          <p:nvPr/>
        </p:nvSpPr>
        <p:spPr bwMode="auto">
          <a:xfrm>
            <a:off x="792108" y="1383327"/>
            <a:ext cx="466213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需要找出一大堆数据的固定格式的字符串，就可以使用正则表达式，譬如查找网页的全部图片。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_"/>
          <p:cNvSpPr>
            <a:spLocks noChangeArrowheads="1"/>
          </p:cNvSpPr>
          <p:nvPr/>
        </p:nvSpPr>
        <p:spPr bwMode="auto">
          <a:xfrm>
            <a:off x="881732" y="2220360"/>
            <a:ext cx="5614761" cy="3570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</a:t>
            </a:r>
            <a:r>
              <a:rPr lang="en-US" altLang="zh-CN" sz="1400" dirty="0" smtClean="0">
                <a:solidFill>
                  <a:schemeClr val="bg1"/>
                </a:solidFill>
              </a:rPr>
              <a:t>‘&lt;img.*?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=“(.*?)”.*?/&gt;’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的具体意思是什么？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.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代表所有的字符，除了换行符</a:t>
            </a:r>
            <a:r>
              <a:rPr lang="en-US" altLang="zh-CN" sz="1400" dirty="0" smtClean="0">
                <a:solidFill>
                  <a:schemeClr val="bg1"/>
                </a:solidFill>
              </a:rPr>
              <a:t>’\n’</a:t>
            </a: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*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代表匹配前一个字符</a:t>
            </a:r>
            <a:r>
              <a:rPr lang="en-US" altLang="zh-CN" sz="1400" dirty="0" smtClean="0">
                <a:solidFill>
                  <a:schemeClr val="bg1"/>
                </a:solidFill>
              </a:rPr>
              <a:t>0</a:t>
            </a:r>
            <a:r>
              <a:rPr lang="zh-CN" altLang="en-US" sz="1400" dirty="0" smtClean="0">
                <a:solidFill>
                  <a:schemeClr val="bg1"/>
                </a:solidFill>
              </a:rPr>
              <a:t>或无数次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？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可以使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变成非贪婪模式，什么是贪婪模式，什么是非贪婪模式？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有</a:t>
            </a:r>
            <a:r>
              <a:rPr lang="en-US" altLang="zh-CN" sz="1400" dirty="0" smtClean="0">
                <a:solidFill>
                  <a:schemeClr val="bg1"/>
                </a:solidFill>
              </a:rPr>
              <a:t>?</a:t>
            </a:r>
            <a:r>
              <a:rPr lang="zh-CN" altLang="en-US" sz="1400" dirty="0" smtClean="0">
                <a:solidFill>
                  <a:schemeClr val="bg1"/>
                </a:solidFill>
              </a:rPr>
              <a:t>号就是非贪婪模式，无？号就是贪婪模式。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贪婪模式：如果后面有很多个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可以一直匹配下去，直到匹配到最后一个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”,</a:t>
            </a:r>
            <a:r>
              <a:rPr lang="zh-CN" altLang="en-US" sz="1400" dirty="0" smtClean="0">
                <a:solidFill>
                  <a:schemeClr val="bg1"/>
                </a:solidFill>
              </a:rPr>
              <a:t>才会停下来。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非贪婪模式：即使后面有很多个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，那么</a:t>
            </a:r>
            <a:r>
              <a:rPr lang="en-US" altLang="zh-CN" sz="1400" dirty="0" smtClean="0">
                <a:solidFill>
                  <a:schemeClr val="bg1"/>
                </a:solidFill>
              </a:rPr>
              <a:t>.*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可以只会匹配一个，就会停下来。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en-US" altLang="zh-CN" sz="3600" dirty="0" smtClean="0">
                <a:solidFill>
                  <a:srgbClr val="FDCB82"/>
                </a:solidFill>
              </a:rPr>
              <a:t>(‘&lt;img.*?</a:t>
            </a:r>
            <a:r>
              <a:rPr lang="en-US" altLang="zh-CN" sz="3600" dirty="0" err="1" smtClean="0">
                <a:solidFill>
                  <a:srgbClr val="FDCB82"/>
                </a:solidFill>
              </a:rPr>
              <a:t>src</a:t>
            </a:r>
            <a:r>
              <a:rPr lang="en-US" altLang="zh-CN" sz="3600" dirty="0" smtClean="0">
                <a:solidFill>
                  <a:srgbClr val="FDCB82"/>
                </a:solidFill>
              </a:rPr>
              <a:t>=“(.*?)”.*?/&gt;’), doc)</a:t>
            </a:r>
            <a:r>
              <a:rPr lang="zh-CN" altLang="en-US" sz="3600" dirty="0" smtClean="0">
                <a:solidFill>
                  <a:srgbClr val="FDCB82"/>
                </a:solidFill>
              </a:rPr>
              <a:t>讲解二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err="1" smtClean="0">
                <a:solidFill>
                  <a:schemeClr val="bg1"/>
                </a:solidFill>
              </a:rPr>
              <a:t>re.findall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() </a:t>
            </a:r>
            <a:r>
              <a:rPr lang="zh-CN" altLang="en-US" sz="1400" dirty="0" smtClean="0">
                <a:solidFill>
                  <a:schemeClr val="bg1"/>
                </a:solidFill>
              </a:rPr>
              <a:t>调用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模块下的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函数，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findall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a,b</a:t>
            </a:r>
            <a:r>
              <a:rPr lang="en-US" altLang="zh-CN" sz="1400" dirty="0" smtClean="0">
                <a:solidFill>
                  <a:schemeClr val="bg1"/>
                </a:solidFill>
              </a:rPr>
              <a:t>)</a:t>
            </a:r>
            <a:r>
              <a:rPr lang="zh-CN" altLang="en-US" sz="1400" dirty="0" smtClean="0">
                <a:solidFill>
                  <a:schemeClr val="bg1"/>
                </a:solidFill>
              </a:rPr>
              <a:t>函数可以找出在参数</a:t>
            </a:r>
            <a:r>
              <a:rPr lang="en-US" altLang="zh-CN" sz="1400" dirty="0" smtClean="0">
                <a:solidFill>
                  <a:schemeClr val="bg1"/>
                </a:solidFill>
              </a:rPr>
              <a:t>b</a:t>
            </a:r>
            <a:r>
              <a:rPr lang="zh-CN" altLang="en-US" sz="1400" dirty="0" smtClean="0">
                <a:solidFill>
                  <a:schemeClr val="bg1"/>
                </a:solidFill>
              </a:rPr>
              <a:t>文本下的所有符合</a:t>
            </a:r>
            <a:r>
              <a:rPr lang="en-US" altLang="zh-CN" sz="1400" dirty="0" smtClean="0">
                <a:solidFill>
                  <a:schemeClr val="bg1"/>
                </a:solidFill>
              </a:rPr>
              <a:t>a</a:t>
            </a:r>
            <a:r>
              <a:rPr lang="zh-CN" altLang="en-US" sz="1400" dirty="0" smtClean="0">
                <a:solidFill>
                  <a:schemeClr val="bg1"/>
                </a:solidFill>
              </a:rPr>
              <a:t>规则的字符串、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5_"/>
          <p:cNvSpPr>
            <a:spLocks noChangeArrowheads="1"/>
          </p:cNvSpPr>
          <p:nvPr/>
        </p:nvSpPr>
        <p:spPr bwMode="auto">
          <a:xfrm>
            <a:off x="881732" y="2220360"/>
            <a:ext cx="5166729" cy="19697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(.*?)</a:t>
            </a:r>
            <a:r>
              <a:rPr lang="zh-CN" altLang="en-US" sz="1400" dirty="0" smtClean="0">
                <a:solidFill>
                  <a:schemeClr val="bg1"/>
                </a:solidFill>
              </a:rPr>
              <a:t>这里为什么会有括号，此括号是什么意思？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此括号代表一个组，表示符合这条正则表达式的字符串中，只取括号里的字符，括号外面被</a:t>
            </a:r>
            <a:r>
              <a:rPr lang="en-US" altLang="zh-CN" sz="1400" dirty="0" smtClean="0">
                <a:solidFill>
                  <a:schemeClr val="bg1"/>
                </a:solidFill>
              </a:rPr>
              <a:t>”</a:t>
            </a:r>
            <a:r>
              <a:rPr lang="zh-CN" altLang="en-US" sz="1400" dirty="0" smtClean="0">
                <a:solidFill>
                  <a:schemeClr val="bg1"/>
                </a:solidFill>
              </a:rPr>
              <a:t>包起来，所以这条语句是取引号内的所有字符串。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  <a:p>
            <a:pPr eaLnBrk="1" hangingPunct="1"/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84022" y="1809476"/>
            <a:ext cx="5268286" cy="2315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实例解析贪婪模式和非贪婪模式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5"/>
          <p:cNvSpPr>
            <a:spLocks noChangeArrowheads="1"/>
          </p:cNvSpPr>
          <p:nvPr/>
        </p:nvSpPr>
        <p:spPr bwMode="auto">
          <a:xfrm>
            <a:off x="906899" y="1473739"/>
            <a:ext cx="7196866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=“//n.sinaimg.cn/news/521/w298h223/20180808/S9EJ-hhkuskt5130428.png” width=“160” height=“90”/&gt;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</a:p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&lt;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img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src</a:t>
            </a:r>
            <a:r>
              <a:rPr lang="en-US" altLang="zh-CN" sz="1400" dirty="0" smtClean="0">
                <a:solidFill>
                  <a:schemeClr val="bg1"/>
                </a:solidFill>
              </a:rPr>
              <a:t>="//n.sinaimg.cn/news/521/w298h223/20180808/S9EJ-hhkuskt5130428.png" width="160" height="90“/&gt;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矩形 5_"/>
          <p:cNvSpPr/>
          <p:nvPr/>
        </p:nvSpPr>
        <p:spPr>
          <a:xfrm>
            <a:off x="950738" y="2917164"/>
            <a:ext cx="38223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正则表达式：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&lt;img.*?</a:t>
            </a:r>
            <a:r>
              <a:rPr lang="en-US" altLang="zh-CN" sz="16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src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=“(.*)”.*\/&gt; </a:t>
            </a:r>
            <a:endParaRPr lang="zh-CN" altLang="en-US" sz="1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984294" y="3319835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那么匹配的结果应该如何呢？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匹配的应该是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325" y="3968736"/>
            <a:ext cx="87630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>
          <a:xfrm>
            <a:off x="975920" y="49765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chemeClr val="bg1"/>
                </a:solidFill>
              </a:rPr>
              <a:t>很明显，贪婪模式会把后面的</a:t>
            </a:r>
            <a:r>
              <a:rPr lang="en-US" altLang="zh-CN" dirty="0" smtClean="0">
                <a:solidFill>
                  <a:schemeClr val="bg1"/>
                </a:solidFill>
              </a:rPr>
              <a:t>width=“160” height=“90”</a:t>
            </a:r>
            <a:r>
              <a:rPr lang="zh-CN" altLang="en-US" dirty="0" smtClean="0">
                <a:solidFill>
                  <a:schemeClr val="bg1"/>
                </a:solidFill>
              </a:rPr>
              <a:t>都匹配进去了，因为后面有多个</a:t>
            </a:r>
            <a:r>
              <a:rPr lang="en-US" altLang="zh-CN" dirty="0" smtClean="0">
                <a:solidFill>
                  <a:schemeClr val="bg1"/>
                </a:solidFill>
              </a:rPr>
              <a:t>”</a:t>
            </a:r>
            <a:r>
              <a:rPr lang="zh-CN" altLang="en-US" dirty="0" smtClean="0">
                <a:solidFill>
                  <a:schemeClr val="bg1"/>
                </a:solidFill>
              </a:rPr>
              <a:t>符号。</a:t>
            </a:r>
            <a:endParaRPr lang="en-US" altLang="zh-CN" dirty="0" smtClean="0">
              <a:solidFill>
                <a:schemeClr val="bg1"/>
              </a:solidFill>
            </a:endParaRPr>
          </a:p>
        </p:txBody>
      </p: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206" y="5632029"/>
            <a:ext cx="679132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5" name="矩形 8"/>
          <p:cNvSpPr>
            <a:spLocks noChangeArrowheads="1"/>
          </p:cNvSpPr>
          <p:nvPr/>
        </p:nvSpPr>
        <p:spPr bwMode="auto">
          <a:xfrm>
            <a:off x="795598" y="1278462"/>
            <a:ext cx="466213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验证输入的字符串格式是否符合要求，譬如用户输入的邮箱，可以使用正则表达式验证邮箱是否符合要求。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9456" y="1936413"/>
            <a:ext cx="6649317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fixed-term.WU.Jiaming@cn.bosch.com</a:t>
            </a: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邮箱包括邮箱名和域名还有</a:t>
            </a:r>
            <a:r>
              <a:rPr lang="en-US" altLang="zh-CN" sz="1400" dirty="0" smtClean="0">
                <a:solidFill>
                  <a:schemeClr val="bg1"/>
                </a:solidFill>
              </a:rPr>
              <a:t>@</a:t>
            </a:r>
            <a:r>
              <a:rPr lang="zh-CN" altLang="en-US" sz="1400" dirty="0" smtClean="0">
                <a:solidFill>
                  <a:schemeClr val="bg1"/>
                </a:solidFill>
              </a:rPr>
              <a:t>三部分</a:t>
            </a:r>
          </a:p>
        </p:txBody>
      </p:sp>
      <p:sp>
        <p:nvSpPr>
          <p:cNvPr id="6" name="矩形 5"/>
          <p:cNvSpPr/>
          <p:nvPr/>
        </p:nvSpPr>
        <p:spPr>
          <a:xfrm>
            <a:off x="737411" y="2693374"/>
            <a:ext cx="75092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743853" y="3165395"/>
            <a:ext cx="824353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31113" y="3633227"/>
            <a:ext cx="110578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^[a-zA-Z0-9_-]+(\.[a-zA-Z0-9_-]+)*@[a-zA-Z0-9_-]+(\.[a-zA-Z0-9_-]+){0,10}$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4171950"/>
            <a:ext cx="1061085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288927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56746" y="1667514"/>
            <a:ext cx="82634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fixed-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term.WU.Jiaming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^[a-zA-Z0-9_-]+(\.[a-zA-Z0-9_-]+)*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48186" y="12388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7972" y="2150879"/>
            <a:ext cx="978130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</a:t>
            </a:r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这个符号指正则表达式匹配字符串的开头，从头开始匹配，</a:t>
            </a:r>
            <a:r>
              <a:rPr lang="en-US" altLang="zh-CN" dirty="0" smtClean="0">
                <a:solidFill>
                  <a:schemeClr val="bg1"/>
                </a:solidFill>
              </a:rPr>
              <a:t>$</a:t>
            </a:r>
            <a:r>
              <a:rPr lang="zh-CN" altLang="en-US" dirty="0" smtClean="0">
                <a:solidFill>
                  <a:schemeClr val="bg1"/>
                </a:solidFill>
              </a:rPr>
              <a:t>指正则表达式匹配字符串的末尾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</a:t>
            </a:r>
            <a:r>
              <a:rPr lang="zh-CN" altLang="en-US" dirty="0" smtClean="0">
                <a:solidFill>
                  <a:schemeClr val="bg1"/>
                </a:solidFill>
              </a:rPr>
              <a:t>可以匹配一个数字、字母、横杠或者下划线，没有前后顺序；例如：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“0” , “a” ,”A”,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[0-9a-zA-Z_-]+</a:t>
            </a:r>
            <a:r>
              <a:rPr lang="zh-CN" altLang="en-US" dirty="0" smtClean="0">
                <a:solidFill>
                  <a:schemeClr val="bg1"/>
                </a:solidFill>
              </a:rPr>
              <a:t>加上一个</a:t>
            </a:r>
            <a:r>
              <a:rPr lang="en-US" altLang="zh-CN" dirty="0" smtClean="0">
                <a:solidFill>
                  <a:schemeClr val="bg1"/>
                </a:solidFill>
              </a:rPr>
              <a:t>’+’</a:t>
            </a:r>
            <a:r>
              <a:rPr lang="zh-CN" altLang="en-US" dirty="0" smtClean="0">
                <a:solidFill>
                  <a:schemeClr val="bg1"/>
                </a:solidFill>
              </a:rPr>
              <a:t>，可以匹配至少一个数字、字母、横杠或者下划线，没有前后顺序 ；例如： </a:t>
            </a:r>
            <a:r>
              <a:rPr lang="en-US" altLang="zh-CN" dirty="0" smtClean="0">
                <a:solidFill>
                  <a:schemeClr val="bg1"/>
                </a:solidFill>
              </a:rPr>
              <a:t>“0a” , “aA2” ,”</a:t>
            </a:r>
            <a:r>
              <a:rPr lang="en-US" altLang="zh-CN" dirty="0" err="1" smtClean="0">
                <a:solidFill>
                  <a:schemeClr val="bg1"/>
                </a:solidFill>
              </a:rPr>
              <a:t>aA</a:t>
            </a:r>
            <a:r>
              <a:rPr lang="en-US" altLang="zh-CN" dirty="0" smtClean="0">
                <a:solidFill>
                  <a:schemeClr val="bg1"/>
                </a:solidFill>
              </a:rPr>
              <a:t>--_”, “_”, “-”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\.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</a:rPr>
              <a:t>匹配字符串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符号，为何要用反斜杠，因为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符号是特殊符号（有特别功能的符号），所以要用</a:t>
            </a:r>
            <a:r>
              <a:rPr lang="en-US" altLang="zh-CN" dirty="0" smtClean="0">
                <a:solidFill>
                  <a:schemeClr val="bg1"/>
                </a:solidFill>
              </a:rPr>
              <a:t>\</a:t>
            </a:r>
            <a:r>
              <a:rPr lang="zh-CN" altLang="en-US" dirty="0" smtClean="0">
                <a:solidFill>
                  <a:schemeClr val="bg1"/>
                </a:solidFill>
              </a:rPr>
              <a:t>对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进行转义；不加反斜杠的话，就是匹配任何符号了。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 </a:t>
            </a:r>
            <a:r>
              <a:rPr lang="zh-CN" altLang="en-US" dirty="0" smtClean="0">
                <a:solidFill>
                  <a:schemeClr val="bg1"/>
                </a:solidFill>
              </a:rPr>
              <a:t>匹配</a:t>
            </a:r>
            <a:r>
              <a:rPr lang="en-US" altLang="zh-CN" dirty="0" smtClean="0">
                <a:solidFill>
                  <a:schemeClr val="bg1"/>
                </a:solidFill>
              </a:rPr>
              <a:t>.</a:t>
            </a:r>
            <a:r>
              <a:rPr lang="zh-CN" altLang="en-US" dirty="0" smtClean="0">
                <a:solidFill>
                  <a:schemeClr val="bg1"/>
                </a:solidFill>
              </a:rPr>
              <a:t>符号，后面必须跟有至少一个数字、字母、横杠或者下划线，没有前后顺序 ；例如：</a:t>
            </a:r>
            <a:r>
              <a:rPr lang="en-US" altLang="zh-CN" dirty="0" smtClean="0">
                <a:solidFill>
                  <a:schemeClr val="bg1"/>
                </a:solidFill>
              </a:rPr>
              <a:t>”.a0” ,  “.00” , “.Aaa-0_-”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888521" y="2202021"/>
            <a:ext cx="85968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域名（</a:t>
            </a:r>
            <a:r>
              <a:rPr lang="en-US" altLang="zh-CN" sz="1400" dirty="0" smtClean="0">
                <a:solidFill>
                  <a:schemeClr val="bg1"/>
                </a:solidFill>
              </a:rPr>
              <a:t>cn.bosch.com</a:t>
            </a:r>
            <a:r>
              <a:rPr lang="zh-CN" altLang="en-US" sz="1400" dirty="0" smtClean="0">
                <a:solidFill>
                  <a:schemeClr val="bg1"/>
                </a:solidFill>
              </a:rPr>
              <a:t>）：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[a-zA-Z0-9_-]+(\.[a-zA-Z0-9_-]+){0,10}</a:t>
            </a:r>
            <a:endParaRPr lang="zh-CN" altLang="en-US" sz="20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5123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67681" y="2786858"/>
            <a:ext cx="9781309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｛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，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10</a:t>
            </a:r>
            <a:r>
              <a:rPr lang="zh-CN" altLang="en-US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｝ </a:t>
            </a:r>
            <a:r>
              <a:rPr lang="zh-CN" altLang="en-US" dirty="0" smtClean="0">
                <a:solidFill>
                  <a:schemeClr val="bg1"/>
                </a:solidFill>
              </a:rPr>
              <a:t>指可以匹配前一个字符</a:t>
            </a:r>
            <a:r>
              <a:rPr lang="en-US" altLang="zh-CN" dirty="0" smtClean="0">
                <a:solidFill>
                  <a:schemeClr val="bg1"/>
                </a:solidFill>
              </a:rPr>
              <a:t>0-10</a:t>
            </a:r>
            <a:r>
              <a:rPr lang="zh-CN" altLang="en-US" dirty="0" smtClean="0">
                <a:solidFill>
                  <a:schemeClr val="bg1"/>
                </a:solidFill>
              </a:rPr>
              <a:t>次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(\.[a-zA-Z0-9_-]+){0,10}</a:t>
            </a:r>
            <a:r>
              <a:rPr lang="zh-CN" altLang="en-US" dirty="0" smtClean="0">
                <a:solidFill>
                  <a:schemeClr val="bg1"/>
                </a:solidFill>
              </a:rPr>
              <a:t>可以匹配至少一个数字、字母、横杠或者下划线，没有前后顺序 ；</a:t>
            </a:r>
            <a:endParaRPr lang="en-US" altLang="zh-CN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r>
              <a:rPr lang="zh-CN" altLang="en-US" dirty="0" smtClean="0">
                <a:solidFill>
                  <a:schemeClr val="bg1"/>
                </a:solidFill>
              </a:rPr>
              <a:t>例如：</a:t>
            </a:r>
            <a:r>
              <a:rPr lang="en-US" altLang="zh-CN" dirty="0" smtClean="0">
                <a:solidFill>
                  <a:schemeClr val="bg1"/>
                </a:solidFill>
              </a:rPr>
              <a:t>”0_1fg0SDF”</a:t>
            </a: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  <a:p>
            <a:endParaRPr lang="en-US" altLang="zh-CN" dirty="0" smtClean="0">
              <a:solidFill>
                <a:schemeClr val="bg1"/>
              </a:solidFill>
            </a:endParaRPr>
          </a:p>
          <a:p>
            <a:endParaRPr lang="zh-CN" altLang="en-US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详解邮箱正则表达式四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6710363" y="54327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28253" y="1274616"/>
            <a:ext cx="34913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fixed-term.WU.Jiaming@cn.bosch.com</a:t>
            </a: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38286" y="1734188"/>
            <a:ext cx="71048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邮箱正则表达式：</a:t>
            </a:r>
            <a:r>
              <a:rPr lang="en-US" altLang="zh-CN" sz="1400" dirty="0" smtClean="0">
                <a:solidFill>
                  <a:schemeClr val="bg1"/>
                </a:solidFill>
              </a:rPr>
              <a:t> ^[a-zA-Z0-9_-]+(\.[a-zA-Z0-9_-]+)*@[a-zA-Z0-9_-]+(\.[a-zA-Z0-9_-]+){0,10}$</a:t>
            </a:r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80871" y="2292942"/>
            <a:ext cx="105640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邮箱的正则表达式还可以写成：</a:t>
            </a:r>
            <a:r>
              <a:rPr lang="en-US" altLang="zh-CN" sz="1400" dirty="0" smtClean="0">
                <a:solidFill>
                  <a:schemeClr val="bg1"/>
                </a:solidFill>
              </a:rPr>
              <a:t> 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^[\w\d_-]+(\.[\w\d_-]+)*@[\w\d_-]+(\.[\w\d_-]+){0,10}$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这样子看起来就更加简洁了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\w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a-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zA</a:t>
            </a:r>
            <a:r>
              <a:rPr lang="en-US" altLang="zh-CN" sz="1400" dirty="0" smtClean="0">
                <a:solidFill>
                  <a:schemeClr val="bg1"/>
                </a:solidFill>
              </a:rPr>
              <a:t>-Z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用</a:t>
            </a:r>
            <a:r>
              <a:rPr lang="en-US" altLang="zh-CN" sz="20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\d</a:t>
            </a:r>
            <a:r>
              <a:rPr lang="zh-CN" altLang="en-US" sz="1400" dirty="0" smtClean="0">
                <a:solidFill>
                  <a:schemeClr val="bg1"/>
                </a:solidFill>
              </a:rPr>
              <a:t>代替之前的</a:t>
            </a:r>
            <a:r>
              <a:rPr lang="en-US" altLang="zh-CN" sz="1400" dirty="0" smtClean="0">
                <a:solidFill>
                  <a:schemeClr val="bg1"/>
                </a:solidFill>
              </a:rPr>
              <a:t>0-9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最后效果一样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4552950"/>
            <a:ext cx="105537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正则表达式拓展一：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环视用法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正则表达式的常用函数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 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正则表达式拓展</a:t>
            </a:r>
            <a:r>
              <a:rPr lang="en-US" altLang="zh-CN" sz="3600" dirty="0" smtClean="0">
                <a:solidFill>
                  <a:srgbClr val="FDCB82"/>
                </a:solidFill>
              </a:rPr>
              <a:t>--</a:t>
            </a:r>
            <a:r>
              <a:rPr lang="zh-CN" altLang="en-US" sz="3600" dirty="0" smtClean="0">
                <a:solidFill>
                  <a:srgbClr val="FDCB82"/>
                </a:solidFill>
              </a:rPr>
              <a:t> </a:t>
            </a:r>
            <a:r>
              <a:rPr lang="en-US" altLang="zh-CN" sz="3600" dirty="0" smtClean="0">
                <a:solidFill>
                  <a:srgbClr val="FDCB82"/>
                </a:solidFill>
              </a:rPr>
              <a:t>(?P&lt;name&gt;…) </a:t>
            </a:r>
            <a:r>
              <a:rPr lang="zh-CN" altLang="en-US" sz="3600" dirty="0" smtClean="0">
                <a:solidFill>
                  <a:srgbClr val="FDCB82"/>
                </a:solidFill>
              </a:rPr>
              <a:t>字符，</a:t>
            </a:r>
            <a:r>
              <a:rPr lang="en-US" altLang="zh-CN" sz="3600" dirty="0" smtClean="0">
                <a:solidFill>
                  <a:srgbClr val="FDCB82"/>
                </a:solidFill>
              </a:rPr>
              <a:t>group</a:t>
            </a:r>
            <a:r>
              <a:rPr lang="zh-CN" altLang="en-US" sz="3600" dirty="0" smtClean="0">
                <a:solidFill>
                  <a:srgbClr val="FDCB82"/>
                </a:solidFill>
              </a:rPr>
              <a:t>名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852876" y="3350659"/>
            <a:ext cx="8412880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(?P&lt;name&gt;...)        </a:t>
            </a:r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分组的命名模式，</a:t>
            </a:r>
            <a:endParaRPr lang="en-US" altLang="zh-CN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取此分组中的内容时可以使用索引也可以使用</a:t>
            </a:r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name,</a:t>
            </a:r>
          </a:p>
          <a:p>
            <a:r>
              <a:rPr lang="en-US" altLang="zh-CN" sz="28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group(name)</a:t>
            </a:r>
            <a:endParaRPr lang="zh-CN" altLang="en-US" sz="28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64342" y="4878766"/>
            <a:ext cx="395287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 rot="10800000" flipV="1">
            <a:off x="2969704" y="2365694"/>
            <a:ext cx="385893" cy="1593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rot="10800000" flipV="1">
            <a:off x="3531765" y="1669408"/>
            <a:ext cx="536896" cy="2768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0800000" flipV="1">
            <a:off x="1392573" y="5134061"/>
            <a:ext cx="243281" cy="125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/>
          <p:nvPr/>
        </p:nvCxnSpPr>
        <p:spPr>
          <a:xfrm rot="10800000" flipV="1">
            <a:off x="1400962" y="4941116"/>
            <a:ext cx="159390" cy="1174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961" y="871144"/>
            <a:ext cx="5671395" cy="2416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矩形 11_"/>
          <p:cNvSpPr/>
          <p:nvPr/>
        </p:nvSpPr>
        <p:spPr>
          <a:xfrm>
            <a:off x="3055191" y="2411242"/>
            <a:ext cx="521537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rgbClr val="FF0000"/>
                </a:solidFill>
              </a:rPr>
              <a:t>当然也可以</a:t>
            </a:r>
            <a:r>
              <a:rPr lang="en-US" altLang="zh-CN" sz="1400" dirty="0" smtClean="0">
                <a:solidFill>
                  <a:srgbClr val="FF0000"/>
                </a:solidFill>
              </a:rPr>
              <a:t>group(1)</a:t>
            </a:r>
            <a:r>
              <a:rPr lang="zh-CN" altLang="en-US" sz="1400" dirty="0" smtClean="0">
                <a:solidFill>
                  <a:srgbClr val="FF0000"/>
                </a:solidFill>
              </a:rPr>
              <a:t>找出来</a:t>
            </a:r>
            <a:endParaRPr lang="en-US" altLang="zh-CN" sz="1400" dirty="0" smtClean="0">
              <a:solidFill>
                <a:srgbClr val="FF0000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763772" y="0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正则表达式拓展</a:t>
            </a:r>
            <a:r>
              <a:rPr lang="en-US" altLang="zh-CN" sz="3600" dirty="0" smtClean="0">
                <a:solidFill>
                  <a:srgbClr val="FDCB82"/>
                </a:solidFill>
              </a:rPr>
              <a:t>--</a:t>
            </a:r>
            <a:r>
              <a:rPr lang="zh-CN" altLang="en-US" sz="3600" dirty="0" smtClean="0">
                <a:solidFill>
                  <a:srgbClr val="FDCB82"/>
                </a:solidFill>
              </a:rPr>
              <a:t> 环视用法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6467356" y="0"/>
            <a:ext cx="57246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环视是一种特殊的正则语法，它匹配的不是字符串，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而是 位置，其实就是使用正则来说明这个位置的左右</a:t>
            </a:r>
            <a:endParaRPr lang="en-US" altLang="zh-CN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应该是什么或者应该不是什么，然后去寻找这个位置。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0550"/>
            <a:ext cx="7153275" cy="6267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09355" y="2298626"/>
            <a:ext cx="4467225" cy="177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latin typeface="+mj-ea"/>
              </a:rPr>
              <a:t>正则表达式拓展二：</a:t>
            </a:r>
            <a:r>
              <a:rPr lang="en-US" altLang="zh-CN" dirty="0" smtClean="0">
                <a:latin typeface="+mj-ea"/>
              </a:rPr>
              <a:t> </a:t>
            </a:r>
            <a:r>
              <a:rPr lang="zh-CN" altLang="en-US" dirty="0" smtClean="0">
                <a:latin typeface="+mj-ea"/>
              </a:rPr>
              <a:t>反斜杠</a:t>
            </a:r>
            <a:r>
              <a:rPr lang="en-US" altLang="zh-CN" dirty="0" smtClean="0">
                <a:latin typeface="+mj-ea"/>
              </a:rPr>
              <a:t>\</a:t>
            </a:r>
            <a:endParaRPr lang="zh-CN" altLang="en-US" dirty="0">
              <a:latin typeface="+mj-ea"/>
            </a:endParaRPr>
          </a:p>
        </p:txBody>
      </p:sp>
      <p:sp>
        <p:nvSpPr>
          <p:cNvPr id="11267" name="文本占位符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 smtClean="0"/>
              <a:t>  </a:t>
            </a:r>
          </a:p>
          <a:p>
            <a:pPr eaLnBrk="1" hangingPunct="1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的字符串转义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0" name="椭圆 9"/>
          <p:cNvSpPr/>
          <p:nvPr/>
        </p:nvSpPr>
        <p:spPr>
          <a:xfrm>
            <a:off x="407028" y="5551077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是防止字符转义的。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如果路径中出现</a:t>
            </a:r>
            <a:r>
              <a:rPr lang="en-US" altLang="zh-CN" sz="1400" dirty="0" smtClean="0">
                <a:solidFill>
                  <a:schemeClr val="bg1"/>
                </a:solidFill>
              </a:rPr>
              <a:t>‘\t’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 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就会被转义 ，而加了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之后，</a:t>
            </a:r>
            <a:r>
              <a:rPr lang="en-US" altLang="zh-CN" sz="1400" dirty="0" smtClean="0">
                <a:solidFill>
                  <a:schemeClr val="bg1"/>
                </a:solidFill>
              </a:rPr>
              <a:t>'\t'</a:t>
            </a:r>
            <a:r>
              <a:rPr lang="zh-CN" altLang="en-US" sz="1400" dirty="0" smtClean="0">
                <a:solidFill>
                  <a:schemeClr val="bg1"/>
                </a:solidFill>
              </a:rPr>
              <a:t>就能保留原有的样子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在字符串赋值的时候 ，前面加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‘r’</a:t>
            </a:r>
            <a:r>
              <a:rPr lang="zh-CN" altLang="en-US" sz="1400" dirty="0" smtClean="0">
                <a:solidFill>
                  <a:schemeClr val="bg1"/>
                </a:solidFill>
              </a:rPr>
              <a:t>可以防止字符串不被转义，原理是在转义字符前加</a:t>
            </a:r>
            <a:r>
              <a:rPr lang="en-US" altLang="zh-CN" sz="1400" dirty="0" smtClean="0">
                <a:solidFill>
                  <a:schemeClr val="bg1"/>
                </a:solidFill>
              </a:rPr>
              <a:t>'\'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2488" y="3662363"/>
            <a:ext cx="3171825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67213" y="3676650"/>
            <a:ext cx="34004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8625" y="3519488"/>
            <a:ext cx="34861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矩形 16"/>
          <p:cNvSpPr/>
          <p:nvPr/>
        </p:nvSpPr>
        <p:spPr>
          <a:xfrm>
            <a:off x="602631" y="547292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如果不加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r,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tab</a:t>
            </a:r>
            <a:r>
              <a:rPr lang="zh-CN" altLang="en-US" sz="1400" dirty="0" smtClean="0">
                <a:solidFill>
                  <a:schemeClr val="bg1"/>
                </a:solidFill>
              </a:rPr>
              <a:t>和回车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157663" y="5575665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7958138" y="5585190"/>
            <a:ext cx="76200" cy="76200"/>
          </a:xfrm>
          <a:prstGeom prst="ellipse">
            <a:avLst/>
          </a:prstGeom>
          <a:solidFill>
            <a:srgbClr val="FA9A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 sz="1400">
              <a:solidFill>
                <a:schemeClr val="bg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8233928" y="5503717"/>
            <a:ext cx="320559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前面加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   </a:t>
            </a:r>
            <a:r>
              <a:rPr lang="en-US" altLang="zh-CN" sz="1400" dirty="0" smtClean="0">
                <a:solidFill>
                  <a:schemeClr val="bg1"/>
                </a:solidFill>
              </a:rPr>
              <a:t>,</a:t>
            </a:r>
            <a:r>
              <a:rPr lang="zh-CN" altLang="en-US" sz="1400" dirty="0" smtClean="0">
                <a:solidFill>
                  <a:schemeClr val="bg1"/>
                </a:solidFill>
              </a:rPr>
              <a:t>把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的反斜杠转义了，就直接输出</a:t>
            </a:r>
            <a:r>
              <a:rPr lang="en-US" altLang="zh-CN" sz="1400" dirty="0" smtClean="0">
                <a:solidFill>
                  <a:schemeClr val="bg1"/>
                </a:solidFill>
              </a:rPr>
              <a:t>\t</a:t>
            </a:r>
            <a:r>
              <a:rPr lang="zh-CN" altLang="en-US" sz="1400" dirty="0" smtClean="0">
                <a:solidFill>
                  <a:schemeClr val="bg1"/>
                </a:solidFill>
              </a:rPr>
              <a:t>了，而后面的</a:t>
            </a:r>
            <a:r>
              <a:rPr lang="en-US" altLang="zh-CN" sz="1400" dirty="0" smtClean="0">
                <a:solidFill>
                  <a:schemeClr val="bg1"/>
                </a:solidFill>
              </a:rPr>
              <a:t>\r</a:t>
            </a:r>
            <a:r>
              <a:rPr lang="zh-CN" altLang="en-US" sz="1400" dirty="0" smtClean="0">
                <a:solidFill>
                  <a:schemeClr val="bg1"/>
                </a:solidFill>
              </a:rPr>
              <a:t>没有加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就输出回车了。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4319153" y="55037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之后等于把反斜杠转义了，就把</a:t>
            </a:r>
            <a:r>
              <a:rPr lang="en-US" altLang="zh-CN" sz="1400" dirty="0" smtClean="0">
                <a:solidFill>
                  <a:schemeClr val="bg1"/>
                </a:solidFill>
              </a:rPr>
              <a:t>’\t\r’ </a:t>
            </a:r>
            <a:r>
              <a:rPr lang="zh-CN" altLang="en-US" sz="1400" dirty="0" smtClean="0">
                <a:solidFill>
                  <a:schemeClr val="bg1"/>
                </a:solidFill>
              </a:rPr>
              <a:t>输出了</a:t>
            </a:r>
          </a:p>
        </p:txBody>
      </p:sp>
      <p:sp>
        <p:nvSpPr>
          <p:cNvPr id="22" name="矩形 21"/>
          <p:cNvSpPr/>
          <p:nvPr/>
        </p:nvSpPr>
        <p:spPr>
          <a:xfrm>
            <a:off x="7538603" y="1236517"/>
            <a:ext cx="32055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\t 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</a:t>
            </a:r>
            <a:r>
              <a:rPr lang="en-US" altLang="zh-CN" sz="1400" dirty="0" smtClean="0">
                <a:solidFill>
                  <a:schemeClr val="bg1"/>
                </a:solidFill>
              </a:rPr>
              <a:t>tab,</a:t>
            </a:r>
            <a:r>
              <a:rPr lang="zh-CN" altLang="en-US" sz="1400" dirty="0" smtClean="0">
                <a:solidFill>
                  <a:schemeClr val="bg1"/>
                </a:solidFill>
              </a:rPr>
              <a:t>四个空格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\n </a:t>
            </a:r>
            <a:r>
              <a:rPr lang="zh-CN" altLang="en-US" sz="1400" dirty="0" smtClean="0">
                <a:solidFill>
                  <a:schemeClr val="bg1"/>
                </a:solidFill>
              </a:rPr>
              <a:t>代表回车，换行符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转义一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为了更容易理解，在字符串加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，变成原生字符串，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总结：加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是为了解决反斜杠的困扰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转义二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23157" y="2377081"/>
            <a:ext cx="89013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譬如：是用正则表达式匹配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’3\8’?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a.</a:t>
            </a:r>
            <a:r>
              <a:rPr lang="zh-CN" altLang="en-US" sz="1400" dirty="0" smtClean="0">
                <a:solidFill>
                  <a:schemeClr val="bg1"/>
                </a:solidFill>
              </a:rPr>
              <a:t>具体逻辑是</a:t>
            </a:r>
            <a:r>
              <a:rPr lang="en-US" altLang="zh-CN" sz="1400" dirty="0" smtClean="0">
                <a:solidFill>
                  <a:schemeClr val="bg1"/>
                </a:solidFill>
                <a:hlinkClick r:id="rId2" action="ppaction://hlinkfile"/>
              </a:rPr>
              <a:t>\\\\</a:t>
            </a:r>
            <a:r>
              <a:rPr lang="zh-CN" altLang="en-US" sz="1400" dirty="0" smtClean="0">
                <a:solidFill>
                  <a:schemeClr val="bg1"/>
                </a:solidFill>
                <a:hlinkClick r:id="rId2" action="ppaction://hlinkfile"/>
              </a:rPr>
              <a:t>可以分</a:t>
            </a:r>
            <a:r>
              <a:rPr lang="en-US" altLang="zh-CN" sz="1400" dirty="0" smtClean="0">
                <a:solidFill>
                  <a:schemeClr val="bg1"/>
                </a:solidFill>
                <a:hlinkClick r:id="rId2" action="ppaction://hlinkfile"/>
              </a:rPr>
              <a:t>2</a:t>
            </a:r>
            <a:r>
              <a:rPr lang="zh-CN" altLang="en-US" sz="1400" dirty="0" smtClean="0">
                <a:solidFill>
                  <a:schemeClr val="bg1"/>
                </a:solidFill>
              </a:rPr>
              <a:t>组，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，不加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的情况下，首先进行字符串转义，变成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和</a:t>
            </a:r>
            <a:r>
              <a:rPr lang="en-US" altLang="zh-CN" sz="1400" dirty="0" smtClean="0">
                <a:solidFill>
                  <a:schemeClr val="bg1"/>
                </a:solidFill>
              </a:rPr>
              <a:t>\,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之后再正则表达式转义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，结果是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（没有特殊含义的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b.</a:t>
            </a:r>
            <a:r>
              <a:rPr lang="zh-CN" altLang="en-US" sz="1400" dirty="0" smtClean="0">
                <a:solidFill>
                  <a:schemeClr val="bg1"/>
                </a:solidFill>
              </a:rPr>
              <a:t>加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之后就是</a:t>
            </a:r>
            <a:r>
              <a:rPr lang="en-US" altLang="zh-CN" sz="1400" dirty="0" smtClean="0">
                <a:solidFill>
                  <a:schemeClr val="bg1"/>
                </a:solidFill>
              </a:rPr>
              <a:t>raw string, </a:t>
            </a:r>
            <a:r>
              <a:rPr lang="zh-CN" altLang="en-US" sz="1400" dirty="0" smtClean="0">
                <a:solidFill>
                  <a:schemeClr val="bg1"/>
                </a:solidFill>
              </a:rPr>
              <a:t>原生字符串，不需要再进行字符串转义。结果是从正则表达式转义</a:t>
            </a:r>
            <a:r>
              <a:rPr lang="en-US" altLang="zh-CN" sz="1400" dirty="0" smtClean="0">
                <a:solidFill>
                  <a:schemeClr val="bg1"/>
                </a:solidFill>
              </a:rPr>
              <a:t>\\</a:t>
            </a:r>
            <a:r>
              <a:rPr lang="zh-CN" altLang="en-US" sz="1400" dirty="0" smtClean="0">
                <a:solidFill>
                  <a:schemeClr val="bg1"/>
                </a:solidFill>
              </a:rPr>
              <a:t>，结果是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（没有特殊含义的</a:t>
            </a:r>
            <a:r>
              <a:rPr lang="en-US" altLang="zh-CN" sz="1400" dirty="0" smtClean="0">
                <a:solidFill>
                  <a:schemeClr val="bg1"/>
                </a:solidFill>
              </a:rPr>
              <a:t>\</a:t>
            </a:r>
            <a:r>
              <a:rPr lang="zh-CN" altLang="en-US" sz="1400" dirty="0" smtClean="0">
                <a:solidFill>
                  <a:schemeClr val="bg1"/>
                </a:solidFill>
              </a:rPr>
              <a:t>）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97430" y="3973144"/>
            <a:ext cx="5076825" cy="195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39011" y="4008474"/>
            <a:ext cx="5076825" cy="1977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的正则表达式反斜杠</a:t>
            </a:r>
            <a:r>
              <a:rPr lang="en-US" altLang="zh-CN" sz="3600" dirty="0" smtClean="0">
                <a:solidFill>
                  <a:srgbClr val="FDCB82"/>
                </a:solidFill>
              </a:rPr>
              <a:t>\</a:t>
            </a:r>
            <a:r>
              <a:rPr lang="zh-CN" altLang="en-US" sz="3600" dirty="0" smtClean="0">
                <a:solidFill>
                  <a:srgbClr val="FDCB82"/>
                </a:solidFill>
              </a:rPr>
              <a:t>转义三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8253" y="1274616"/>
            <a:ext cx="521537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为什么最好在正则表达式前加上</a:t>
            </a:r>
            <a:r>
              <a:rPr lang="en-US" altLang="zh-CN" sz="1400" dirty="0" smtClean="0">
                <a:solidFill>
                  <a:schemeClr val="bg1"/>
                </a:solidFill>
              </a:rPr>
              <a:t>r</a:t>
            </a:r>
            <a:r>
              <a:rPr lang="zh-CN" altLang="en-US" sz="1400" dirty="0" smtClean="0">
                <a:solidFill>
                  <a:schemeClr val="bg1"/>
                </a:solidFill>
              </a:rPr>
              <a:t>？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防止正则表达式特殊字符先进行字符串转义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zh-CN" altLang="en-US" sz="1400" dirty="0" smtClean="0">
              <a:solidFill>
                <a:schemeClr val="bg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314403" y="1154336"/>
            <a:ext cx="38295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</a:rPr>
              <a:t>补充：</a:t>
            </a:r>
            <a:r>
              <a:rPr lang="en-US" altLang="zh-CN" sz="1400" dirty="0" smtClean="0">
                <a:solidFill>
                  <a:schemeClr val="bg1"/>
                </a:solidFill>
              </a:rPr>
              <a:t>\b</a:t>
            </a:r>
            <a:r>
              <a:rPr lang="zh-CN" altLang="en-US" sz="1400" dirty="0" smtClean="0">
                <a:solidFill>
                  <a:schemeClr val="bg1"/>
                </a:solidFill>
              </a:rPr>
              <a:t>在</a:t>
            </a:r>
            <a:r>
              <a:rPr lang="en-US" altLang="zh-CN" sz="1400" dirty="0" smtClean="0">
                <a:solidFill>
                  <a:schemeClr val="bg1"/>
                </a:solidFill>
              </a:rPr>
              <a:t>ASCII</a:t>
            </a:r>
            <a:r>
              <a:rPr lang="zh-CN" altLang="en-US" sz="1400" dirty="0" smtClean="0">
                <a:solidFill>
                  <a:schemeClr val="bg1"/>
                </a:solidFill>
              </a:rPr>
              <a:t>字符中代表后退键</a:t>
            </a:r>
            <a:r>
              <a:rPr lang="en-US" altLang="zh-CN" sz="1400" dirty="0" smtClean="0">
                <a:solidFill>
                  <a:schemeClr val="bg1"/>
                </a:solidFill>
              </a:rPr>
              <a:t>(Backspace)</a:t>
            </a: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             \b</a:t>
            </a:r>
            <a:r>
              <a:rPr lang="zh-CN" altLang="en-US" sz="1400" dirty="0" smtClean="0">
                <a:solidFill>
                  <a:schemeClr val="bg1"/>
                </a:solidFill>
              </a:rPr>
              <a:t>在正则表达式中代表匹配单词的 边界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0754" y="2266950"/>
            <a:ext cx="7877175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的正则表达式语法规则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pic>
        <p:nvPicPr>
          <p:cNvPr id="5122" name="Picture 2" descr="C:\Users\Administrator\Desktop\201305151137238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7898" y="1091757"/>
            <a:ext cx="7916493" cy="163718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学习正则表达式链接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1003630" y="3850389"/>
            <a:ext cx="725786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中使用字符串前面加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0970" y="2237785"/>
            <a:ext cx="1141972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https://www.cnblogs.com/dyfblog/p/5880728.html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32747" y="5119208"/>
            <a:ext cx="109225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正则表达式匹配反斜杠</a:t>
            </a:r>
            <a:r>
              <a:rPr lang="en-US" altLang="zh-CN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'\'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问题：</a:t>
            </a:r>
            <a:r>
              <a:rPr lang="en-US" altLang="zh-CN" dirty="0" smtClean="0">
                <a:hlinkClick r:id="rId2"/>
              </a:rPr>
              <a:t>https://blog.csdn.net/losteng/article/details/51280968</a:t>
            </a:r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2011363"/>
            <a:ext cx="9144000" cy="2387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8000" b="1" dirty="0" smtClean="0">
                <a:solidFill>
                  <a:srgbClr val="FA9A60"/>
                </a:solidFill>
                <a:latin typeface="+mj-ea"/>
              </a:rPr>
              <a:t>THANK YOU</a:t>
            </a:r>
            <a:r>
              <a:rPr lang="en-US" altLang="zh-CN" sz="9600" b="1" dirty="0" smtClean="0"/>
              <a:t> </a:t>
            </a:r>
            <a:endParaRPr lang="zh-CN" altLang="en-US" sz="4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sz="3600" dirty="0" smtClean="0">
                <a:solidFill>
                  <a:srgbClr val="FDCB82"/>
                </a:solidFill>
              </a:rPr>
              <a:t>正则表达式在</a:t>
            </a:r>
            <a:r>
              <a:rPr lang="en-US" altLang="zh-CN" sz="3600" dirty="0" smtClean="0">
                <a:solidFill>
                  <a:srgbClr val="FDCB82"/>
                </a:solidFill>
              </a:rPr>
              <a:t>python</a:t>
            </a:r>
            <a:r>
              <a:rPr lang="zh-CN" altLang="en-US" sz="3600" dirty="0" smtClean="0">
                <a:solidFill>
                  <a:srgbClr val="FDCB82"/>
                </a:solidFill>
              </a:rPr>
              <a:t>中是如何应用的？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3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851268" y="1997839"/>
            <a:ext cx="945168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re.compile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以下为匹配所用函数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常用</a:t>
            </a: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re.match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开始位置就匹配。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re.search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re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任意位置可匹配。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r>
              <a:rPr lang="en-US" altLang="zh-CN" sz="2400" dirty="0" err="1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re.findall</a:t>
            </a:r>
            <a:r>
              <a:rPr lang="en-US" altLang="zh-CN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(pattern, string[, flags])    </a:t>
            </a:r>
            <a:r>
              <a:rPr lang="zh-CN" altLang="en-US" sz="24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以列表方式返回所有匹配的字串。</a:t>
            </a:r>
            <a:endParaRPr lang="en-US" altLang="zh-CN" sz="24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不常用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re.split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maxsplit</a:t>
            </a:r>
            <a:r>
              <a:rPr lang="en-US" altLang="zh-CN" sz="1400" dirty="0" smtClean="0">
                <a:solidFill>
                  <a:schemeClr val="bg1"/>
                </a:solidFill>
              </a:rPr>
              <a:t>])  </a:t>
            </a:r>
            <a:r>
              <a:rPr lang="zh-CN" altLang="en-US" sz="1400" dirty="0" smtClean="0">
                <a:solidFill>
                  <a:schemeClr val="bg1"/>
                </a:solidFill>
              </a:rPr>
              <a:t>可按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切分字符串，返回列表。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re.finditer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string[, flags])  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返回一个顺序访问每一个匹配结果（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对象）的迭代器。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re.sub(pattern,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  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re.subn</a:t>
            </a:r>
            <a:r>
              <a:rPr lang="en-US" altLang="zh-CN" sz="1400" dirty="0" smtClean="0">
                <a:solidFill>
                  <a:schemeClr val="bg1"/>
                </a:solidFill>
              </a:rPr>
              <a:t>(pattern,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en-US" altLang="zh-CN" sz="1400" dirty="0" smtClean="0">
                <a:solidFill>
                  <a:schemeClr val="bg1"/>
                </a:solidFill>
              </a:rPr>
              <a:t>, string[, count])</a:t>
            </a:r>
            <a:r>
              <a:rPr lang="zh-CN" altLang="en-US" sz="1400" dirty="0" smtClean="0">
                <a:solidFill>
                  <a:schemeClr val="bg1"/>
                </a:solidFill>
              </a:rPr>
              <a:t>使用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repl</a:t>
            </a:r>
            <a:r>
              <a:rPr lang="zh-CN" altLang="en-US" sz="1400" dirty="0" smtClean="0">
                <a:solidFill>
                  <a:schemeClr val="bg1"/>
                </a:solidFill>
              </a:rPr>
              <a:t>替换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中每一个匹配的子串后返回替换后的字符串和替换次数。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89344" y="280066"/>
            <a:ext cx="10515600" cy="1325563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re.compile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787697" y="1305960"/>
            <a:ext cx="516672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正则表达式在</a:t>
            </a:r>
            <a:r>
              <a:rPr lang="en-US" altLang="zh-CN" sz="1400" dirty="0" smtClean="0">
                <a:solidFill>
                  <a:schemeClr val="bg1"/>
                </a:solidFill>
              </a:rPr>
              <a:t>python</a:t>
            </a:r>
            <a:r>
              <a:rPr lang="zh-CN" altLang="en-US" sz="1400" dirty="0" smtClean="0">
                <a:solidFill>
                  <a:schemeClr val="bg1"/>
                </a:solidFill>
              </a:rPr>
              <a:t>中主要体现在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模块，使用前先</a:t>
            </a:r>
            <a:r>
              <a:rPr lang="en-US" altLang="zh-CN" sz="1400" dirty="0" smtClean="0">
                <a:solidFill>
                  <a:schemeClr val="bg1"/>
                </a:solidFill>
              </a:rPr>
              <a:t>import re</a:t>
            </a:r>
          </a:p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因为</a:t>
            </a:r>
            <a:r>
              <a:rPr lang="en-US" altLang="zh-CN" sz="1400" dirty="0" smtClean="0">
                <a:solidFill>
                  <a:schemeClr val="bg1"/>
                </a:solidFill>
              </a:rPr>
              <a:t>re</a:t>
            </a:r>
            <a:r>
              <a:rPr lang="zh-CN" altLang="en-US" sz="1400" dirty="0" smtClean="0">
                <a:solidFill>
                  <a:schemeClr val="bg1"/>
                </a:solidFill>
              </a:rPr>
              <a:t>模块中提供了正则表达式的语法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98105" y="2051002"/>
            <a:ext cx="6096000" cy="30162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</a:rPr>
              <a:t>#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</a:t>
            </a:r>
          </a:p>
          <a:p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(string[,flag])  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在参数中我们传入了正则表达式，通过</a:t>
            </a:r>
            <a:r>
              <a:rPr lang="en-US" altLang="zh-CN" sz="1400" dirty="0" smtClean="0">
                <a:solidFill>
                  <a:schemeClr val="bg1"/>
                </a:solidFill>
              </a:rPr>
              <a:t>compile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方法编译生成一个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对象，然后我们利用这个对象来进行进一步的匹配。</a:t>
            </a:r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zh-CN" altLang="en-US" sz="1400" dirty="0" smtClean="0">
                <a:solidFill>
                  <a:schemeClr val="bg1"/>
                </a:solidFill>
              </a:rPr>
              <a:t>通俗地说就是生成一个</a:t>
            </a:r>
            <a:r>
              <a:rPr lang="zh-CN" altLang="en-US" sz="3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模具</a:t>
            </a:r>
            <a:endParaRPr lang="en-US" altLang="zh-CN" sz="3600" dirty="0" smtClean="0">
              <a:solidFill>
                <a:srgbClr val="FDCB82"/>
              </a:solidFill>
              <a:latin typeface="+mj-lt"/>
              <a:ea typeface="+mj-ea"/>
              <a:cs typeface="+mj-cs"/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endParaRPr lang="en-US" altLang="zh-CN" sz="1400" dirty="0" smtClean="0">
              <a:solidFill>
                <a:schemeClr val="bg1"/>
              </a:solidFill>
            </a:endParaRPr>
          </a:p>
          <a:p>
            <a:r>
              <a:rPr lang="en-US" altLang="zh-CN" sz="1400" dirty="0" smtClean="0">
                <a:solidFill>
                  <a:schemeClr val="bg1"/>
                </a:solidFill>
              </a:rPr>
              <a:t>pattern = 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re.compile</a:t>
            </a:r>
            <a:r>
              <a:rPr lang="en-US" altLang="zh-CN" sz="1400" dirty="0" smtClean="0">
                <a:solidFill>
                  <a:schemeClr val="bg1"/>
                </a:solidFill>
              </a:rPr>
              <a:t>(</a:t>
            </a:r>
            <a:r>
              <a:rPr lang="en-US" altLang="zh-CN" sz="1400" dirty="0" err="1" smtClean="0">
                <a:solidFill>
                  <a:schemeClr val="bg1"/>
                </a:solidFill>
              </a:rPr>
              <a:t>r'hello</a:t>
            </a:r>
            <a:r>
              <a:rPr lang="en-US" altLang="zh-CN" sz="1400" dirty="0" smtClean="0">
                <a:solidFill>
                  <a:schemeClr val="bg1"/>
                </a:solidFill>
              </a:rPr>
              <a:t>')</a:t>
            </a:r>
          </a:p>
          <a:p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4664" y="5328316"/>
            <a:ext cx="4656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Python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中字符串前面加上 </a:t>
            </a:r>
            <a:r>
              <a:rPr lang="en-US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 </a:t>
            </a:r>
            <a:r>
              <a:rPr lang="zh-CN" altLang="en-US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表示原生字符串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re.match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这个方法将会从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（我们要匹配的字符串）的开头开始，尝试匹配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，一直向后匹配，如果遇到无法匹配的字符，立即返回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，如果匹配未结束已经到达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的末尾，也会返回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。两个结果均表示匹配失败，否则匹配</a:t>
            </a:r>
            <a:r>
              <a:rPr lang="en-US" altLang="zh-CN" sz="1400" dirty="0" smtClean="0">
                <a:solidFill>
                  <a:schemeClr val="bg1"/>
                </a:solidFill>
              </a:rPr>
              <a:t>pattern</a:t>
            </a:r>
            <a:r>
              <a:rPr lang="zh-CN" altLang="en-US" sz="1400" dirty="0" smtClean="0">
                <a:solidFill>
                  <a:schemeClr val="bg1"/>
                </a:solidFill>
              </a:rPr>
              <a:t>成功，同时匹配终止，不再对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向后匹配。下面我们通过一个例子理解一下</a:t>
            </a:r>
            <a:endParaRPr lang="en-US" altLang="zh-CN" sz="1400" dirty="0" smtClean="0">
              <a:solidFill>
                <a:schemeClr val="bg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878958" y="5007958"/>
            <a:ext cx="6642430" cy="13749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group([group1, …]):</a:t>
            </a:r>
            <a:b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</a:b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获得一个或多个分组截获的字符串；指定多个参数时将以元组形式返回。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group1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可以使用编号也可以使用别名；编号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代表整个匹配的子串；不填写参数时，返回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group(0)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；没有截获字符串的组返回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None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；截获了多次的组返回最后一次截获的子串。  </a:t>
            </a:r>
            <a:r>
              <a:rPr lang="zh-CN" altLang="en-US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在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PPT</a:t>
            </a:r>
            <a:r>
              <a:rPr lang="zh-CN" altLang="en-US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的</a:t>
            </a:r>
            <a:r>
              <a:rPr lang="en-US" altLang="zh-CN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16</a:t>
            </a:r>
            <a:r>
              <a:rPr lang="zh-CN" altLang="en-US" sz="1600" dirty="0" smtClean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页会有相关例子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9402" y="2408384"/>
            <a:ext cx="5257800" cy="86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2042" y="3610718"/>
            <a:ext cx="638175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re.search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819595" y="1316592"/>
            <a:ext cx="9472721" cy="80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方法与</a:t>
            </a:r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方法极其类似，区别在于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函数只检测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re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是不是在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的开始位置匹配，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search()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会扫描整个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string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查找匹配，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match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（）只有在</a:t>
            </a:r>
            <a:r>
              <a:rPr lang="en-US" altLang="zh-CN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0</a:t>
            </a:r>
            <a:r>
              <a:rPr lang="zh-CN" altLang="en-US" sz="1600" dirty="0" smtClean="0">
                <a:solidFill>
                  <a:srgbClr val="FDCB82"/>
                </a:solidFill>
                <a:latin typeface="+mj-lt"/>
                <a:ea typeface="+mj-ea"/>
                <a:cs typeface="+mj-cs"/>
              </a:rPr>
              <a:t>位置匹配成功的话才有返回</a:t>
            </a:r>
            <a:r>
              <a:rPr lang="zh-CN" altLang="en-US" sz="1400" dirty="0" smtClean="0">
                <a:solidFill>
                  <a:schemeClr val="bg1"/>
                </a:solidFill>
              </a:rPr>
              <a:t>，如果不是开始位置匹配成功的话，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就返回</a:t>
            </a:r>
            <a:r>
              <a:rPr lang="en-US" altLang="zh-CN" sz="1400" dirty="0" smtClean="0">
                <a:solidFill>
                  <a:schemeClr val="bg1"/>
                </a:solidFill>
              </a:rPr>
              <a:t>None</a:t>
            </a:r>
            <a:r>
              <a:rPr lang="zh-CN" altLang="en-US" sz="1400" dirty="0" smtClean="0">
                <a:solidFill>
                  <a:schemeClr val="bg1"/>
                </a:solidFill>
              </a:rPr>
              <a:t>。同样，</a:t>
            </a:r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r>
              <a:rPr lang="zh-CN" altLang="en-US" sz="1400" dirty="0" smtClean="0">
                <a:solidFill>
                  <a:schemeClr val="bg1"/>
                </a:solidFill>
              </a:rPr>
              <a:t>方法的返回对象同样</a:t>
            </a:r>
            <a:r>
              <a:rPr lang="en-US" altLang="zh-CN" sz="1400" dirty="0" smtClean="0">
                <a:solidFill>
                  <a:schemeClr val="bg1"/>
                </a:solidFill>
              </a:rPr>
              <a:t>match()</a:t>
            </a:r>
            <a:r>
              <a:rPr lang="zh-CN" altLang="en-US" sz="1400" dirty="0" smtClean="0">
                <a:solidFill>
                  <a:schemeClr val="bg1"/>
                </a:solidFill>
              </a:rPr>
              <a:t>返回对象的方法和属性。我们用一个例子感受一下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0663" y="2604977"/>
            <a:ext cx="5117451" cy="2582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66885" y="2613604"/>
            <a:ext cx="5233434" cy="2592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_"/>
          <p:cNvSpPr>
            <a:spLocks noChangeArrowheads="1"/>
          </p:cNvSpPr>
          <p:nvPr/>
        </p:nvSpPr>
        <p:spPr bwMode="auto">
          <a:xfrm>
            <a:off x="908200" y="5349876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search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6334349" y="5342787"/>
            <a:ext cx="1058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en-US" altLang="zh-CN" sz="1400" dirty="0" smtClean="0">
                <a:solidFill>
                  <a:schemeClr val="bg1"/>
                </a:solidFill>
              </a:rPr>
              <a:t>match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3600" dirty="0" err="1" smtClean="0">
                <a:solidFill>
                  <a:srgbClr val="FDCB82"/>
                </a:solidFill>
              </a:rPr>
              <a:t>re.findall</a:t>
            </a:r>
            <a:r>
              <a:rPr lang="zh-CN" altLang="en-US" sz="3600" dirty="0" smtClean="0">
                <a:solidFill>
                  <a:srgbClr val="FDCB82"/>
                </a:solidFill>
              </a:rPr>
              <a:t>方法</a:t>
            </a:r>
            <a:endParaRPr lang="zh-CN" altLang="en-US" sz="3600" dirty="0">
              <a:solidFill>
                <a:srgbClr val="FDCB82"/>
              </a:solidFill>
            </a:endParaRPr>
          </a:p>
        </p:txBody>
      </p:sp>
      <p:sp>
        <p:nvSpPr>
          <p:cNvPr id="12292" name="矩形 5"/>
          <p:cNvSpPr>
            <a:spLocks noChangeArrowheads="1"/>
          </p:cNvSpPr>
          <p:nvPr/>
        </p:nvSpPr>
        <p:spPr bwMode="auto">
          <a:xfrm>
            <a:off x="915288" y="1305960"/>
            <a:ext cx="947272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/>
            <a:r>
              <a:rPr lang="zh-CN" altLang="en-US" sz="1400" dirty="0" smtClean="0">
                <a:solidFill>
                  <a:schemeClr val="bg1"/>
                </a:solidFill>
              </a:rPr>
              <a:t>搜索</a:t>
            </a:r>
            <a:r>
              <a:rPr lang="en-US" altLang="zh-CN" sz="1400" dirty="0" smtClean="0">
                <a:solidFill>
                  <a:schemeClr val="bg1"/>
                </a:solidFill>
              </a:rPr>
              <a:t>string</a:t>
            </a:r>
            <a:r>
              <a:rPr lang="zh-CN" altLang="en-US" sz="1400" dirty="0" smtClean="0">
                <a:solidFill>
                  <a:schemeClr val="bg1"/>
                </a:solidFill>
              </a:rPr>
              <a:t>，以列表形式返回全部能匹配的子串。我们通过这个例子来感受一下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7437" y="1923829"/>
            <a:ext cx="563880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0049" y="2970914"/>
            <a:ext cx="3419475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Calibri Light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</TotalTime>
  <Words>2530</Words>
  <Application>Microsoft Office PowerPoint</Application>
  <PresentationFormat>自定义</PresentationFormat>
  <Paragraphs>258</Paragraphs>
  <Slides>49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50" baseType="lpstr">
      <vt:lpstr>Office 主题</vt:lpstr>
      <vt:lpstr>正则表达式  python</vt:lpstr>
      <vt:lpstr>正则表达式是什么样的东西？？</vt:lpstr>
      <vt:lpstr>正则表达式是如何在python应用？？</vt:lpstr>
      <vt:lpstr>正则表达式的常用函数</vt:lpstr>
      <vt:lpstr>正则表达式在python中是如何应用的？</vt:lpstr>
      <vt:lpstr>re.compile方法</vt:lpstr>
      <vt:lpstr>re.match方法</vt:lpstr>
      <vt:lpstr>re.search方法</vt:lpstr>
      <vt:lpstr>re.findall方法</vt:lpstr>
      <vt:lpstr>正则表达式的元符号</vt:lpstr>
      <vt:lpstr>正则表达式 . 字符</vt:lpstr>
      <vt:lpstr>正则表达式 *字符</vt:lpstr>
      <vt:lpstr>正则表达式 ？字符</vt:lpstr>
      <vt:lpstr>正则表达式 []字符</vt:lpstr>
      <vt:lpstr>正则表达式 | 字符</vt:lpstr>
      <vt:lpstr>正则表达式 （） 字符</vt:lpstr>
      <vt:lpstr>正则表达式 ^字符   &amp;   $字符</vt:lpstr>
      <vt:lpstr>正则表达式 \d 字符</vt:lpstr>
      <vt:lpstr>正则表达式 \s 字符</vt:lpstr>
      <vt:lpstr>正则表达式 \w 字符</vt:lpstr>
      <vt:lpstr>正则表达式 \\字符(这是在不加r的情况下)</vt:lpstr>
      <vt:lpstr>正则表达式的元符号简单随机组合</vt:lpstr>
      <vt:lpstr>\d+组合,匹配前\d   1到多次, \d匹配一个数字</vt:lpstr>
      <vt:lpstr>\d*组合,匹配前面\d   0到多次, \d匹配一个数字</vt:lpstr>
      <vt:lpstr>\d*？组合,匹配前面\d   0到多次, \d匹配一个数字</vt:lpstr>
      <vt:lpstr>正则表达式的模式</vt:lpstr>
      <vt:lpstr>正则表达式 模式re.I</vt:lpstr>
      <vt:lpstr>正则表达式 模式re.L</vt:lpstr>
      <vt:lpstr>正则表达式 模式re.S</vt:lpstr>
      <vt:lpstr>正则表达式综合练习</vt:lpstr>
      <vt:lpstr>正则表达式找出页面所有的图片链接</vt:lpstr>
      <vt:lpstr>re.findall(‘&lt;img.*?src=“(.*?)”.*?/&gt;’), doc)讲解一</vt:lpstr>
      <vt:lpstr>re.findall(‘&lt;img.*?src=“(.*?)”.*?/&gt;’), doc)讲解二</vt:lpstr>
      <vt:lpstr>实例解析贪婪模式和非贪婪模式</vt:lpstr>
      <vt:lpstr>详解邮箱正则表达式一</vt:lpstr>
      <vt:lpstr>详解邮箱正则表达式二</vt:lpstr>
      <vt:lpstr>详解邮箱正则表达式三</vt:lpstr>
      <vt:lpstr>详解邮箱正则表达式四</vt:lpstr>
      <vt:lpstr>正则表达式拓展一： 环视用法</vt:lpstr>
      <vt:lpstr>正则表达式拓展-- (?P&lt;name&gt;…) 字符，group名</vt:lpstr>
      <vt:lpstr>正则表达式拓展-- 环视用法</vt:lpstr>
      <vt:lpstr>正则表达式拓展二： 反斜杠\</vt:lpstr>
      <vt:lpstr>Python的字符串转义</vt:lpstr>
      <vt:lpstr>Python的正则表达式反斜杠\转义一</vt:lpstr>
      <vt:lpstr>Python的正则表达式反斜杠\转义二</vt:lpstr>
      <vt:lpstr>Python的正则表达式反斜杠\转义三</vt:lpstr>
      <vt:lpstr>Python的正则表达式语法规则</vt:lpstr>
      <vt:lpstr>学习正则表达式链接</vt:lpstr>
      <vt:lpstr>THANK YOU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彩色商务</dc:title>
  <dc:creator>第一PPT</dc:creator>
  <cp:keywords>www.1ppt.com</cp:keywords>
  <cp:lastModifiedBy>Windows 用户</cp:lastModifiedBy>
  <cp:revision>393</cp:revision>
  <dcterms:created xsi:type="dcterms:W3CDTF">2014-12-12T13:36:21Z</dcterms:created>
  <dcterms:modified xsi:type="dcterms:W3CDTF">2018-08-22T16:13:45Z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ame">
    <vt:lpwstr>KENNw7zUfd13396.ppt</vt:lpwstr>
  </property>
  <property fmtid="{D5CDD505-2E9C-101B-9397-08002B2CF9AE}" pid="3" name="fileid">
    <vt:lpwstr>521905</vt:lpwstr>
  </property>
</Properties>
</file>