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63" r:id="rId4"/>
    <p:sldId id="276" r:id="rId5"/>
    <p:sldId id="284" r:id="rId6"/>
    <p:sldId id="273" r:id="rId7"/>
    <p:sldId id="272" r:id="rId8"/>
    <p:sldId id="274" r:id="rId9"/>
    <p:sldId id="275" r:id="rId10"/>
    <p:sldId id="259" r:id="rId11"/>
    <p:sldId id="264" r:id="rId12"/>
    <p:sldId id="280" r:id="rId13"/>
    <p:sldId id="281" r:id="rId14"/>
    <p:sldId id="282" r:id="rId15"/>
    <p:sldId id="283" r:id="rId16"/>
    <p:sldId id="265" r:id="rId17"/>
    <p:sldId id="267" r:id="rId18"/>
    <p:sldId id="266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1" autoAdjust="0"/>
    <p:restoredTop sz="80908" autoAdjust="0"/>
  </p:normalViewPr>
  <p:slideViewPr>
    <p:cSldViewPr snapToGrid="0">
      <p:cViewPr varScale="1">
        <p:scale>
          <a:sx n="60" d="100"/>
          <a:sy n="60" d="100"/>
        </p:scale>
        <p:origin x="72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欄1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797-4A09-A775-3694B8789EB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797-4A09-A775-3694B8789EB1}"/>
              </c:ext>
            </c:extLst>
          </c:dPt>
          <c:dLbls>
            <c:dLbl>
              <c:idx val="0"/>
              <c:layout>
                <c:manualLayout>
                  <c:x val="-0.22814124944287634"/>
                  <c:y val="-0.21714110239628578"/>
                </c:manualLayout>
              </c:layout>
              <c:tx>
                <c:rich>
                  <a:bodyPr/>
                  <a:lstStyle/>
                  <a:p>
                    <a:fld id="{D88972EA-2913-4AA3-9184-758A0CB76152}" type="VALUE">
                      <a:rPr lang="en-US" altLang="zh-TW" sz="2800" b="1" smtClean="0"/>
                      <a:pPr/>
                      <a:t>[值]</a:t>
                    </a:fld>
                    <a:r>
                      <a:rPr lang="en-US" altLang="zh-TW" sz="2800" b="1" dirty="0" smtClean="0"/>
                      <a:t>%</a:t>
                    </a:r>
                  </a:p>
                  <a:p>
                    <a:r>
                      <a:rPr lang="en-US" altLang="zh-TW" sz="2800" b="1" dirty="0" smtClean="0"/>
                      <a:t>Finding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979962115584608"/>
                      <c:h val="0.2832746082978137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797-4A09-A775-3694B8789EB1}"/>
                </c:ext>
              </c:extLst>
            </c:dLbl>
            <c:dLbl>
              <c:idx val="1"/>
              <c:layout>
                <c:manualLayout>
                  <c:x val="0.159922247390862"/>
                  <c:y val="0.1452469819368763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D9107C0-4FC6-41CF-B6CB-7C781219E600}" type="VALUE">
                      <a:rPr lang="en-US" altLang="zh-TW" sz="2800" b="1" smtClean="0"/>
                      <a:pPr>
                        <a:defRPr/>
                      </a:pPr>
                      <a:t>[值]</a:t>
                    </a:fld>
                    <a:r>
                      <a:rPr lang="en-US" altLang="zh-TW" sz="2800" b="1" dirty="0" smtClean="0"/>
                      <a:t>%</a:t>
                    </a:r>
                    <a:r>
                      <a:rPr lang="en-US" altLang="zh-TW" sz="2800" b="1" baseline="0" dirty="0" smtClean="0"/>
                      <a:t> </a:t>
                    </a:r>
                  </a:p>
                  <a:p>
                    <a:pPr>
                      <a:defRPr/>
                    </a:pPr>
                    <a:r>
                      <a:rPr lang="en-US" altLang="zh-TW" sz="2800" b="1" baseline="0" dirty="0" smtClean="0"/>
                      <a:t>Analyzing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5516403106035754"/>
                      <c:h val="0.2285333685503386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797-4A09-A775-3694B8789EB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工作表1!$A$2:$A$3</c:f>
              <c:strCache>
                <c:ptCount val="2"/>
                <c:pt idx="0">
                  <c:v>第一季</c:v>
                </c:pt>
                <c:pt idx="1">
                  <c:v>第二季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797-4A09-A775-3694B8789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CA3C3A-0277-457C-ABC0-7F8795E5F05A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3C31D813-F165-49EB-86B8-219566153811}">
      <dgm:prSet phldrT="[文字]"/>
      <dgm:spPr/>
      <dgm:t>
        <a:bodyPr/>
        <a:lstStyle/>
        <a:p>
          <a:r>
            <a:rPr lang="en-US" altLang="zh-TW" dirty="0" smtClean="0"/>
            <a:t>Risk</a:t>
          </a:r>
          <a:endParaRPr lang="zh-TW" altLang="en-US" dirty="0"/>
        </a:p>
      </dgm:t>
    </dgm:pt>
    <dgm:pt modelId="{AA937159-7300-4E97-801C-8FF3D3BCDE87}" type="parTrans" cxnId="{B527EF6C-8FE9-4414-90BD-51C64BCB3A1C}">
      <dgm:prSet/>
      <dgm:spPr/>
      <dgm:t>
        <a:bodyPr/>
        <a:lstStyle/>
        <a:p>
          <a:endParaRPr lang="zh-TW" altLang="en-US"/>
        </a:p>
      </dgm:t>
    </dgm:pt>
    <dgm:pt modelId="{284BCBDA-2B4F-4532-946C-719B7496C4C9}" type="sibTrans" cxnId="{B527EF6C-8FE9-4414-90BD-51C64BCB3A1C}">
      <dgm:prSet/>
      <dgm:spPr/>
      <dgm:t>
        <a:bodyPr/>
        <a:lstStyle/>
        <a:p>
          <a:endParaRPr lang="zh-TW" altLang="en-US"/>
        </a:p>
      </dgm:t>
    </dgm:pt>
    <dgm:pt modelId="{CAA49D15-9715-4E24-905D-2B8D373D2067}">
      <dgm:prSet phldrT="[文字]"/>
      <dgm:spPr/>
      <dgm:t>
        <a:bodyPr/>
        <a:lstStyle/>
        <a:p>
          <a:r>
            <a:rPr lang="en-US" altLang="zh-TW" dirty="0" smtClean="0"/>
            <a:t>Monitor</a:t>
          </a:r>
          <a:endParaRPr lang="zh-TW" altLang="en-US" dirty="0"/>
        </a:p>
      </dgm:t>
    </dgm:pt>
    <dgm:pt modelId="{D9C2EDD3-B5FD-422E-ADCD-A0754E917E28}" type="parTrans" cxnId="{6CC35DA3-ECE7-4689-8354-639DB2A29BBB}">
      <dgm:prSet/>
      <dgm:spPr/>
      <dgm:t>
        <a:bodyPr/>
        <a:lstStyle/>
        <a:p>
          <a:endParaRPr lang="zh-TW" altLang="en-US"/>
        </a:p>
      </dgm:t>
    </dgm:pt>
    <dgm:pt modelId="{A0E16168-C43E-414A-8875-EBADD5E58034}" type="sibTrans" cxnId="{6CC35DA3-ECE7-4689-8354-639DB2A29BBB}">
      <dgm:prSet/>
      <dgm:spPr/>
      <dgm:t>
        <a:bodyPr/>
        <a:lstStyle/>
        <a:p>
          <a:endParaRPr lang="zh-TW" altLang="en-US"/>
        </a:p>
      </dgm:t>
    </dgm:pt>
    <dgm:pt modelId="{0F23BB01-CCAE-4284-86D4-0057AC345DDA}">
      <dgm:prSet phldrT="[文字]" custT="1"/>
      <dgm:spPr/>
      <dgm:t>
        <a:bodyPr/>
        <a:lstStyle/>
        <a:p>
          <a:pPr algn="ctr"/>
          <a:r>
            <a:rPr lang="en-US" altLang="zh-TW" sz="3200" dirty="0" smtClean="0"/>
            <a:t>Risk </a:t>
          </a:r>
        </a:p>
        <a:p>
          <a:pPr algn="ctr"/>
          <a:r>
            <a:rPr lang="en-US" altLang="zh-TW" sz="3200" dirty="0" smtClean="0"/>
            <a:t>Mitigation</a:t>
          </a:r>
          <a:endParaRPr lang="zh-TW" altLang="en-US" sz="3200" dirty="0"/>
        </a:p>
      </dgm:t>
    </dgm:pt>
    <dgm:pt modelId="{60D0E5CD-A0B1-42F9-BAD7-5328A5886A17}" type="parTrans" cxnId="{5996BF4B-0E5E-45DD-AEB4-A678CC149C8D}">
      <dgm:prSet/>
      <dgm:spPr/>
      <dgm:t>
        <a:bodyPr/>
        <a:lstStyle/>
        <a:p>
          <a:endParaRPr lang="zh-TW" altLang="en-US"/>
        </a:p>
      </dgm:t>
    </dgm:pt>
    <dgm:pt modelId="{A1FC6FE8-1C2A-4593-8F33-1C1EE3B41031}" type="sibTrans" cxnId="{5996BF4B-0E5E-45DD-AEB4-A678CC149C8D}">
      <dgm:prSet/>
      <dgm:spPr/>
      <dgm:t>
        <a:bodyPr/>
        <a:lstStyle/>
        <a:p>
          <a:endParaRPr lang="zh-TW" altLang="en-US"/>
        </a:p>
      </dgm:t>
    </dgm:pt>
    <dgm:pt modelId="{1D800A38-44C7-4520-A09B-E802973E4CF8}">
      <dgm:prSet phldrT="[文字]"/>
      <dgm:spPr/>
      <dgm:t>
        <a:bodyPr/>
        <a:lstStyle/>
        <a:p>
          <a:r>
            <a:rPr lang="en-US" altLang="zh-TW" dirty="0" smtClean="0"/>
            <a:t>Identify</a:t>
          </a:r>
          <a:endParaRPr lang="zh-TW" altLang="en-US" dirty="0"/>
        </a:p>
      </dgm:t>
    </dgm:pt>
    <dgm:pt modelId="{83EC3FE9-7664-4DE0-9564-CA7FDFFB285B}" type="parTrans" cxnId="{991960E9-6507-48ED-B081-BC741A74A816}">
      <dgm:prSet/>
      <dgm:spPr/>
      <dgm:t>
        <a:bodyPr/>
        <a:lstStyle/>
        <a:p>
          <a:endParaRPr lang="zh-TW" altLang="en-US"/>
        </a:p>
      </dgm:t>
    </dgm:pt>
    <dgm:pt modelId="{0021AFA4-EB67-434E-8B3D-72E23C557CC0}" type="sibTrans" cxnId="{991960E9-6507-48ED-B081-BC741A74A816}">
      <dgm:prSet/>
      <dgm:spPr/>
      <dgm:t>
        <a:bodyPr/>
        <a:lstStyle/>
        <a:p>
          <a:endParaRPr lang="zh-TW" altLang="en-US"/>
        </a:p>
      </dgm:t>
    </dgm:pt>
    <dgm:pt modelId="{3D5F4FCD-3F64-4559-84CF-1DEA0B225D5A}" type="pres">
      <dgm:prSet presAssocID="{05CA3C3A-0277-457C-ABC0-7F8795E5F05A}" presName="arrowDiagram" presStyleCnt="0">
        <dgm:presLayoutVars>
          <dgm:chMax val="5"/>
          <dgm:dir/>
          <dgm:resizeHandles val="exact"/>
        </dgm:presLayoutVars>
      </dgm:prSet>
      <dgm:spPr/>
    </dgm:pt>
    <dgm:pt modelId="{F1B38A3C-B343-4C3B-A837-BC3F9B1DFD05}" type="pres">
      <dgm:prSet presAssocID="{05CA3C3A-0277-457C-ABC0-7F8795E5F05A}" presName="arrow" presStyleLbl="bgShp" presStyleIdx="0" presStyleCnt="1"/>
      <dgm:spPr/>
    </dgm:pt>
    <dgm:pt modelId="{667F9D15-42AD-4CF4-BFF2-95ADD4E5A9BB}" type="pres">
      <dgm:prSet presAssocID="{05CA3C3A-0277-457C-ABC0-7F8795E5F05A}" presName="arrowDiagram4" presStyleCnt="0"/>
      <dgm:spPr/>
    </dgm:pt>
    <dgm:pt modelId="{1D936279-26E8-4F13-980F-23B47768F2FA}" type="pres">
      <dgm:prSet presAssocID="{3C31D813-F165-49EB-86B8-219566153811}" presName="bullet4a" presStyleLbl="node1" presStyleIdx="0" presStyleCnt="4"/>
      <dgm:spPr/>
    </dgm:pt>
    <dgm:pt modelId="{3CA8F8B1-0BB8-473A-A235-2739ADDBAD82}" type="pres">
      <dgm:prSet presAssocID="{3C31D813-F165-49EB-86B8-219566153811}" presName="textBox4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B8743C3-C7B7-46F3-8C66-22993C06B2B9}" type="pres">
      <dgm:prSet presAssocID="{1D800A38-44C7-4520-A09B-E802973E4CF8}" presName="bullet4b" presStyleLbl="node1" presStyleIdx="1" presStyleCnt="4"/>
      <dgm:spPr/>
    </dgm:pt>
    <dgm:pt modelId="{032659C7-D34C-41C4-B0F2-6D5AC71A4331}" type="pres">
      <dgm:prSet presAssocID="{1D800A38-44C7-4520-A09B-E802973E4CF8}" presName="textBox4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A70C7D5-F77B-4FAE-9BB6-D1B28B740286}" type="pres">
      <dgm:prSet presAssocID="{CAA49D15-9715-4E24-905D-2B8D373D2067}" presName="bullet4c" presStyleLbl="node1" presStyleIdx="2" presStyleCnt="4"/>
      <dgm:spPr/>
    </dgm:pt>
    <dgm:pt modelId="{50614FBD-5FD3-477F-9480-A70F541497EE}" type="pres">
      <dgm:prSet presAssocID="{CAA49D15-9715-4E24-905D-2B8D373D2067}" presName="textBox4c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5375687-77EB-4599-BB0F-351F1575C120}" type="pres">
      <dgm:prSet presAssocID="{0F23BB01-CCAE-4284-86D4-0057AC345DDA}" presName="bullet4d" presStyleLbl="node1" presStyleIdx="3" presStyleCnt="4"/>
      <dgm:spPr/>
    </dgm:pt>
    <dgm:pt modelId="{4E1D375C-4D72-4E58-A6B6-7787F52B49FF}" type="pres">
      <dgm:prSet presAssocID="{0F23BB01-CCAE-4284-86D4-0057AC345DDA}" presName="textBox4d" presStyleLbl="revTx" presStyleIdx="3" presStyleCnt="4" custScaleX="167519" custLinFactNeighborX="14185" custLinFactNeighborY="-818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6CC35DA3-ECE7-4689-8354-639DB2A29BBB}" srcId="{05CA3C3A-0277-457C-ABC0-7F8795E5F05A}" destId="{CAA49D15-9715-4E24-905D-2B8D373D2067}" srcOrd="2" destOrd="0" parTransId="{D9C2EDD3-B5FD-422E-ADCD-A0754E917E28}" sibTransId="{A0E16168-C43E-414A-8875-EBADD5E58034}"/>
    <dgm:cxn modelId="{D4CB5F81-7709-40A6-BACC-BC1AAE8ABD22}" type="presOf" srcId="{05CA3C3A-0277-457C-ABC0-7F8795E5F05A}" destId="{3D5F4FCD-3F64-4559-84CF-1DEA0B225D5A}" srcOrd="0" destOrd="0" presId="urn:microsoft.com/office/officeart/2005/8/layout/arrow2"/>
    <dgm:cxn modelId="{5996BF4B-0E5E-45DD-AEB4-A678CC149C8D}" srcId="{05CA3C3A-0277-457C-ABC0-7F8795E5F05A}" destId="{0F23BB01-CCAE-4284-86D4-0057AC345DDA}" srcOrd="3" destOrd="0" parTransId="{60D0E5CD-A0B1-42F9-BAD7-5328A5886A17}" sibTransId="{A1FC6FE8-1C2A-4593-8F33-1C1EE3B41031}"/>
    <dgm:cxn modelId="{991960E9-6507-48ED-B081-BC741A74A816}" srcId="{05CA3C3A-0277-457C-ABC0-7F8795E5F05A}" destId="{1D800A38-44C7-4520-A09B-E802973E4CF8}" srcOrd="1" destOrd="0" parTransId="{83EC3FE9-7664-4DE0-9564-CA7FDFFB285B}" sibTransId="{0021AFA4-EB67-434E-8B3D-72E23C557CC0}"/>
    <dgm:cxn modelId="{D3F286F9-731B-4A1D-8BBD-0E308B93CA45}" type="presOf" srcId="{1D800A38-44C7-4520-A09B-E802973E4CF8}" destId="{032659C7-D34C-41C4-B0F2-6D5AC71A4331}" srcOrd="0" destOrd="0" presId="urn:microsoft.com/office/officeart/2005/8/layout/arrow2"/>
    <dgm:cxn modelId="{FF29000F-D7A9-49DC-93BD-AC8DAA8E844C}" type="presOf" srcId="{3C31D813-F165-49EB-86B8-219566153811}" destId="{3CA8F8B1-0BB8-473A-A235-2739ADDBAD82}" srcOrd="0" destOrd="0" presId="urn:microsoft.com/office/officeart/2005/8/layout/arrow2"/>
    <dgm:cxn modelId="{170CC5F7-294B-466B-B87D-F7F5490DBBE6}" type="presOf" srcId="{0F23BB01-CCAE-4284-86D4-0057AC345DDA}" destId="{4E1D375C-4D72-4E58-A6B6-7787F52B49FF}" srcOrd="0" destOrd="0" presId="urn:microsoft.com/office/officeart/2005/8/layout/arrow2"/>
    <dgm:cxn modelId="{B527EF6C-8FE9-4414-90BD-51C64BCB3A1C}" srcId="{05CA3C3A-0277-457C-ABC0-7F8795E5F05A}" destId="{3C31D813-F165-49EB-86B8-219566153811}" srcOrd="0" destOrd="0" parTransId="{AA937159-7300-4E97-801C-8FF3D3BCDE87}" sibTransId="{284BCBDA-2B4F-4532-946C-719B7496C4C9}"/>
    <dgm:cxn modelId="{832D006F-3C73-445D-99A9-22E06B15240F}" type="presOf" srcId="{CAA49D15-9715-4E24-905D-2B8D373D2067}" destId="{50614FBD-5FD3-477F-9480-A70F541497EE}" srcOrd="0" destOrd="0" presId="urn:microsoft.com/office/officeart/2005/8/layout/arrow2"/>
    <dgm:cxn modelId="{703F31F5-3172-47FE-8810-FADBE0B137B5}" type="presParOf" srcId="{3D5F4FCD-3F64-4559-84CF-1DEA0B225D5A}" destId="{F1B38A3C-B343-4C3B-A837-BC3F9B1DFD05}" srcOrd="0" destOrd="0" presId="urn:microsoft.com/office/officeart/2005/8/layout/arrow2"/>
    <dgm:cxn modelId="{077CA029-63B2-4269-98DB-CF8C75521DCC}" type="presParOf" srcId="{3D5F4FCD-3F64-4559-84CF-1DEA0B225D5A}" destId="{667F9D15-42AD-4CF4-BFF2-95ADD4E5A9BB}" srcOrd="1" destOrd="0" presId="urn:microsoft.com/office/officeart/2005/8/layout/arrow2"/>
    <dgm:cxn modelId="{3258518C-948E-4FD0-B044-AEE880093C3B}" type="presParOf" srcId="{667F9D15-42AD-4CF4-BFF2-95ADD4E5A9BB}" destId="{1D936279-26E8-4F13-980F-23B47768F2FA}" srcOrd="0" destOrd="0" presId="urn:microsoft.com/office/officeart/2005/8/layout/arrow2"/>
    <dgm:cxn modelId="{58CA9980-086A-4073-A6B3-20911C7A6D17}" type="presParOf" srcId="{667F9D15-42AD-4CF4-BFF2-95ADD4E5A9BB}" destId="{3CA8F8B1-0BB8-473A-A235-2739ADDBAD82}" srcOrd="1" destOrd="0" presId="urn:microsoft.com/office/officeart/2005/8/layout/arrow2"/>
    <dgm:cxn modelId="{0BB4C28F-4B2B-4181-BD7C-15D2F19602DC}" type="presParOf" srcId="{667F9D15-42AD-4CF4-BFF2-95ADD4E5A9BB}" destId="{8B8743C3-C7B7-46F3-8C66-22993C06B2B9}" srcOrd="2" destOrd="0" presId="urn:microsoft.com/office/officeart/2005/8/layout/arrow2"/>
    <dgm:cxn modelId="{7BBA4BD7-8275-4610-A907-54E213584A98}" type="presParOf" srcId="{667F9D15-42AD-4CF4-BFF2-95ADD4E5A9BB}" destId="{032659C7-D34C-41C4-B0F2-6D5AC71A4331}" srcOrd="3" destOrd="0" presId="urn:microsoft.com/office/officeart/2005/8/layout/arrow2"/>
    <dgm:cxn modelId="{7D70F253-CE8F-49A5-96FA-1EE929F79438}" type="presParOf" srcId="{667F9D15-42AD-4CF4-BFF2-95ADD4E5A9BB}" destId="{3A70C7D5-F77B-4FAE-9BB6-D1B28B740286}" srcOrd="4" destOrd="0" presId="urn:microsoft.com/office/officeart/2005/8/layout/arrow2"/>
    <dgm:cxn modelId="{0626872D-5B84-49A9-A94D-D93679177423}" type="presParOf" srcId="{667F9D15-42AD-4CF4-BFF2-95ADD4E5A9BB}" destId="{50614FBD-5FD3-477F-9480-A70F541497EE}" srcOrd="5" destOrd="0" presId="urn:microsoft.com/office/officeart/2005/8/layout/arrow2"/>
    <dgm:cxn modelId="{A1A0EFD5-ECAA-4343-B971-0BD35E90CAB5}" type="presParOf" srcId="{667F9D15-42AD-4CF4-BFF2-95ADD4E5A9BB}" destId="{85375687-77EB-4599-BB0F-351F1575C120}" srcOrd="6" destOrd="0" presId="urn:microsoft.com/office/officeart/2005/8/layout/arrow2"/>
    <dgm:cxn modelId="{FA9F568B-E5AF-4547-8FF3-F958444F25E0}" type="presParOf" srcId="{667F9D15-42AD-4CF4-BFF2-95ADD4E5A9BB}" destId="{4E1D375C-4D72-4E58-A6B6-7787F52B49FF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B38A3C-B343-4C3B-A837-BC3F9B1DFD05}">
      <dsp:nvSpPr>
        <dsp:cNvPr id="0" name=""/>
        <dsp:cNvSpPr/>
      </dsp:nvSpPr>
      <dsp:spPr>
        <a:xfrm>
          <a:off x="375671" y="0"/>
          <a:ext cx="7605848" cy="4753655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936279-26E8-4F13-980F-23B47768F2FA}">
      <dsp:nvSpPr>
        <dsp:cNvPr id="0" name=""/>
        <dsp:cNvSpPr/>
      </dsp:nvSpPr>
      <dsp:spPr>
        <a:xfrm>
          <a:off x="1124847" y="3534817"/>
          <a:ext cx="174934" cy="1749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A8F8B1-0BB8-473A-A235-2739ADDBAD82}">
      <dsp:nvSpPr>
        <dsp:cNvPr id="0" name=""/>
        <dsp:cNvSpPr/>
      </dsp:nvSpPr>
      <dsp:spPr>
        <a:xfrm>
          <a:off x="1212315" y="3622285"/>
          <a:ext cx="1300600" cy="1131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694" tIns="0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200" kern="1200" dirty="0" smtClean="0"/>
            <a:t>Risk</a:t>
          </a:r>
          <a:endParaRPr lang="zh-TW" altLang="en-US" sz="3200" kern="1200" dirty="0"/>
        </a:p>
      </dsp:txBody>
      <dsp:txXfrm>
        <a:off x="1212315" y="3622285"/>
        <a:ext cx="1300600" cy="1131369"/>
      </dsp:txXfrm>
    </dsp:sp>
    <dsp:sp modelId="{8B8743C3-C7B7-46F3-8C66-22993C06B2B9}">
      <dsp:nvSpPr>
        <dsp:cNvPr id="0" name=""/>
        <dsp:cNvSpPr/>
      </dsp:nvSpPr>
      <dsp:spPr>
        <a:xfrm>
          <a:off x="2360798" y="2429117"/>
          <a:ext cx="304233" cy="3042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2659C7-D34C-41C4-B0F2-6D5AC71A4331}">
      <dsp:nvSpPr>
        <dsp:cNvPr id="0" name=""/>
        <dsp:cNvSpPr/>
      </dsp:nvSpPr>
      <dsp:spPr>
        <a:xfrm>
          <a:off x="2512915" y="2581234"/>
          <a:ext cx="1597228" cy="2172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07" tIns="0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200" kern="1200" dirty="0" smtClean="0"/>
            <a:t>Identify</a:t>
          </a:r>
          <a:endParaRPr lang="zh-TW" altLang="en-US" sz="3200" kern="1200" dirty="0"/>
        </a:p>
      </dsp:txBody>
      <dsp:txXfrm>
        <a:off x="2512915" y="2581234"/>
        <a:ext cx="1597228" cy="2172420"/>
      </dsp:txXfrm>
    </dsp:sp>
    <dsp:sp modelId="{3A70C7D5-F77B-4FAE-9BB6-D1B28B740286}">
      <dsp:nvSpPr>
        <dsp:cNvPr id="0" name=""/>
        <dsp:cNvSpPr/>
      </dsp:nvSpPr>
      <dsp:spPr>
        <a:xfrm>
          <a:off x="3939011" y="1614341"/>
          <a:ext cx="403109" cy="4031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614FBD-5FD3-477F-9480-A70F541497EE}">
      <dsp:nvSpPr>
        <dsp:cNvPr id="0" name=""/>
        <dsp:cNvSpPr/>
      </dsp:nvSpPr>
      <dsp:spPr>
        <a:xfrm>
          <a:off x="4140566" y="1815896"/>
          <a:ext cx="1597228" cy="2937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600" tIns="0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200" kern="1200" dirty="0" smtClean="0"/>
            <a:t>Monitor</a:t>
          </a:r>
          <a:endParaRPr lang="zh-TW" altLang="en-US" sz="3200" kern="1200" dirty="0"/>
        </a:p>
      </dsp:txBody>
      <dsp:txXfrm>
        <a:off x="4140566" y="1815896"/>
        <a:ext cx="1597228" cy="2937758"/>
      </dsp:txXfrm>
    </dsp:sp>
    <dsp:sp modelId="{85375687-77EB-4599-BB0F-351F1575C120}">
      <dsp:nvSpPr>
        <dsp:cNvPr id="0" name=""/>
        <dsp:cNvSpPr/>
      </dsp:nvSpPr>
      <dsp:spPr>
        <a:xfrm>
          <a:off x="5657933" y="1075276"/>
          <a:ext cx="540015" cy="5400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1D375C-4D72-4E58-A6B6-7787F52B49FF}">
      <dsp:nvSpPr>
        <dsp:cNvPr id="0" name=""/>
        <dsp:cNvSpPr/>
      </dsp:nvSpPr>
      <dsp:spPr>
        <a:xfrm>
          <a:off x="5615291" y="1066343"/>
          <a:ext cx="2675660" cy="3408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6143" tIns="0" rIns="0" bIns="0" numCol="1" spcCol="1270" anchor="t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200" kern="1200" dirty="0" smtClean="0"/>
            <a:t>Risk 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200" kern="1200" dirty="0" smtClean="0"/>
            <a:t>Mitigation</a:t>
          </a:r>
          <a:endParaRPr lang="zh-TW" altLang="en-US" sz="3200" kern="1200" dirty="0"/>
        </a:p>
      </dsp:txBody>
      <dsp:txXfrm>
        <a:off x="5615291" y="1066343"/>
        <a:ext cx="2675660" cy="34083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46C551-C7D7-4E91-B761-0BAC2610D103}" type="datetimeFigureOut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043C7-9CFA-4BC8-9B66-36C0243CEA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3711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資料產生的量與種類越來越多，要了解的內容也相對變多且複雜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這些資料哪裡來的 誰在使用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043C7-9CFA-4BC8-9B66-36C0243CEA1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4291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How much time to</a:t>
            </a:r>
            <a:r>
              <a:rPr lang="en-US" altLang="zh-TW" baseline="0" dirty="0" smtClean="0"/>
              <a:t> take data into business insights like data engineers / scientists ?</a:t>
            </a:r>
          </a:p>
          <a:p>
            <a:r>
              <a:rPr lang="zh-TW" altLang="en-US" baseline="0" dirty="0" smtClean="0"/>
              <a:t>我應該要怎麼提供一個好的服務去改善現況，減少取得數據的時間，讓想要資料的人可以專注在資料上</a:t>
            </a:r>
            <a:endParaRPr lang="en-US" altLang="zh-TW" baseline="0" dirty="0" smtClean="0"/>
          </a:p>
          <a:p>
            <a:r>
              <a:rPr lang="zh-TW" altLang="en-US" baseline="0" dirty="0" smtClean="0"/>
              <a:t>大家對於資料的認知不同 </a:t>
            </a:r>
            <a:r>
              <a:rPr lang="en-US" altLang="zh-TW" baseline="0" dirty="0" smtClean="0"/>
              <a:t>IT</a:t>
            </a:r>
            <a:r>
              <a:rPr lang="zh-TW" altLang="en-US" baseline="0" dirty="0" smtClean="0"/>
              <a:t>想知道如何去使用資料 </a:t>
            </a:r>
            <a:r>
              <a:rPr lang="en-US" altLang="zh-TW" baseline="0" dirty="0" smtClean="0"/>
              <a:t>\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Business</a:t>
            </a:r>
            <a:r>
              <a:rPr lang="zh-TW" altLang="en-US" baseline="0" dirty="0" smtClean="0"/>
              <a:t>想知道這些資料代表的是什麼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043C7-9CFA-4BC8-9B66-36C0243CEA1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7828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透過取得資料的發展，風險與安全性也顯得相對重要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需要了解那些數據是比較敏感的，該怎麼監控或保護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043C7-9CFA-4BC8-9B66-36C0243CEA1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7437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怎麼利用雲端服務幫助公司轉型</a:t>
            </a:r>
            <a:endParaRPr lang="en-US" altLang="zh-TW" dirty="0" smtClean="0"/>
          </a:p>
          <a:p>
            <a:r>
              <a:rPr lang="zh-TW" altLang="en-US" dirty="0" smtClean="0"/>
              <a:t>方便控管 又能確保</a:t>
            </a:r>
            <a:r>
              <a:rPr lang="en-US" altLang="zh-TW" dirty="0" smtClean="0"/>
              <a:t>Application</a:t>
            </a:r>
            <a:r>
              <a:rPr lang="zh-TW" altLang="en-US" dirty="0" smtClean="0"/>
              <a:t>放上雲端依然可以執行順利</a:t>
            </a:r>
            <a:r>
              <a:rPr lang="en-US" altLang="zh-TW" dirty="0" smtClean="0"/>
              <a:t>?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EDW </a:t>
            </a:r>
            <a:r>
              <a:rPr lang="en-US" altLang="zh-TW" dirty="0" smtClean="0"/>
              <a:t>(Enterprise Data Warehousing) </a:t>
            </a:r>
            <a:r>
              <a:rPr lang="zh-TW" altLang="en-US" dirty="0" smtClean="0"/>
              <a:t>倉儲</a:t>
            </a:r>
            <a:endParaRPr lang="en-US" altLang="zh-TW" dirty="0" smtClean="0"/>
          </a:p>
          <a:p>
            <a:r>
              <a:rPr lang="en-US" altLang="zh-TW" dirty="0" smtClean="0"/>
              <a:t>Mainframe </a:t>
            </a:r>
            <a:r>
              <a:rPr lang="zh-TW" altLang="en-US" dirty="0" smtClean="0"/>
              <a:t>大型電腦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043C7-9CFA-4BC8-9B66-36C0243CEA1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5900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Data Owner,</a:t>
            </a:r>
            <a:r>
              <a:rPr lang="en-US" altLang="zh-TW" baseline="0" dirty="0" smtClean="0"/>
              <a:t> Quality, tag, classification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043C7-9CFA-4BC8-9B66-36C0243CEA1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284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SQL</a:t>
            </a:r>
            <a:r>
              <a:rPr lang="zh-TW" altLang="en-US" dirty="0" smtClean="0"/>
              <a:t>處裡大量資料，並內建</a:t>
            </a:r>
            <a:r>
              <a:rPr lang="en-US" altLang="zh-TW" dirty="0" smtClean="0"/>
              <a:t>ML</a:t>
            </a:r>
            <a:r>
              <a:rPr lang="zh-TW" altLang="en-US" dirty="0" smtClean="0"/>
              <a:t>，不需要移動資料。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存取資料快速，也能透過其他商業工具</a:t>
            </a:r>
            <a:r>
              <a:rPr lang="en-US" altLang="zh-TW" dirty="0" smtClean="0"/>
              <a:t>(BI)</a:t>
            </a:r>
            <a:r>
              <a:rPr lang="zh-TW" altLang="en-US" dirty="0" smtClean="0"/>
              <a:t>製作報表。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99.99%</a:t>
            </a:r>
            <a:r>
              <a:rPr lang="zh-TW" altLang="en-US" dirty="0" smtClean="0"/>
              <a:t>的運作時間，加密機制保護資料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043C7-9CFA-4BC8-9B66-36C0243CEA18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0122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可靠性提高</a:t>
            </a:r>
            <a:endParaRPr lang="en-US" altLang="zh-TW" sz="1200" b="1" i="0" kern="1200" dirty="0" smtClean="0">
              <a:solidFill>
                <a:schemeClr val="tx1"/>
              </a:solidFill>
              <a:effectLst/>
              <a:latin typeface="+mj-lt"/>
              <a:ea typeface="+mn-ea"/>
              <a:cs typeface="+mn-cs"/>
            </a:endParaRPr>
          </a:p>
          <a:p>
            <a:endParaRPr lang="en-US" altLang="zh-TW" sz="1200" b="1" i="0" kern="1200" dirty="0" smtClean="0">
              <a:solidFill>
                <a:schemeClr val="tx1"/>
              </a:solidFill>
              <a:effectLst/>
              <a:latin typeface="+mj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將日誌寫入監視系統，數據庫中以供以後查詢</a:t>
            </a:r>
            <a:endParaRPr lang="en-US" altLang="zh-TW" sz="1200" b="1" i="0" kern="1200" dirty="0" smtClean="0">
              <a:solidFill>
                <a:schemeClr val="tx1"/>
              </a:solidFill>
              <a:effectLst/>
              <a:latin typeface="+mj-lt"/>
              <a:ea typeface="+mn-ea"/>
              <a:cs typeface="+mn-cs"/>
            </a:endParaRPr>
          </a:p>
          <a:p>
            <a:endParaRPr lang="en-US" altLang="zh-TW" sz="1200" b="1" i="0" kern="1200" dirty="0" smtClean="0">
              <a:solidFill>
                <a:schemeClr val="tx1"/>
              </a:solidFill>
              <a:effectLst/>
              <a:latin typeface="+mj-lt"/>
              <a:ea typeface="+mn-ea"/>
              <a:cs typeface="+mn-cs"/>
            </a:endParaRPr>
          </a:p>
          <a:p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分發事件通知</a:t>
            </a:r>
            <a:endParaRPr lang="zh-TW" altLang="en-US" dirty="0">
              <a:latin typeface="+mj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043C7-9CFA-4BC8-9B66-36C0243CEA18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0652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Bring your own encryption key:</a:t>
            </a:r>
          </a:p>
          <a:p>
            <a:r>
              <a:rPr lang="en-US" altLang="zh-TW" dirty="0" smtClean="0"/>
              <a:t>CMEK : Customer Managed</a:t>
            </a:r>
          </a:p>
          <a:p>
            <a:r>
              <a:rPr lang="en-US" altLang="zh-TW" dirty="0" smtClean="0"/>
              <a:t>CSEK</a:t>
            </a:r>
            <a:r>
              <a:rPr lang="en-US" altLang="zh-TW" baseline="0" dirty="0" smtClean="0"/>
              <a:t> : Customer Supplied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043C7-9CFA-4BC8-9B66-36C0243CEA18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114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減輕數據洩漏的風險，可以保護指定的資源或是數據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043C7-9CFA-4BC8-9B66-36C0243CEA18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8374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1E7A-F2DB-4842-B59B-82BBA2AA41EE}" type="datetimeFigureOut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1E79-BDF5-4032-B144-CFE14F7FD3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4101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1E7A-F2DB-4842-B59B-82BBA2AA41EE}" type="datetimeFigureOut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1E79-BDF5-4032-B144-CFE14F7FD3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7884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1E7A-F2DB-4842-B59B-82BBA2AA41EE}" type="datetimeFigureOut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1E79-BDF5-4032-B144-CFE14F7FD3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01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1E7A-F2DB-4842-B59B-82BBA2AA41EE}" type="datetimeFigureOut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1E79-BDF5-4032-B144-CFE14F7FD3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4992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1E7A-F2DB-4842-B59B-82BBA2AA41EE}" type="datetimeFigureOut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1E79-BDF5-4032-B144-CFE14F7FD3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6766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1E7A-F2DB-4842-B59B-82BBA2AA41EE}" type="datetimeFigureOut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1E79-BDF5-4032-B144-CFE14F7FD3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248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1E7A-F2DB-4842-B59B-82BBA2AA41EE}" type="datetimeFigureOut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1E79-BDF5-4032-B144-CFE14F7FD3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0770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1E7A-F2DB-4842-B59B-82BBA2AA41EE}" type="datetimeFigureOut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1E79-BDF5-4032-B144-CFE14F7FD3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6569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1E7A-F2DB-4842-B59B-82BBA2AA41EE}" type="datetimeFigureOut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1E79-BDF5-4032-B144-CFE14F7FD3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37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1E7A-F2DB-4842-B59B-82BBA2AA41EE}" type="datetimeFigureOut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1E79-BDF5-4032-B144-CFE14F7FD3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9009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1E7A-F2DB-4842-B59B-82BBA2AA41EE}" type="datetimeFigureOut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1E79-BDF5-4032-B144-CFE14F7FD3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6816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81E7A-F2DB-4842-B59B-82BBA2AA41EE}" type="datetimeFigureOut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A1E79-BDF5-4032-B144-CFE14F7FD3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68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Data Catalog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580792"/>
            <a:ext cx="9144000" cy="677008"/>
          </a:xfrm>
        </p:spPr>
        <p:txBody>
          <a:bodyPr/>
          <a:lstStyle/>
          <a:p>
            <a:r>
              <a:rPr lang="en-US" altLang="zh-TW" dirty="0" smtClean="0"/>
              <a:t>DAPD   Benson Wu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977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Google Data Catalog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799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254657" y="401238"/>
            <a:ext cx="4806538" cy="6176050"/>
            <a:chOff x="1162001" y="955963"/>
            <a:chExt cx="3254423" cy="3824528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 rotWithShape="1">
            <a:blip r:embed="rId3"/>
            <a:srcRect r="4303"/>
            <a:stretch/>
          </p:blipFill>
          <p:spPr>
            <a:xfrm>
              <a:off x="1162001" y="955963"/>
              <a:ext cx="3254422" cy="1912928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 noChangeAspect="1"/>
            </p:cNvPicPr>
            <p:nvPr/>
          </p:nvPicPr>
          <p:blipFill rotWithShape="1">
            <a:blip r:embed="rId4"/>
            <a:srcRect r="4306"/>
            <a:stretch/>
          </p:blipFill>
          <p:spPr>
            <a:xfrm>
              <a:off x="1164363" y="2868891"/>
              <a:ext cx="3252061" cy="1911600"/>
            </a:xfrm>
            <a:prstGeom prst="rect">
              <a:avLst/>
            </a:prstGeom>
          </p:spPr>
        </p:pic>
      </p:grpSp>
      <p:sp>
        <p:nvSpPr>
          <p:cNvPr id="7" name="文字方塊 6"/>
          <p:cNvSpPr txBox="1"/>
          <p:nvPr/>
        </p:nvSpPr>
        <p:spPr>
          <a:xfrm>
            <a:off x="1911927" y="3321058"/>
            <a:ext cx="1910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bg2">
                    <a:lumMod val="50000"/>
                  </a:schemeClr>
                </a:solidFill>
              </a:rPr>
              <a:t>Non-GCP data assets</a:t>
            </a:r>
            <a:endParaRPr lang="zh-TW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5260370" y="3321058"/>
            <a:ext cx="6606284" cy="3256230"/>
            <a:chOff x="6080533" y="282175"/>
            <a:chExt cx="5827221" cy="1737360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22413" y="401238"/>
              <a:ext cx="2696295" cy="1568253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79495" y="398370"/>
              <a:ext cx="2725413" cy="1571120"/>
            </a:xfrm>
            <a:prstGeom prst="rect">
              <a:avLst/>
            </a:prstGeom>
          </p:spPr>
        </p:pic>
        <p:sp>
          <p:nvSpPr>
            <p:cNvPr id="13" name="圓角矩形 12"/>
            <p:cNvSpPr/>
            <p:nvPr/>
          </p:nvSpPr>
          <p:spPr>
            <a:xfrm>
              <a:off x="6080533" y="282175"/>
              <a:ext cx="5827221" cy="173736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5508458" y="976290"/>
            <a:ext cx="572868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Discover : simple UI / getting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Manage : classification / protect PII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Understand : structured schema / security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0862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01123" y="515229"/>
            <a:ext cx="8623656" cy="1325563"/>
          </a:xfrm>
        </p:spPr>
        <p:txBody>
          <a:bodyPr/>
          <a:lstStyle/>
          <a:p>
            <a:r>
              <a:rPr lang="en-US" altLang="zh-TW" dirty="0" smtClean="0"/>
              <a:t>Big </a:t>
            </a:r>
            <a:r>
              <a:rPr lang="en-US" altLang="zh-TW" dirty="0"/>
              <a:t>Q</a:t>
            </a:r>
            <a:r>
              <a:rPr lang="en-US" altLang="zh-TW" dirty="0" smtClean="0"/>
              <a:t>uery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70" y="462133"/>
            <a:ext cx="1431753" cy="1431753"/>
          </a:xfrm>
          <a:prstGeom prst="rect">
            <a:avLst/>
          </a:prstGeom>
        </p:spPr>
      </p:pic>
      <p:grpSp>
        <p:nvGrpSpPr>
          <p:cNvPr id="17" name="群組 16"/>
          <p:cNvGrpSpPr/>
          <p:nvPr/>
        </p:nvGrpSpPr>
        <p:grpSpPr>
          <a:xfrm>
            <a:off x="443971" y="3145325"/>
            <a:ext cx="1764974" cy="2012301"/>
            <a:chOff x="443970" y="3145326"/>
            <a:chExt cx="2125219" cy="2006644"/>
          </a:xfrm>
        </p:grpSpPr>
        <p:sp>
          <p:nvSpPr>
            <p:cNvPr id="6" name="圓柱 5"/>
            <p:cNvSpPr/>
            <p:nvPr/>
          </p:nvSpPr>
          <p:spPr>
            <a:xfrm>
              <a:off x="443970" y="3145326"/>
              <a:ext cx="1193887" cy="1422400"/>
            </a:xfrm>
            <a:prstGeom prst="ca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圓柱 6"/>
            <p:cNvSpPr/>
            <p:nvPr/>
          </p:nvSpPr>
          <p:spPr>
            <a:xfrm>
              <a:off x="866590" y="3382393"/>
              <a:ext cx="1193887" cy="1422400"/>
            </a:xfrm>
            <a:prstGeom prst="ca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圓柱 7"/>
            <p:cNvSpPr/>
            <p:nvPr/>
          </p:nvSpPr>
          <p:spPr>
            <a:xfrm>
              <a:off x="1375302" y="3729570"/>
              <a:ext cx="1193887" cy="1422400"/>
            </a:xfrm>
            <a:prstGeom prst="ca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788" y="3383060"/>
            <a:ext cx="1431753" cy="1431753"/>
          </a:xfrm>
          <a:prstGeom prst="rect">
            <a:avLst/>
          </a:prstGeom>
        </p:spPr>
      </p:pic>
      <p:cxnSp>
        <p:nvCxnSpPr>
          <p:cNvPr id="11" name="直線單箭頭接點 10"/>
          <p:cNvCxnSpPr/>
          <p:nvPr/>
        </p:nvCxnSpPr>
        <p:spPr>
          <a:xfrm>
            <a:off x="2482289" y="4098936"/>
            <a:ext cx="10668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5272424" y="4096265"/>
            <a:ext cx="748232" cy="136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6212951" y="2250799"/>
            <a:ext cx="555161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3200" dirty="0" smtClean="0"/>
              <a:t>Query streaming data in real-time</a:t>
            </a:r>
          </a:p>
          <a:p>
            <a:endParaRPr lang="en-US" altLang="zh-TW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3200" dirty="0"/>
              <a:t>Access data and share insights with </a:t>
            </a:r>
            <a:r>
              <a:rPr lang="en-US" altLang="zh-TW" sz="3200" dirty="0" smtClean="0"/>
              <a:t>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3200" dirty="0"/>
              <a:t>Protect </a:t>
            </a:r>
            <a:r>
              <a:rPr lang="en-US" altLang="zh-TW" sz="3200" dirty="0" smtClean="0"/>
              <a:t>data </a:t>
            </a:r>
            <a:r>
              <a:rPr lang="en-US" altLang="zh-TW" sz="3200" dirty="0"/>
              <a:t>and operate with </a:t>
            </a:r>
            <a:r>
              <a:rPr lang="en-US" altLang="zh-TW" sz="3200" dirty="0" smtClean="0"/>
              <a:t>trust</a:t>
            </a:r>
            <a:endParaRPr lang="en-US" altLang="zh-TW" sz="4000" dirty="0"/>
          </a:p>
        </p:txBody>
      </p:sp>
    </p:spTree>
    <p:extLst>
      <p:ext uri="{BB962C8B-B14F-4D97-AF65-F5344CB8AC3E}">
        <p14:creationId xmlns:p14="http://schemas.microsoft.com/office/powerpoint/2010/main" val="1107234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94466" y="365124"/>
            <a:ext cx="2904067" cy="1325563"/>
          </a:xfrm>
        </p:spPr>
        <p:txBody>
          <a:bodyPr/>
          <a:lstStyle/>
          <a:p>
            <a:r>
              <a:rPr lang="en-US" altLang="zh-TW" dirty="0" smtClean="0"/>
              <a:t>Pub / Sub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64" y="185604"/>
            <a:ext cx="1684602" cy="1684602"/>
          </a:xfrm>
          <a:prstGeom prst="rect">
            <a:avLst/>
          </a:prstGeom>
        </p:spPr>
      </p:pic>
      <p:grpSp>
        <p:nvGrpSpPr>
          <p:cNvPr id="30" name="群組 29"/>
          <p:cNvGrpSpPr/>
          <p:nvPr/>
        </p:nvGrpSpPr>
        <p:grpSpPr>
          <a:xfrm>
            <a:off x="609864" y="2429006"/>
            <a:ext cx="5631394" cy="3429927"/>
            <a:chOff x="312206" y="1870206"/>
            <a:chExt cx="7110946" cy="4838045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7799" y="3182937"/>
              <a:ext cx="2057400" cy="2219325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206" y="2151855"/>
              <a:ext cx="1689630" cy="1689630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7322" y="5003010"/>
              <a:ext cx="1705241" cy="1705241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206" y="4789489"/>
              <a:ext cx="1736725" cy="1736725"/>
            </a:xfrm>
            <a:prstGeom prst="rect">
              <a:avLst/>
            </a:prstGeom>
          </p:spPr>
        </p:pic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7322" y="1870206"/>
              <a:ext cx="1765830" cy="1765830"/>
            </a:xfrm>
            <a:prstGeom prst="rect">
              <a:avLst/>
            </a:prstGeom>
          </p:spPr>
        </p:pic>
        <p:cxnSp>
          <p:nvCxnSpPr>
            <p:cNvPr id="14" name="直線接點 13"/>
            <p:cNvCxnSpPr>
              <a:stCxn id="8" idx="3"/>
            </p:cNvCxnSpPr>
            <p:nvPr/>
          </p:nvCxnSpPr>
          <p:spPr>
            <a:xfrm>
              <a:off x="2001836" y="2996670"/>
              <a:ext cx="668868" cy="618994"/>
            </a:xfrm>
            <a:prstGeom prst="line">
              <a:avLst/>
            </a:prstGeom>
            <a:ln w="571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>
              <a:stCxn id="12" idx="1"/>
            </p:cNvCxnSpPr>
            <p:nvPr/>
          </p:nvCxnSpPr>
          <p:spPr>
            <a:xfrm flipH="1">
              <a:off x="4636295" y="2753121"/>
              <a:ext cx="1021027" cy="762265"/>
            </a:xfrm>
            <a:prstGeom prst="line">
              <a:avLst/>
            </a:prstGeom>
            <a:ln w="571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9" idx="1"/>
            </p:cNvCxnSpPr>
            <p:nvPr/>
          </p:nvCxnSpPr>
          <p:spPr>
            <a:xfrm flipH="1" flipV="1">
              <a:off x="4419600" y="5198533"/>
              <a:ext cx="1237722" cy="657098"/>
            </a:xfrm>
            <a:prstGeom prst="line">
              <a:avLst/>
            </a:prstGeom>
            <a:ln w="571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endCxn id="10" idx="3"/>
            </p:cNvCxnSpPr>
            <p:nvPr/>
          </p:nvCxnSpPr>
          <p:spPr>
            <a:xfrm flipH="1">
              <a:off x="2048931" y="5198533"/>
              <a:ext cx="799304" cy="459319"/>
            </a:xfrm>
            <a:prstGeom prst="line">
              <a:avLst/>
            </a:prstGeom>
            <a:ln w="571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文字方塊 28"/>
          <p:cNvSpPr txBox="1"/>
          <p:nvPr/>
        </p:nvSpPr>
        <p:spPr>
          <a:xfrm>
            <a:off x="6608720" y="2319503"/>
            <a:ext cx="505487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 smtClean="0"/>
              <a:t>Reliability improvement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 smtClean="0"/>
              <a:t>Logging to </a:t>
            </a:r>
            <a:r>
              <a:rPr lang="en-US" altLang="zh-TW" sz="3200" dirty="0" err="1" smtClean="0"/>
              <a:t>multipue</a:t>
            </a:r>
            <a:r>
              <a:rPr lang="en-US" altLang="zh-TW" sz="3200" dirty="0" smtClean="0"/>
              <a:t>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 smtClean="0"/>
              <a:t>Distributing event notifications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14252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6" y="364655"/>
            <a:ext cx="2735951" cy="182065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612198"/>
            <a:ext cx="4412352" cy="1325563"/>
          </a:xfrm>
        </p:spPr>
        <p:txBody>
          <a:bodyPr/>
          <a:lstStyle/>
          <a:p>
            <a:r>
              <a:rPr lang="en-US" altLang="zh-TW" dirty="0" smtClean="0"/>
              <a:t>Cloud Storage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700464" y="2625354"/>
            <a:ext cx="672184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4000" dirty="0" smtClean="0"/>
              <a:t>Storage any other file formats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4000" dirty="0" smtClean="0"/>
              <a:t>Encryption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4000" dirty="0" smtClean="0"/>
              <a:t>Grant permissions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40084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62" y="2270083"/>
            <a:ext cx="5174949" cy="370947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750" y="2270083"/>
            <a:ext cx="5179268" cy="3709477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975868" y="441642"/>
            <a:ext cx="6546384" cy="1172528"/>
            <a:chOff x="3503839" y="960957"/>
            <a:chExt cx="6546384" cy="1172528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3839" y="960957"/>
              <a:ext cx="1172528" cy="1172528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4851171" y="1224055"/>
              <a:ext cx="51990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3600" dirty="0">
                  <a:solidFill>
                    <a:schemeClr val="bg2">
                      <a:lumMod val="50000"/>
                    </a:schemeClr>
                  </a:solidFill>
                </a:rPr>
                <a:t>Data Loss </a:t>
              </a:r>
              <a:r>
                <a:rPr lang="en-US" altLang="zh-TW" sz="3600" dirty="0" smtClean="0">
                  <a:solidFill>
                    <a:schemeClr val="bg2">
                      <a:lumMod val="50000"/>
                    </a:schemeClr>
                  </a:solidFill>
                </a:rPr>
                <a:t>Prevention (DLP)</a:t>
              </a:r>
              <a:endParaRPr lang="zh-TW" altLang="en-US" sz="3600" dirty="0"/>
            </a:p>
          </p:txBody>
        </p:sp>
      </p:grpSp>
      <p:sp>
        <p:nvSpPr>
          <p:cNvPr id="8" name="向右箭號 7"/>
          <p:cNvSpPr/>
          <p:nvPr/>
        </p:nvSpPr>
        <p:spPr>
          <a:xfrm>
            <a:off x="5735688" y="4081719"/>
            <a:ext cx="556953" cy="357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7838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1439" y="858132"/>
            <a:ext cx="49953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/>
              <a:t>Metadata access governed by </a:t>
            </a:r>
            <a:endParaRPr lang="en-US" altLang="zh-TW" sz="2400" b="1" dirty="0" smtClean="0"/>
          </a:p>
          <a:p>
            <a:pPr algn="ctr"/>
            <a:r>
              <a:rPr lang="en-US" altLang="zh-TW" sz="2400" b="1" dirty="0" smtClean="0"/>
              <a:t>Identity </a:t>
            </a:r>
            <a:r>
              <a:rPr lang="en-US" altLang="zh-TW" sz="2400" b="1" dirty="0"/>
              <a:t>and Access Management (IAM)</a:t>
            </a:r>
            <a:endParaRPr lang="zh-TW" altLang="en-US" sz="2400" b="1" dirty="0"/>
          </a:p>
        </p:txBody>
      </p:sp>
      <p:grpSp>
        <p:nvGrpSpPr>
          <p:cNvPr id="7" name="群組 6"/>
          <p:cNvGrpSpPr/>
          <p:nvPr/>
        </p:nvGrpSpPr>
        <p:grpSpPr>
          <a:xfrm>
            <a:off x="336188" y="2431468"/>
            <a:ext cx="5245833" cy="3386644"/>
            <a:chOff x="685773" y="2289725"/>
            <a:chExt cx="5245833" cy="3386644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5773" y="2668386"/>
              <a:ext cx="5245833" cy="3007983"/>
            </a:xfrm>
            <a:prstGeom prst="rect">
              <a:avLst/>
            </a:prstGeom>
          </p:spPr>
        </p:pic>
        <p:sp>
          <p:nvSpPr>
            <p:cNvPr id="4" name="文字方塊 3"/>
            <p:cNvSpPr txBox="1"/>
            <p:nvPr/>
          </p:nvSpPr>
          <p:spPr>
            <a:xfrm>
              <a:off x="756458" y="3408219"/>
              <a:ext cx="7314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Role</a:t>
              </a:r>
              <a:endParaRPr lang="zh-TW" altLang="en-US" sz="2400" dirty="0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3435927" y="2289725"/>
              <a:ext cx="15490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Permission</a:t>
              </a:r>
              <a:endParaRPr lang="zh-TW" altLang="en-US" sz="2400" dirty="0"/>
            </a:p>
          </p:txBody>
        </p:sp>
      </p:grp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2691" y="2291293"/>
            <a:ext cx="4381142" cy="352681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982691" y="1042797"/>
            <a:ext cx="43516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rgbClr val="202124"/>
                </a:solidFill>
              </a:rPr>
              <a:t>VPC </a:t>
            </a:r>
            <a:r>
              <a:rPr lang="en-US" altLang="zh-TW" sz="2400" b="1" dirty="0">
                <a:solidFill>
                  <a:srgbClr val="202124"/>
                </a:solidFill>
              </a:rPr>
              <a:t>Service Controls perimeters </a:t>
            </a:r>
            <a:endParaRPr lang="en-US" altLang="zh-TW" sz="2400" b="1" dirty="0" smtClean="0">
              <a:solidFill>
                <a:srgbClr val="2021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24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Our Data Catalog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666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5129348" y="2865121"/>
            <a:ext cx="1976846" cy="6966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SDM</a:t>
            </a:r>
            <a:r>
              <a:rPr lang="zh-TW" altLang="en-US" dirty="0" smtClean="0"/>
              <a:t> </a:t>
            </a:r>
            <a:r>
              <a:rPr lang="en-US" altLang="zh-TW" dirty="0" smtClean="0"/>
              <a:t>Portal</a:t>
            </a:r>
            <a:endParaRPr lang="zh-TW" altLang="en-US" dirty="0"/>
          </a:p>
        </p:txBody>
      </p:sp>
      <p:sp>
        <p:nvSpPr>
          <p:cNvPr id="3" name="圓角矩形 2"/>
          <p:cNvSpPr/>
          <p:nvPr/>
        </p:nvSpPr>
        <p:spPr>
          <a:xfrm>
            <a:off x="2364376" y="988424"/>
            <a:ext cx="1976846" cy="6966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Ingestion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7963989" y="988424"/>
            <a:ext cx="1976846" cy="69668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Searching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2364376" y="4158344"/>
            <a:ext cx="1976846" cy="69668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Security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7963989" y="4158344"/>
            <a:ext cx="1976846" cy="69668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Visualization</a:t>
            </a:r>
            <a:endParaRPr lang="zh-TW" altLang="en-US" dirty="0"/>
          </a:p>
        </p:txBody>
      </p:sp>
      <p:cxnSp>
        <p:nvCxnSpPr>
          <p:cNvPr id="8" name="肘形接點 7"/>
          <p:cNvCxnSpPr>
            <a:stCxn id="3" idx="3"/>
            <a:endCxn id="2" idx="1"/>
          </p:cNvCxnSpPr>
          <p:nvPr/>
        </p:nvCxnSpPr>
        <p:spPr>
          <a:xfrm>
            <a:off x="4341222" y="1336767"/>
            <a:ext cx="788126" cy="1876697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肘形接點 8"/>
          <p:cNvCxnSpPr>
            <a:stCxn id="5" idx="3"/>
            <a:endCxn id="2" idx="1"/>
          </p:cNvCxnSpPr>
          <p:nvPr/>
        </p:nvCxnSpPr>
        <p:spPr>
          <a:xfrm flipV="1">
            <a:off x="4341222" y="3213464"/>
            <a:ext cx="788126" cy="1293223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肘形接點 11"/>
          <p:cNvCxnSpPr>
            <a:stCxn id="4" idx="1"/>
            <a:endCxn id="2" idx="3"/>
          </p:cNvCxnSpPr>
          <p:nvPr/>
        </p:nvCxnSpPr>
        <p:spPr>
          <a:xfrm rot="10800000" flipV="1">
            <a:off x="7106195" y="1336766"/>
            <a:ext cx="857795" cy="1876697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肘形接點 14"/>
          <p:cNvCxnSpPr>
            <a:stCxn id="6" idx="1"/>
            <a:endCxn id="2" idx="3"/>
          </p:cNvCxnSpPr>
          <p:nvPr/>
        </p:nvCxnSpPr>
        <p:spPr>
          <a:xfrm rot="10800000">
            <a:off x="7106195" y="3213465"/>
            <a:ext cx="857795" cy="1293223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2364376" y="1813449"/>
            <a:ext cx="1976846" cy="92333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RDB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 smtClean="0"/>
              <a:t>Hbase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Cassandra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963989" y="1813448"/>
            <a:ext cx="1976846" cy="92333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Data Owner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Data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DAO API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2364376" y="4983372"/>
            <a:ext cx="1976846" cy="64633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A&amp;A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Invalid IP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7963989" y="4983372"/>
            <a:ext cx="1976846" cy="64633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Data 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DAO </a:t>
            </a:r>
            <a:r>
              <a:rPr lang="en-US" altLang="zh-TW" dirty="0"/>
              <a:t>U</a:t>
            </a:r>
            <a:r>
              <a:rPr lang="en-US" altLang="zh-TW" dirty="0" smtClean="0"/>
              <a:t>sage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11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What’s Data Catalog ?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37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群組 28"/>
          <p:cNvGrpSpPr/>
          <p:nvPr/>
        </p:nvGrpSpPr>
        <p:grpSpPr>
          <a:xfrm>
            <a:off x="425533" y="1953491"/>
            <a:ext cx="10778803" cy="4505498"/>
            <a:chOff x="390698" y="1770611"/>
            <a:chExt cx="10778803" cy="4505498"/>
          </a:xfrm>
        </p:grpSpPr>
        <p:sp>
          <p:nvSpPr>
            <p:cNvPr id="2" name="雲朵形 1"/>
            <p:cNvSpPr/>
            <p:nvPr/>
          </p:nvSpPr>
          <p:spPr>
            <a:xfrm>
              <a:off x="2718633" y="3358893"/>
              <a:ext cx="2601884" cy="1313411"/>
            </a:xfrm>
            <a:prstGeom prst="clou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smtClean="0"/>
                <a:t>Data Catalog</a:t>
              </a:r>
              <a:endParaRPr lang="zh-TW" altLang="en-US" sz="2000" dirty="0"/>
            </a:p>
          </p:txBody>
        </p:sp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631" y="1877339"/>
              <a:ext cx="1336431" cy="1336431"/>
            </a:xfrm>
            <a:prstGeom prst="rect">
              <a:avLst/>
            </a:prstGeom>
          </p:spPr>
        </p:pic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861" y="3442574"/>
              <a:ext cx="1133858" cy="1146050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72" y="4916505"/>
              <a:ext cx="1176047" cy="1176047"/>
            </a:xfrm>
            <a:prstGeom prst="rect">
              <a:avLst/>
            </a:prstGeom>
          </p:spPr>
        </p:pic>
        <p:cxnSp>
          <p:nvCxnSpPr>
            <p:cNvPr id="7" name="直線單箭頭接點 6"/>
            <p:cNvCxnSpPr>
              <a:stCxn id="3" idx="3"/>
            </p:cNvCxnSpPr>
            <p:nvPr/>
          </p:nvCxnSpPr>
          <p:spPr>
            <a:xfrm>
              <a:off x="2005062" y="2545555"/>
              <a:ext cx="816914" cy="8820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線單箭頭接點 7"/>
            <p:cNvCxnSpPr>
              <a:stCxn id="4" idx="3"/>
              <a:endCxn id="2" idx="2"/>
            </p:cNvCxnSpPr>
            <p:nvPr/>
          </p:nvCxnSpPr>
          <p:spPr>
            <a:xfrm>
              <a:off x="1901719" y="4015599"/>
              <a:ext cx="8249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>
              <a:stCxn id="5" idx="3"/>
            </p:cNvCxnSpPr>
            <p:nvPr/>
          </p:nvCxnSpPr>
          <p:spPr>
            <a:xfrm flipV="1">
              <a:off x="1901719" y="4620255"/>
              <a:ext cx="986707" cy="8842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5516" y="4073683"/>
              <a:ext cx="1277914" cy="1277914"/>
            </a:xfrm>
            <a:prstGeom prst="rect">
              <a:avLst/>
            </a:prstGeom>
          </p:spPr>
        </p:pic>
        <p:sp>
          <p:nvSpPr>
            <p:cNvPr id="17" name="圓角矩形 16"/>
            <p:cNvSpPr/>
            <p:nvPr/>
          </p:nvSpPr>
          <p:spPr>
            <a:xfrm>
              <a:off x="390698" y="1770611"/>
              <a:ext cx="5162203" cy="4505498"/>
            </a:xfrm>
            <a:prstGeom prst="round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向右箭號 17"/>
            <p:cNvSpPr/>
            <p:nvPr/>
          </p:nvSpPr>
          <p:spPr>
            <a:xfrm>
              <a:off x="5896903" y="3760533"/>
              <a:ext cx="781397" cy="4530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8261141" y="2461326"/>
              <a:ext cx="2908360" cy="31085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sz="2800" dirty="0" smtClean="0"/>
                <a:t>Easy to find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TW" sz="28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TW" sz="28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sz="2800" dirty="0" smtClean="0"/>
                <a:t>Understand data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TW" sz="28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TW" sz="28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sz="2800" dirty="0" smtClean="0"/>
                <a:t>Manage</a:t>
              </a:r>
              <a:endParaRPr lang="zh-TW" altLang="en-US" sz="2800" dirty="0"/>
            </a:p>
          </p:txBody>
        </p:sp>
        <p:pic>
          <p:nvPicPr>
            <p:cNvPr id="21" name="圖片 2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3529" y="3416208"/>
              <a:ext cx="1001021" cy="1001021"/>
            </a:xfrm>
            <a:prstGeom prst="rect">
              <a:avLst/>
            </a:prstGeom>
          </p:spPr>
        </p:pic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1111" b="90000" l="7778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0012" y="2164042"/>
              <a:ext cx="1263534" cy="1263534"/>
            </a:xfrm>
            <a:prstGeom prst="rect">
              <a:avLst/>
            </a:prstGeom>
          </p:spPr>
        </p:pic>
      </p:grpSp>
      <p:sp>
        <p:nvSpPr>
          <p:cNvPr id="28" name="文字方塊 27"/>
          <p:cNvSpPr txBox="1"/>
          <p:nvPr/>
        </p:nvSpPr>
        <p:spPr>
          <a:xfrm>
            <a:off x="425533" y="497959"/>
            <a:ext cx="9590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Data management for big data and self-service analytics</a:t>
            </a:r>
            <a:endParaRPr lang="zh-TW" altLang="en-US" sz="2400" dirty="0"/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333" y="4874644"/>
            <a:ext cx="992561" cy="111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3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l="8702" t="13333" r="8798" b="5385"/>
          <a:stretch/>
        </p:blipFill>
        <p:spPr>
          <a:xfrm>
            <a:off x="290740" y="1579546"/>
            <a:ext cx="7264400" cy="40259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l="11794" t="25397" r="57641" b="12587"/>
          <a:stretch/>
        </p:blipFill>
        <p:spPr>
          <a:xfrm>
            <a:off x="7867651" y="1419192"/>
            <a:ext cx="4025446" cy="459425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4" name="弧形箭號 (上彎) 3"/>
          <p:cNvSpPr/>
          <p:nvPr/>
        </p:nvSpPr>
        <p:spPr>
          <a:xfrm rot="21150383">
            <a:off x="4648200" y="5524499"/>
            <a:ext cx="3524250" cy="911225"/>
          </a:xfrm>
          <a:prstGeom prst="curvedUpArrow">
            <a:avLst>
              <a:gd name="adj1" fmla="val 25000"/>
              <a:gd name="adj2" fmla="val 50000"/>
              <a:gd name="adj3" fmla="val 46429"/>
            </a:avLst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430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 need data catalog ?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9994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Big Data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183" b="96429" l="10000" r="90000">
                        <a14:foregroundMark x1="28261" y1="24802" x2="28261" y2="24802"/>
                        <a14:foregroundMark x1="26413" y1="47817" x2="26413" y2="47817"/>
                        <a14:foregroundMark x1="29348" y1="85714" x2="29348" y2="85714"/>
                        <a14:foregroundMark x1="33043" y1="96429" x2="33043" y2="96429"/>
                        <a14:foregroundMark x1="28043" y1="55357" x2="28043" y2="55357"/>
                        <a14:foregroundMark x1="24783" y1="55556" x2="24783" y2="55556"/>
                        <a14:foregroundMark x1="33370" y1="82937" x2="33370" y2="82937"/>
                        <a14:foregroundMark x1="32174" y1="25000" x2="32174" y2="25000"/>
                        <a14:foregroundMark x1="32826" y1="24008" x2="32826" y2="24008"/>
                        <a14:foregroundMark x1="33478" y1="22817" x2="33478" y2="22817"/>
                        <a14:foregroundMark x1="69239" y1="25198" x2="69239" y2="25198"/>
                        <a14:foregroundMark x1="65217" y1="24603" x2="65217" y2="24603"/>
                        <a14:foregroundMark x1="73913" y1="55952" x2="73913" y2="55952"/>
                        <a14:foregroundMark x1="71957" y1="57341" x2="71957" y2="57341"/>
                        <a14:foregroundMark x1="73696" y1="56349" x2="73696" y2="56349"/>
                        <a14:foregroundMark x1="70761" y1="83532" x2="70761" y2="83532"/>
                        <a14:foregroundMark x1="70761" y1="83532" x2="70761" y2="83532"/>
                        <a14:foregroundMark x1="57391" y1="61111" x2="57391" y2="61111"/>
                        <a14:foregroundMark x1="55435" y1="48214" x2="55435" y2="48214"/>
                        <a14:foregroundMark x1="55435" y1="48214" x2="55435" y2="48214"/>
                        <a14:foregroundMark x1="48370" y1="48214" x2="48370" y2="48214"/>
                        <a14:foregroundMark x1="48370" y1="48214" x2="48370" y2="48214"/>
                        <a14:foregroundMark x1="55870" y1="54167" x2="55870" y2="54167"/>
                        <a14:foregroundMark x1="55870" y1="54167" x2="55870" y2="54167"/>
                        <a14:foregroundMark x1="50109" y1="59524" x2="50109" y2="59524"/>
                        <a14:foregroundMark x1="50109" y1="59524" x2="50109" y2="59524"/>
                        <a14:foregroundMark x1="50000" y1="65476" x2="50000" y2="65476"/>
                        <a14:foregroundMark x1="50652" y1="62698" x2="50652" y2="62698"/>
                        <a14:foregroundMark x1="33370" y1="86111" x2="33370" y2="86111"/>
                        <a14:foregroundMark x1="24783" y1="54365" x2="24783" y2="54365"/>
                        <a14:foregroundMark x1="24783" y1="54365" x2="24783" y2="54365"/>
                        <a14:foregroundMark x1="25326" y1="53571" x2="25326" y2="53571"/>
                        <a14:foregroundMark x1="24674" y1="57341" x2="24674" y2="57341"/>
                        <a14:foregroundMark x1="67391" y1="27778" x2="67391" y2="27778"/>
                        <a14:foregroundMark x1="34674" y1="22222" x2="34674" y2="22222"/>
                        <a14:foregroundMark x1="34783" y1="23810" x2="34783" y2="23810"/>
                        <a14:foregroundMark x1="29348" y1="54563" x2="29348" y2="54563"/>
                        <a14:foregroundMark x1="29457" y1="53770" x2="29457" y2="53770"/>
                        <a14:foregroundMark x1="24130" y1="53770" x2="24130" y2="53770"/>
                        <a14:foregroundMark x1="49130" y1="2183" x2="49130" y2="2183"/>
                        <a14:foregroundMark x1="50109" y1="26389" x2="50109" y2="26389"/>
                        <a14:foregroundMark x1="38152" y1="35516" x2="38152" y2="35516"/>
                        <a14:foregroundMark x1="40761" y1="39881" x2="40761" y2="39881"/>
                        <a14:foregroundMark x1="61957" y1="34921" x2="61957" y2="34921"/>
                        <a14:foregroundMark x1="66196" y1="56746" x2="66196" y2="56746"/>
                        <a14:foregroundMark x1="61739" y1="79762" x2="61739" y2="79762"/>
                        <a14:foregroundMark x1="38696" y1="79960" x2="38696" y2="79960"/>
                        <a14:foregroundMark x1="33261" y1="56746" x2="33261" y2="56746"/>
                        <a14:foregroundMark x1="23913" y1="55159" x2="23913" y2="55159"/>
                        <a14:foregroundMark x1="28913" y1="52976" x2="28913" y2="52976"/>
                        <a14:foregroundMark x1="47717" y1="48413" x2="47717" y2="48413"/>
                        <a14:foregroundMark x1="42391" y1="43254" x2="42391" y2="43254"/>
                        <a14:foregroundMark x1="37065" y1="56746" x2="37065" y2="56746"/>
                        <a14:foregroundMark x1="33587" y1="57143" x2="33587" y2="571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541" y="1825625"/>
            <a:ext cx="7942918" cy="4351338"/>
          </a:xfrm>
        </p:spPr>
      </p:pic>
      <p:cxnSp>
        <p:nvCxnSpPr>
          <p:cNvPr id="9" name="直線接點 8"/>
          <p:cNvCxnSpPr/>
          <p:nvPr/>
        </p:nvCxnSpPr>
        <p:spPr>
          <a:xfrm flipV="1">
            <a:off x="5204460" y="4846320"/>
            <a:ext cx="457200" cy="449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V="1">
            <a:off x="4810125" y="4276725"/>
            <a:ext cx="536575" cy="2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H="1" flipV="1">
            <a:off x="6604000" y="4886325"/>
            <a:ext cx="412750" cy="387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H="1" flipV="1">
            <a:off x="6845300" y="4276725"/>
            <a:ext cx="485775" cy="2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H="1">
            <a:off x="6567488" y="3373437"/>
            <a:ext cx="449262" cy="31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V="1">
            <a:off x="6108700" y="2978151"/>
            <a:ext cx="0" cy="554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5170805" y="3373437"/>
            <a:ext cx="351790" cy="359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089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Self-service analytics</a:t>
            </a:r>
            <a:endParaRPr lang="zh-TW" altLang="en-US" dirty="0"/>
          </a:p>
        </p:txBody>
      </p:sp>
      <p:graphicFrame>
        <p:nvGraphicFramePr>
          <p:cNvPr id="8" name="圖表 7"/>
          <p:cNvGraphicFramePr/>
          <p:nvPr>
            <p:extLst>
              <p:ext uri="{D42A27DB-BD31-4B8C-83A1-F6EECF244321}">
                <p14:modId xmlns:p14="http://schemas.microsoft.com/office/powerpoint/2010/main" val="3906024868"/>
              </p:ext>
            </p:extLst>
          </p:nvPr>
        </p:nvGraphicFramePr>
        <p:xfrm>
          <a:off x="838200" y="1690688"/>
          <a:ext cx="5210629" cy="4187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6274624" y="1690688"/>
            <a:ext cx="242669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 smtClean="0"/>
              <a:t>Discover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 smtClean="0"/>
              <a:t>Understand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 smtClean="0"/>
              <a:t>Contribute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 smtClean="0"/>
              <a:t>Consume</a:t>
            </a:r>
            <a:endParaRPr lang="en-US" altLang="zh-TW" sz="3200" dirty="0" smtClean="0"/>
          </a:p>
        </p:txBody>
      </p:sp>
      <p:sp>
        <p:nvSpPr>
          <p:cNvPr id="10" name="文字方塊 9"/>
          <p:cNvSpPr txBox="1"/>
          <p:nvPr/>
        </p:nvSpPr>
        <p:spPr>
          <a:xfrm>
            <a:off x="2786743" y="5878059"/>
            <a:ext cx="1622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Time Spent</a:t>
            </a:r>
            <a:endParaRPr lang="zh-TW" altLang="en-US" sz="2400" b="1" dirty="0"/>
          </a:p>
        </p:txBody>
      </p:sp>
      <p:sp>
        <p:nvSpPr>
          <p:cNvPr id="11" name="上-下雙向箭號 10"/>
          <p:cNvSpPr/>
          <p:nvPr/>
        </p:nvSpPr>
        <p:spPr>
          <a:xfrm rot="19449961">
            <a:off x="2833244" y="3142052"/>
            <a:ext cx="495300" cy="1409360"/>
          </a:xfrm>
          <a:prstGeom prst="up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2770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Risk Management &amp; Compliance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069163"/>
              </p:ext>
            </p:extLst>
          </p:nvPr>
        </p:nvGraphicFramePr>
        <p:xfrm>
          <a:off x="957943" y="1690688"/>
          <a:ext cx="8440057" cy="4753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3381829" y="5007429"/>
            <a:ext cx="4439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i="1" dirty="0" smtClean="0">
                <a:solidFill>
                  <a:srgbClr val="7030A0"/>
                </a:solidFill>
                <a:latin typeface="Bahnschrift SemiBold" panose="020B0502040204020203" pitchFamily="34" charset="0"/>
              </a:rPr>
              <a:t>How can I secure the sensitive data ?</a:t>
            </a:r>
            <a:endParaRPr lang="zh-TW" altLang="en-US" sz="2000" i="1" dirty="0">
              <a:solidFill>
                <a:srgbClr val="7030A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290458" y="4067515"/>
            <a:ext cx="4087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i="1" dirty="0" smtClean="0">
                <a:solidFill>
                  <a:srgbClr val="7030A0"/>
                </a:solidFill>
                <a:latin typeface="Bahnschrift SemiBold" panose="020B0502040204020203" pitchFamily="34" charset="0"/>
              </a:rPr>
              <a:t>Who has access to sensitive data?</a:t>
            </a:r>
            <a:endParaRPr lang="zh-TW" altLang="en-US" sz="2000" i="1" dirty="0">
              <a:solidFill>
                <a:srgbClr val="7030A0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95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3"/>
          <a:srcRect l="12757" t="34524" r="43605" b="6176"/>
          <a:stretch/>
        </p:blipFill>
        <p:spPr>
          <a:xfrm>
            <a:off x="2344737" y="885030"/>
            <a:ext cx="7502525" cy="573479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Cloud Migration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2375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2580</TotalTime>
  <Words>448</Words>
  <Application>Microsoft Office PowerPoint</Application>
  <PresentationFormat>寬螢幕</PresentationFormat>
  <Paragraphs>121</Paragraphs>
  <Slides>18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新細明體</vt:lpstr>
      <vt:lpstr>Arial</vt:lpstr>
      <vt:lpstr>Bahnschrift SemiBold</vt:lpstr>
      <vt:lpstr>Calibri</vt:lpstr>
      <vt:lpstr>Calibri Light</vt:lpstr>
      <vt:lpstr>Office 佈景主題</vt:lpstr>
      <vt:lpstr>Data Catalog</vt:lpstr>
      <vt:lpstr>What’s Data Catalog ?</vt:lpstr>
      <vt:lpstr>PowerPoint 簡報</vt:lpstr>
      <vt:lpstr>PowerPoint 簡報</vt:lpstr>
      <vt:lpstr>Why need data catalog ?</vt:lpstr>
      <vt:lpstr>Big Data</vt:lpstr>
      <vt:lpstr>Self-service analytics</vt:lpstr>
      <vt:lpstr>Risk Management &amp; Compliance</vt:lpstr>
      <vt:lpstr>Cloud Migration</vt:lpstr>
      <vt:lpstr>Google Data Catalog</vt:lpstr>
      <vt:lpstr>PowerPoint 簡報</vt:lpstr>
      <vt:lpstr>Big Query</vt:lpstr>
      <vt:lpstr>Pub / Sub</vt:lpstr>
      <vt:lpstr>Cloud Storage</vt:lpstr>
      <vt:lpstr>PowerPoint 簡報</vt:lpstr>
      <vt:lpstr>PowerPoint 簡報</vt:lpstr>
      <vt:lpstr>Our Data Catalog</vt:lpstr>
      <vt:lpstr>PowerPoint 簡報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Catalog</dc:title>
  <dc:creator>WuBenson</dc:creator>
  <cp:lastModifiedBy>WuBenson</cp:lastModifiedBy>
  <cp:revision>52</cp:revision>
  <dcterms:created xsi:type="dcterms:W3CDTF">2021-04-10T06:27:02Z</dcterms:created>
  <dcterms:modified xsi:type="dcterms:W3CDTF">2021-04-19T16:19:31Z</dcterms:modified>
</cp:coreProperties>
</file>