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9"/>
  </p:notesMasterIdLst>
  <p:sldIdLst>
    <p:sldId id="404" r:id="rId2"/>
    <p:sldId id="583" r:id="rId3"/>
    <p:sldId id="584" r:id="rId4"/>
    <p:sldId id="591" r:id="rId5"/>
    <p:sldId id="585" r:id="rId6"/>
    <p:sldId id="592" r:id="rId7"/>
    <p:sldId id="650" r:id="rId8"/>
    <p:sldId id="586" r:id="rId9"/>
    <p:sldId id="593" r:id="rId10"/>
    <p:sldId id="594" r:id="rId11"/>
    <p:sldId id="651" r:id="rId12"/>
    <p:sldId id="644" r:id="rId13"/>
    <p:sldId id="656" r:id="rId14"/>
    <p:sldId id="657" r:id="rId15"/>
    <p:sldId id="658" r:id="rId16"/>
    <p:sldId id="645" r:id="rId17"/>
    <p:sldId id="607" r:id="rId18"/>
    <p:sldId id="640" r:id="rId19"/>
    <p:sldId id="652" r:id="rId20"/>
    <p:sldId id="608" r:id="rId21"/>
    <p:sldId id="617" r:id="rId22"/>
    <p:sldId id="618" r:id="rId23"/>
    <p:sldId id="646" r:id="rId24"/>
    <p:sldId id="600" r:id="rId25"/>
    <p:sldId id="647" r:id="rId26"/>
    <p:sldId id="648" r:id="rId27"/>
    <p:sldId id="601" r:id="rId28"/>
    <p:sldId id="649" r:id="rId29"/>
    <p:sldId id="631" r:id="rId30"/>
    <p:sldId id="634" r:id="rId31"/>
    <p:sldId id="670" r:id="rId32"/>
    <p:sldId id="635" r:id="rId33"/>
    <p:sldId id="671" r:id="rId34"/>
    <p:sldId id="636" r:id="rId35"/>
    <p:sldId id="672" r:id="rId36"/>
    <p:sldId id="637" r:id="rId37"/>
    <p:sldId id="673" r:id="rId38"/>
    <p:sldId id="638" r:id="rId39"/>
    <p:sldId id="674" r:id="rId40"/>
    <p:sldId id="641" r:id="rId41"/>
    <p:sldId id="642" r:id="rId42"/>
    <p:sldId id="643" r:id="rId43"/>
    <p:sldId id="653" r:id="rId44"/>
    <p:sldId id="603" r:id="rId45"/>
    <p:sldId id="589" r:id="rId46"/>
    <p:sldId id="610" r:id="rId47"/>
    <p:sldId id="632" r:id="rId48"/>
    <p:sldId id="633" r:id="rId49"/>
    <p:sldId id="639" r:id="rId50"/>
    <p:sldId id="676" r:id="rId51"/>
    <p:sldId id="675" r:id="rId52"/>
    <p:sldId id="677" r:id="rId53"/>
    <p:sldId id="678" r:id="rId54"/>
    <p:sldId id="679" r:id="rId55"/>
    <p:sldId id="680" r:id="rId56"/>
    <p:sldId id="654" r:id="rId57"/>
    <p:sldId id="655" r:id="rId5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66"/>
    <a:srgbClr val="33CCFF"/>
    <a:srgbClr val="339933"/>
    <a:srgbClr val="FFFF00"/>
    <a:srgbClr val="00FF00"/>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15" autoAdjust="0"/>
    <p:restoredTop sz="94719" autoAdjust="0"/>
  </p:normalViewPr>
  <p:slideViewPr>
    <p:cSldViewPr>
      <p:cViewPr varScale="1">
        <p:scale>
          <a:sx n="47" d="100"/>
          <a:sy n="47" d="100"/>
        </p:scale>
        <p:origin x="60" y="49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185526-0FE8-446F-B7EA-493B1101ECE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027" name="Rectangle 3">
            <a:extLst>
              <a:ext uri="{FF2B5EF4-FFF2-40B4-BE49-F238E27FC236}">
                <a16:creationId xmlns:a16="http://schemas.microsoft.com/office/drawing/2014/main" id="{4D5BD646-928E-4354-AB2B-BC16BE8B1C1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9670186E-8E9A-4E7C-9A9F-32A42F0127B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F0E05F78-7309-42E7-AD2F-1DB92580F7E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0" name="Rectangle 6">
            <a:extLst>
              <a:ext uri="{FF2B5EF4-FFF2-40B4-BE49-F238E27FC236}">
                <a16:creationId xmlns:a16="http://schemas.microsoft.com/office/drawing/2014/main" id="{7E0088C1-D814-45F8-894B-1F78DAC4569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031" name="Rectangle 7">
            <a:extLst>
              <a:ext uri="{FF2B5EF4-FFF2-40B4-BE49-F238E27FC236}">
                <a16:creationId xmlns:a16="http://schemas.microsoft.com/office/drawing/2014/main" id="{C8F73069-82AE-4B39-9894-6A3FADCAD72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C4B0606-F5B7-458F-9870-790D1AC4DC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88EAE688-EC21-4DE4-94FE-1717C1A3407E}"/>
              </a:ext>
            </a:extLst>
          </p:cNvPr>
          <p:cNvSpPr>
            <a:spLocks noGrp="1" noRot="1" noChangeAspect="1" noChangeArrowheads="1" noTextEdit="1"/>
          </p:cNvSpPr>
          <p:nvPr>
            <p:ph type="sldImg"/>
          </p:nvPr>
        </p:nvSpPr>
        <p:spPr>
          <a:ln/>
        </p:spPr>
      </p:sp>
      <p:sp>
        <p:nvSpPr>
          <p:cNvPr id="5123" name="备注占位符 2">
            <a:extLst>
              <a:ext uri="{FF2B5EF4-FFF2-40B4-BE49-F238E27FC236}">
                <a16:creationId xmlns:a16="http://schemas.microsoft.com/office/drawing/2014/main" id="{AE2B98F7-DE8C-43D7-944A-1238302645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灯片编号占位符 3">
            <a:extLst>
              <a:ext uri="{FF2B5EF4-FFF2-40B4-BE49-F238E27FC236}">
                <a16:creationId xmlns:a16="http://schemas.microsoft.com/office/drawing/2014/main" id="{008B934F-9709-4383-ACDF-5989DB7ED2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F6F4CF-6909-46D2-848D-D7C8A83D8D77}" type="slidenum">
              <a:rPr lang="en-US" altLang="zh-CN" sz="1200" smtClean="0"/>
              <a:pPr/>
              <a:t>1</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DFD907A-8A08-4EC0-AEB9-C005A214C85F}"/>
              </a:ext>
            </a:extLst>
          </p:cNvPr>
          <p:cNvGrpSpPr>
            <a:grpSpLocks/>
          </p:cNvGrpSpPr>
          <p:nvPr userDrawn="1"/>
        </p:nvGrpSpPr>
        <p:grpSpPr bwMode="auto">
          <a:xfrm>
            <a:off x="0" y="0"/>
            <a:ext cx="1143000" cy="6856413"/>
            <a:chOff x="0" y="0"/>
            <a:chExt cx="720" cy="4319"/>
          </a:xfrm>
        </p:grpSpPr>
        <p:sp>
          <p:nvSpPr>
            <p:cNvPr id="5" name="Rectangle 12">
              <a:extLst>
                <a:ext uri="{FF2B5EF4-FFF2-40B4-BE49-F238E27FC236}">
                  <a16:creationId xmlns:a16="http://schemas.microsoft.com/office/drawing/2014/main" id="{D6629387-9209-4BA1-8FB4-A4BD119DC64A}"/>
                </a:ext>
              </a:extLst>
            </p:cNvPr>
            <p:cNvSpPr>
              <a:spLocks noChangeArrowheads="1"/>
            </p:cNvSpPr>
            <p:nvPr userDrawn="1"/>
          </p:nvSpPr>
          <p:spPr bwMode="auto">
            <a:xfrm>
              <a:off x="0" y="0"/>
              <a:ext cx="720" cy="336"/>
            </a:xfrm>
            <a:prstGeom prst="rect">
              <a:avLst/>
            </a:prstGeom>
            <a:gradFill rotWithShape="0">
              <a:gsLst>
                <a:gs pos="0">
                  <a:schemeClr val="bg2"/>
                </a:gs>
                <a:gs pos="100000">
                  <a:schemeClr val="accent1"/>
                </a:gs>
              </a:gsLst>
              <a:lin ang="5400000" scaled="1"/>
            </a:gradFill>
            <a:ln>
              <a:noFill/>
            </a:ln>
          </p:spPr>
          <p:txBody>
            <a:bodyPr wrap="none" lIns="92075" tIns="46038" rIns="92075" bIns="46038"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zh-CN"/>
            </a:p>
          </p:txBody>
        </p:sp>
        <p:sp>
          <p:nvSpPr>
            <p:cNvPr id="6" name="Rectangle 13">
              <a:extLst>
                <a:ext uri="{FF2B5EF4-FFF2-40B4-BE49-F238E27FC236}">
                  <a16:creationId xmlns:a16="http://schemas.microsoft.com/office/drawing/2014/main" id="{C281F906-007C-45D0-BC0D-166ED47C427A}"/>
                </a:ext>
              </a:extLst>
            </p:cNvPr>
            <p:cNvSpPr>
              <a:spLocks noChangeArrowheads="1"/>
            </p:cNvSpPr>
            <p:nvPr userDrawn="1"/>
          </p:nvSpPr>
          <p:spPr bwMode="auto">
            <a:xfrm>
              <a:off x="0" y="2016"/>
              <a:ext cx="720" cy="2303"/>
            </a:xfrm>
            <a:prstGeom prst="rect">
              <a:avLst/>
            </a:prstGeom>
            <a:gradFill rotWithShape="0">
              <a:gsLst>
                <a:gs pos="0">
                  <a:schemeClr val="accent1"/>
                </a:gs>
                <a:gs pos="100000">
                  <a:schemeClr val="bg2"/>
                </a:gs>
              </a:gsLst>
              <a:lin ang="5400000" scaled="1"/>
            </a:gradFill>
            <a:ln>
              <a:noFill/>
            </a:ln>
          </p:spPr>
          <p:txBody>
            <a:bodyPr wrap="none" lIns="92075" tIns="46038" rIns="92075" bIns="46038"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zh-CN"/>
            </a:p>
          </p:txBody>
        </p:sp>
        <p:pic>
          <p:nvPicPr>
            <p:cNvPr id="7" name="Picture 14">
              <a:extLst>
                <a:ext uri="{FF2B5EF4-FFF2-40B4-BE49-F238E27FC236}">
                  <a16:creationId xmlns:a16="http://schemas.microsoft.com/office/drawing/2014/main" id="{FAC47EB2-849D-4258-9F68-621A818DBB37}"/>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Rectangle 6"/>
          <p:cNvSpPr>
            <a:spLocks noGrp="1" noChangeArrowheads="1"/>
          </p:cNvSpPr>
          <p:nvPr>
            <p:ph type="ctrTitle" sz="quarter"/>
          </p:nvPr>
        </p:nvSpPr>
        <p:spPr>
          <a:xfrm>
            <a:off x="1187450" y="1524000"/>
            <a:ext cx="7777163" cy="2116138"/>
          </a:xfrm>
        </p:spPr>
        <p:txBody>
          <a:bodyPr/>
          <a:lstStyle>
            <a:lvl1pPr>
              <a:defRPr sz="5400"/>
            </a:lvl1pPr>
          </a:lstStyle>
          <a:p>
            <a:r>
              <a:rPr lang="zh-CN" altLang="en-US"/>
              <a:t>单击此处编辑母版标题样式</a:t>
            </a:r>
          </a:p>
        </p:txBody>
      </p:sp>
      <p:sp>
        <p:nvSpPr>
          <p:cNvPr id="4103" name="Rectangle 7"/>
          <p:cNvSpPr>
            <a:spLocks noGrp="1" noChangeArrowheads="1"/>
          </p:cNvSpPr>
          <p:nvPr>
            <p:ph type="subTitle" sz="quarter" idx="1"/>
          </p:nvPr>
        </p:nvSpPr>
        <p:spPr>
          <a:xfrm>
            <a:off x="1905000" y="3886200"/>
            <a:ext cx="6400800" cy="1752600"/>
          </a:xfrm>
        </p:spPr>
        <p:txBody>
          <a:bodyPr/>
          <a:lstStyle>
            <a:lvl1pPr marL="0" indent="0" algn="ctr">
              <a:buFont typeface="Symbol" pitchFamily="18" charset="2"/>
              <a:buNone/>
              <a:defRPr b="1"/>
            </a:lvl1pPr>
          </a:lstStyle>
          <a:p>
            <a:r>
              <a:rPr lang="zh-CN" altLang="en-US"/>
              <a:t>单击此处编辑母版副标题样式</a:t>
            </a:r>
          </a:p>
        </p:txBody>
      </p:sp>
      <p:sp>
        <p:nvSpPr>
          <p:cNvPr id="8" name="Rectangle 22">
            <a:extLst>
              <a:ext uri="{FF2B5EF4-FFF2-40B4-BE49-F238E27FC236}">
                <a16:creationId xmlns:a16="http://schemas.microsoft.com/office/drawing/2014/main" id="{7EE9BD9C-F046-44FA-AA6A-24909D8C96FD}"/>
              </a:ext>
            </a:extLst>
          </p:cNvPr>
          <p:cNvSpPr>
            <a:spLocks noGrp="1" noChangeArrowheads="1"/>
          </p:cNvSpPr>
          <p:nvPr>
            <p:ph type="sldNum" sz="quarter" idx="10"/>
          </p:nvPr>
        </p:nvSpPr>
        <p:spPr/>
        <p:txBody>
          <a:bodyPr/>
          <a:lstStyle>
            <a:lvl1pPr>
              <a:defRPr/>
            </a:lvl1pPr>
          </a:lstStyle>
          <a:p>
            <a:pPr>
              <a:defRPr/>
            </a:pPr>
            <a:fld id="{AA7DE0D9-6D01-48BA-BA50-DBD43EDD43E6}" type="slidenum">
              <a:rPr lang="en-US" altLang="zh-CN"/>
              <a:pPr>
                <a:defRPr/>
              </a:pPr>
              <a:t>‹#›</a:t>
            </a:fld>
            <a:endParaRPr lang="en-US" altLang="zh-CN"/>
          </a:p>
        </p:txBody>
      </p:sp>
    </p:spTree>
    <p:extLst>
      <p:ext uri="{BB962C8B-B14F-4D97-AF65-F5344CB8AC3E}">
        <p14:creationId xmlns:p14="http://schemas.microsoft.com/office/powerpoint/2010/main" val="197156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739FDA45-C457-4942-B9FD-A30711C1794E}"/>
              </a:ext>
            </a:extLst>
          </p:cNvPr>
          <p:cNvSpPr>
            <a:spLocks noGrp="1" noChangeArrowheads="1"/>
          </p:cNvSpPr>
          <p:nvPr>
            <p:ph type="sldNum" sz="quarter" idx="10"/>
          </p:nvPr>
        </p:nvSpPr>
        <p:spPr>
          <a:ln/>
        </p:spPr>
        <p:txBody>
          <a:bodyPr/>
          <a:lstStyle>
            <a:lvl1pPr>
              <a:defRPr/>
            </a:lvl1pPr>
          </a:lstStyle>
          <a:p>
            <a:pPr>
              <a:defRPr/>
            </a:pPr>
            <a:fld id="{C687254D-8AB3-4494-BA05-EE3EA6913DD6}" type="slidenum">
              <a:rPr lang="en-US" altLang="zh-CN"/>
              <a:pPr>
                <a:defRPr/>
              </a:pPr>
              <a:t>‹#›</a:t>
            </a:fld>
            <a:endParaRPr lang="en-US" altLang="zh-CN"/>
          </a:p>
        </p:txBody>
      </p:sp>
    </p:spTree>
    <p:extLst>
      <p:ext uri="{BB962C8B-B14F-4D97-AF65-F5344CB8AC3E}">
        <p14:creationId xmlns:p14="http://schemas.microsoft.com/office/powerpoint/2010/main" val="279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304800"/>
            <a:ext cx="21145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61912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236DADD4-B6D1-49CC-8CB1-ED4DD61CA91C}"/>
              </a:ext>
            </a:extLst>
          </p:cNvPr>
          <p:cNvSpPr>
            <a:spLocks noGrp="1" noChangeArrowheads="1"/>
          </p:cNvSpPr>
          <p:nvPr>
            <p:ph type="sldNum" sz="quarter" idx="10"/>
          </p:nvPr>
        </p:nvSpPr>
        <p:spPr>
          <a:ln/>
        </p:spPr>
        <p:txBody>
          <a:bodyPr/>
          <a:lstStyle>
            <a:lvl1pPr>
              <a:defRPr/>
            </a:lvl1pPr>
          </a:lstStyle>
          <a:p>
            <a:pPr>
              <a:defRPr/>
            </a:pPr>
            <a:fld id="{96FBA7F5-A8F4-4B60-A15F-A7D9E14C4EEF}" type="slidenum">
              <a:rPr lang="en-US" altLang="zh-CN"/>
              <a:pPr>
                <a:defRPr/>
              </a:pPr>
              <a:t>‹#›</a:t>
            </a:fld>
            <a:endParaRPr lang="en-US" altLang="zh-CN"/>
          </a:p>
        </p:txBody>
      </p:sp>
    </p:spTree>
    <p:extLst>
      <p:ext uri="{BB962C8B-B14F-4D97-AF65-F5344CB8AC3E}">
        <p14:creationId xmlns:p14="http://schemas.microsoft.com/office/powerpoint/2010/main" val="9593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01A62BA2-494C-4EBC-9AB8-17DBB468DA83}"/>
              </a:ext>
            </a:extLst>
          </p:cNvPr>
          <p:cNvSpPr>
            <a:spLocks noGrp="1" noChangeArrowheads="1"/>
          </p:cNvSpPr>
          <p:nvPr>
            <p:ph type="sldNum" sz="quarter" idx="10"/>
          </p:nvPr>
        </p:nvSpPr>
        <p:spPr>
          <a:ln/>
        </p:spPr>
        <p:txBody>
          <a:bodyPr/>
          <a:lstStyle>
            <a:lvl1pPr>
              <a:defRPr/>
            </a:lvl1pPr>
          </a:lstStyle>
          <a:p>
            <a:pPr>
              <a:defRPr/>
            </a:pPr>
            <a:fld id="{A5ED0C4D-C7BA-4970-B9BC-19AC167BCAFA}" type="slidenum">
              <a:rPr lang="en-US" altLang="zh-CN"/>
              <a:pPr>
                <a:defRPr/>
              </a:pPr>
              <a:t>‹#›</a:t>
            </a:fld>
            <a:endParaRPr lang="en-US" altLang="zh-CN"/>
          </a:p>
        </p:txBody>
      </p:sp>
    </p:spTree>
    <p:extLst>
      <p:ext uri="{BB962C8B-B14F-4D97-AF65-F5344CB8AC3E}">
        <p14:creationId xmlns:p14="http://schemas.microsoft.com/office/powerpoint/2010/main" val="18381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7B889C55-0036-499F-84B8-B87BC7E7509E}"/>
              </a:ext>
            </a:extLst>
          </p:cNvPr>
          <p:cNvSpPr>
            <a:spLocks noGrp="1" noChangeArrowheads="1"/>
          </p:cNvSpPr>
          <p:nvPr>
            <p:ph type="sldNum" sz="quarter" idx="10"/>
          </p:nvPr>
        </p:nvSpPr>
        <p:spPr>
          <a:ln/>
        </p:spPr>
        <p:txBody>
          <a:bodyPr/>
          <a:lstStyle>
            <a:lvl1pPr>
              <a:defRPr/>
            </a:lvl1pPr>
          </a:lstStyle>
          <a:p>
            <a:pPr>
              <a:defRPr/>
            </a:pPr>
            <a:fld id="{8042DF57-01EF-4609-8DA6-10F02CB9B31C}" type="slidenum">
              <a:rPr lang="en-US" altLang="zh-CN"/>
              <a:pPr>
                <a:defRPr/>
              </a:pPr>
              <a:t>‹#›</a:t>
            </a:fld>
            <a:endParaRPr lang="en-US" altLang="zh-CN"/>
          </a:p>
        </p:txBody>
      </p:sp>
    </p:spTree>
    <p:extLst>
      <p:ext uri="{BB962C8B-B14F-4D97-AF65-F5344CB8AC3E}">
        <p14:creationId xmlns:p14="http://schemas.microsoft.com/office/powerpoint/2010/main" val="13181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002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8700" y="1600200"/>
            <a:ext cx="4152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09EC9AAC-7F3F-4D90-A684-5213C97C0F6C}"/>
              </a:ext>
            </a:extLst>
          </p:cNvPr>
          <p:cNvSpPr>
            <a:spLocks noGrp="1" noChangeArrowheads="1"/>
          </p:cNvSpPr>
          <p:nvPr>
            <p:ph type="sldNum" sz="quarter" idx="10"/>
          </p:nvPr>
        </p:nvSpPr>
        <p:spPr>
          <a:ln/>
        </p:spPr>
        <p:txBody>
          <a:bodyPr/>
          <a:lstStyle>
            <a:lvl1pPr>
              <a:defRPr/>
            </a:lvl1pPr>
          </a:lstStyle>
          <a:p>
            <a:pPr>
              <a:defRPr/>
            </a:pPr>
            <a:fld id="{9EC1B04D-5644-44FB-BF17-F3D4DF607A7D}" type="slidenum">
              <a:rPr lang="en-US" altLang="zh-CN"/>
              <a:pPr>
                <a:defRPr/>
              </a:pPr>
              <a:t>‹#›</a:t>
            </a:fld>
            <a:endParaRPr lang="en-US" altLang="zh-CN"/>
          </a:p>
        </p:txBody>
      </p:sp>
    </p:spTree>
    <p:extLst>
      <p:ext uri="{BB962C8B-B14F-4D97-AF65-F5344CB8AC3E}">
        <p14:creationId xmlns:p14="http://schemas.microsoft.com/office/powerpoint/2010/main" val="406371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4C0E4314-D80F-48F8-908B-0F006BA791BE}"/>
              </a:ext>
            </a:extLst>
          </p:cNvPr>
          <p:cNvSpPr>
            <a:spLocks noGrp="1" noChangeArrowheads="1"/>
          </p:cNvSpPr>
          <p:nvPr>
            <p:ph type="sldNum" sz="quarter" idx="10"/>
          </p:nvPr>
        </p:nvSpPr>
        <p:spPr>
          <a:ln/>
        </p:spPr>
        <p:txBody>
          <a:bodyPr/>
          <a:lstStyle>
            <a:lvl1pPr>
              <a:defRPr/>
            </a:lvl1pPr>
          </a:lstStyle>
          <a:p>
            <a:pPr>
              <a:defRPr/>
            </a:pPr>
            <a:fld id="{A2D106BA-B44F-4E79-BC2D-4352ED09F3F0}" type="slidenum">
              <a:rPr lang="en-US" altLang="zh-CN"/>
              <a:pPr>
                <a:defRPr/>
              </a:pPr>
              <a:t>‹#›</a:t>
            </a:fld>
            <a:endParaRPr lang="en-US" altLang="zh-CN"/>
          </a:p>
        </p:txBody>
      </p:sp>
    </p:spTree>
    <p:extLst>
      <p:ext uri="{BB962C8B-B14F-4D97-AF65-F5344CB8AC3E}">
        <p14:creationId xmlns:p14="http://schemas.microsoft.com/office/powerpoint/2010/main" val="58090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1B0CCF3B-11AD-4FC0-99C7-C6632EE4502C}"/>
              </a:ext>
            </a:extLst>
          </p:cNvPr>
          <p:cNvSpPr>
            <a:spLocks noGrp="1" noChangeArrowheads="1"/>
          </p:cNvSpPr>
          <p:nvPr>
            <p:ph type="sldNum" sz="quarter" idx="10"/>
          </p:nvPr>
        </p:nvSpPr>
        <p:spPr>
          <a:ln/>
        </p:spPr>
        <p:txBody>
          <a:bodyPr/>
          <a:lstStyle>
            <a:lvl1pPr>
              <a:defRPr/>
            </a:lvl1pPr>
          </a:lstStyle>
          <a:p>
            <a:pPr>
              <a:defRPr/>
            </a:pPr>
            <a:fld id="{C21CF27E-FD96-496B-BAD5-1D155E660F63}" type="slidenum">
              <a:rPr lang="en-US" altLang="zh-CN"/>
              <a:pPr>
                <a:defRPr/>
              </a:pPr>
              <a:t>‹#›</a:t>
            </a:fld>
            <a:endParaRPr lang="en-US" altLang="zh-CN"/>
          </a:p>
        </p:txBody>
      </p:sp>
    </p:spTree>
    <p:extLst>
      <p:ext uri="{BB962C8B-B14F-4D97-AF65-F5344CB8AC3E}">
        <p14:creationId xmlns:p14="http://schemas.microsoft.com/office/powerpoint/2010/main" val="196690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A070F55-6556-4234-9040-F79D0991F53E}"/>
              </a:ext>
            </a:extLst>
          </p:cNvPr>
          <p:cNvSpPr>
            <a:spLocks noGrp="1" noChangeArrowheads="1"/>
          </p:cNvSpPr>
          <p:nvPr>
            <p:ph type="sldNum" sz="quarter" idx="10"/>
          </p:nvPr>
        </p:nvSpPr>
        <p:spPr>
          <a:ln/>
        </p:spPr>
        <p:txBody>
          <a:bodyPr/>
          <a:lstStyle>
            <a:lvl1pPr>
              <a:defRPr/>
            </a:lvl1pPr>
          </a:lstStyle>
          <a:p>
            <a:pPr>
              <a:defRPr/>
            </a:pPr>
            <a:fld id="{8C6CEE7A-C18E-40BC-91BF-C0BC750FE109}" type="slidenum">
              <a:rPr lang="en-US" altLang="zh-CN"/>
              <a:pPr>
                <a:defRPr/>
              </a:pPr>
              <a:t>‹#›</a:t>
            </a:fld>
            <a:endParaRPr lang="en-US" altLang="zh-CN"/>
          </a:p>
        </p:txBody>
      </p:sp>
    </p:spTree>
    <p:extLst>
      <p:ext uri="{BB962C8B-B14F-4D97-AF65-F5344CB8AC3E}">
        <p14:creationId xmlns:p14="http://schemas.microsoft.com/office/powerpoint/2010/main" val="397067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29BE8EEA-0CFB-4489-9F85-77B52B9F2A89}"/>
              </a:ext>
            </a:extLst>
          </p:cNvPr>
          <p:cNvSpPr>
            <a:spLocks noGrp="1" noChangeArrowheads="1"/>
          </p:cNvSpPr>
          <p:nvPr>
            <p:ph type="sldNum" sz="quarter" idx="10"/>
          </p:nvPr>
        </p:nvSpPr>
        <p:spPr>
          <a:ln/>
        </p:spPr>
        <p:txBody>
          <a:bodyPr/>
          <a:lstStyle>
            <a:lvl1pPr>
              <a:defRPr/>
            </a:lvl1pPr>
          </a:lstStyle>
          <a:p>
            <a:pPr>
              <a:defRPr/>
            </a:pPr>
            <a:fld id="{DE183EAF-EC9A-4223-8F3A-1FFF3637CB21}" type="slidenum">
              <a:rPr lang="en-US" altLang="zh-CN"/>
              <a:pPr>
                <a:defRPr/>
              </a:pPr>
              <a:t>‹#›</a:t>
            </a:fld>
            <a:endParaRPr lang="en-US" altLang="zh-CN"/>
          </a:p>
        </p:txBody>
      </p:sp>
    </p:spTree>
    <p:extLst>
      <p:ext uri="{BB962C8B-B14F-4D97-AF65-F5344CB8AC3E}">
        <p14:creationId xmlns:p14="http://schemas.microsoft.com/office/powerpoint/2010/main" val="165912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058D5EA0-9837-4D68-8CE3-77A02F1DA560}"/>
              </a:ext>
            </a:extLst>
          </p:cNvPr>
          <p:cNvSpPr>
            <a:spLocks noGrp="1" noChangeArrowheads="1"/>
          </p:cNvSpPr>
          <p:nvPr>
            <p:ph type="sldNum" sz="quarter" idx="10"/>
          </p:nvPr>
        </p:nvSpPr>
        <p:spPr>
          <a:ln/>
        </p:spPr>
        <p:txBody>
          <a:bodyPr/>
          <a:lstStyle>
            <a:lvl1pPr>
              <a:defRPr/>
            </a:lvl1pPr>
          </a:lstStyle>
          <a:p>
            <a:pPr>
              <a:defRPr/>
            </a:pPr>
            <a:fld id="{7DDCDF44-208C-4042-B823-391C1F1A25CF}" type="slidenum">
              <a:rPr lang="en-US" altLang="zh-CN"/>
              <a:pPr>
                <a:defRPr/>
              </a:pPr>
              <a:t>‹#›</a:t>
            </a:fld>
            <a:endParaRPr lang="en-US" altLang="zh-CN"/>
          </a:p>
        </p:txBody>
      </p:sp>
    </p:spTree>
    <p:extLst>
      <p:ext uri="{BB962C8B-B14F-4D97-AF65-F5344CB8AC3E}">
        <p14:creationId xmlns:p14="http://schemas.microsoft.com/office/powerpoint/2010/main" val="87037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CA5B30BE-AF6E-416E-A8E1-69D6DE0211D9}"/>
              </a:ext>
            </a:extLst>
          </p:cNvPr>
          <p:cNvSpPr>
            <a:spLocks noGrp="1" noChangeArrowheads="1"/>
          </p:cNvSpPr>
          <p:nvPr>
            <p:ph type="title"/>
          </p:nvPr>
        </p:nvSpPr>
        <p:spPr bwMode="auto">
          <a:xfrm>
            <a:off x="533400" y="3048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E2DC3A9F-3BA1-42E1-BA0E-7F82BAD00AB6}"/>
              </a:ext>
            </a:extLst>
          </p:cNvPr>
          <p:cNvSpPr>
            <a:spLocks noGrp="1" noChangeArrowheads="1"/>
          </p:cNvSpPr>
          <p:nvPr>
            <p:ph type="body" idx="1"/>
          </p:nvPr>
        </p:nvSpPr>
        <p:spPr bwMode="auto">
          <a:xfrm>
            <a:off x="533400" y="16002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082" name="Rectangle 10">
            <a:extLst>
              <a:ext uri="{FF2B5EF4-FFF2-40B4-BE49-F238E27FC236}">
                <a16:creationId xmlns:a16="http://schemas.microsoft.com/office/drawing/2014/main" id="{8DCC4913-3C11-44BD-997B-6C3604F874E2}"/>
              </a:ext>
            </a:extLst>
          </p:cNvPr>
          <p:cNvSpPr>
            <a:spLocks noGrp="1" noChangeArrowheads="1"/>
          </p:cNvSpPr>
          <p:nvPr>
            <p:ph type="sldNum" sz="quarter" idx="4"/>
          </p:nvPr>
        </p:nvSpPr>
        <p:spPr bwMode="auto">
          <a:xfrm>
            <a:off x="7197725" y="6477000"/>
            <a:ext cx="1905000" cy="457200"/>
          </a:xfrm>
          <a:prstGeom prst="rect">
            <a:avLst/>
          </a:prstGeom>
          <a:noFill/>
          <a:ln w="12700" cap="sq">
            <a:noFill/>
            <a:miter lim="800000"/>
            <a:headEnd type="none" w="sm" len="sm"/>
            <a:tailEnd type="none" w="sm" len="sm"/>
          </a:ln>
          <a:effectLst/>
        </p:spPr>
        <p:txBody>
          <a:bodyPr vert="horz" wrap="square" lIns="91440" tIns="45720" rIns="91440" bIns="82800" numCol="1" anchor="b" anchorCtr="0" compatLnSpc="1">
            <a:prstTxWarp prst="textNoShape">
              <a:avLst/>
            </a:prstTxWarp>
          </a:bodyPr>
          <a:lstStyle>
            <a:lvl1pPr algn="r" eaLnBrk="1" fontAlgn="ctr" hangingPunct="1">
              <a:defRPr kumimoji="0" sz="1400"/>
            </a:lvl1pPr>
          </a:lstStyle>
          <a:p>
            <a:pPr>
              <a:defRPr/>
            </a:pPr>
            <a:fld id="{D092060E-43AB-4951-818E-9405E710FB21}" type="slidenum">
              <a:rPr lang="en-US" altLang="zh-CN"/>
              <a:pPr>
                <a:defRPr/>
              </a:pPr>
              <a:t>‹#›</a:t>
            </a:fld>
            <a:endParaRPr lang="en-US" altLang="zh-CN"/>
          </a:p>
        </p:txBody>
      </p:sp>
      <p:sp>
        <p:nvSpPr>
          <p:cNvPr id="1029" name="Rectangle 16">
            <a:extLst>
              <a:ext uri="{FF2B5EF4-FFF2-40B4-BE49-F238E27FC236}">
                <a16:creationId xmlns:a16="http://schemas.microsoft.com/office/drawing/2014/main" id="{33BB4B96-32E7-4337-9E07-B5F5A3A4F2E7}"/>
              </a:ext>
            </a:extLst>
          </p:cNvPr>
          <p:cNvSpPr>
            <a:spLocks noChangeArrowheads="1"/>
          </p:cNvSpPr>
          <p:nvPr userDrawn="1"/>
        </p:nvSpPr>
        <p:spPr bwMode="auto">
          <a:xfrm>
            <a:off x="4191000" y="6400800"/>
            <a:ext cx="2895600" cy="457200"/>
          </a:xfrm>
          <a:prstGeom prst="rect">
            <a:avLst/>
          </a:prstGeom>
          <a:noFill/>
          <a:ln>
            <a:noFill/>
          </a:ln>
        </p:spPr>
        <p:txBody>
          <a:bodyPr tIns="10800" bIns="82800"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defRPr/>
            </a:pPr>
            <a:endParaRPr kumimoji="0" lang="zh-CN" altLang="zh-CN" sz="1400">
              <a:sym typeface="Symbol" panose="05050102010706020507" pitchFamily="18" charset="2"/>
            </a:endParaRPr>
          </a:p>
        </p:txBody>
      </p:sp>
    </p:spTree>
  </p:cSld>
  <p:clrMap bg1="dk2" tx1="lt1" bg2="dk1" tx2="lt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rtl="0" eaLnBrk="0" fontAlgn="base" hangingPunct="0">
        <a:spcBef>
          <a:spcPct val="0"/>
        </a:spcBef>
        <a:spcAft>
          <a:spcPct val="0"/>
        </a:spcAft>
        <a:defRPr kumimoji="1" sz="4000">
          <a:solidFill>
            <a:srgbClr val="FFFF00"/>
          </a:solidFill>
          <a:latin typeface="+mj-lt"/>
          <a:ea typeface="+mj-ea"/>
          <a:cs typeface="+mj-cs"/>
        </a:defRPr>
      </a:lvl1pPr>
      <a:lvl2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2pPr>
      <a:lvl3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3pPr>
      <a:lvl4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4pPr>
      <a:lvl5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5pPr>
      <a:lvl6pPr marL="457200" algn="ctr" rtl="0" fontAlgn="base">
        <a:spcBef>
          <a:spcPct val="0"/>
        </a:spcBef>
        <a:spcAft>
          <a:spcPct val="0"/>
        </a:spcAft>
        <a:defRPr kumimoji="1" sz="4000">
          <a:solidFill>
            <a:srgbClr val="FFFF00"/>
          </a:solidFill>
          <a:latin typeface="Times New Roman" pitchFamily="18" charset="0"/>
          <a:ea typeface="黑体" pitchFamily="2" charset="-122"/>
        </a:defRPr>
      </a:lvl6pPr>
      <a:lvl7pPr marL="914400" algn="ctr" rtl="0" fontAlgn="base">
        <a:spcBef>
          <a:spcPct val="0"/>
        </a:spcBef>
        <a:spcAft>
          <a:spcPct val="0"/>
        </a:spcAft>
        <a:defRPr kumimoji="1" sz="4000">
          <a:solidFill>
            <a:srgbClr val="FFFF00"/>
          </a:solidFill>
          <a:latin typeface="Times New Roman" pitchFamily="18" charset="0"/>
          <a:ea typeface="黑体" pitchFamily="2" charset="-122"/>
        </a:defRPr>
      </a:lvl7pPr>
      <a:lvl8pPr marL="1371600" algn="ctr" rtl="0" fontAlgn="base">
        <a:spcBef>
          <a:spcPct val="0"/>
        </a:spcBef>
        <a:spcAft>
          <a:spcPct val="0"/>
        </a:spcAft>
        <a:defRPr kumimoji="1" sz="4000">
          <a:solidFill>
            <a:srgbClr val="FFFF00"/>
          </a:solidFill>
          <a:latin typeface="Times New Roman" pitchFamily="18" charset="0"/>
          <a:ea typeface="黑体" pitchFamily="2" charset="-122"/>
        </a:defRPr>
      </a:lvl8pPr>
      <a:lvl9pPr marL="1828800" algn="ctr" rtl="0" fontAlgn="base">
        <a:spcBef>
          <a:spcPct val="0"/>
        </a:spcBef>
        <a:spcAft>
          <a:spcPct val="0"/>
        </a:spcAft>
        <a:defRPr kumimoji="1" sz="4000">
          <a:solidFill>
            <a:srgbClr val="FFFF00"/>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4EE351CB-D903-4FF7-8F21-E27C331EE02A}"/>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C283322-0E2E-4004-AA0D-2EA1807CEDC7}"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099" name="Rectangle 2">
            <a:extLst>
              <a:ext uri="{FF2B5EF4-FFF2-40B4-BE49-F238E27FC236}">
                <a16:creationId xmlns:a16="http://schemas.microsoft.com/office/drawing/2014/main" id="{B1FABC10-FB69-4196-A020-833D1AAEAF69}"/>
              </a:ext>
            </a:extLst>
          </p:cNvPr>
          <p:cNvSpPr>
            <a:spLocks noGrp="1" noChangeArrowheads="1"/>
          </p:cNvSpPr>
          <p:nvPr>
            <p:ph type="title"/>
          </p:nvPr>
        </p:nvSpPr>
        <p:spPr>
          <a:xfrm>
            <a:off x="392113" y="1379538"/>
            <a:ext cx="8458200" cy="838200"/>
          </a:xfrm>
        </p:spPr>
        <p:txBody>
          <a:bodyPr/>
          <a:lstStyle/>
          <a:p>
            <a:r>
              <a:rPr lang="zh-CN" altLang="en-US" sz="6000"/>
              <a:t>情感挖掘机组 研究报告</a:t>
            </a:r>
          </a:p>
        </p:txBody>
      </p:sp>
      <p:sp>
        <p:nvSpPr>
          <p:cNvPr id="4100" name="Rectangle 3">
            <a:extLst>
              <a:ext uri="{FF2B5EF4-FFF2-40B4-BE49-F238E27FC236}">
                <a16:creationId xmlns:a16="http://schemas.microsoft.com/office/drawing/2014/main" id="{4A8DDA6B-C441-4AF0-A934-295837319313}"/>
              </a:ext>
            </a:extLst>
          </p:cNvPr>
          <p:cNvSpPr>
            <a:spLocks noGrp="1" noChangeArrowheads="1"/>
          </p:cNvSpPr>
          <p:nvPr>
            <p:ph type="body" idx="1"/>
          </p:nvPr>
        </p:nvSpPr>
        <p:spPr>
          <a:xfrm>
            <a:off x="107950" y="2239963"/>
            <a:ext cx="9036050" cy="3171825"/>
          </a:xfrm>
        </p:spPr>
        <p:txBody>
          <a:bodyPr/>
          <a:lstStyle/>
          <a:p>
            <a:pPr marL="533400" indent="-533400" algn="ctr">
              <a:buFont typeface="Symbol" panose="05050102010706020507" pitchFamily="18" charset="2"/>
              <a:buNone/>
            </a:pPr>
            <a:r>
              <a:rPr lang="en-US" altLang="zh-CN">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关于网络信息对汕大学生理想伴侣标准的影响</a:t>
            </a:r>
            <a:endParaRPr lang="en-US" altLang="zh-CN" b="1">
              <a:latin typeface="黑体" panose="02010609060101010101" pitchFamily="49" charset="-122"/>
              <a:ea typeface="黑体" panose="02010609060101010101" pitchFamily="49" charset="-122"/>
            </a:endParaRPr>
          </a:p>
          <a:p>
            <a:pPr marL="533400" indent="-533400" algn="ctr">
              <a:buFont typeface="Symbol" panose="05050102010706020507" pitchFamily="18" charset="2"/>
              <a:buNone/>
            </a:pPr>
            <a:endParaRPr lang="en-US" altLang="zh-CN" sz="4800">
              <a:latin typeface="黑体" panose="02010609060101010101" pitchFamily="49" charset="-122"/>
              <a:ea typeface="黑体" panose="02010609060101010101" pitchFamily="49" charset="-122"/>
            </a:endParaRPr>
          </a:p>
        </p:txBody>
      </p:sp>
      <p:sp>
        <p:nvSpPr>
          <p:cNvPr id="5" name="Rectangle 3">
            <a:extLst>
              <a:ext uri="{FF2B5EF4-FFF2-40B4-BE49-F238E27FC236}">
                <a16:creationId xmlns:a16="http://schemas.microsoft.com/office/drawing/2014/main" id="{BD9C1EC5-BB71-48BB-9F95-16F95DF470D0}"/>
              </a:ext>
            </a:extLst>
          </p:cNvPr>
          <p:cNvSpPr txBox="1">
            <a:spLocks noChangeArrowheads="1"/>
          </p:cNvSpPr>
          <p:nvPr/>
        </p:nvSpPr>
        <p:spPr bwMode="auto">
          <a:xfrm>
            <a:off x="714375" y="3141663"/>
            <a:ext cx="7813675" cy="3171825"/>
          </a:xfrm>
          <a:prstGeom prst="rect">
            <a:avLst/>
          </a:prstGeom>
          <a:noFill/>
          <a:ln>
            <a:noFill/>
          </a:ln>
        </p:spPr>
        <p:txBody>
          <a:bodyPr/>
          <a:lst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a:lstStyle>
          <a:p>
            <a:pPr marL="533400" indent="-533400" algn="ctr">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组长：吴彬</a:t>
            </a:r>
            <a:endParaRPr lang="en-US" altLang="zh-CN" kern="0" dirty="0">
              <a:latin typeface="黑体" panose="02010609060101010101" pitchFamily="49" charset="-122"/>
              <a:ea typeface="黑体" panose="02010609060101010101" pitchFamily="49" charset="-122"/>
            </a:endParaRPr>
          </a:p>
          <a:p>
            <a:pPr marL="533400" indent="-533400" algn="ctr">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副组长：朱升</a:t>
            </a:r>
            <a:endParaRPr lang="en-US" altLang="zh-CN" kern="0" dirty="0">
              <a:latin typeface="黑体" panose="02010609060101010101" pitchFamily="49" charset="-122"/>
              <a:ea typeface="黑体" panose="02010609060101010101" pitchFamily="49" charset="-122"/>
            </a:endParaRPr>
          </a:p>
          <a:p>
            <a:pPr marL="533400" indent="-533400" algn="ctr">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组员：许丽澄，林颖仪，刘心怡，陈考优</a:t>
            </a:r>
            <a:endParaRPr lang="en-US" altLang="zh-CN" kern="0" dirty="0">
              <a:latin typeface="黑体" panose="02010609060101010101" pitchFamily="49" charset="-122"/>
              <a:ea typeface="黑体" panose="02010609060101010101" pitchFamily="49" charset="-122"/>
            </a:endParaRPr>
          </a:p>
          <a:p>
            <a:pPr marL="533400" indent="-533400" algn="ctr">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报告人：朱升</a:t>
            </a:r>
            <a:endParaRPr lang="en-US" altLang="zh-CN" kern="0" dirty="0">
              <a:latin typeface="黑体" panose="02010609060101010101" pitchFamily="49" charset="-122"/>
              <a:ea typeface="黑体" panose="02010609060101010101" pitchFamily="49" charset="-122"/>
            </a:endParaRPr>
          </a:p>
          <a:p>
            <a:pPr marL="533400" indent="-533400" algn="ctr">
              <a:buFont typeface="Symbol" panose="05050102010706020507" pitchFamily="18" charset="2"/>
              <a:buNone/>
              <a:defRPr/>
            </a:pPr>
            <a:endParaRPr lang="en-US" altLang="zh-CN" sz="4800" kern="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4D55F7A3-2FA9-4CD1-B127-6209EBA31B4A}"/>
              </a:ext>
            </a:extLst>
          </p:cNvPr>
          <p:cNvSpPr>
            <a:spLocks noGrp="1" noChangeArrowheads="1"/>
          </p:cNvSpPr>
          <p:nvPr>
            <p:ph type="title"/>
          </p:nvPr>
        </p:nvSpPr>
        <p:spPr>
          <a:xfrm>
            <a:off x="238125" y="188913"/>
            <a:ext cx="8667750" cy="774700"/>
          </a:xfrm>
        </p:spPr>
        <p:txBody>
          <a:bodyPr/>
          <a:lstStyle/>
          <a:p>
            <a:endParaRPr lang="zh-CN" altLang="en-US"/>
          </a:p>
        </p:txBody>
      </p:sp>
      <p:sp>
        <p:nvSpPr>
          <p:cNvPr id="14339" name="灯片编号占位符 3">
            <a:extLst>
              <a:ext uri="{FF2B5EF4-FFF2-40B4-BE49-F238E27FC236}">
                <a16:creationId xmlns:a16="http://schemas.microsoft.com/office/drawing/2014/main" id="{2E458E39-3751-4C62-B3CC-5514C0DA3133}"/>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F7634F7-5657-4F71-9E48-5A13B102C996}"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10</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14340" name="内容占位符 2">
            <a:extLst>
              <a:ext uri="{FF2B5EF4-FFF2-40B4-BE49-F238E27FC236}">
                <a16:creationId xmlns:a16="http://schemas.microsoft.com/office/drawing/2014/main" id="{0956C839-F5D8-40C2-8D58-7AE7E7C8D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7550" y="-15875"/>
            <a:ext cx="7708900" cy="6873875"/>
          </a:xfrm>
        </p:spPr>
      </p:pic>
      <p:pic>
        <p:nvPicPr>
          <p:cNvPr id="14341" name="图片 4">
            <a:extLst>
              <a:ext uri="{FF2B5EF4-FFF2-40B4-BE49-F238E27FC236}">
                <a16:creationId xmlns:a16="http://schemas.microsoft.com/office/drawing/2014/main" id="{87A8E015-09DC-4BB2-B762-0E6F37E19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25413"/>
            <a:ext cx="2643188" cy="710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6">
            <a:extLst>
              <a:ext uri="{FF2B5EF4-FFF2-40B4-BE49-F238E27FC236}">
                <a16:creationId xmlns:a16="http://schemas.microsoft.com/office/drawing/2014/main" id="{B58C0BD8-A430-4B08-BB4E-3BCEBC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6525"/>
            <a:ext cx="2809875"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71F9AC2-89E5-4E81-93EF-0B17D688617B}"/>
              </a:ext>
            </a:extLst>
          </p:cNvPr>
          <p:cNvSpPr>
            <a:spLocks noGrp="1" noChangeArrowheads="1"/>
          </p:cNvSpPr>
          <p:nvPr>
            <p:ph type="title"/>
          </p:nvPr>
        </p:nvSpPr>
        <p:spPr>
          <a:xfrm>
            <a:off x="-684213" y="2060575"/>
            <a:ext cx="10728326" cy="2305050"/>
          </a:xfrm>
        </p:spPr>
        <p:txBody>
          <a:bodyPr/>
          <a:lstStyle/>
          <a:p>
            <a:r>
              <a:rPr lang="en-US" altLang="zh-CN" sz="7200"/>
              <a:t>【3.2】</a:t>
            </a:r>
            <a:br>
              <a:rPr lang="en-US" altLang="zh-CN" sz="7200"/>
            </a:br>
            <a:r>
              <a:rPr lang="zh-CN" altLang="en-US" sz="7200"/>
              <a:t>接触网络信息情况</a:t>
            </a:r>
          </a:p>
        </p:txBody>
      </p:sp>
      <p:sp>
        <p:nvSpPr>
          <p:cNvPr id="15363" name="灯片编号占位符 3">
            <a:extLst>
              <a:ext uri="{FF2B5EF4-FFF2-40B4-BE49-F238E27FC236}">
                <a16:creationId xmlns:a16="http://schemas.microsoft.com/office/drawing/2014/main" id="{05D0BE99-A742-4E75-907E-91D0387B9E23}"/>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A3F81C9-EF6E-4C17-826E-61950FBCC63C}"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11</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2C5D9402-3355-48E9-AC75-FF095C3AE486}"/>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656DF48-055E-49CF-AB3B-6A8076A7D61A}"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12</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6" name="内容占位符 2">
            <a:extLst>
              <a:ext uri="{FF2B5EF4-FFF2-40B4-BE49-F238E27FC236}">
                <a16:creationId xmlns:a16="http://schemas.microsoft.com/office/drawing/2014/main" id="{6F130E8F-7EA1-432E-B24A-85DAEBA0C2CC}"/>
              </a:ext>
            </a:extLst>
          </p:cNvPr>
          <p:cNvSpPr txBox="1">
            <a:spLocks/>
          </p:cNvSpPr>
          <p:nvPr/>
        </p:nvSpPr>
        <p:spPr bwMode="auto">
          <a:xfrm>
            <a:off x="-53975" y="549275"/>
            <a:ext cx="2616200" cy="935038"/>
          </a:xfrm>
          <a:prstGeom prst="rect">
            <a:avLst/>
          </a:prstGeom>
          <a:noFill/>
          <a:ln>
            <a:noFill/>
          </a:ln>
        </p:spPr>
        <p:txBody>
          <a:bodyPr/>
          <a:lst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a:lstStyle>
          <a:p>
            <a:pPr marL="0" indent="0">
              <a:buFont typeface="Symbol" panose="05050102010706020507" pitchFamily="18" charset="2"/>
              <a:buNone/>
              <a:defRPr/>
            </a:pPr>
            <a:r>
              <a:rPr lang="en-US" altLang="zh-CN" kern="0" dirty="0">
                <a:latin typeface="黑体" panose="02010609060101010101" pitchFamily="49" charset="-122"/>
                <a:ea typeface="黑体" panose="02010609060101010101" pitchFamily="49" charset="-122"/>
              </a:rPr>
              <a:t> </a:t>
            </a:r>
            <a:r>
              <a:rPr lang="zh-CN" altLang="zh-CN" kern="0" dirty="0">
                <a:latin typeface="黑体" panose="02010609060101010101" pitchFamily="49" charset="-122"/>
                <a:ea typeface="黑体" panose="02010609060101010101" pitchFamily="49" charset="-122"/>
              </a:rPr>
              <a:t>研究问题</a:t>
            </a: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en-US" altLang="zh-CN" kern="0" dirty="0">
                <a:latin typeface="黑体" panose="02010609060101010101" pitchFamily="49" charset="-122"/>
                <a:ea typeface="黑体" panose="02010609060101010101" pitchFamily="49" charset="-122"/>
              </a:rPr>
              <a:t> </a:t>
            </a:r>
            <a:r>
              <a:rPr lang="en-US" altLang="zh-CN" kern="0" dirty="0">
                <a:solidFill>
                  <a:srgbClr val="FFFF00"/>
                </a:solidFill>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对应</a:t>
            </a:r>
            <a:r>
              <a:rPr lang="en-US" altLang="zh-CN" kern="0" dirty="0">
                <a:solidFill>
                  <a:srgbClr val="FF0000"/>
                </a:solidFill>
                <a:latin typeface="黑体" panose="02010609060101010101" pitchFamily="49" charset="-122"/>
                <a:ea typeface="黑体" panose="02010609060101010101" pitchFamily="49" charset="-122"/>
              </a:rPr>
              <a:t>0</a:t>
            </a:r>
            <a:r>
              <a:rPr lang="zh-CN" altLang="en-US" kern="0" dirty="0">
                <a:solidFill>
                  <a:srgbClr val="FF0000"/>
                </a:solidFill>
                <a:latin typeface="黑体" panose="02010609060101010101" pitchFamily="49" charset="-122"/>
                <a:ea typeface="黑体" panose="02010609060101010101" pitchFamily="49" charset="-122"/>
              </a:rPr>
              <a:t>天</a:t>
            </a:r>
            <a:endParaRPr lang="en-US" altLang="zh-CN" kern="0" dirty="0">
              <a:solidFill>
                <a:srgbClr val="FF0000"/>
              </a:solidFill>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en-US" altLang="zh-CN" kern="0" dirty="0">
                <a:solidFill>
                  <a:srgbClr val="FFFF00"/>
                </a:solidFill>
                <a:latin typeface="黑体" panose="02010609060101010101" pitchFamily="49" charset="-122"/>
                <a:ea typeface="黑体" panose="02010609060101010101" pitchFamily="49" charset="-122"/>
              </a:rPr>
              <a:t>2</a:t>
            </a:r>
            <a:r>
              <a:rPr lang="zh-CN" altLang="en-US" kern="0" dirty="0">
                <a:latin typeface="黑体" panose="02010609060101010101" pitchFamily="49" charset="-122"/>
                <a:ea typeface="黑体" panose="02010609060101010101" pitchFamily="49" charset="-122"/>
              </a:rPr>
              <a:t>对应</a:t>
            </a:r>
            <a:r>
              <a:rPr lang="en-US" altLang="zh-CN" kern="0" dirty="0">
                <a:solidFill>
                  <a:srgbClr val="FF0000"/>
                </a:solidFill>
                <a:latin typeface="黑体" panose="02010609060101010101" pitchFamily="49" charset="-122"/>
                <a:ea typeface="黑体" panose="02010609060101010101" pitchFamily="49" charset="-122"/>
              </a:rPr>
              <a:t>1-2</a:t>
            </a:r>
            <a:r>
              <a:rPr lang="zh-CN" altLang="en-US" kern="0" dirty="0">
                <a:solidFill>
                  <a:srgbClr val="FF0000"/>
                </a:solidFill>
                <a:latin typeface="黑体" panose="02010609060101010101" pitchFamily="49" charset="-122"/>
                <a:ea typeface="黑体" panose="02010609060101010101" pitchFamily="49" charset="-122"/>
              </a:rPr>
              <a:t>天</a:t>
            </a:r>
            <a:endParaRPr lang="zh-CN" altLang="zh-CN" kern="0" dirty="0">
              <a:solidFill>
                <a:srgbClr val="FF0000"/>
              </a:solidFill>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zh-CN"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zh-CN" altLang="en-US" kern="0" dirty="0">
              <a:latin typeface="黑体" panose="02010609060101010101" pitchFamily="49" charset="-122"/>
              <a:ea typeface="黑体" panose="02010609060101010101" pitchFamily="49" charset="-122"/>
            </a:endParaRPr>
          </a:p>
        </p:txBody>
      </p:sp>
      <p:sp>
        <p:nvSpPr>
          <p:cNvPr id="20485" name="内容占位符 2">
            <a:extLst>
              <a:ext uri="{FF2B5EF4-FFF2-40B4-BE49-F238E27FC236}">
                <a16:creationId xmlns:a16="http://schemas.microsoft.com/office/drawing/2014/main" id="{AAC1BAFC-9CBD-4AA5-8EB5-E4152D88CA84}"/>
              </a:ext>
            </a:extLst>
          </p:cNvPr>
          <p:cNvSpPr>
            <a:spLocks noGrp="1" noChangeArrowheads="1"/>
          </p:cNvSpPr>
          <p:nvPr>
            <p:ph idx="1"/>
          </p:nvPr>
        </p:nvSpPr>
        <p:spPr>
          <a:xfrm>
            <a:off x="-53975" y="4437063"/>
            <a:ext cx="2459038" cy="1281112"/>
          </a:xfrm>
        </p:spPr>
        <p:txBody>
          <a:bodyPr/>
          <a:lstStyle/>
          <a:p>
            <a:pPr marL="0" indent="0">
              <a:buFont typeface="Symbol" panose="05050102010706020507" pitchFamily="18" charset="2"/>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分析方法</a:t>
            </a:r>
            <a:endParaRPr lang="en-US" altLang="zh-CN"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dirty="0">
                <a:solidFill>
                  <a:srgbClr val="FFFF00"/>
                </a:solidFill>
                <a:latin typeface="黑体" panose="02010609060101010101" pitchFamily="49" charset="-122"/>
                <a:ea typeface="黑体" panose="02010609060101010101" pitchFamily="49" charset="-122"/>
              </a:rPr>
              <a:t>单样本</a:t>
            </a:r>
            <a:r>
              <a:rPr lang="en-US" altLang="zh-CN" dirty="0">
                <a:solidFill>
                  <a:srgbClr val="FFFF00"/>
                </a:solidFill>
                <a:latin typeface="黑体" panose="02010609060101010101" pitchFamily="49" charset="-122"/>
                <a:ea typeface="黑体" panose="02010609060101010101" pitchFamily="49" charset="-122"/>
              </a:rPr>
              <a:t>T</a:t>
            </a:r>
            <a:r>
              <a:rPr lang="zh-CN" altLang="en-US" dirty="0">
                <a:solidFill>
                  <a:srgbClr val="FFFF00"/>
                </a:solidFill>
                <a:latin typeface="黑体" panose="02010609060101010101" pitchFamily="49" charset="-122"/>
                <a:ea typeface="黑体" panose="02010609060101010101" pitchFamily="49" charset="-122"/>
              </a:rPr>
              <a:t>检验</a:t>
            </a:r>
            <a:endParaRPr lang="zh-CN" altLang="zh-CN"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zh-CN" altLang="en-US" dirty="0">
              <a:latin typeface="黑体" panose="02010609060101010101" pitchFamily="49" charset="-122"/>
              <a:ea typeface="黑体" panose="02010609060101010101" pitchFamily="49" charset="-122"/>
            </a:endParaRPr>
          </a:p>
        </p:txBody>
      </p:sp>
      <p:graphicFrame>
        <p:nvGraphicFramePr>
          <p:cNvPr id="12" name="对象 4">
            <a:extLst>
              <a:ext uri="{FF2B5EF4-FFF2-40B4-BE49-F238E27FC236}">
                <a16:creationId xmlns:a16="http://schemas.microsoft.com/office/drawing/2014/main" id="{FA07ED7F-A0C9-4D69-AD03-B1ABC7880073}"/>
              </a:ext>
            </a:extLst>
          </p:cNvPr>
          <p:cNvGraphicFramePr>
            <a:graphicFrameLocks noChangeAspect="1"/>
          </p:cNvGraphicFramePr>
          <p:nvPr>
            <p:extLst>
              <p:ext uri="{D42A27DB-BD31-4B8C-83A1-F6EECF244321}">
                <p14:modId xmlns:p14="http://schemas.microsoft.com/office/powerpoint/2010/main" val="2269914842"/>
              </p:ext>
            </p:extLst>
          </p:nvPr>
        </p:nvGraphicFramePr>
        <p:xfrm>
          <a:off x="49213" y="7938"/>
          <a:ext cx="9120187" cy="6596062"/>
        </p:xfrm>
        <a:graphic>
          <a:graphicData uri="http://schemas.openxmlformats.org/presentationml/2006/ole">
            <mc:AlternateContent xmlns:mc="http://schemas.openxmlformats.org/markup-compatibility/2006">
              <mc:Choice xmlns:v="urn:schemas-microsoft-com:vml" Requires="v">
                <p:oleObj spid="_x0000_s20525" name="Equation" r:id="rId3" imgW="4635500" imgH="3352800" progId="Equation.DSMT4">
                  <p:embed/>
                </p:oleObj>
              </mc:Choice>
              <mc:Fallback>
                <p:oleObj name="Equation" r:id="rId3" imgW="4635500" imgH="3352800" progId="Equation.DSMT4">
                  <p:embed/>
                  <p:pic>
                    <p:nvPicPr>
                      <p:cNvPr id="7" name="对象 4">
                        <a:extLst>
                          <a:ext uri="{FF2B5EF4-FFF2-40B4-BE49-F238E27FC236}">
                            <a16:creationId xmlns:a16="http://schemas.microsoft.com/office/drawing/2014/main" id="{0BCC4D3B-2384-4DDE-AEEF-7F66B8D47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 y="7938"/>
                        <a:ext cx="9120187" cy="659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0D421A-EFD2-449E-882C-9B1A4FECDD61}"/>
              </a:ext>
            </a:extLst>
          </p:cNvPr>
          <p:cNvSpPr>
            <a:spLocks noGrp="1"/>
          </p:cNvSpPr>
          <p:nvPr>
            <p:ph idx="1"/>
          </p:nvPr>
        </p:nvSpPr>
        <p:spPr>
          <a:xfrm>
            <a:off x="107504" y="548680"/>
            <a:ext cx="8798532" cy="5547320"/>
          </a:xfrm>
        </p:spPr>
        <p:txBody>
          <a:bodyPr/>
          <a:lstStyle/>
          <a:p>
            <a:pPr marL="0" indent="0">
              <a:buNone/>
            </a:pPr>
            <a:r>
              <a:rPr lang="zh-CN" altLang="en-US" dirty="0"/>
              <a:t>原假设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在一周以内接触</a:t>
            </a:r>
          </a:p>
        </p:txBody>
      </p:sp>
      <p:sp>
        <p:nvSpPr>
          <p:cNvPr id="4" name="灯片编号占位符 3">
            <a:extLst>
              <a:ext uri="{FF2B5EF4-FFF2-40B4-BE49-F238E27FC236}">
                <a16:creationId xmlns:a16="http://schemas.microsoft.com/office/drawing/2014/main" id="{5F9595A7-0E45-4DCC-A6CE-913421E3BBB0}"/>
              </a:ext>
            </a:extLst>
          </p:cNvPr>
          <p:cNvSpPr>
            <a:spLocks noGrp="1"/>
          </p:cNvSpPr>
          <p:nvPr>
            <p:ph type="sldNum" sz="quarter" idx="10"/>
          </p:nvPr>
        </p:nvSpPr>
        <p:spPr/>
        <p:txBody>
          <a:bodyPr/>
          <a:lstStyle/>
          <a:p>
            <a:pPr>
              <a:defRPr/>
            </a:pPr>
            <a:fld id="{A5ED0C4D-C7BA-4970-B9BC-19AC167BCAFA}" type="slidenum">
              <a:rPr lang="en-US" altLang="zh-CN" smtClean="0"/>
              <a:pPr>
                <a:defRPr/>
              </a:pPr>
              <a:t>13</a:t>
            </a:fld>
            <a:endParaRPr lang="en-US" altLang="zh-CN"/>
          </a:p>
        </p:txBody>
      </p:sp>
      <p:sp>
        <p:nvSpPr>
          <p:cNvPr id="5" name="左大括号 4">
            <a:extLst>
              <a:ext uri="{FF2B5EF4-FFF2-40B4-BE49-F238E27FC236}">
                <a16:creationId xmlns:a16="http://schemas.microsoft.com/office/drawing/2014/main" id="{40D579F6-A5F6-481C-AE6C-5FFA35083FAA}"/>
              </a:ext>
            </a:extLst>
          </p:cNvPr>
          <p:cNvSpPr/>
          <p:nvPr/>
        </p:nvSpPr>
        <p:spPr bwMode="auto">
          <a:xfrm>
            <a:off x="2267744" y="332656"/>
            <a:ext cx="360040" cy="5763344"/>
          </a:xfrm>
          <a:prstGeom prst="leftBrace">
            <a:avLst>
              <a:gd name="adj1" fmla="val 8333"/>
              <a:gd name="adj2" fmla="val 47874"/>
            </a:avLst>
          </a:prstGeom>
          <a:noFill/>
          <a:ln w="12700" cap="sq" cmpd="sng" algn="ctr">
            <a:solidFill>
              <a:srgbClr val="FFFFFF"/>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highlight>
                <a:srgbClr val="FFFFFF"/>
              </a:highligh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2A69A57-9CC4-439F-9A37-02D2A3526624}"/>
                  </a:ext>
                </a:extLst>
              </p:cNvPr>
              <p:cNvSpPr/>
              <p:nvPr/>
            </p:nvSpPr>
            <p:spPr>
              <a:xfrm>
                <a:off x="2447764" y="391142"/>
                <a:ext cx="5878532" cy="809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①</m:t>
                            </m:r>
                            <m:r>
                              <a:rPr lang="zh-CN" altLang="en-US">
                                <a:latin typeface="Cambria Math" panose="02040503050406030204" pitchFamily="18" charset="0"/>
                              </a:rPr>
                              <m:t>言</m:t>
                            </m:r>
                            <m:r>
                              <a:rPr lang="zh-CN" altLang="en-US" i="0">
                                <a:latin typeface="Cambria Math" panose="02040503050406030204" pitchFamily="18" charset="0"/>
                              </a:rPr>
                              <m:t>情小说、电影、电视剧类网络内容的</m:t>
                            </m:r>
                          </m:e>
                        </m:mr>
                        <m:mr>
                          <m:e>
                            <m:r>
                              <a:rPr lang="zh-CN" altLang="en-US" i="0">
                                <a:latin typeface="Cambria Math" panose="02040503050406030204" pitchFamily="18" charset="0"/>
                              </a:rPr>
                              <m:t>平均天数的总体均值等于</m:t>
                            </m:r>
                            <m:r>
                              <a:rPr lang="zh-CN" altLang="en-US" i="0" smtClean="0">
                                <a:solidFill>
                                  <a:srgbClr val="FFFF00"/>
                                </a:solidFill>
                                <a:latin typeface="Cambria Math" panose="02040503050406030204" pitchFamily="18" charset="0"/>
                              </a:rPr>
                              <m:t>2</m:t>
                            </m:r>
                          </m:e>
                        </m:mr>
                      </m:m>
                    </m:oMath>
                  </m:oMathPara>
                </a14:m>
                <a:endParaRPr lang="zh-CN" altLang="en-US" dirty="0">
                  <a:latin typeface="黑体" panose="02010609060101010101" pitchFamily="49" charset="-122"/>
                  <a:ea typeface="黑体" panose="02010609060101010101" pitchFamily="49" charset="-122"/>
                </a:endParaRPr>
              </a:p>
            </p:txBody>
          </p:sp>
        </mc:Choice>
        <mc:Fallback xmlns="">
          <p:sp>
            <p:nvSpPr>
              <p:cNvPr id="6" name="矩形 5">
                <a:extLst>
                  <a:ext uri="{FF2B5EF4-FFF2-40B4-BE49-F238E27FC236}">
                    <a16:creationId xmlns:a16="http://schemas.microsoft.com/office/drawing/2014/main" id="{A2A69A57-9CC4-439F-9A37-02D2A3526624}"/>
                  </a:ext>
                </a:extLst>
              </p:cNvPr>
              <p:cNvSpPr>
                <a:spLocks noRot="1" noChangeAspect="1" noMove="1" noResize="1" noEditPoints="1" noAdjustHandles="1" noChangeArrowheads="1" noChangeShapeType="1" noTextEdit="1"/>
              </p:cNvSpPr>
              <p:nvPr/>
            </p:nvSpPr>
            <p:spPr>
              <a:xfrm>
                <a:off x="2447764" y="391142"/>
                <a:ext cx="5878532" cy="8090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447FE11-8E36-434C-BA4A-D6515B8930B4}"/>
                  </a:ext>
                </a:extLst>
              </p:cNvPr>
              <p:cNvSpPr/>
              <p:nvPr/>
            </p:nvSpPr>
            <p:spPr>
              <a:xfrm>
                <a:off x="2447764" y="1561521"/>
                <a:ext cx="5493812" cy="809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②</m:t>
                            </m:r>
                            <m:r>
                              <a:rPr lang="zh-CN" altLang="en-US" i="0">
                                <a:latin typeface="Cambria Math" panose="02040503050406030204" pitchFamily="18" charset="0"/>
                              </a:rPr>
                              <m:t>情感公众号发布的文章类网络内容的</m:t>
                            </m:r>
                          </m:e>
                        </m:mr>
                        <m:mr>
                          <m:e>
                            <m:r>
                              <a:rPr lang="zh-CN" altLang="en-US" i="0">
                                <a:latin typeface="Cambria Math" panose="02040503050406030204" pitchFamily="18" charset="0"/>
                              </a:rPr>
                              <m:t>平均天数的总体均值等于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7" name="矩形 6">
                <a:extLst>
                  <a:ext uri="{FF2B5EF4-FFF2-40B4-BE49-F238E27FC236}">
                    <a16:creationId xmlns:a16="http://schemas.microsoft.com/office/drawing/2014/main" id="{1447FE11-8E36-434C-BA4A-D6515B8930B4}"/>
                  </a:ext>
                </a:extLst>
              </p:cNvPr>
              <p:cNvSpPr>
                <a:spLocks noRot="1" noChangeAspect="1" noMove="1" noResize="1" noEditPoints="1" noAdjustHandles="1" noChangeArrowheads="1" noChangeShapeType="1" noTextEdit="1"/>
              </p:cNvSpPr>
              <p:nvPr/>
            </p:nvSpPr>
            <p:spPr>
              <a:xfrm>
                <a:off x="2447764" y="1561521"/>
                <a:ext cx="5493812" cy="8090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695D773-AAC7-4D24-A072-E46917B868C6}"/>
                  </a:ext>
                </a:extLst>
              </p:cNvPr>
              <p:cNvSpPr/>
              <p:nvPr/>
            </p:nvSpPr>
            <p:spPr>
              <a:xfrm>
                <a:off x="1631882" y="2722134"/>
                <a:ext cx="6051363"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③</m:t>
                            </m:r>
                            <m:r>
                              <a:rPr lang="zh-CN" altLang="en-US" i="0">
                                <a:latin typeface="Cambria Math" panose="02040503050406030204" pitchFamily="18" charset="0"/>
                              </a:rPr>
                              <m:t>自媒体短视频类网络内容的</m:t>
                            </m:r>
                          </m:e>
                        </m:mr>
                        <m:mr>
                          <m:e>
                            <m:r>
                              <a:rPr lang="zh-CN" altLang="en-US" i="0">
                                <a:latin typeface="Cambria Math" panose="02040503050406030204" pitchFamily="18" charset="0"/>
                              </a:rPr>
                              <m:t>平均天数的总体均值等于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8" name="矩形 7">
                <a:extLst>
                  <a:ext uri="{FF2B5EF4-FFF2-40B4-BE49-F238E27FC236}">
                    <a16:creationId xmlns:a16="http://schemas.microsoft.com/office/drawing/2014/main" id="{D695D773-AAC7-4D24-A072-E46917B868C6}"/>
                  </a:ext>
                </a:extLst>
              </p:cNvPr>
              <p:cNvSpPr>
                <a:spLocks noRot="1" noChangeAspect="1" noMove="1" noResize="1" noEditPoints="1" noAdjustHandles="1" noChangeArrowheads="1" noChangeShapeType="1" noTextEdit="1"/>
              </p:cNvSpPr>
              <p:nvPr/>
            </p:nvSpPr>
            <p:spPr>
              <a:xfrm>
                <a:off x="1631882" y="2722134"/>
                <a:ext cx="6051363" cy="8090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317F3AB-7008-4838-ABE5-872A955DBED0}"/>
                  </a:ext>
                </a:extLst>
              </p:cNvPr>
              <p:cNvSpPr/>
              <p:nvPr/>
            </p:nvSpPr>
            <p:spPr>
              <a:xfrm>
                <a:off x="2244928" y="4004565"/>
                <a:ext cx="6288843"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④</m:t>
                            </m:r>
                            <m:r>
                              <a:rPr lang="zh-CN" altLang="en-US" i="0">
                                <a:latin typeface="Cambria Math" panose="02040503050406030204" pitchFamily="18" charset="0"/>
                              </a:rPr>
                              <m:t>网络中他人对理想伴侣的态度和看法类</m:t>
                            </m:r>
                          </m:e>
                        </m:mr>
                        <m:mr>
                          <m:e>
                            <m:r>
                              <a:rPr lang="zh-CN" altLang="en-US" i="1" smtClean="0">
                                <a:latin typeface="Cambria Math" panose="02040503050406030204" pitchFamily="18" charset="0"/>
                              </a:rPr>
                              <m:t>网络</m:t>
                            </m:r>
                            <m:r>
                              <a:rPr lang="zh-CN" altLang="en-US" i="1">
                                <a:latin typeface="Cambria Math" panose="02040503050406030204" pitchFamily="18" charset="0"/>
                              </a:rPr>
                              <m:t>内容</m:t>
                            </m:r>
                            <m:r>
                              <a:rPr lang="zh-CN" altLang="en-US" i="0">
                                <a:latin typeface="Cambria Math" panose="02040503050406030204" pitchFamily="18" charset="0"/>
                              </a:rPr>
                              <m:t>的平均天数的总体均值等于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9" name="矩形 8">
                <a:extLst>
                  <a:ext uri="{FF2B5EF4-FFF2-40B4-BE49-F238E27FC236}">
                    <a16:creationId xmlns:a16="http://schemas.microsoft.com/office/drawing/2014/main" id="{5317F3AB-7008-4838-ABE5-872A955DBED0}"/>
                  </a:ext>
                </a:extLst>
              </p:cNvPr>
              <p:cNvSpPr>
                <a:spLocks noRot="1" noChangeAspect="1" noMove="1" noResize="1" noEditPoints="1" noAdjustHandles="1" noChangeArrowheads="1" noChangeShapeType="1" noTextEdit="1"/>
              </p:cNvSpPr>
              <p:nvPr/>
            </p:nvSpPr>
            <p:spPr>
              <a:xfrm>
                <a:off x="2244928" y="4004565"/>
                <a:ext cx="6288843" cy="8090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0497393-3891-4624-AA98-F752634C387C}"/>
                  </a:ext>
                </a:extLst>
              </p:cNvPr>
              <p:cNvSpPr/>
              <p:nvPr/>
            </p:nvSpPr>
            <p:spPr>
              <a:xfrm>
                <a:off x="1763688" y="5119208"/>
                <a:ext cx="5184576"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⑤</m:t>
                            </m:r>
                            <m:r>
                              <a:rPr lang="zh-CN" altLang="en-US" i="0">
                                <a:latin typeface="Cambria Math" panose="02040503050406030204" pitchFamily="18" charset="0"/>
                              </a:rPr>
                              <m:t>情感综艺类网络内容的</m:t>
                            </m:r>
                          </m:e>
                        </m:mr>
                        <m:mr>
                          <m:e>
                            <m:r>
                              <a:rPr lang="en-US" altLang="zh-CN" b="0" i="0" smtClean="0">
                                <a:latin typeface="Cambria Math" panose="02040503050406030204" pitchFamily="18" charset="0"/>
                              </a:rPr>
                              <m:t>             </m:t>
                            </m:r>
                            <m:r>
                              <a:rPr lang="zh-CN" altLang="en-US" i="0">
                                <a:latin typeface="Cambria Math" panose="02040503050406030204" pitchFamily="18" charset="0"/>
                              </a:rPr>
                              <m:t>平均天数的总体均值等于</m:t>
                            </m:r>
                            <m:r>
                              <a:rPr lang="zh-CN" altLang="en-US" i="0" smtClean="0">
                                <a:solidFill>
                                  <a:srgbClr val="FFFF00"/>
                                </a:solidFill>
                                <a:latin typeface="Cambria Math" panose="02040503050406030204" pitchFamily="18" charset="0"/>
                              </a:rPr>
                              <m:t>1</m:t>
                            </m:r>
                          </m:e>
                        </m:mr>
                      </m:m>
                    </m:oMath>
                  </m:oMathPara>
                </a14:m>
                <a:endParaRPr lang="zh-CN" altLang="en-US" dirty="0"/>
              </a:p>
            </p:txBody>
          </p:sp>
        </mc:Choice>
        <mc:Fallback xmlns="">
          <p:sp>
            <p:nvSpPr>
              <p:cNvPr id="10" name="矩形 9">
                <a:extLst>
                  <a:ext uri="{FF2B5EF4-FFF2-40B4-BE49-F238E27FC236}">
                    <a16:creationId xmlns:a16="http://schemas.microsoft.com/office/drawing/2014/main" id="{80497393-3891-4624-AA98-F752634C387C}"/>
                  </a:ext>
                </a:extLst>
              </p:cNvPr>
              <p:cNvSpPr>
                <a:spLocks noRot="1" noChangeAspect="1" noMove="1" noResize="1" noEditPoints="1" noAdjustHandles="1" noChangeArrowheads="1" noChangeShapeType="1" noTextEdit="1"/>
              </p:cNvSpPr>
              <p:nvPr/>
            </p:nvSpPr>
            <p:spPr>
              <a:xfrm>
                <a:off x="1763688" y="5119208"/>
                <a:ext cx="5184576" cy="80900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604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8A4DBD-135F-4586-B6CC-F74EB558D681}"/>
              </a:ext>
            </a:extLst>
          </p:cNvPr>
          <p:cNvSpPr>
            <a:spLocks noGrp="1"/>
          </p:cNvSpPr>
          <p:nvPr>
            <p:ph idx="1"/>
          </p:nvPr>
        </p:nvSpPr>
        <p:spPr>
          <a:xfrm>
            <a:off x="107504" y="548680"/>
            <a:ext cx="8884096" cy="5547320"/>
          </a:xfrm>
        </p:spPr>
        <p:txBody>
          <a:bodyPr/>
          <a:lstStyle/>
          <a:p>
            <a:pPr marL="0" indent="0">
              <a:buNone/>
            </a:pPr>
            <a:r>
              <a:rPr lang="zh-CN" altLang="en-US" dirty="0"/>
              <a:t>备择假设</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在一周以内接触</a:t>
            </a:r>
          </a:p>
        </p:txBody>
      </p:sp>
      <p:sp>
        <p:nvSpPr>
          <p:cNvPr id="4" name="灯片编号占位符 3">
            <a:extLst>
              <a:ext uri="{FF2B5EF4-FFF2-40B4-BE49-F238E27FC236}">
                <a16:creationId xmlns:a16="http://schemas.microsoft.com/office/drawing/2014/main" id="{DF38F5A1-F143-48FF-BE3E-3B4FB1E3F531}"/>
              </a:ext>
            </a:extLst>
          </p:cNvPr>
          <p:cNvSpPr>
            <a:spLocks noGrp="1"/>
          </p:cNvSpPr>
          <p:nvPr>
            <p:ph type="sldNum" sz="quarter" idx="10"/>
          </p:nvPr>
        </p:nvSpPr>
        <p:spPr/>
        <p:txBody>
          <a:bodyPr/>
          <a:lstStyle/>
          <a:p>
            <a:pPr>
              <a:defRPr/>
            </a:pPr>
            <a:fld id="{A5ED0C4D-C7BA-4970-B9BC-19AC167BCAFA}" type="slidenum">
              <a:rPr lang="en-US" altLang="zh-CN" smtClean="0"/>
              <a:pPr>
                <a:defRPr/>
              </a:pPr>
              <a:t>14</a:t>
            </a:fld>
            <a:endParaRPr lang="en-US" altLang="zh-CN"/>
          </a:p>
        </p:txBody>
      </p:sp>
      <p:sp>
        <p:nvSpPr>
          <p:cNvPr id="5" name="左大括号 4">
            <a:extLst>
              <a:ext uri="{FF2B5EF4-FFF2-40B4-BE49-F238E27FC236}">
                <a16:creationId xmlns:a16="http://schemas.microsoft.com/office/drawing/2014/main" id="{6C862718-C521-49C1-874A-1424516692AC}"/>
              </a:ext>
            </a:extLst>
          </p:cNvPr>
          <p:cNvSpPr/>
          <p:nvPr/>
        </p:nvSpPr>
        <p:spPr bwMode="auto">
          <a:xfrm>
            <a:off x="2267744" y="332656"/>
            <a:ext cx="360040" cy="5763344"/>
          </a:xfrm>
          <a:prstGeom prst="leftBrace">
            <a:avLst>
              <a:gd name="adj1" fmla="val 8333"/>
              <a:gd name="adj2" fmla="val 47874"/>
            </a:avLst>
          </a:prstGeom>
          <a:noFill/>
          <a:ln w="12700" cap="sq" cmpd="sng" algn="ctr">
            <a:solidFill>
              <a:srgbClr val="FFFFFF"/>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highlight>
                <a:srgbClr val="FFFFFF"/>
              </a:highligh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9499AA5-EC0C-4A4E-8010-FE1E7AB61773}"/>
                  </a:ext>
                </a:extLst>
              </p:cNvPr>
              <p:cNvSpPr/>
              <p:nvPr/>
            </p:nvSpPr>
            <p:spPr>
              <a:xfrm>
                <a:off x="2447764" y="391142"/>
                <a:ext cx="5801588" cy="809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①</m:t>
                            </m:r>
                            <m:r>
                              <a:rPr lang="zh-CN" altLang="en-US">
                                <a:latin typeface="Cambria Math" panose="02040503050406030204" pitchFamily="18" charset="0"/>
                              </a:rPr>
                              <m:t>言</m:t>
                            </m:r>
                            <m:r>
                              <a:rPr lang="zh-CN" altLang="en-US" i="0">
                                <a:latin typeface="Cambria Math" panose="02040503050406030204" pitchFamily="18" charset="0"/>
                              </a:rPr>
                              <m:t>情小说、电影、电视剧类网络内容的</m:t>
                            </m:r>
                          </m:e>
                        </m:mr>
                        <m:mr>
                          <m:e>
                            <m:r>
                              <a:rPr lang="zh-CN" altLang="en-US" i="0">
                                <a:latin typeface="Cambria Math" panose="02040503050406030204" pitchFamily="18" charset="0"/>
                              </a:rPr>
                              <m:t>平均天数的总体均值</m:t>
                            </m:r>
                            <m:r>
                              <a:rPr lang="zh-CN" altLang="en-US" i="1" smtClean="0">
                                <a:latin typeface="Cambria Math" panose="02040503050406030204" pitchFamily="18" charset="0"/>
                              </a:rPr>
                              <m:t>不</m:t>
                            </m:r>
                            <m:r>
                              <a:rPr lang="zh-CN" altLang="en-US" i="0">
                                <a:latin typeface="Cambria Math" panose="02040503050406030204" pitchFamily="18" charset="0"/>
                              </a:rPr>
                              <m:t>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6" name="矩形 5">
                <a:extLst>
                  <a:ext uri="{FF2B5EF4-FFF2-40B4-BE49-F238E27FC236}">
                    <a16:creationId xmlns:a16="http://schemas.microsoft.com/office/drawing/2014/main" id="{A9499AA5-EC0C-4A4E-8010-FE1E7AB61773}"/>
                  </a:ext>
                </a:extLst>
              </p:cNvPr>
              <p:cNvSpPr>
                <a:spLocks noRot="1" noChangeAspect="1" noMove="1" noResize="1" noEditPoints="1" noAdjustHandles="1" noChangeArrowheads="1" noChangeShapeType="1" noTextEdit="1"/>
              </p:cNvSpPr>
              <p:nvPr/>
            </p:nvSpPr>
            <p:spPr>
              <a:xfrm>
                <a:off x="2447764" y="391142"/>
                <a:ext cx="5801588" cy="8090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F1121C3-AEB7-429F-8FF9-A60D3B784918}"/>
                  </a:ext>
                </a:extLst>
              </p:cNvPr>
              <p:cNvSpPr/>
              <p:nvPr/>
            </p:nvSpPr>
            <p:spPr>
              <a:xfrm>
                <a:off x="2447764" y="1561521"/>
                <a:ext cx="5493812" cy="809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②</m:t>
                            </m:r>
                            <m:r>
                              <a:rPr lang="zh-CN" altLang="en-US" i="0">
                                <a:latin typeface="Cambria Math" panose="02040503050406030204" pitchFamily="18" charset="0"/>
                              </a:rPr>
                              <m:t>情感公众号发布的文章类网络内容的</m:t>
                            </m:r>
                          </m:e>
                        </m:mr>
                        <m:mr>
                          <m:e>
                            <m:r>
                              <a:rPr lang="zh-CN" altLang="en-US" i="0">
                                <a:latin typeface="Cambria Math" panose="02040503050406030204" pitchFamily="18" charset="0"/>
                              </a:rPr>
                              <m:t>平均天数的总体均值</m:t>
                            </m:r>
                            <m:r>
                              <a:rPr lang="zh-CN" altLang="en-US" i="1" smtClean="0">
                                <a:latin typeface="Cambria Math" panose="02040503050406030204" pitchFamily="18" charset="0"/>
                              </a:rPr>
                              <m:t>不</m:t>
                            </m:r>
                            <m:r>
                              <a:rPr lang="zh-CN" altLang="en-US" i="0">
                                <a:latin typeface="Cambria Math" panose="02040503050406030204" pitchFamily="18" charset="0"/>
                              </a:rPr>
                              <m:t>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7" name="矩形 6">
                <a:extLst>
                  <a:ext uri="{FF2B5EF4-FFF2-40B4-BE49-F238E27FC236}">
                    <a16:creationId xmlns:a16="http://schemas.microsoft.com/office/drawing/2014/main" id="{EF1121C3-AEB7-429F-8FF9-A60D3B784918}"/>
                  </a:ext>
                </a:extLst>
              </p:cNvPr>
              <p:cNvSpPr>
                <a:spLocks noRot="1" noChangeAspect="1" noMove="1" noResize="1" noEditPoints="1" noAdjustHandles="1" noChangeArrowheads="1" noChangeShapeType="1" noTextEdit="1"/>
              </p:cNvSpPr>
              <p:nvPr/>
            </p:nvSpPr>
            <p:spPr>
              <a:xfrm>
                <a:off x="2447764" y="1561521"/>
                <a:ext cx="5493812" cy="8090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DABF2A5-387A-4484-AC1D-EC262E677FE6}"/>
                  </a:ext>
                </a:extLst>
              </p:cNvPr>
              <p:cNvSpPr/>
              <p:nvPr/>
            </p:nvSpPr>
            <p:spPr>
              <a:xfrm>
                <a:off x="1631882" y="2722134"/>
                <a:ext cx="6051363"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③</m:t>
                            </m:r>
                            <m:r>
                              <a:rPr lang="zh-CN" altLang="en-US" i="0">
                                <a:latin typeface="Cambria Math" panose="02040503050406030204" pitchFamily="18" charset="0"/>
                              </a:rPr>
                              <m:t>自媒体短视频类网络内容的</m:t>
                            </m:r>
                          </m:e>
                        </m:mr>
                        <m:mr>
                          <m:e>
                            <m:r>
                              <a:rPr lang="zh-CN" altLang="en-US" i="0">
                                <a:latin typeface="Cambria Math" panose="02040503050406030204" pitchFamily="18" charset="0"/>
                              </a:rPr>
                              <m:t>平均天数的总体均值</m:t>
                            </m:r>
                            <m:r>
                              <a:rPr lang="zh-CN" altLang="en-US" i="1" smtClean="0">
                                <a:latin typeface="Cambria Math" panose="02040503050406030204" pitchFamily="18" charset="0"/>
                              </a:rPr>
                              <m:t>不</m:t>
                            </m:r>
                            <m:r>
                              <a:rPr lang="zh-CN" altLang="en-US" i="0">
                                <a:latin typeface="Cambria Math" panose="02040503050406030204" pitchFamily="18" charset="0"/>
                              </a:rPr>
                              <m:t>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8" name="矩形 7">
                <a:extLst>
                  <a:ext uri="{FF2B5EF4-FFF2-40B4-BE49-F238E27FC236}">
                    <a16:creationId xmlns:a16="http://schemas.microsoft.com/office/drawing/2014/main" id="{CDABF2A5-387A-4484-AC1D-EC262E677FE6}"/>
                  </a:ext>
                </a:extLst>
              </p:cNvPr>
              <p:cNvSpPr>
                <a:spLocks noRot="1" noChangeAspect="1" noMove="1" noResize="1" noEditPoints="1" noAdjustHandles="1" noChangeArrowheads="1" noChangeShapeType="1" noTextEdit="1"/>
              </p:cNvSpPr>
              <p:nvPr/>
            </p:nvSpPr>
            <p:spPr>
              <a:xfrm>
                <a:off x="1631882" y="2722134"/>
                <a:ext cx="6051363" cy="8090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4B93083-1C06-40E2-886B-25BE87A0DE82}"/>
                  </a:ext>
                </a:extLst>
              </p:cNvPr>
              <p:cNvSpPr/>
              <p:nvPr/>
            </p:nvSpPr>
            <p:spPr>
              <a:xfrm>
                <a:off x="2244928" y="4004565"/>
                <a:ext cx="6288843"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④</m:t>
                            </m:r>
                            <m:r>
                              <a:rPr lang="zh-CN" altLang="en-US" i="0">
                                <a:latin typeface="Cambria Math" panose="02040503050406030204" pitchFamily="18" charset="0"/>
                              </a:rPr>
                              <m:t>网络中他人对理想伴侣的态度和看法类</m:t>
                            </m:r>
                          </m:e>
                        </m:mr>
                        <m:mr>
                          <m:e>
                            <m:r>
                              <a:rPr lang="zh-CN" altLang="en-US" i="1" smtClean="0">
                                <a:latin typeface="Cambria Math" panose="02040503050406030204" pitchFamily="18" charset="0"/>
                              </a:rPr>
                              <m:t>网络</m:t>
                            </m:r>
                            <m:r>
                              <a:rPr lang="zh-CN" altLang="en-US" i="1">
                                <a:latin typeface="Cambria Math" panose="02040503050406030204" pitchFamily="18" charset="0"/>
                              </a:rPr>
                              <m:t>内容</m:t>
                            </m:r>
                            <m:r>
                              <a:rPr lang="zh-CN" altLang="en-US" i="0">
                                <a:latin typeface="Cambria Math" panose="02040503050406030204" pitchFamily="18" charset="0"/>
                              </a:rPr>
                              <m:t>的平均天数的总体均值</m:t>
                            </m:r>
                            <m:r>
                              <a:rPr lang="zh-CN" altLang="en-US" i="1" smtClean="0">
                                <a:latin typeface="Cambria Math" panose="02040503050406030204" pitchFamily="18" charset="0"/>
                              </a:rPr>
                              <m:t>不</m:t>
                            </m:r>
                            <m:r>
                              <a:rPr lang="zh-CN" altLang="en-US" i="0">
                                <a:latin typeface="Cambria Math" panose="02040503050406030204" pitchFamily="18" charset="0"/>
                              </a:rPr>
                              <m:t>等于</m:t>
                            </m:r>
                            <m:r>
                              <a:rPr lang="zh-CN" altLang="en-US" i="0" smtClean="0">
                                <a:solidFill>
                                  <a:srgbClr val="FFFF00"/>
                                </a:solidFill>
                                <a:latin typeface="Cambria Math" panose="02040503050406030204" pitchFamily="18" charset="0"/>
                              </a:rPr>
                              <m:t>2</m:t>
                            </m:r>
                          </m:e>
                        </m:mr>
                      </m:m>
                    </m:oMath>
                  </m:oMathPara>
                </a14:m>
                <a:endParaRPr lang="zh-CN" altLang="en-US" dirty="0"/>
              </a:p>
            </p:txBody>
          </p:sp>
        </mc:Choice>
        <mc:Fallback xmlns="">
          <p:sp>
            <p:nvSpPr>
              <p:cNvPr id="9" name="矩形 8">
                <a:extLst>
                  <a:ext uri="{FF2B5EF4-FFF2-40B4-BE49-F238E27FC236}">
                    <a16:creationId xmlns:a16="http://schemas.microsoft.com/office/drawing/2014/main" id="{C4B93083-1C06-40E2-886B-25BE87A0DE82}"/>
                  </a:ext>
                </a:extLst>
              </p:cNvPr>
              <p:cNvSpPr>
                <a:spLocks noRot="1" noChangeAspect="1" noMove="1" noResize="1" noEditPoints="1" noAdjustHandles="1" noChangeArrowheads="1" noChangeShapeType="1" noTextEdit="1"/>
              </p:cNvSpPr>
              <p:nvPr/>
            </p:nvSpPr>
            <p:spPr>
              <a:xfrm>
                <a:off x="2244928" y="4004565"/>
                <a:ext cx="6288843" cy="8090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B04F8F98-5321-4F3C-A3B0-640E8AD70443}"/>
                  </a:ext>
                </a:extLst>
              </p:cNvPr>
              <p:cNvSpPr/>
              <p:nvPr/>
            </p:nvSpPr>
            <p:spPr>
              <a:xfrm>
                <a:off x="1763688" y="5119208"/>
                <a:ext cx="5184576" cy="8090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latin typeface="Cambria Math" panose="02040503050406030204" pitchFamily="18" charset="0"/>
                            </a:rPr>
                          </m:ctrlPr>
                        </m:mPr>
                        <m:mr>
                          <m:e>
                            <m:r>
                              <a:rPr lang="zh-CN" altLang="en-US">
                                <a:latin typeface="Cambria Math" panose="02040503050406030204" pitchFamily="18" charset="0"/>
                              </a:rPr>
                              <m:t>⑤</m:t>
                            </m:r>
                            <m:r>
                              <a:rPr lang="zh-CN" altLang="en-US" i="0">
                                <a:latin typeface="Cambria Math" panose="02040503050406030204" pitchFamily="18" charset="0"/>
                              </a:rPr>
                              <m:t>情感综艺类网络内容的</m:t>
                            </m:r>
                          </m:e>
                        </m:mr>
                        <m:mr>
                          <m:e>
                            <m:r>
                              <a:rPr lang="en-US" altLang="zh-CN" b="0" i="0" smtClean="0">
                                <a:latin typeface="Cambria Math" panose="02040503050406030204" pitchFamily="18" charset="0"/>
                              </a:rPr>
                              <m:t>             </m:t>
                            </m:r>
                            <m:r>
                              <a:rPr lang="zh-CN" altLang="en-US" i="0">
                                <a:latin typeface="Cambria Math" panose="02040503050406030204" pitchFamily="18" charset="0"/>
                              </a:rPr>
                              <m:t>平均天数的总体均值</m:t>
                            </m:r>
                            <m:r>
                              <a:rPr lang="zh-CN" altLang="en-US" i="1" smtClean="0">
                                <a:latin typeface="Cambria Math" panose="02040503050406030204" pitchFamily="18" charset="0"/>
                              </a:rPr>
                              <m:t>不</m:t>
                            </m:r>
                            <m:r>
                              <a:rPr lang="zh-CN" altLang="en-US" i="0">
                                <a:latin typeface="Cambria Math" panose="02040503050406030204" pitchFamily="18" charset="0"/>
                              </a:rPr>
                              <m:t>等于</m:t>
                            </m:r>
                            <m:r>
                              <a:rPr lang="zh-CN" altLang="en-US" i="0" smtClean="0">
                                <a:solidFill>
                                  <a:srgbClr val="FFFF00"/>
                                </a:solidFill>
                                <a:latin typeface="Cambria Math" panose="02040503050406030204" pitchFamily="18" charset="0"/>
                              </a:rPr>
                              <m:t>1</m:t>
                            </m:r>
                          </m:e>
                        </m:mr>
                      </m:m>
                    </m:oMath>
                  </m:oMathPara>
                </a14:m>
                <a:endParaRPr lang="zh-CN" altLang="en-US" dirty="0"/>
              </a:p>
            </p:txBody>
          </p:sp>
        </mc:Choice>
        <mc:Fallback xmlns="">
          <p:sp>
            <p:nvSpPr>
              <p:cNvPr id="10" name="矩形 9">
                <a:extLst>
                  <a:ext uri="{FF2B5EF4-FFF2-40B4-BE49-F238E27FC236}">
                    <a16:creationId xmlns:a16="http://schemas.microsoft.com/office/drawing/2014/main" id="{B04F8F98-5321-4F3C-A3B0-640E8AD70443}"/>
                  </a:ext>
                </a:extLst>
              </p:cNvPr>
              <p:cNvSpPr>
                <a:spLocks noRot="1" noChangeAspect="1" noMove="1" noResize="1" noEditPoints="1" noAdjustHandles="1" noChangeArrowheads="1" noChangeShapeType="1" noTextEdit="1"/>
              </p:cNvSpPr>
              <p:nvPr/>
            </p:nvSpPr>
            <p:spPr>
              <a:xfrm>
                <a:off x="1763688" y="5119208"/>
                <a:ext cx="5184576" cy="80900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264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5E73DC-F8E1-4284-BC3A-CF16FF8779C3}"/>
              </a:ext>
            </a:extLst>
          </p:cNvPr>
          <p:cNvSpPr>
            <a:spLocks noGrp="1"/>
          </p:cNvSpPr>
          <p:nvPr>
            <p:ph idx="1"/>
          </p:nvPr>
        </p:nvSpPr>
        <p:spPr>
          <a:xfrm>
            <a:off x="476373" y="1196752"/>
            <a:ext cx="8452048" cy="6072336"/>
          </a:xfrm>
        </p:spPr>
        <p:txBody>
          <a:bodyPr/>
          <a:lstStyle/>
          <a:p>
            <a:pPr marL="0" indent="0">
              <a:buNone/>
            </a:pPr>
            <a:r>
              <a:rPr lang="zh-CN" altLang="en-US" sz="2400" dirty="0"/>
              <a:t>部分分析数据（详见分析报告）</a:t>
            </a:r>
            <a:endParaRPr lang="en-US" altLang="zh-CN" sz="2400" dirty="0"/>
          </a:p>
          <a:p>
            <a:pPr marL="0" indent="0">
              <a:buNone/>
            </a:pPr>
            <a:r>
              <a:rPr lang="zh-CN" altLang="en-US" sz="2400" dirty="0"/>
              <a:t>①中</a:t>
            </a:r>
            <a:r>
              <a:rPr lang="en-US" altLang="zh-CN" sz="2400" dirty="0"/>
              <a:t>T=2.349,p=0.020</a:t>
            </a:r>
          </a:p>
          <a:p>
            <a:pPr marL="0" indent="0">
              <a:buNone/>
            </a:pPr>
            <a:endParaRPr lang="en-US" altLang="zh-CN" sz="2400" dirty="0"/>
          </a:p>
          <a:p>
            <a:pPr marL="0" indent="0">
              <a:buNone/>
            </a:pPr>
            <a:r>
              <a:rPr lang="zh-CN" altLang="en-US" sz="2400" dirty="0"/>
              <a:t>②中</a:t>
            </a:r>
            <a:r>
              <a:rPr lang="en-US" altLang="zh-CN" sz="2400" dirty="0"/>
              <a:t>T=-2.596,p=0.010</a:t>
            </a:r>
          </a:p>
          <a:p>
            <a:pPr marL="0" indent="0">
              <a:buNone/>
            </a:pPr>
            <a:endParaRPr lang="en-US" altLang="zh-CN" sz="2400" dirty="0"/>
          </a:p>
          <a:p>
            <a:pPr marL="0" indent="0">
              <a:buNone/>
            </a:pPr>
            <a:r>
              <a:rPr lang="zh-CN" altLang="en-US" sz="2400" dirty="0"/>
              <a:t>③中</a:t>
            </a:r>
            <a:r>
              <a:rPr lang="en-US" altLang="zh-CN" sz="2400" dirty="0"/>
              <a:t>T=-3.517,p=0.001</a:t>
            </a:r>
          </a:p>
          <a:p>
            <a:pPr marL="0" indent="0">
              <a:buNone/>
            </a:pPr>
            <a:endParaRPr lang="en-US" altLang="zh-CN" sz="2400" dirty="0"/>
          </a:p>
          <a:p>
            <a:pPr marL="0" indent="0">
              <a:buNone/>
            </a:pPr>
            <a:r>
              <a:rPr lang="zh-CN" altLang="en-US" sz="2400" dirty="0"/>
              <a:t>④中</a:t>
            </a:r>
            <a:r>
              <a:rPr lang="en-US" altLang="zh-CN" sz="2400" dirty="0"/>
              <a:t>T=0.363,p=0.717</a:t>
            </a:r>
          </a:p>
          <a:p>
            <a:pPr marL="0" indent="0">
              <a:buNone/>
            </a:pPr>
            <a:endParaRPr lang="en-US" altLang="zh-CN" sz="2400" dirty="0"/>
          </a:p>
          <a:p>
            <a:pPr marL="0" indent="0">
              <a:buNone/>
            </a:pPr>
            <a:r>
              <a:rPr lang="zh-CN" altLang="en-US" sz="2400" dirty="0"/>
              <a:t>⑤中</a:t>
            </a:r>
            <a:r>
              <a:rPr lang="en-US" altLang="zh-CN" sz="2400" dirty="0"/>
              <a:t>T=4.832,p=0.000</a:t>
            </a:r>
            <a:endParaRPr lang="zh-CN" altLang="en-US" sz="2400" dirty="0"/>
          </a:p>
        </p:txBody>
      </p:sp>
      <p:sp>
        <p:nvSpPr>
          <p:cNvPr id="4" name="灯片编号占位符 3">
            <a:extLst>
              <a:ext uri="{FF2B5EF4-FFF2-40B4-BE49-F238E27FC236}">
                <a16:creationId xmlns:a16="http://schemas.microsoft.com/office/drawing/2014/main" id="{15140FC4-84DE-4F10-AE62-4489C5B3D1AB}"/>
              </a:ext>
            </a:extLst>
          </p:cNvPr>
          <p:cNvSpPr>
            <a:spLocks noGrp="1"/>
          </p:cNvSpPr>
          <p:nvPr>
            <p:ph type="sldNum" sz="quarter" idx="10"/>
          </p:nvPr>
        </p:nvSpPr>
        <p:spPr/>
        <p:txBody>
          <a:bodyPr/>
          <a:lstStyle/>
          <a:p>
            <a:pPr>
              <a:defRPr/>
            </a:pPr>
            <a:fld id="{A5ED0C4D-C7BA-4970-B9BC-19AC167BCAFA}" type="slidenum">
              <a:rPr lang="en-US" altLang="zh-CN" smtClean="0"/>
              <a:pPr>
                <a:defRPr/>
              </a:pPr>
              <a:t>15</a:t>
            </a:fld>
            <a:endParaRPr lang="en-US" altLang="zh-CN"/>
          </a:p>
        </p:txBody>
      </p:sp>
      <p:sp>
        <p:nvSpPr>
          <p:cNvPr id="5" name="左大括号 4">
            <a:extLst>
              <a:ext uri="{FF2B5EF4-FFF2-40B4-BE49-F238E27FC236}">
                <a16:creationId xmlns:a16="http://schemas.microsoft.com/office/drawing/2014/main" id="{030504A5-CCD5-44EF-B2C6-D4736855B03C}"/>
              </a:ext>
            </a:extLst>
          </p:cNvPr>
          <p:cNvSpPr/>
          <p:nvPr/>
        </p:nvSpPr>
        <p:spPr bwMode="auto">
          <a:xfrm>
            <a:off x="215579" y="547328"/>
            <a:ext cx="360040" cy="5763344"/>
          </a:xfrm>
          <a:prstGeom prst="leftBrace">
            <a:avLst>
              <a:gd name="adj1" fmla="val 8333"/>
              <a:gd name="adj2" fmla="val 47874"/>
            </a:avLst>
          </a:prstGeom>
          <a:noFill/>
          <a:ln w="12700" cap="sq" cmpd="sng" algn="ctr">
            <a:solidFill>
              <a:srgbClr val="FFFFFF"/>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highlight>
                <a:srgbClr val="FFFFFF"/>
              </a:highlight>
              <a:latin typeface="Times New Roman" pitchFamily="18" charset="0"/>
              <a:ea typeface="宋体" pitchFamily="2" charset="-122"/>
            </a:endParaRPr>
          </a:p>
        </p:txBody>
      </p:sp>
      <p:pic>
        <p:nvPicPr>
          <p:cNvPr id="6" name="内容占位符 5">
            <a:extLst>
              <a:ext uri="{FF2B5EF4-FFF2-40B4-BE49-F238E27FC236}">
                <a16:creationId xmlns:a16="http://schemas.microsoft.com/office/drawing/2014/main" id="{5EE45836-CC89-4288-8007-D5AFAAD31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311" y="1752972"/>
            <a:ext cx="5187125"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9879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56BE7901-6563-411B-92EB-3113EC2705E9}"/>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5D27714-CA5E-4D05-A1B9-846C44029814}"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16</a:t>
            </a:fld>
            <a:endParaRPr kumimoji="0" lang="en-US" altLang="zh-CN" sz="1400">
              <a:solidFill>
                <a:schemeClr val="tx1"/>
              </a:solidFill>
              <a:latin typeface="Times New Roman" panose="02020603050405020304" pitchFamily="18" charset="0"/>
              <a:ea typeface="宋体" panose="02010600030101010101" pitchFamily="2" charset="-122"/>
            </a:endParaRPr>
          </a:p>
        </p:txBody>
      </p:sp>
      <p:graphicFrame>
        <p:nvGraphicFramePr>
          <p:cNvPr id="22531" name="对象 4">
            <a:extLst>
              <a:ext uri="{FF2B5EF4-FFF2-40B4-BE49-F238E27FC236}">
                <a16:creationId xmlns:a16="http://schemas.microsoft.com/office/drawing/2014/main" id="{AACA5FAC-160F-4AD9-8EAD-EE7C9AA21235}"/>
              </a:ext>
            </a:extLst>
          </p:cNvPr>
          <p:cNvGraphicFramePr>
            <a:graphicFrameLocks noChangeAspect="1"/>
          </p:cNvGraphicFramePr>
          <p:nvPr/>
        </p:nvGraphicFramePr>
        <p:xfrm>
          <a:off x="157163" y="9525"/>
          <a:ext cx="8945562" cy="6899275"/>
        </p:xfrm>
        <a:graphic>
          <a:graphicData uri="http://schemas.openxmlformats.org/presentationml/2006/ole">
            <mc:AlternateContent xmlns:mc="http://schemas.openxmlformats.org/markup-compatibility/2006">
              <mc:Choice xmlns:v="urn:schemas-microsoft-com:vml" Requires="v">
                <p:oleObj spid="_x0000_s22550" name="Equation" r:id="rId3" imgW="4546600" imgH="3505200" progId="Equation.DSMT4">
                  <p:embed/>
                </p:oleObj>
              </mc:Choice>
              <mc:Fallback>
                <p:oleObj name="Equation" r:id="rId3" imgW="4546600" imgH="35052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9525"/>
                        <a:ext cx="8945562"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内容占位符 2">
            <a:extLst>
              <a:ext uri="{FF2B5EF4-FFF2-40B4-BE49-F238E27FC236}">
                <a16:creationId xmlns:a16="http://schemas.microsoft.com/office/drawing/2014/main" id="{F9A8E330-5BDB-4EB1-94CD-50829211C07D}"/>
              </a:ext>
            </a:extLst>
          </p:cNvPr>
          <p:cNvSpPr txBox="1">
            <a:spLocks/>
          </p:cNvSpPr>
          <p:nvPr/>
        </p:nvSpPr>
        <p:spPr bwMode="auto">
          <a:xfrm>
            <a:off x="-23813" y="476250"/>
            <a:ext cx="2376488" cy="936625"/>
          </a:xfrm>
          <a:prstGeom prst="rect">
            <a:avLst/>
          </a:prstGeom>
          <a:noFill/>
          <a:ln>
            <a:noFill/>
          </a:ln>
        </p:spPr>
        <p:txBody>
          <a:bodyPr/>
          <a:lst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a:lstStyle>
          <a:p>
            <a:pPr marL="0" indent="0">
              <a:buFont typeface="Symbol" panose="05050102010706020507" pitchFamily="18" charset="2"/>
              <a:buNone/>
              <a:defRPr/>
            </a:pPr>
            <a:r>
              <a:rPr lang="en-US" altLang="zh-CN" kern="0" dirty="0">
                <a:latin typeface="黑体" panose="02010609060101010101" pitchFamily="49" charset="-122"/>
                <a:ea typeface="黑体" panose="02010609060101010101" pitchFamily="49" charset="-122"/>
              </a:rPr>
              <a:t> </a:t>
            </a:r>
            <a:r>
              <a:rPr lang="zh-CN" altLang="en-US" kern="0" dirty="0">
                <a:latin typeface="黑体" panose="02010609060101010101" pitchFamily="49" charset="-122"/>
                <a:ea typeface="黑体" panose="02010609060101010101" pitchFamily="49" charset="-122"/>
              </a:rPr>
              <a:t>结论</a:t>
            </a: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en-US" altLang="zh-CN" kern="0" dirty="0">
                <a:solidFill>
                  <a:srgbClr val="FFFF00"/>
                </a:solidFill>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对应</a:t>
            </a:r>
            <a:r>
              <a:rPr lang="en-US" altLang="zh-CN" kern="0" dirty="0">
                <a:solidFill>
                  <a:srgbClr val="FF0000"/>
                </a:solidFill>
                <a:latin typeface="黑体" panose="02010609060101010101" pitchFamily="49" charset="-122"/>
                <a:ea typeface="黑体" panose="02010609060101010101" pitchFamily="49" charset="-122"/>
              </a:rPr>
              <a:t>0</a:t>
            </a:r>
            <a:r>
              <a:rPr lang="zh-CN" altLang="en-US" kern="0" dirty="0">
                <a:solidFill>
                  <a:srgbClr val="FF0000"/>
                </a:solidFill>
                <a:latin typeface="黑体" panose="02010609060101010101" pitchFamily="49" charset="-122"/>
                <a:ea typeface="黑体" panose="02010609060101010101" pitchFamily="49" charset="-122"/>
              </a:rPr>
              <a:t>天</a:t>
            </a:r>
            <a:endParaRPr lang="en-US" altLang="zh-CN" kern="0" dirty="0">
              <a:solidFill>
                <a:srgbClr val="FF0000"/>
              </a:solidFill>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en-US" altLang="zh-CN" kern="0" dirty="0">
                <a:solidFill>
                  <a:srgbClr val="FFFF00"/>
                </a:solidFill>
                <a:latin typeface="黑体" panose="02010609060101010101" pitchFamily="49" charset="-122"/>
                <a:ea typeface="黑体" panose="02010609060101010101" pitchFamily="49" charset="-122"/>
              </a:rPr>
              <a:t>2</a:t>
            </a:r>
            <a:r>
              <a:rPr lang="zh-CN" altLang="en-US" kern="0" dirty="0">
                <a:latin typeface="黑体" panose="02010609060101010101" pitchFamily="49" charset="-122"/>
                <a:ea typeface="黑体" panose="02010609060101010101" pitchFamily="49" charset="-122"/>
              </a:rPr>
              <a:t>对应</a:t>
            </a:r>
            <a:r>
              <a:rPr lang="en-US" altLang="zh-CN" kern="0" dirty="0">
                <a:solidFill>
                  <a:srgbClr val="FF0000"/>
                </a:solidFill>
                <a:latin typeface="黑体" panose="02010609060101010101" pitchFamily="49" charset="-122"/>
                <a:ea typeface="黑体" panose="02010609060101010101" pitchFamily="49" charset="-122"/>
              </a:rPr>
              <a:t>1-2</a:t>
            </a:r>
            <a:r>
              <a:rPr lang="zh-CN" altLang="en-US" kern="0" dirty="0">
                <a:solidFill>
                  <a:srgbClr val="FF0000"/>
                </a:solidFill>
                <a:latin typeface="黑体" panose="02010609060101010101" pitchFamily="49" charset="-122"/>
                <a:ea typeface="黑体" panose="02010609060101010101" pitchFamily="49" charset="-122"/>
              </a:rPr>
              <a:t>天</a:t>
            </a:r>
            <a:endParaRPr lang="zh-CN" altLang="zh-CN" kern="0" dirty="0">
              <a:solidFill>
                <a:srgbClr val="FF0000"/>
              </a:solidFill>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zh-CN"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zh-CN"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endParaRPr lang="zh-CN" altLang="en-US" kern="0" dirty="0">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56C1B48-C6A4-49DB-9363-CEF1A21F0C58}"/>
              </a:ext>
            </a:extLst>
          </p:cNvPr>
          <p:cNvSpPr>
            <a:spLocks noGrp="1" noChangeArrowheads="1"/>
          </p:cNvSpPr>
          <p:nvPr>
            <p:ph type="title"/>
          </p:nvPr>
        </p:nvSpPr>
        <p:spPr>
          <a:xfrm>
            <a:off x="1619672" y="5589240"/>
            <a:ext cx="8458200" cy="838200"/>
          </a:xfrm>
        </p:spPr>
        <p:txBody>
          <a:bodyPr/>
          <a:lstStyle/>
          <a:p>
            <a:r>
              <a:rPr lang="zh-CN" altLang="en-US" sz="2400" b="1" dirty="0"/>
              <a:t>注：</a:t>
            </a:r>
            <a:r>
              <a:rPr lang="en-US" altLang="zh-CN" sz="2400" b="1" dirty="0"/>
              <a:t>1</a:t>
            </a:r>
            <a:r>
              <a:rPr lang="zh-CN" altLang="en-US" sz="2400" b="1" dirty="0"/>
              <a:t>对应</a:t>
            </a:r>
            <a:r>
              <a:rPr lang="en-US" altLang="zh-CN" sz="2400" b="1" dirty="0"/>
              <a:t>0</a:t>
            </a:r>
            <a:r>
              <a:rPr lang="zh-CN" altLang="en-US" sz="2400" b="1" dirty="0"/>
              <a:t>部     </a:t>
            </a:r>
            <a:r>
              <a:rPr lang="en-US" altLang="zh-CN" sz="2400" b="1" dirty="0"/>
              <a:t>2</a:t>
            </a:r>
            <a:r>
              <a:rPr lang="zh-CN" altLang="en-US" sz="2400" b="1" dirty="0"/>
              <a:t>对应</a:t>
            </a:r>
            <a:r>
              <a:rPr lang="en-US" altLang="zh-CN" sz="2400" b="1" dirty="0"/>
              <a:t>1-2</a:t>
            </a:r>
            <a:r>
              <a:rPr lang="zh-CN" altLang="en-US" sz="2400" b="1" dirty="0"/>
              <a:t>部</a:t>
            </a:r>
          </a:p>
        </p:txBody>
      </p:sp>
      <p:sp>
        <p:nvSpPr>
          <p:cNvPr id="23555" name="内容占位符 2">
            <a:extLst>
              <a:ext uri="{FF2B5EF4-FFF2-40B4-BE49-F238E27FC236}">
                <a16:creationId xmlns:a16="http://schemas.microsoft.com/office/drawing/2014/main" id="{5A4129A8-F9D7-48B5-A3F5-68BE38843ED1}"/>
              </a:ext>
            </a:extLst>
          </p:cNvPr>
          <p:cNvSpPr>
            <a:spLocks noGrp="1" noChangeArrowheads="1"/>
          </p:cNvSpPr>
          <p:nvPr>
            <p:ph idx="1"/>
          </p:nvPr>
        </p:nvSpPr>
        <p:spPr>
          <a:xfrm>
            <a:off x="342900" y="260350"/>
            <a:ext cx="8458200" cy="7201098"/>
          </a:xfrm>
        </p:spPr>
        <p:txBody>
          <a:bodyPr/>
          <a:lstStyle/>
          <a:p>
            <a:pPr marL="0" indent="0">
              <a:buFont typeface="Symbol" panose="05050102010706020507" pitchFamily="18" charset="2"/>
              <a:buNone/>
            </a:pPr>
            <a:r>
              <a:rPr lang="en-US" altLang="zh-CN"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研究问题：</a:t>
            </a:r>
            <a:r>
              <a:rPr lang="zh-CN" altLang="en-US" sz="2400" dirty="0">
                <a:latin typeface="黑体" panose="02010609060101010101" pitchFamily="49" charset="-122"/>
                <a:ea typeface="黑体" panose="02010609060101010101" pitchFamily="49" charset="-122"/>
              </a:rPr>
              <a:t>①</a:t>
            </a:r>
            <a:r>
              <a:rPr lang="zh-CN" altLang="zh-CN" sz="2400" dirty="0">
                <a:latin typeface="黑体" panose="02010609060101010101" pitchFamily="49" charset="-122"/>
                <a:ea typeface="黑体" panose="02010609060101010101" pitchFamily="49" charset="-122"/>
              </a:rPr>
              <a:t>一般情况下一个月看的偶像剧的部数（未看完也归为一部）的总体均值是否等于</a:t>
            </a:r>
            <a:r>
              <a:rPr lang="en-US" altLang="zh-CN" sz="2400" dirty="0">
                <a:solidFill>
                  <a:srgbClr val="FFFF00"/>
                </a:solidFill>
                <a:latin typeface="黑体" panose="02010609060101010101" pitchFamily="49" charset="-122"/>
                <a:ea typeface="黑体" panose="02010609060101010101" pitchFamily="49" charset="-122"/>
              </a:rPr>
              <a:t>1.5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1.405</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            ②</a:t>
            </a:r>
            <a:r>
              <a:rPr lang="zh-CN" altLang="zh-CN" sz="2400" dirty="0">
                <a:latin typeface="黑体" panose="02010609060101010101" pitchFamily="49" charset="-122"/>
                <a:ea typeface="黑体" panose="02010609060101010101" pitchFamily="49" charset="-122"/>
              </a:rPr>
              <a:t>一般情况下一个月看的网络言</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情小说的部数（看了一部分的也归为看了一部小说）的总体均值是否等于</a:t>
            </a:r>
            <a:r>
              <a:rPr lang="en-US" altLang="zh-CN" sz="2400" dirty="0">
                <a:solidFill>
                  <a:srgbClr val="FFFF00"/>
                </a:solidFill>
                <a:latin typeface="黑体" panose="02010609060101010101" pitchFamily="49" charset="-122"/>
                <a:ea typeface="黑体" panose="02010609060101010101" pitchFamily="49" charset="-122"/>
              </a:rPr>
              <a:t>1.5</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1.515</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  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solidFill>
                <a:srgbClr val="FFFF00"/>
              </a:solidFill>
              <a:latin typeface="黑体" panose="02010609060101010101" pitchFamily="49" charset="-122"/>
              <a:ea typeface="黑体" panose="02010609060101010101" pitchFamily="49" charset="-122"/>
            </a:endParaRPr>
          </a:p>
          <a:p>
            <a:pPr marL="0" indent="0">
              <a:buNone/>
            </a:pPr>
            <a:r>
              <a:rPr lang="zh-CN" altLang="zh-CN" sz="2400" dirty="0">
                <a:latin typeface="黑体" panose="02010609060101010101" pitchFamily="49" charset="-122"/>
                <a:ea typeface="黑体" panose="02010609060101010101" pitchFamily="49" charset="-122"/>
              </a:rPr>
              <a:t>结论：</a:t>
            </a:r>
            <a:r>
              <a:rPr lang="zh-CN" altLang="en-US" sz="2400" dirty="0">
                <a:latin typeface="黑体" panose="02010609060101010101" pitchFamily="49" charset="-122"/>
                <a:ea typeface="黑体" panose="02010609060101010101" pitchFamily="49" charset="-122"/>
              </a:rPr>
              <a:t>①②均不</a:t>
            </a:r>
            <a:r>
              <a:rPr lang="zh-CN" altLang="zh-CN" sz="2400" dirty="0">
                <a:latin typeface="黑体" panose="02010609060101010101" pitchFamily="49" charset="-122"/>
                <a:ea typeface="黑体" panose="02010609060101010101" pitchFamily="49" charset="-122"/>
              </a:rPr>
              <a:t>拒绝原假设，即认为</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a:t>
            </a: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1.5</a:t>
            </a:r>
            <a:r>
              <a:rPr lang="zh-CN" altLang="en-US" sz="2400" dirty="0">
                <a:latin typeface="黑体" panose="02010609060101010101" pitchFamily="49" charset="-122"/>
                <a:ea typeface="黑体" panose="02010609060101010101" pitchFamily="49" charset="-122"/>
              </a:rPr>
              <a:t>之间</a:t>
            </a:r>
            <a:r>
              <a:rPr lang="zh-CN" altLang="en-US" sz="2400" dirty="0">
                <a:solidFill>
                  <a:srgbClr val="FF0000"/>
                </a:solidFill>
                <a:latin typeface="黑体" panose="02010609060101010101" pitchFamily="49" charset="-122"/>
                <a:ea typeface="黑体" panose="02010609060101010101" pitchFamily="49" charset="-122"/>
              </a:rPr>
              <a:t>无显著差异</a:t>
            </a:r>
            <a:r>
              <a:rPr lang="zh-CN" altLang="zh-CN" sz="2400" dirty="0">
                <a:latin typeface="黑体" panose="02010609060101010101" pitchFamily="49" charset="-122"/>
                <a:ea typeface="黑体" panose="02010609060101010101" pitchFamily="49" charset="-122"/>
              </a:rPr>
              <a:t>。</a:t>
            </a:r>
            <a:endParaRPr lang="en-US" altLang="zh-CN" sz="2400" dirty="0"/>
          </a:p>
          <a:p>
            <a:pPr marL="0" indent="0">
              <a:buFont typeface="Symbol" panose="05050102010706020507" pitchFamily="18" charset="2"/>
              <a:buNone/>
            </a:pPr>
            <a:endParaRPr lang="en-US" altLang="zh-CN"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p:txBody>
      </p:sp>
      <p:sp>
        <p:nvSpPr>
          <p:cNvPr id="23556" name="灯片编号占位符 3">
            <a:extLst>
              <a:ext uri="{FF2B5EF4-FFF2-40B4-BE49-F238E27FC236}">
                <a16:creationId xmlns:a16="http://schemas.microsoft.com/office/drawing/2014/main" id="{C6A5F078-18B9-4D3B-AD88-C03336464F3F}"/>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06A70A4-E8C4-4ABF-B006-694C21AE5AED}"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17</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5" name="内容占位符 5">
            <a:extLst>
              <a:ext uri="{FF2B5EF4-FFF2-40B4-BE49-F238E27FC236}">
                <a16:creationId xmlns:a16="http://schemas.microsoft.com/office/drawing/2014/main" id="{ADFC5789-5128-4828-AD17-935036370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184335"/>
            <a:ext cx="4299149" cy="321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9A2F526D-888F-4341-A24F-2B231A6689E4}"/>
              </a:ext>
            </a:extLst>
          </p:cNvPr>
          <p:cNvSpPr>
            <a:spLocks noGrp="1" noChangeArrowheads="1"/>
          </p:cNvSpPr>
          <p:nvPr>
            <p:ph idx="1"/>
          </p:nvPr>
        </p:nvSpPr>
        <p:spPr>
          <a:xfrm>
            <a:off x="251520" y="0"/>
            <a:ext cx="8458200" cy="5965825"/>
          </a:xfrm>
        </p:spPr>
        <p:txBody>
          <a:bodyPr/>
          <a:lstStyle/>
          <a:p>
            <a:pPr marL="0" indent="0">
              <a:buFont typeface="Symbol" panose="05050102010706020507" pitchFamily="18" charset="2"/>
              <a:buNone/>
            </a:pPr>
            <a:r>
              <a:rPr lang="en-US" altLang="zh-CN" sz="28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研究问题：汕大男女学生在一周接触以下网络内容的平均天数是否存在显著差异</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独立样本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endParaRPr lang="en-US" altLang="zh-CN" sz="2800" dirty="0">
              <a:solidFill>
                <a:srgbClr val="FFFF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结论：</a:t>
            </a:r>
            <a:r>
              <a:rPr lang="zh-CN" altLang="zh-CN" sz="2400" dirty="0">
                <a:latin typeface="黑体" panose="02010609060101010101" pitchFamily="49" charset="-122"/>
                <a:ea typeface="黑体" panose="02010609060101010101" pitchFamily="49" charset="-122"/>
              </a:rPr>
              <a:t>男女学生在一周接触</a:t>
            </a:r>
            <a:r>
              <a:rPr lang="zh-CN" altLang="zh-CN" sz="2400" dirty="0">
                <a:solidFill>
                  <a:srgbClr val="FFFF00"/>
                </a:solidFill>
                <a:latin typeface="黑体" panose="02010609060101010101" pitchFamily="49" charset="-122"/>
                <a:ea typeface="黑体" panose="02010609060101010101" pitchFamily="49" charset="-122"/>
              </a:rPr>
              <a:t>情感公众号发布的文章</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自媒体</a:t>
            </a:r>
            <a:r>
              <a:rPr lang="en-US" altLang="zh-CN" sz="2400" dirty="0">
                <a:solidFill>
                  <a:srgbClr val="FFFF00"/>
                </a:solidFill>
                <a:latin typeface="黑体" panose="02010609060101010101" pitchFamily="49" charset="-122"/>
                <a:ea typeface="黑体" panose="02010609060101010101" pitchFamily="49" charset="-122"/>
              </a:rPr>
              <a:t>     </a:t>
            </a:r>
            <a:r>
              <a:rPr lang="zh-CN" altLang="zh-CN" sz="2400" dirty="0">
                <a:solidFill>
                  <a:srgbClr val="FFFF00"/>
                </a:solidFill>
                <a:latin typeface="黑体" panose="02010609060101010101" pitchFamily="49" charset="-122"/>
                <a:ea typeface="黑体" panose="02010609060101010101" pitchFamily="49" charset="-122"/>
              </a:rPr>
              <a:t>短视频</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网络中他人对理想伴侣的态度和看法</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情感类节目</a:t>
            </a:r>
            <a:r>
              <a:rPr lang="zh-CN" altLang="zh-CN" sz="2400" dirty="0">
                <a:latin typeface="黑体" panose="02010609060101010101" pitchFamily="49" charset="-122"/>
                <a:ea typeface="黑体" panose="02010609060101010101" pitchFamily="49" charset="-122"/>
              </a:rPr>
              <a:t>的</a:t>
            </a:r>
            <a:r>
              <a:rPr lang="zh-CN" altLang="zh-CN" sz="2400" dirty="0">
                <a:solidFill>
                  <a:srgbClr val="FF0000"/>
                </a:solidFill>
                <a:latin typeface="黑体" panose="02010609060101010101" pitchFamily="49" charset="-122"/>
                <a:ea typeface="黑体" panose="02010609060101010101" pitchFamily="49" charset="-122"/>
              </a:rPr>
              <a:t>平均天数不存在显著差异</a:t>
            </a:r>
            <a:r>
              <a:rPr lang="zh-CN" altLang="zh-CN" sz="2400" dirty="0">
                <a:latin typeface="黑体" panose="02010609060101010101" pitchFamily="49" charset="-122"/>
                <a:ea typeface="黑体" panose="02010609060101010101" pitchFamily="49" charset="-122"/>
              </a:rPr>
              <a:t>。男女学生在一周接触</a:t>
            </a:r>
            <a:r>
              <a:rPr lang="zh-CN" altLang="zh-CN" sz="2400" dirty="0">
                <a:solidFill>
                  <a:srgbClr val="FFFF00"/>
                </a:solidFill>
                <a:latin typeface="黑体" panose="02010609060101010101" pitchFamily="49" charset="-122"/>
                <a:ea typeface="黑体" panose="02010609060101010101" pitchFamily="49" charset="-122"/>
              </a:rPr>
              <a:t>言情类小说、电影、电视剧</a:t>
            </a:r>
            <a:r>
              <a:rPr lang="zh-CN" altLang="zh-CN" sz="2400" dirty="0">
                <a:latin typeface="黑体" panose="02010609060101010101" pitchFamily="49" charset="-122"/>
                <a:ea typeface="黑体" panose="02010609060101010101" pitchFamily="49" charset="-122"/>
              </a:rPr>
              <a:t>的平均天数存在</a:t>
            </a:r>
            <a:r>
              <a:rPr lang="zh-CN" altLang="zh-CN" sz="2400" dirty="0">
                <a:solidFill>
                  <a:srgbClr val="FF0000"/>
                </a:solidFill>
                <a:latin typeface="黑体" panose="02010609060101010101" pitchFamily="49" charset="-122"/>
                <a:ea typeface="黑体" panose="02010609060101010101" pitchFamily="49" charset="-122"/>
              </a:rPr>
              <a:t>显著差异</a:t>
            </a:r>
            <a:r>
              <a:rPr lang="zh-CN" altLang="zh-CN" sz="2400" dirty="0">
                <a:latin typeface="黑体" panose="02010609060101010101" pitchFamily="49" charset="-122"/>
                <a:ea typeface="黑体" panose="02010609060101010101" pitchFamily="49" charset="-122"/>
              </a:rPr>
              <a:t>，女生在一周接触言情类小说、电影、电视剧的平均天数显著多于男生。</a:t>
            </a:r>
            <a:r>
              <a:rPr lang="en-US" altLang="zh-CN" sz="2400" dirty="0">
                <a:latin typeface="黑体" panose="02010609060101010101" pitchFamily="49" charset="-122"/>
                <a:ea typeface="黑体" panose="02010609060101010101" pitchFamily="49" charset="-122"/>
              </a:rPr>
              <a:t>d=0.58</a:t>
            </a:r>
            <a:r>
              <a:rPr lang="zh-CN" altLang="zh-CN" sz="2400" dirty="0">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差异程度为中等</a:t>
            </a:r>
            <a:r>
              <a:rPr lang="zh-CN" altLang="zh-CN" sz="2400" dirty="0">
                <a:latin typeface="黑体" panose="02010609060101010101" pitchFamily="49" charset="-122"/>
                <a:ea typeface="黑体" panose="02010609060101010101" pitchFamily="49" charset="-122"/>
              </a:rPr>
              <a:t>。</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p:txBody>
      </p:sp>
      <p:sp>
        <p:nvSpPr>
          <p:cNvPr id="24579" name="灯片编号占位符 3">
            <a:extLst>
              <a:ext uri="{FF2B5EF4-FFF2-40B4-BE49-F238E27FC236}">
                <a16:creationId xmlns:a16="http://schemas.microsoft.com/office/drawing/2014/main" id="{E61A9204-B380-43EF-AF3F-70E619939621}"/>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D9F9496-015C-4172-AAFC-2D23F5441CC6}"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18</a:t>
            </a:fld>
            <a:endParaRPr kumimoji="0" lang="en-US" altLang="zh-CN" sz="1400">
              <a:solidFill>
                <a:schemeClr val="tx1"/>
              </a:solidFill>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BBD5B7CA-4A20-425B-999A-5DCBA9CB913A}"/>
              </a:ext>
            </a:extLst>
          </p:cNvPr>
          <p:cNvGraphicFramePr>
            <a:graphicFrameLocks noGrp="1"/>
          </p:cNvGraphicFramePr>
          <p:nvPr>
            <p:extLst>
              <p:ext uri="{D42A27DB-BD31-4B8C-83A1-F6EECF244321}">
                <p14:modId xmlns:p14="http://schemas.microsoft.com/office/powerpoint/2010/main" val="36121573"/>
              </p:ext>
            </p:extLst>
          </p:nvPr>
        </p:nvGraphicFramePr>
        <p:xfrm>
          <a:off x="251520" y="1556792"/>
          <a:ext cx="3931647" cy="2838324"/>
        </p:xfrm>
        <a:graphic>
          <a:graphicData uri="http://schemas.openxmlformats.org/drawingml/2006/table">
            <a:tbl>
              <a:tblPr firstRow="1" firstCol="1" bandRow="1">
                <a:tableStyleId>{5C22544A-7EE6-4342-B048-85BDC9FD1C3A}</a:tableStyleId>
              </a:tblPr>
              <a:tblGrid>
                <a:gridCol w="1585514">
                  <a:extLst>
                    <a:ext uri="{9D8B030D-6E8A-4147-A177-3AD203B41FA5}">
                      <a16:colId xmlns:a16="http://schemas.microsoft.com/office/drawing/2014/main" val="3609462303"/>
                    </a:ext>
                  </a:extLst>
                </a:gridCol>
                <a:gridCol w="444100">
                  <a:extLst>
                    <a:ext uri="{9D8B030D-6E8A-4147-A177-3AD203B41FA5}">
                      <a16:colId xmlns:a16="http://schemas.microsoft.com/office/drawing/2014/main" val="901973211"/>
                    </a:ext>
                  </a:extLst>
                </a:gridCol>
                <a:gridCol w="483056">
                  <a:extLst>
                    <a:ext uri="{9D8B030D-6E8A-4147-A177-3AD203B41FA5}">
                      <a16:colId xmlns:a16="http://schemas.microsoft.com/office/drawing/2014/main" val="1697590566"/>
                    </a:ext>
                  </a:extLst>
                </a:gridCol>
                <a:gridCol w="483056">
                  <a:extLst>
                    <a:ext uri="{9D8B030D-6E8A-4147-A177-3AD203B41FA5}">
                      <a16:colId xmlns:a16="http://schemas.microsoft.com/office/drawing/2014/main" val="963126639"/>
                    </a:ext>
                  </a:extLst>
                </a:gridCol>
                <a:gridCol w="483056">
                  <a:extLst>
                    <a:ext uri="{9D8B030D-6E8A-4147-A177-3AD203B41FA5}">
                      <a16:colId xmlns:a16="http://schemas.microsoft.com/office/drawing/2014/main" val="782598637"/>
                    </a:ext>
                  </a:extLst>
                </a:gridCol>
                <a:gridCol w="452865">
                  <a:extLst>
                    <a:ext uri="{9D8B030D-6E8A-4147-A177-3AD203B41FA5}">
                      <a16:colId xmlns:a16="http://schemas.microsoft.com/office/drawing/2014/main" val="545419396"/>
                    </a:ext>
                  </a:extLst>
                </a:gridCol>
              </a:tblGrid>
              <a:tr h="122712">
                <a:tc gridSpan="6">
                  <a:txBody>
                    <a:bodyPr/>
                    <a:lstStyle/>
                    <a:p>
                      <a:pPr algn="ctr">
                        <a:spcAft>
                          <a:spcPts val="0"/>
                        </a:spcAft>
                      </a:pPr>
                      <a:r>
                        <a:rPr lang="zh-CN" sz="800" kern="100" dirty="0">
                          <a:effectLst/>
                        </a:rPr>
                        <a:t>表</a:t>
                      </a:r>
                      <a:r>
                        <a:rPr lang="en-US" sz="800" kern="100" dirty="0">
                          <a:effectLst/>
                        </a:rPr>
                        <a:t>1  </a:t>
                      </a:r>
                      <a:r>
                        <a:rPr lang="zh-CN" sz="800" kern="100" dirty="0">
                          <a:effectLst/>
                        </a:rPr>
                        <a:t>男女学生在一周接触以下网络内容的平均天数的比较分析</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21" marR="70121" marT="35061" marB="3506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20261027"/>
                  </a:ext>
                </a:extLst>
              </a:tr>
              <a:tr h="122712">
                <a:tc>
                  <a:txBody>
                    <a:bodyPr/>
                    <a:lstStyle/>
                    <a:p>
                      <a:pPr algn="just">
                        <a:spcAft>
                          <a:spcPts val="0"/>
                        </a:spcAft>
                      </a:pPr>
                      <a:r>
                        <a:rPr lang="zh-CN" sz="800" kern="100">
                          <a:effectLst/>
                        </a:rPr>
                        <a:t>变量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M</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SD</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df</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p</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799146680"/>
                  </a:ext>
                </a:extLst>
              </a:tr>
              <a:tr h="245424">
                <a:tc>
                  <a:txBody>
                    <a:bodyPr/>
                    <a:lstStyle/>
                    <a:p>
                      <a:pPr algn="just">
                        <a:spcAft>
                          <a:spcPts val="0"/>
                        </a:spcAft>
                      </a:pPr>
                      <a:r>
                        <a:rPr lang="zh-CN" sz="800" kern="100">
                          <a:effectLst/>
                        </a:rPr>
                        <a:t>一周内接触言情类小说、电影、电视剧平均天数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4.081</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198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0.000</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541515412"/>
                  </a:ext>
                </a:extLst>
              </a:tr>
              <a:tr h="122712">
                <a:tc>
                  <a:txBody>
                    <a:bodyPr/>
                    <a:lstStyle/>
                    <a:p>
                      <a:pPr algn="just">
                        <a:spcAft>
                          <a:spcPts val="0"/>
                        </a:spcAft>
                      </a:pPr>
                      <a:r>
                        <a:rPr lang="zh-CN" sz="800" kern="100">
                          <a:effectLst/>
                        </a:rPr>
                        <a:t>男生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1.85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1.270</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642390189"/>
                  </a:ext>
                </a:extLst>
              </a:tr>
              <a:tr h="122712">
                <a:tc>
                  <a:txBody>
                    <a:bodyPr/>
                    <a:lstStyle/>
                    <a:p>
                      <a:pPr algn="just">
                        <a:spcAft>
                          <a:spcPts val="0"/>
                        </a:spcAft>
                      </a:pPr>
                      <a:r>
                        <a:rPr lang="zh-CN" sz="800" kern="100">
                          <a:effectLst/>
                        </a:rPr>
                        <a:t>女生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2.62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1.396</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3129234068"/>
                  </a:ext>
                </a:extLst>
              </a:tr>
              <a:tr h="245424">
                <a:tc>
                  <a:txBody>
                    <a:bodyPr/>
                    <a:lstStyle/>
                    <a:p>
                      <a:pPr algn="just">
                        <a:spcAft>
                          <a:spcPts val="0"/>
                        </a:spcAft>
                      </a:pPr>
                      <a:r>
                        <a:rPr lang="zh-CN" sz="800" kern="100">
                          <a:effectLst/>
                        </a:rPr>
                        <a:t>一周内接触情感公众号发布文章平均天数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0.860</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198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0.391</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3081802462"/>
                  </a:ext>
                </a:extLst>
              </a:tr>
              <a:tr h="122712">
                <a:tc>
                  <a:txBody>
                    <a:bodyPr/>
                    <a:lstStyle/>
                    <a:p>
                      <a:pPr algn="just">
                        <a:spcAft>
                          <a:spcPts val="0"/>
                        </a:spcAft>
                      </a:pPr>
                      <a:r>
                        <a:rPr lang="zh-CN" sz="800" kern="100">
                          <a:effectLst/>
                        </a:rPr>
                        <a:t>男生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1.75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0.999</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745680361"/>
                  </a:ext>
                </a:extLst>
              </a:tr>
              <a:tr h="122712">
                <a:tc>
                  <a:txBody>
                    <a:bodyPr/>
                    <a:lstStyle/>
                    <a:p>
                      <a:pPr algn="just">
                        <a:spcAft>
                          <a:spcPts val="0"/>
                        </a:spcAft>
                      </a:pPr>
                      <a:r>
                        <a:rPr lang="zh-CN" sz="800" kern="100">
                          <a:effectLst/>
                        </a:rPr>
                        <a:t>女生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1.88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1.018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3115988487"/>
                  </a:ext>
                </a:extLst>
              </a:tr>
              <a:tr h="245424">
                <a:tc>
                  <a:txBody>
                    <a:bodyPr/>
                    <a:lstStyle/>
                    <a:p>
                      <a:pPr algn="just">
                        <a:spcAft>
                          <a:spcPts val="0"/>
                        </a:spcAft>
                      </a:pPr>
                      <a:r>
                        <a:rPr lang="zh-CN" sz="800" kern="100">
                          <a:effectLst/>
                        </a:rPr>
                        <a:t>一周内接触自媒体短视频平均天数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1.856</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170.797</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0.65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039901240"/>
                  </a:ext>
                </a:extLst>
              </a:tr>
              <a:tr h="122712">
                <a:tc>
                  <a:txBody>
                    <a:bodyPr/>
                    <a:lstStyle/>
                    <a:p>
                      <a:pPr algn="just">
                        <a:spcAft>
                          <a:spcPts val="0"/>
                        </a:spcAft>
                      </a:pPr>
                      <a:r>
                        <a:rPr lang="zh-CN" sz="800" kern="100">
                          <a:effectLst/>
                        </a:rPr>
                        <a:t>男生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1.86</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1.335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916585900"/>
                  </a:ext>
                </a:extLst>
              </a:tr>
              <a:tr h="122712">
                <a:tc>
                  <a:txBody>
                    <a:bodyPr/>
                    <a:lstStyle/>
                    <a:p>
                      <a:pPr algn="just">
                        <a:spcAft>
                          <a:spcPts val="0"/>
                        </a:spcAft>
                      </a:pPr>
                      <a:r>
                        <a:rPr lang="zh-CN" sz="800" kern="100">
                          <a:effectLst/>
                        </a:rPr>
                        <a:t>女生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1.57</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0.837</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2843139529"/>
                  </a:ext>
                </a:extLst>
              </a:tr>
              <a:tr h="245424">
                <a:tc>
                  <a:txBody>
                    <a:bodyPr/>
                    <a:lstStyle/>
                    <a:p>
                      <a:pPr algn="just">
                        <a:spcAft>
                          <a:spcPts val="0"/>
                        </a:spcAft>
                      </a:pPr>
                      <a:r>
                        <a:rPr lang="zh-CN" sz="800" kern="100">
                          <a:effectLst/>
                        </a:rPr>
                        <a:t>一周内接触网络中他人对理想伴侣的态度和看法平均天数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dirty="0">
                          <a:effectLst/>
                        </a:rPr>
                        <a:t>0.951</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198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0.343</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2226345937"/>
                  </a:ext>
                </a:extLst>
              </a:tr>
              <a:tr h="122712">
                <a:tc>
                  <a:txBody>
                    <a:bodyPr/>
                    <a:lstStyle/>
                    <a:p>
                      <a:pPr algn="just">
                        <a:spcAft>
                          <a:spcPts val="0"/>
                        </a:spcAft>
                      </a:pPr>
                      <a:r>
                        <a:rPr lang="zh-CN" sz="800" kern="100">
                          <a:effectLst/>
                        </a:rPr>
                        <a:t>男生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1.96</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0.994</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830974904"/>
                  </a:ext>
                </a:extLst>
              </a:tr>
              <a:tr h="122712">
                <a:tc>
                  <a:txBody>
                    <a:bodyPr/>
                    <a:lstStyle/>
                    <a:p>
                      <a:pPr algn="just">
                        <a:spcAft>
                          <a:spcPts val="0"/>
                        </a:spcAft>
                      </a:pPr>
                      <a:r>
                        <a:rPr lang="zh-CN" sz="800" kern="100">
                          <a:effectLst/>
                        </a:rPr>
                        <a:t>女生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2.09</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0.953</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628673300"/>
                  </a:ext>
                </a:extLst>
              </a:tr>
              <a:tr h="122712">
                <a:tc>
                  <a:txBody>
                    <a:bodyPr/>
                    <a:lstStyle/>
                    <a:p>
                      <a:pPr algn="just">
                        <a:spcAft>
                          <a:spcPts val="0"/>
                        </a:spcAft>
                      </a:pPr>
                      <a:r>
                        <a:rPr lang="zh-CN" sz="800" kern="100">
                          <a:effectLst/>
                        </a:rPr>
                        <a:t>一周内接触情感类节目平均天数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1.063</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173.669</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0.289</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1592656409"/>
                  </a:ext>
                </a:extLst>
              </a:tr>
              <a:tr h="122712">
                <a:tc>
                  <a:txBody>
                    <a:bodyPr/>
                    <a:lstStyle/>
                    <a:p>
                      <a:pPr algn="just">
                        <a:spcAft>
                          <a:spcPts val="0"/>
                        </a:spcAft>
                      </a:pPr>
                      <a:r>
                        <a:rPr lang="zh-CN" sz="800" kern="100">
                          <a:effectLst/>
                        </a:rPr>
                        <a:t>男生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1.25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0.727</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686259274"/>
                  </a:ext>
                </a:extLst>
              </a:tr>
              <a:tr h="122712">
                <a:tc>
                  <a:txBody>
                    <a:bodyPr/>
                    <a:lstStyle/>
                    <a:p>
                      <a:pPr algn="just">
                        <a:spcAft>
                          <a:spcPts val="0"/>
                        </a:spcAft>
                      </a:pPr>
                      <a:r>
                        <a:rPr lang="zh-CN" sz="800" kern="100">
                          <a:effectLst/>
                        </a:rPr>
                        <a:t>女生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1.16</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0.470</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tc>
                  <a:txBody>
                    <a:bodyPr/>
                    <a:lstStyle/>
                    <a:p>
                      <a:pPr algn="just">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2591" marR="52591" marT="0" marB="0"/>
                </a:tc>
                <a:extLst>
                  <a:ext uri="{0D108BD9-81ED-4DB2-BD59-A6C34878D82A}">
                    <a16:rowId xmlns:a16="http://schemas.microsoft.com/office/drawing/2014/main" val="854430677"/>
                  </a:ext>
                </a:extLst>
              </a:tr>
              <a:tr h="122712">
                <a:tc gridSpan="6">
                  <a:txBody>
                    <a:bodyPr/>
                    <a:lstStyle/>
                    <a:p>
                      <a:pPr algn="just">
                        <a:spcAft>
                          <a:spcPts val="0"/>
                        </a:spcAft>
                      </a:pPr>
                      <a:r>
                        <a:rPr lang="en-US" sz="800" kern="100" dirty="0">
                          <a:effectLst/>
                        </a:rPr>
                        <a:t>*p&lt;0.05</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21" marR="70121" marT="35061" marB="3506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6060384"/>
                  </a:ext>
                </a:extLst>
              </a:tr>
            </a:tbl>
          </a:graphicData>
        </a:graphic>
      </p:graphicFrame>
      <p:sp>
        <p:nvSpPr>
          <p:cNvPr id="3" name="文本框 2">
            <a:extLst>
              <a:ext uri="{FF2B5EF4-FFF2-40B4-BE49-F238E27FC236}">
                <a16:creationId xmlns:a16="http://schemas.microsoft.com/office/drawing/2014/main" id="{4950BBFA-0CA0-4A8F-9FC6-9CB7F98F7AF6}"/>
              </a:ext>
            </a:extLst>
          </p:cNvPr>
          <p:cNvSpPr txBox="1"/>
          <p:nvPr/>
        </p:nvSpPr>
        <p:spPr>
          <a:xfrm>
            <a:off x="4183167" y="1556792"/>
            <a:ext cx="5014896" cy="3046988"/>
          </a:xfrm>
          <a:prstGeom prst="rect">
            <a:avLst/>
          </a:prstGeom>
          <a:noFill/>
        </p:spPr>
        <p:txBody>
          <a:bodyPr wrap="square" rtlCol="0">
            <a:spAutoFit/>
          </a:bodyPr>
          <a:lstStyle/>
          <a:p>
            <a:r>
              <a:rPr lang="zh-CN" altLang="en-US" dirty="0">
                <a:latin typeface="+mj-ea"/>
                <a:ea typeface="+mj-ea"/>
              </a:rPr>
              <a:t>接触言情类小说、电影、电视剧：</a:t>
            </a:r>
            <a:r>
              <a:rPr lang="en-US" altLang="zh-CN" dirty="0">
                <a:latin typeface="+mj-ea"/>
                <a:ea typeface="+mj-ea"/>
              </a:rPr>
              <a:t>p</a:t>
            </a:r>
            <a:r>
              <a:rPr lang="zh-CN" altLang="zh-CN" dirty="0">
                <a:latin typeface="+mj-ea"/>
                <a:ea typeface="+mj-ea"/>
              </a:rPr>
              <a:t>值为</a:t>
            </a:r>
            <a:r>
              <a:rPr lang="en-US" altLang="zh-CN" dirty="0">
                <a:latin typeface="+mj-ea"/>
                <a:ea typeface="+mj-ea"/>
              </a:rPr>
              <a:t>0.055,p&gt;0.05. </a:t>
            </a:r>
            <a:r>
              <a:rPr lang="zh-CN" altLang="zh-CN" dirty="0">
                <a:latin typeface="+mj-ea"/>
                <a:ea typeface="+mj-ea"/>
              </a:rPr>
              <a:t>不拒绝原假设，认为两组总体方差相等。</a:t>
            </a:r>
            <a:r>
              <a:rPr lang="zh-CN" altLang="en-US" dirty="0">
                <a:latin typeface="+mj-ea"/>
                <a:ea typeface="+mj-ea"/>
              </a:rPr>
              <a:t>由图可知</a:t>
            </a:r>
            <a:r>
              <a:rPr lang="en-US" altLang="zh-CN" dirty="0">
                <a:latin typeface="+mj-ea"/>
                <a:ea typeface="+mj-ea"/>
              </a:rPr>
              <a:t>Sig.=0.000 &lt;0.05, </a:t>
            </a:r>
            <a:r>
              <a:rPr lang="zh-CN" altLang="zh-CN" dirty="0">
                <a:latin typeface="+mj-ea"/>
                <a:ea typeface="+mj-ea"/>
              </a:rPr>
              <a:t>即</a:t>
            </a:r>
            <a:r>
              <a:rPr lang="en-US" altLang="zh-CN" dirty="0">
                <a:latin typeface="+mj-ea"/>
                <a:ea typeface="+mj-ea"/>
              </a:rPr>
              <a:t>p&lt;0.05</a:t>
            </a:r>
            <a:r>
              <a:rPr lang="zh-CN" altLang="zh-CN" dirty="0">
                <a:latin typeface="+mj-ea"/>
                <a:ea typeface="+mj-ea"/>
              </a:rPr>
              <a:t>，结论：拒绝原假设，即认为男女生样本对应的总体在该指标上的均值有显著差</a:t>
            </a:r>
            <a:r>
              <a:rPr lang="zh-CN" altLang="en-US" dirty="0">
                <a:latin typeface="+mj-ea"/>
                <a:ea typeface="+mj-ea"/>
              </a:rPr>
              <a:t>异。</a:t>
            </a:r>
            <a:endParaRPr lang="en-US" altLang="zh-CN" sz="2800" dirty="0">
              <a:solidFill>
                <a:srgbClr val="FFFF00"/>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7D1D02C-2260-4046-A712-AD8B01A1972D}"/>
              </a:ext>
            </a:extLst>
          </p:cNvPr>
          <p:cNvSpPr>
            <a:spLocks noGrp="1" noChangeArrowheads="1"/>
          </p:cNvSpPr>
          <p:nvPr>
            <p:ph type="title"/>
          </p:nvPr>
        </p:nvSpPr>
        <p:spPr>
          <a:xfrm>
            <a:off x="395288" y="1916113"/>
            <a:ext cx="8458200" cy="2765425"/>
          </a:xfrm>
        </p:spPr>
        <p:txBody>
          <a:bodyPr/>
          <a:lstStyle/>
          <a:p>
            <a:r>
              <a:rPr lang="en-US" altLang="zh-CN" sz="7200"/>
              <a:t>【3.3】</a:t>
            </a:r>
            <a:br>
              <a:rPr lang="en-US" altLang="zh-CN" sz="7200"/>
            </a:br>
            <a:r>
              <a:rPr lang="zh-CN" altLang="en-US" sz="7200"/>
              <a:t>网络信息对理想型的塑造影响</a:t>
            </a:r>
          </a:p>
        </p:txBody>
      </p:sp>
      <p:sp>
        <p:nvSpPr>
          <p:cNvPr id="25603" name="灯片编号占位符 3">
            <a:extLst>
              <a:ext uri="{FF2B5EF4-FFF2-40B4-BE49-F238E27FC236}">
                <a16:creationId xmlns:a16="http://schemas.microsoft.com/office/drawing/2014/main" id="{CC285287-3EAF-4C52-8656-B2427E732079}"/>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79EEE74-C338-48C8-AF04-B40EC3C0B7AF}"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19</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90FA58F6-E71E-4506-BDFA-D12135AE838F}"/>
              </a:ext>
            </a:extLst>
          </p:cNvPr>
          <p:cNvSpPr>
            <a:spLocks noGrp="1" noChangeArrowheads="1"/>
          </p:cNvSpPr>
          <p:nvPr>
            <p:ph type="title"/>
          </p:nvPr>
        </p:nvSpPr>
        <p:spPr/>
        <p:txBody>
          <a:bodyPr/>
          <a:lstStyle/>
          <a:p>
            <a:r>
              <a:rPr lang="zh-CN" altLang="en-US" sz="5400"/>
              <a:t>目录</a:t>
            </a:r>
          </a:p>
        </p:txBody>
      </p:sp>
      <p:sp>
        <p:nvSpPr>
          <p:cNvPr id="3" name="内容占位符 2">
            <a:extLst>
              <a:ext uri="{FF2B5EF4-FFF2-40B4-BE49-F238E27FC236}">
                <a16:creationId xmlns:a16="http://schemas.microsoft.com/office/drawing/2014/main" id="{8F18282D-FF07-4F77-A211-4883E82DF6CD}"/>
              </a:ext>
            </a:extLst>
          </p:cNvPr>
          <p:cNvSpPr>
            <a:spLocks noGrp="1"/>
          </p:cNvSpPr>
          <p:nvPr>
            <p:ph idx="1"/>
          </p:nvPr>
        </p:nvSpPr>
        <p:spPr>
          <a:xfrm>
            <a:off x="533400" y="1268413"/>
            <a:ext cx="8458200" cy="5040312"/>
          </a:xfrm>
        </p:spPr>
        <p:txBody>
          <a:bodyPr/>
          <a:lstStyle/>
          <a:p>
            <a:pPr>
              <a:defRPr/>
            </a:pPr>
            <a:r>
              <a:rPr lang="en-US" altLang="zh-CN" dirty="0"/>
              <a:t>【1】 </a:t>
            </a:r>
            <a:r>
              <a:rPr lang="zh-CN" altLang="en-US" dirty="0"/>
              <a:t>研究问题与意义</a:t>
            </a:r>
            <a:endParaRPr lang="en-US" altLang="zh-CN" dirty="0"/>
          </a:p>
          <a:p>
            <a:pPr>
              <a:defRPr/>
            </a:pPr>
            <a:r>
              <a:rPr lang="en-US" altLang="zh-CN" dirty="0"/>
              <a:t>【2】 </a:t>
            </a:r>
            <a:r>
              <a:rPr lang="zh-CN" altLang="en-US" dirty="0"/>
              <a:t>抽样方法</a:t>
            </a:r>
            <a:endParaRPr lang="en-US" altLang="zh-CN" dirty="0"/>
          </a:p>
          <a:p>
            <a:pPr>
              <a:defRPr/>
            </a:pPr>
            <a:r>
              <a:rPr lang="en-US" altLang="zh-CN" dirty="0"/>
              <a:t>【3】 </a:t>
            </a:r>
            <a:r>
              <a:rPr lang="zh-CN" altLang="en-US" dirty="0"/>
              <a:t>结果展示</a:t>
            </a:r>
            <a:endParaRPr lang="en-US" altLang="zh-CN" dirty="0"/>
          </a:p>
          <a:p>
            <a:pPr marL="0" indent="0">
              <a:buFont typeface="Symbol" panose="05050102010706020507" pitchFamily="18" charset="2"/>
              <a:buNone/>
              <a:defRPr/>
            </a:pPr>
            <a:r>
              <a:rPr lang="en-US" altLang="zh-CN" dirty="0"/>
              <a:t>      【3.1】</a:t>
            </a:r>
            <a:r>
              <a:rPr lang="zh-CN" altLang="en-US" dirty="0"/>
              <a:t>被调查者的人群分布</a:t>
            </a:r>
            <a:endParaRPr lang="en-US" altLang="zh-CN" dirty="0"/>
          </a:p>
          <a:p>
            <a:pPr marL="0" indent="0">
              <a:buFont typeface="Symbol" panose="05050102010706020507" pitchFamily="18" charset="2"/>
              <a:buNone/>
              <a:defRPr/>
            </a:pPr>
            <a:r>
              <a:rPr lang="en-US" altLang="zh-CN" dirty="0"/>
              <a:t>      【3.2】</a:t>
            </a:r>
            <a:r>
              <a:rPr lang="zh-CN" altLang="en-US" dirty="0"/>
              <a:t>汕大学生接触网络信息情况</a:t>
            </a:r>
            <a:endParaRPr lang="en-US" altLang="zh-CN" dirty="0"/>
          </a:p>
          <a:p>
            <a:pPr marL="0" indent="0">
              <a:buFont typeface="Symbol" panose="05050102010706020507" pitchFamily="18" charset="2"/>
              <a:buNone/>
              <a:defRPr/>
            </a:pPr>
            <a:r>
              <a:rPr lang="en-US" altLang="zh-CN" dirty="0"/>
              <a:t>      【3.3】</a:t>
            </a:r>
            <a:r>
              <a:rPr lang="zh-CN" altLang="en-US" dirty="0"/>
              <a:t>网络信息对理想型的塑造影响</a:t>
            </a:r>
            <a:endParaRPr lang="en-US" altLang="zh-CN" dirty="0"/>
          </a:p>
          <a:p>
            <a:pPr marL="0" indent="0">
              <a:buFont typeface="Symbol" panose="05050102010706020507" pitchFamily="18" charset="2"/>
              <a:buNone/>
              <a:defRPr/>
            </a:pPr>
            <a:r>
              <a:rPr lang="en-US" altLang="zh-CN" dirty="0"/>
              <a:t>      【3.4】</a:t>
            </a:r>
            <a:r>
              <a:rPr lang="zh-CN" altLang="en-US" dirty="0"/>
              <a:t>网络信息对理想型的态度影响</a:t>
            </a:r>
            <a:endParaRPr lang="en-US" altLang="zh-CN" dirty="0"/>
          </a:p>
          <a:p>
            <a:pPr>
              <a:defRPr/>
            </a:pPr>
            <a:r>
              <a:rPr lang="en-US" altLang="zh-CN" dirty="0"/>
              <a:t>【4】 Q</a:t>
            </a:r>
            <a:r>
              <a:rPr lang="zh-CN" altLang="en-US" dirty="0"/>
              <a:t>＆</a:t>
            </a:r>
            <a:r>
              <a:rPr lang="en-US" altLang="zh-CN" dirty="0"/>
              <a:t>A</a:t>
            </a:r>
            <a:endParaRPr lang="zh-CN" altLang="en-US" dirty="0"/>
          </a:p>
        </p:txBody>
      </p:sp>
      <p:sp>
        <p:nvSpPr>
          <p:cNvPr id="6148" name="灯片编号占位符 3">
            <a:extLst>
              <a:ext uri="{FF2B5EF4-FFF2-40B4-BE49-F238E27FC236}">
                <a16:creationId xmlns:a16="http://schemas.microsoft.com/office/drawing/2014/main" id="{23E982EC-C43F-497F-AD7F-4644B686978E}"/>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E377EC4-3BA7-4744-916C-B14D0B770003}"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F738185-80AA-468B-A63A-A44925217DF0}"/>
              </a:ext>
            </a:extLst>
          </p:cNvPr>
          <p:cNvSpPr>
            <a:spLocks noGrp="1" noChangeArrowheads="1"/>
          </p:cNvSpPr>
          <p:nvPr>
            <p:ph type="title"/>
          </p:nvPr>
        </p:nvSpPr>
        <p:spPr>
          <a:xfrm>
            <a:off x="255588" y="152400"/>
            <a:ext cx="8739187" cy="838200"/>
          </a:xfrm>
        </p:spPr>
        <p:txBody>
          <a:bodyPr/>
          <a:lstStyle/>
          <a:p>
            <a:endParaRPr lang="zh-CN" altLang="en-US"/>
          </a:p>
        </p:txBody>
      </p:sp>
      <p:sp>
        <p:nvSpPr>
          <p:cNvPr id="32771" name="灯片编号占位符 3">
            <a:extLst>
              <a:ext uri="{FF2B5EF4-FFF2-40B4-BE49-F238E27FC236}">
                <a16:creationId xmlns:a16="http://schemas.microsoft.com/office/drawing/2014/main" id="{50A2338E-94F9-48D9-97D4-AC23C1AD5DDF}"/>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CF73628-F5D1-4235-B36D-52D5949C27B9}"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20</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2772" name="内容占位符 2">
            <a:extLst>
              <a:ext uri="{FF2B5EF4-FFF2-40B4-BE49-F238E27FC236}">
                <a16:creationId xmlns:a16="http://schemas.microsoft.com/office/drawing/2014/main" id="{D5B2151A-5438-467F-934C-C8968C6669FD}"/>
              </a:ext>
            </a:extLst>
          </p:cNvPr>
          <p:cNvSpPr>
            <a:spLocks noGrp="1" noChangeArrowheads="1"/>
          </p:cNvSpPr>
          <p:nvPr>
            <p:ph idx="1"/>
          </p:nvPr>
        </p:nvSpPr>
        <p:spPr>
          <a:xfrm>
            <a:off x="342900" y="246062"/>
            <a:ext cx="8458200" cy="4495800"/>
          </a:xfrm>
        </p:spPr>
        <p:txBody>
          <a:bodyPr/>
          <a:lstStyle/>
          <a:p>
            <a:pPr marL="0" indent="0">
              <a:buFont typeface="Symbol" panose="05050102010706020507" pitchFamily="18" charset="2"/>
              <a:buNone/>
            </a:pPr>
            <a:r>
              <a:rPr lang="zh-CN" altLang="zh-CN" sz="2400" dirty="0">
                <a:latin typeface="黑体" panose="02010609060101010101" pitchFamily="49" charset="-122"/>
                <a:ea typeface="黑体" panose="02010609060101010101" pitchFamily="49" charset="-122"/>
              </a:rPr>
              <a:t>研究问题：将自身代入言情类的电视剧或小说情节的程度的总体均值是否等于</a:t>
            </a:r>
            <a:r>
              <a:rPr lang="en-US" altLang="zh-CN" sz="2400" dirty="0">
                <a:solidFill>
                  <a:srgbClr val="FFFF00"/>
                </a:solidFill>
                <a:latin typeface="黑体" panose="02010609060101010101" pitchFamily="49" charset="-122"/>
                <a:ea typeface="黑体" panose="02010609060101010101" pitchFamily="49" charset="-122"/>
              </a:rPr>
              <a:t>2.5</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2.33</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pPr marL="0" indent="0">
              <a:buNone/>
            </a:pPr>
            <a:r>
              <a:rPr lang="zh-CN" altLang="zh-CN" sz="2400" dirty="0">
                <a:latin typeface="黑体" panose="02010609060101010101" pitchFamily="49" charset="-122"/>
                <a:ea typeface="黑体" panose="02010609060101010101" pitchFamily="49" charset="-122"/>
              </a:rPr>
              <a:t>结论：</a:t>
            </a:r>
            <a:r>
              <a:rPr lang="zh-CN" altLang="en-US" sz="2400" dirty="0">
                <a:latin typeface="黑体" panose="02010609060101010101" pitchFamily="49" charset="-122"/>
                <a:ea typeface="黑体" panose="02010609060101010101" pitchFamily="49" charset="-122"/>
              </a:rPr>
              <a:t>不</a:t>
            </a:r>
            <a:r>
              <a:rPr lang="zh-CN" altLang="zh-CN" sz="2400" dirty="0">
                <a:latin typeface="黑体" panose="02010609060101010101" pitchFamily="49" charset="-122"/>
                <a:ea typeface="黑体" panose="02010609060101010101" pitchFamily="49" charset="-122"/>
              </a:rPr>
              <a:t>拒绝原假设，即认为</a:t>
            </a:r>
            <a:r>
              <a:rPr lang="zh-CN" altLang="en-US" sz="2400" dirty="0">
                <a:latin typeface="黑体" panose="02010609060101010101" pitchFamily="49" charset="-122"/>
                <a:ea typeface="黑体" panose="02010609060101010101" pitchFamily="49" charset="-122"/>
              </a:rPr>
              <a:t>这道题的</a:t>
            </a:r>
            <a:r>
              <a:rPr lang="en-US" altLang="zh-CN" sz="2400" dirty="0">
                <a:latin typeface="黑体" panose="02010609060101010101" pitchFamily="49" charset="-122"/>
                <a:ea typeface="黑体" panose="02010609060101010101" pitchFamily="49" charset="-122"/>
              </a:rPr>
              <a:t>58</a:t>
            </a:r>
            <a:r>
              <a:rPr lang="zh-CN" altLang="zh-CN" sz="2400" dirty="0">
                <a:latin typeface="黑体" panose="02010609060101010101" pitchFamily="49" charset="-122"/>
                <a:ea typeface="黑体" panose="02010609060101010101" pitchFamily="49" charset="-122"/>
              </a:rPr>
              <a:t>名</a:t>
            </a:r>
            <a:r>
              <a:rPr lang="zh-CN" altLang="en-US" sz="2400" dirty="0">
                <a:latin typeface="黑体" panose="02010609060101010101" pitchFamily="49" charset="-122"/>
                <a:ea typeface="黑体" panose="02010609060101010101" pitchFamily="49" charset="-122"/>
              </a:rPr>
              <a:t>答题者</a:t>
            </a:r>
            <a:r>
              <a:rPr lang="zh-CN" altLang="zh-CN" sz="2400" dirty="0">
                <a:latin typeface="黑体" panose="02010609060101010101" pitchFamily="49" charset="-122"/>
                <a:ea typeface="黑体" panose="02010609060101010101" pitchFamily="49" charset="-122"/>
              </a:rPr>
              <a:t>对应的</a:t>
            </a:r>
            <a:r>
              <a:rPr lang="zh-CN" altLang="en-US" sz="2400" dirty="0">
                <a:latin typeface="黑体" panose="02010609060101010101" pitchFamily="49" charset="-122"/>
                <a:ea typeface="黑体" panose="02010609060101010101" pitchFamily="49" charset="-122"/>
              </a:rPr>
              <a:t>，有看言情影视作品的</a:t>
            </a:r>
            <a:r>
              <a:rPr lang="zh-CN" altLang="zh-CN" sz="2400" dirty="0">
                <a:latin typeface="黑体" panose="02010609060101010101" pitchFamily="49" charset="-122"/>
                <a:ea typeface="黑体" panose="02010609060101010101" pitchFamily="49" charset="-122"/>
              </a:rPr>
              <a:t>总体均值</a:t>
            </a: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2.5</a:t>
            </a:r>
            <a:r>
              <a:rPr lang="zh-CN" altLang="en-US" sz="2400" dirty="0">
                <a:solidFill>
                  <a:srgbClr val="FF0000"/>
                </a:solidFill>
                <a:latin typeface="黑体" panose="02010609060101010101" pitchFamily="49" charset="-122"/>
                <a:ea typeface="黑体" panose="02010609060101010101" pitchFamily="49" charset="-122"/>
              </a:rPr>
              <a:t>无显著差异</a:t>
            </a:r>
            <a:r>
              <a:rPr lang="zh-CN" altLang="zh-CN" sz="2400" dirty="0">
                <a:latin typeface="黑体" panose="02010609060101010101" pitchFamily="49" charset="-122"/>
                <a:ea typeface="黑体" panose="02010609060101010101" pitchFamily="49" charset="-122"/>
              </a:rPr>
              <a:t>。</a:t>
            </a:r>
            <a:endParaRPr lang="zh-CN" altLang="en-US" sz="2400" dirty="0"/>
          </a:p>
          <a:p>
            <a:pPr marL="0" indent="0">
              <a:buFont typeface="Symbol" panose="05050102010706020507" pitchFamily="18" charset="2"/>
              <a:buNone/>
            </a:pPr>
            <a:endParaRPr lang="en-US" altLang="zh-CN" dirty="0">
              <a:solidFill>
                <a:srgbClr val="FFFF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0AC1C550-7A83-4064-A973-F4638B4C50E5}"/>
              </a:ext>
            </a:extLst>
          </p:cNvPr>
          <p:cNvSpPr txBox="1">
            <a:spLocks/>
          </p:cNvSpPr>
          <p:nvPr/>
        </p:nvSpPr>
        <p:spPr bwMode="auto">
          <a:xfrm>
            <a:off x="342900" y="6096000"/>
            <a:ext cx="8458200" cy="838200"/>
          </a:xfrm>
          <a:prstGeom prst="rect">
            <a:avLst/>
          </a:prstGeom>
          <a:noFill/>
          <a:ln>
            <a:noFill/>
          </a:ln>
        </p:spPr>
        <p:txBody>
          <a:bodyPr anchor="ctr"/>
          <a:lstStyle>
            <a:lvl1pPr algn="ctr" rtl="0" eaLnBrk="0" fontAlgn="base" hangingPunct="0">
              <a:spcBef>
                <a:spcPct val="0"/>
              </a:spcBef>
              <a:spcAft>
                <a:spcPct val="0"/>
              </a:spcAft>
              <a:defRPr kumimoji="1" sz="4000">
                <a:solidFill>
                  <a:srgbClr val="FFFF00"/>
                </a:solidFill>
                <a:latin typeface="+mj-lt"/>
                <a:ea typeface="+mj-ea"/>
                <a:cs typeface="+mj-cs"/>
              </a:defRPr>
            </a:lvl1pPr>
            <a:lvl2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2pPr>
            <a:lvl3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3pPr>
            <a:lvl4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4pPr>
            <a:lvl5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5pPr>
            <a:lvl6pPr marL="457200" algn="ctr" rtl="0" fontAlgn="base">
              <a:spcBef>
                <a:spcPct val="0"/>
              </a:spcBef>
              <a:spcAft>
                <a:spcPct val="0"/>
              </a:spcAft>
              <a:defRPr kumimoji="1" sz="4000">
                <a:solidFill>
                  <a:srgbClr val="FFFF00"/>
                </a:solidFill>
                <a:latin typeface="Times New Roman" pitchFamily="18" charset="0"/>
                <a:ea typeface="黑体" pitchFamily="2" charset="-122"/>
              </a:defRPr>
            </a:lvl6pPr>
            <a:lvl7pPr marL="914400" algn="ctr" rtl="0" fontAlgn="base">
              <a:spcBef>
                <a:spcPct val="0"/>
              </a:spcBef>
              <a:spcAft>
                <a:spcPct val="0"/>
              </a:spcAft>
              <a:defRPr kumimoji="1" sz="4000">
                <a:solidFill>
                  <a:srgbClr val="FFFF00"/>
                </a:solidFill>
                <a:latin typeface="Times New Roman" pitchFamily="18" charset="0"/>
                <a:ea typeface="黑体" pitchFamily="2" charset="-122"/>
              </a:defRPr>
            </a:lvl7pPr>
            <a:lvl8pPr marL="1371600" algn="ctr" rtl="0" fontAlgn="base">
              <a:spcBef>
                <a:spcPct val="0"/>
              </a:spcBef>
              <a:spcAft>
                <a:spcPct val="0"/>
              </a:spcAft>
              <a:defRPr kumimoji="1" sz="4000">
                <a:solidFill>
                  <a:srgbClr val="FFFF00"/>
                </a:solidFill>
                <a:latin typeface="Times New Roman" pitchFamily="18" charset="0"/>
                <a:ea typeface="黑体" pitchFamily="2" charset="-122"/>
              </a:defRPr>
            </a:lvl8pPr>
            <a:lvl9pPr marL="1828800" algn="ctr" rtl="0" fontAlgn="base">
              <a:spcBef>
                <a:spcPct val="0"/>
              </a:spcBef>
              <a:spcAft>
                <a:spcPct val="0"/>
              </a:spcAft>
              <a:defRPr kumimoji="1" sz="4000">
                <a:solidFill>
                  <a:srgbClr val="FFFF00"/>
                </a:solidFill>
                <a:latin typeface="Times New Roman" pitchFamily="18" charset="0"/>
                <a:ea typeface="黑体" pitchFamily="2" charset="-122"/>
              </a:defRPr>
            </a:lvl9pPr>
          </a:lstStyle>
          <a:p>
            <a:pPr>
              <a:defRPr/>
            </a:pPr>
            <a:r>
              <a:rPr lang="zh-CN" altLang="en-US" sz="2400" b="1" kern="0" dirty="0"/>
              <a:t>注：</a:t>
            </a:r>
            <a:r>
              <a:rPr lang="en-US" altLang="zh-CN" sz="2400" b="1" kern="0" dirty="0"/>
              <a:t>1</a:t>
            </a:r>
            <a:r>
              <a:rPr lang="zh-CN" altLang="en-US" sz="2400" b="1" kern="0" dirty="0"/>
              <a:t>对应</a:t>
            </a:r>
            <a:r>
              <a:rPr lang="zh-CN" altLang="en-US" sz="2400" b="1" kern="0" dirty="0">
                <a:solidFill>
                  <a:srgbClr val="FF0000"/>
                </a:solidFill>
              </a:rPr>
              <a:t>几乎没代入     </a:t>
            </a:r>
            <a:r>
              <a:rPr lang="en-US" altLang="zh-CN" sz="2400" b="1" kern="0" dirty="0"/>
              <a:t>5</a:t>
            </a:r>
            <a:r>
              <a:rPr lang="zh-CN" altLang="en-US" sz="2400" b="1" kern="0" dirty="0"/>
              <a:t>对应</a:t>
            </a:r>
            <a:r>
              <a:rPr lang="zh-CN" altLang="en-US" sz="2400" b="1" kern="0" dirty="0">
                <a:solidFill>
                  <a:srgbClr val="FF0000"/>
                </a:solidFill>
              </a:rPr>
              <a:t>完全代入</a:t>
            </a:r>
          </a:p>
        </p:txBody>
      </p:sp>
      <p:pic>
        <p:nvPicPr>
          <p:cNvPr id="7" name="内容占位符 5">
            <a:extLst>
              <a:ext uri="{FF2B5EF4-FFF2-40B4-BE49-F238E27FC236}">
                <a16:creationId xmlns:a16="http://schemas.microsoft.com/office/drawing/2014/main" id="{52193ED4-D1EB-4779-8D4D-4B0914964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186" y="2344738"/>
            <a:ext cx="5219989"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8D32AC5D-4194-418E-B6DF-01F809E03CA2}"/>
              </a:ext>
            </a:extLst>
          </p:cNvPr>
          <p:cNvSpPr>
            <a:spLocks noGrp="1" noChangeArrowheads="1"/>
          </p:cNvSpPr>
          <p:nvPr>
            <p:ph type="title"/>
          </p:nvPr>
        </p:nvSpPr>
        <p:spPr>
          <a:xfrm>
            <a:off x="255588" y="152400"/>
            <a:ext cx="8739187" cy="838200"/>
          </a:xfrm>
        </p:spPr>
        <p:txBody>
          <a:bodyPr/>
          <a:lstStyle/>
          <a:p>
            <a:endParaRPr lang="zh-CN" altLang="en-US"/>
          </a:p>
        </p:txBody>
      </p:sp>
      <p:sp>
        <p:nvSpPr>
          <p:cNvPr id="33795" name="灯片编号占位符 3">
            <a:extLst>
              <a:ext uri="{FF2B5EF4-FFF2-40B4-BE49-F238E27FC236}">
                <a16:creationId xmlns:a16="http://schemas.microsoft.com/office/drawing/2014/main" id="{5C281C6C-4809-43D1-ADD7-81E230CF7EA1}"/>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60B54B1-37CD-4E2F-9530-D63ED2F32875}"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21</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3796" name="内容占位符 2">
            <a:extLst>
              <a:ext uri="{FF2B5EF4-FFF2-40B4-BE49-F238E27FC236}">
                <a16:creationId xmlns:a16="http://schemas.microsoft.com/office/drawing/2014/main" id="{7CD9295F-9DB4-4FB6-B41F-87FEB729B2B7}"/>
              </a:ext>
            </a:extLst>
          </p:cNvPr>
          <p:cNvSpPr>
            <a:spLocks noGrp="1" noChangeArrowheads="1"/>
          </p:cNvSpPr>
          <p:nvPr>
            <p:ph idx="1"/>
          </p:nvPr>
        </p:nvSpPr>
        <p:spPr>
          <a:xfrm>
            <a:off x="310356" y="249016"/>
            <a:ext cx="8523287" cy="4495800"/>
          </a:xfrm>
        </p:spPr>
        <p:txBody>
          <a:bodyPr/>
          <a:lstStyle/>
          <a:p>
            <a:r>
              <a:rPr lang="zh-CN" altLang="zh-CN" sz="2400" dirty="0">
                <a:latin typeface="黑体" panose="02010609060101010101" pitchFamily="49" charset="-122"/>
                <a:ea typeface="黑体" panose="02010609060101010101" pitchFamily="49" charset="-122"/>
              </a:rPr>
              <a:t>研究问题：理想型伴侣的标准借鉴网上的现实人物（例如现实明星）或虚拟人物（例如电视剧人物）特征的程度的总体均值是否等于</a:t>
            </a:r>
            <a:r>
              <a:rPr lang="en-US" altLang="zh-CN" sz="2400" dirty="0">
                <a:solidFill>
                  <a:srgbClr val="FFFF00"/>
                </a:solidFill>
                <a:latin typeface="黑体" panose="02010609060101010101" pitchFamily="49" charset="-122"/>
                <a:ea typeface="黑体" panose="02010609060101010101" pitchFamily="49" charset="-122"/>
              </a:rPr>
              <a:t>2.5</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2.31</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结论：拒绝原假设，即认为</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名学生对应的总体均值显著低于</a:t>
            </a:r>
            <a:r>
              <a:rPr lang="en-US" altLang="zh-CN" sz="2400" dirty="0">
                <a:latin typeface="黑体" panose="02010609060101010101" pitchFamily="49" charset="-122"/>
                <a:ea typeface="黑体" panose="02010609060101010101" pitchFamily="49" charset="-122"/>
              </a:rPr>
              <a:t>2.5</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差异程度</a:t>
            </a:r>
            <a:r>
              <a:rPr lang="zh-CN" altLang="en-US" sz="2400" dirty="0">
                <a:solidFill>
                  <a:srgbClr val="FFFF00"/>
                </a:solidFill>
                <a:latin typeface="黑体" panose="02010609060101010101" pitchFamily="49" charset="-122"/>
                <a:ea typeface="黑体" panose="02010609060101010101" pitchFamily="49" charset="-122"/>
              </a:rPr>
              <a:t>无实际意义</a:t>
            </a:r>
            <a:r>
              <a:rPr lang="zh-CN" altLang="zh-CN" sz="2400" dirty="0">
                <a:latin typeface="黑体" panose="02010609060101010101" pitchFamily="49" charset="-122"/>
                <a:ea typeface="黑体" panose="02010609060101010101" pitchFamily="49" charset="-122"/>
              </a:rPr>
              <a:t>。</a:t>
            </a:r>
          </a:p>
        </p:txBody>
      </p:sp>
      <p:sp>
        <p:nvSpPr>
          <p:cNvPr id="5" name="标题 1">
            <a:extLst>
              <a:ext uri="{FF2B5EF4-FFF2-40B4-BE49-F238E27FC236}">
                <a16:creationId xmlns:a16="http://schemas.microsoft.com/office/drawing/2014/main" id="{24E0FF2D-B3B9-4244-BE90-307993058CF1}"/>
              </a:ext>
            </a:extLst>
          </p:cNvPr>
          <p:cNvSpPr txBox="1">
            <a:spLocks/>
          </p:cNvSpPr>
          <p:nvPr/>
        </p:nvSpPr>
        <p:spPr bwMode="auto">
          <a:xfrm>
            <a:off x="395882" y="6189884"/>
            <a:ext cx="8458200" cy="838200"/>
          </a:xfrm>
          <a:prstGeom prst="rect">
            <a:avLst/>
          </a:prstGeom>
          <a:noFill/>
          <a:ln>
            <a:noFill/>
          </a:ln>
        </p:spPr>
        <p:txBody>
          <a:bodyPr anchor="ctr"/>
          <a:lstStyle>
            <a:lvl1pPr algn="ctr" rtl="0" eaLnBrk="0" fontAlgn="base" hangingPunct="0">
              <a:spcBef>
                <a:spcPct val="0"/>
              </a:spcBef>
              <a:spcAft>
                <a:spcPct val="0"/>
              </a:spcAft>
              <a:defRPr kumimoji="1" sz="4000">
                <a:solidFill>
                  <a:srgbClr val="FFFF00"/>
                </a:solidFill>
                <a:latin typeface="+mj-lt"/>
                <a:ea typeface="+mj-ea"/>
                <a:cs typeface="+mj-cs"/>
              </a:defRPr>
            </a:lvl1pPr>
            <a:lvl2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2pPr>
            <a:lvl3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3pPr>
            <a:lvl4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4pPr>
            <a:lvl5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5pPr>
            <a:lvl6pPr marL="457200" algn="ctr" rtl="0" fontAlgn="base">
              <a:spcBef>
                <a:spcPct val="0"/>
              </a:spcBef>
              <a:spcAft>
                <a:spcPct val="0"/>
              </a:spcAft>
              <a:defRPr kumimoji="1" sz="4000">
                <a:solidFill>
                  <a:srgbClr val="FFFF00"/>
                </a:solidFill>
                <a:latin typeface="Times New Roman" pitchFamily="18" charset="0"/>
                <a:ea typeface="黑体" pitchFamily="2" charset="-122"/>
              </a:defRPr>
            </a:lvl6pPr>
            <a:lvl7pPr marL="914400" algn="ctr" rtl="0" fontAlgn="base">
              <a:spcBef>
                <a:spcPct val="0"/>
              </a:spcBef>
              <a:spcAft>
                <a:spcPct val="0"/>
              </a:spcAft>
              <a:defRPr kumimoji="1" sz="4000">
                <a:solidFill>
                  <a:srgbClr val="FFFF00"/>
                </a:solidFill>
                <a:latin typeface="Times New Roman" pitchFamily="18" charset="0"/>
                <a:ea typeface="黑体" pitchFamily="2" charset="-122"/>
              </a:defRPr>
            </a:lvl7pPr>
            <a:lvl8pPr marL="1371600" algn="ctr" rtl="0" fontAlgn="base">
              <a:spcBef>
                <a:spcPct val="0"/>
              </a:spcBef>
              <a:spcAft>
                <a:spcPct val="0"/>
              </a:spcAft>
              <a:defRPr kumimoji="1" sz="4000">
                <a:solidFill>
                  <a:srgbClr val="FFFF00"/>
                </a:solidFill>
                <a:latin typeface="Times New Roman" pitchFamily="18" charset="0"/>
                <a:ea typeface="黑体" pitchFamily="2" charset="-122"/>
              </a:defRPr>
            </a:lvl8pPr>
            <a:lvl9pPr marL="1828800" algn="ctr" rtl="0" fontAlgn="base">
              <a:spcBef>
                <a:spcPct val="0"/>
              </a:spcBef>
              <a:spcAft>
                <a:spcPct val="0"/>
              </a:spcAft>
              <a:defRPr kumimoji="1" sz="4000">
                <a:solidFill>
                  <a:srgbClr val="FFFF00"/>
                </a:solidFill>
                <a:latin typeface="Times New Roman" pitchFamily="18" charset="0"/>
                <a:ea typeface="黑体" pitchFamily="2" charset="-122"/>
              </a:defRPr>
            </a:lvl9pPr>
          </a:lstStyle>
          <a:p>
            <a:pPr>
              <a:defRPr/>
            </a:pPr>
            <a:r>
              <a:rPr lang="zh-CN" altLang="en-US" sz="2400" b="1" kern="0" dirty="0"/>
              <a:t>注：</a:t>
            </a:r>
            <a:r>
              <a:rPr lang="en-US" altLang="zh-CN" sz="2400" b="1" kern="0" dirty="0"/>
              <a:t>1</a:t>
            </a:r>
            <a:r>
              <a:rPr lang="zh-CN" altLang="en-US" sz="2400" b="1" kern="0" dirty="0"/>
              <a:t>对应</a:t>
            </a:r>
            <a:r>
              <a:rPr lang="zh-CN" altLang="en-US" sz="2400" b="1" kern="0" dirty="0">
                <a:solidFill>
                  <a:srgbClr val="FF0000"/>
                </a:solidFill>
              </a:rPr>
              <a:t>完全没借鉴     </a:t>
            </a:r>
            <a:r>
              <a:rPr lang="en-US" altLang="zh-CN" sz="2400" b="1" kern="0" dirty="0"/>
              <a:t>5</a:t>
            </a:r>
            <a:r>
              <a:rPr lang="zh-CN" altLang="en-US" sz="2400" b="1" kern="0" dirty="0"/>
              <a:t>对应</a:t>
            </a:r>
            <a:r>
              <a:rPr lang="zh-CN" altLang="en-US" sz="2400" b="1" kern="0" dirty="0">
                <a:solidFill>
                  <a:srgbClr val="FF0000"/>
                </a:solidFill>
              </a:rPr>
              <a:t>完全借鉴</a:t>
            </a:r>
          </a:p>
        </p:txBody>
      </p:sp>
      <p:pic>
        <p:nvPicPr>
          <p:cNvPr id="7" name="图片 6">
            <a:extLst>
              <a:ext uri="{FF2B5EF4-FFF2-40B4-BE49-F238E27FC236}">
                <a16:creationId xmlns:a16="http://schemas.microsoft.com/office/drawing/2014/main" id="{EAECAF18-094F-424C-9BCE-0A1DA16B4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967" y="2708920"/>
            <a:ext cx="4920065" cy="36840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E5FE4C2-1BDC-4DB1-A1BC-A808766F2E67}"/>
              </a:ext>
            </a:extLst>
          </p:cNvPr>
          <p:cNvSpPr>
            <a:spLocks noGrp="1" noChangeArrowheads="1"/>
          </p:cNvSpPr>
          <p:nvPr>
            <p:ph type="title"/>
          </p:nvPr>
        </p:nvSpPr>
        <p:spPr>
          <a:xfrm>
            <a:off x="255588" y="152400"/>
            <a:ext cx="8739187" cy="838200"/>
          </a:xfrm>
        </p:spPr>
        <p:txBody>
          <a:bodyPr/>
          <a:lstStyle/>
          <a:p>
            <a:endParaRPr lang="zh-CN" altLang="en-US"/>
          </a:p>
        </p:txBody>
      </p:sp>
      <p:sp>
        <p:nvSpPr>
          <p:cNvPr id="34819" name="灯片编号占位符 3">
            <a:extLst>
              <a:ext uri="{FF2B5EF4-FFF2-40B4-BE49-F238E27FC236}">
                <a16:creationId xmlns:a16="http://schemas.microsoft.com/office/drawing/2014/main" id="{B794BF57-2D8E-42BD-BAF3-E58BFFB67DB7}"/>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E69922D-C785-433D-AF59-479A09BBC4EC}"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22</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4820" name="内容占位符 2">
            <a:extLst>
              <a:ext uri="{FF2B5EF4-FFF2-40B4-BE49-F238E27FC236}">
                <a16:creationId xmlns:a16="http://schemas.microsoft.com/office/drawing/2014/main" id="{1DEAD43E-8E47-43C4-A492-65E2C1B572E3}"/>
              </a:ext>
            </a:extLst>
          </p:cNvPr>
          <p:cNvSpPr>
            <a:spLocks noGrp="1" noChangeArrowheads="1"/>
          </p:cNvSpPr>
          <p:nvPr>
            <p:ph idx="1"/>
          </p:nvPr>
        </p:nvSpPr>
        <p:spPr>
          <a:xfrm>
            <a:off x="396081" y="221617"/>
            <a:ext cx="8458200" cy="4495800"/>
          </a:xfrm>
        </p:spPr>
        <p:txBody>
          <a:bodyPr/>
          <a:lstStyle/>
          <a:p>
            <a:r>
              <a:rPr lang="zh-CN" altLang="zh-CN" sz="2400" dirty="0">
                <a:latin typeface="黑体" panose="02010609060101010101" pitchFamily="49" charset="-122"/>
                <a:ea typeface="黑体" panose="02010609060101010101" pitchFamily="49" charset="-122"/>
              </a:rPr>
              <a:t>研究问题：理想伴侣的标准借鉴网上现实人物（例如明星）或虚拟人物（例如电视剧人物）的广泛程度的总体均值是否等于</a:t>
            </a:r>
            <a:r>
              <a:rPr lang="en-US" altLang="zh-CN" sz="2400" dirty="0">
                <a:solidFill>
                  <a:srgbClr val="FFFF00"/>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1.97</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结论：不拒绝原假设，即认为</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名学生对应的总体均值与</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之间</a:t>
            </a:r>
            <a:r>
              <a:rPr lang="zh-CN" altLang="zh-CN" sz="2400" dirty="0">
                <a:solidFill>
                  <a:srgbClr val="FF0000"/>
                </a:solidFill>
                <a:latin typeface="黑体" panose="02010609060101010101" pitchFamily="49" charset="-122"/>
                <a:ea typeface="黑体" panose="02010609060101010101" pitchFamily="49" charset="-122"/>
              </a:rPr>
              <a:t>无显著差异</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3F3C8A8D-FDD7-458A-ABF8-B33A3B764982}"/>
              </a:ext>
            </a:extLst>
          </p:cNvPr>
          <p:cNvSpPr txBox="1">
            <a:spLocks/>
          </p:cNvSpPr>
          <p:nvPr/>
        </p:nvSpPr>
        <p:spPr bwMode="auto">
          <a:xfrm>
            <a:off x="342900" y="6165304"/>
            <a:ext cx="8458200" cy="838200"/>
          </a:xfrm>
          <a:prstGeom prst="rect">
            <a:avLst/>
          </a:prstGeom>
          <a:noFill/>
          <a:ln>
            <a:noFill/>
          </a:ln>
        </p:spPr>
        <p:txBody>
          <a:bodyPr anchor="ctr"/>
          <a:lstStyle>
            <a:lvl1pPr algn="ctr" rtl="0" eaLnBrk="0" fontAlgn="base" hangingPunct="0">
              <a:spcBef>
                <a:spcPct val="0"/>
              </a:spcBef>
              <a:spcAft>
                <a:spcPct val="0"/>
              </a:spcAft>
              <a:defRPr kumimoji="1" sz="4000">
                <a:solidFill>
                  <a:srgbClr val="FFFF00"/>
                </a:solidFill>
                <a:latin typeface="+mj-lt"/>
                <a:ea typeface="+mj-ea"/>
                <a:cs typeface="+mj-cs"/>
              </a:defRPr>
            </a:lvl1pPr>
            <a:lvl2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2pPr>
            <a:lvl3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3pPr>
            <a:lvl4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4pPr>
            <a:lvl5pPr algn="ctr" rtl="0" eaLnBrk="0" fontAlgn="base" hangingPunct="0">
              <a:spcBef>
                <a:spcPct val="0"/>
              </a:spcBef>
              <a:spcAft>
                <a:spcPct val="0"/>
              </a:spcAft>
              <a:defRPr kumimoji="1" sz="4000">
                <a:solidFill>
                  <a:srgbClr val="FFFF00"/>
                </a:solidFill>
                <a:latin typeface="Times New Roman" pitchFamily="18" charset="0"/>
                <a:ea typeface="黑体" pitchFamily="2" charset="-122"/>
              </a:defRPr>
            </a:lvl5pPr>
            <a:lvl6pPr marL="457200" algn="ctr" rtl="0" fontAlgn="base">
              <a:spcBef>
                <a:spcPct val="0"/>
              </a:spcBef>
              <a:spcAft>
                <a:spcPct val="0"/>
              </a:spcAft>
              <a:defRPr kumimoji="1" sz="4000">
                <a:solidFill>
                  <a:srgbClr val="FFFF00"/>
                </a:solidFill>
                <a:latin typeface="Times New Roman" pitchFamily="18" charset="0"/>
                <a:ea typeface="黑体" pitchFamily="2" charset="-122"/>
              </a:defRPr>
            </a:lvl6pPr>
            <a:lvl7pPr marL="914400" algn="ctr" rtl="0" fontAlgn="base">
              <a:spcBef>
                <a:spcPct val="0"/>
              </a:spcBef>
              <a:spcAft>
                <a:spcPct val="0"/>
              </a:spcAft>
              <a:defRPr kumimoji="1" sz="4000">
                <a:solidFill>
                  <a:srgbClr val="FFFF00"/>
                </a:solidFill>
                <a:latin typeface="Times New Roman" pitchFamily="18" charset="0"/>
                <a:ea typeface="黑体" pitchFamily="2" charset="-122"/>
              </a:defRPr>
            </a:lvl7pPr>
            <a:lvl8pPr marL="1371600" algn="ctr" rtl="0" fontAlgn="base">
              <a:spcBef>
                <a:spcPct val="0"/>
              </a:spcBef>
              <a:spcAft>
                <a:spcPct val="0"/>
              </a:spcAft>
              <a:defRPr kumimoji="1" sz="4000">
                <a:solidFill>
                  <a:srgbClr val="FFFF00"/>
                </a:solidFill>
                <a:latin typeface="Times New Roman" pitchFamily="18" charset="0"/>
                <a:ea typeface="黑体" pitchFamily="2" charset="-122"/>
              </a:defRPr>
            </a:lvl8pPr>
            <a:lvl9pPr marL="1828800" algn="ctr" rtl="0" fontAlgn="base">
              <a:spcBef>
                <a:spcPct val="0"/>
              </a:spcBef>
              <a:spcAft>
                <a:spcPct val="0"/>
              </a:spcAft>
              <a:defRPr kumimoji="1" sz="4000">
                <a:solidFill>
                  <a:srgbClr val="FFFF00"/>
                </a:solidFill>
                <a:latin typeface="Times New Roman" pitchFamily="18" charset="0"/>
                <a:ea typeface="黑体" pitchFamily="2" charset="-122"/>
              </a:defRPr>
            </a:lvl9pPr>
          </a:lstStyle>
          <a:p>
            <a:pPr>
              <a:defRPr/>
            </a:pPr>
            <a:r>
              <a:rPr lang="zh-CN" altLang="en-US" sz="2400" b="1" kern="0" dirty="0"/>
              <a:t>注：</a:t>
            </a:r>
            <a:r>
              <a:rPr lang="en-US" altLang="zh-CN" sz="2400" b="1" kern="0" dirty="0"/>
              <a:t>2</a:t>
            </a:r>
            <a:r>
              <a:rPr lang="zh-CN" altLang="en-US" sz="2400" b="1" kern="0" dirty="0"/>
              <a:t>对应</a:t>
            </a:r>
            <a:r>
              <a:rPr lang="zh-CN" altLang="en-US" sz="2400" b="1" kern="0" dirty="0">
                <a:solidFill>
                  <a:srgbClr val="FF0000"/>
                </a:solidFill>
              </a:rPr>
              <a:t>只借鉴了一个人物 </a:t>
            </a:r>
            <a:r>
              <a:rPr lang="zh-CN" altLang="en-US" sz="2800" b="1" kern="0" dirty="0">
                <a:solidFill>
                  <a:srgbClr val="FF0000"/>
                </a:solidFill>
              </a:rPr>
              <a:t> </a:t>
            </a:r>
          </a:p>
        </p:txBody>
      </p:sp>
      <p:pic>
        <p:nvPicPr>
          <p:cNvPr id="6" name="图片 5">
            <a:extLst>
              <a:ext uri="{FF2B5EF4-FFF2-40B4-BE49-F238E27FC236}">
                <a16:creationId xmlns:a16="http://schemas.microsoft.com/office/drawing/2014/main" id="{B63786C4-44D0-41A5-993C-995A9D024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921" y="2708920"/>
            <a:ext cx="4842155" cy="36197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847D402A-CC1F-4A52-BBC5-C317A40FAAB3}"/>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A0F3AF6-9C5D-4568-A530-CEB1CCEE27C7}"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23</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5843" name="内容占位符 2">
            <a:extLst>
              <a:ext uri="{FF2B5EF4-FFF2-40B4-BE49-F238E27FC236}">
                <a16:creationId xmlns:a16="http://schemas.microsoft.com/office/drawing/2014/main" id="{740266E9-1E4E-4C79-B8B7-AF54B66D92E1}"/>
              </a:ext>
            </a:extLst>
          </p:cNvPr>
          <p:cNvSpPr>
            <a:spLocks noGrp="1" noChangeArrowheads="1"/>
          </p:cNvSpPr>
          <p:nvPr>
            <p:ph idx="1"/>
          </p:nvPr>
        </p:nvSpPr>
        <p:spPr>
          <a:xfrm>
            <a:off x="-107950" y="868363"/>
            <a:ext cx="1878013" cy="749300"/>
          </a:xfrm>
        </p:spPr>
        <p:txBody>
          <a:bodyPr/>
          <a:lstStyle/>
          <a:p>
            <a:pPr marL="0" indent="0">
              <a:buFont typeface="Symbol" panose="05050102010706020507" pitchFamily="18" charset="2"/>
              <a:buNone/>
            </a:pPr>
            <a:r>
              <a:rPr lang="zh-CN" altLang="en-US">
                <a:latin typeface="黑体" panose="02010609060101010101" pitchFamily="49" charset="-122"/>
                <a:ea typeface="黑体" panose="02010609060101010101" pitchFamily="49" charset="-122"/>
              </a:rPr>
              <a:t>研究问题</a:t>
            </a:r>
            <a:endParaRPr lang="zh-CN" altLang="zh-CN">
              <a:latin typeface="黑体" panose="02010609060101010101" pitchFamily="49" charset="-122"/>
              <a:ea typeface="黑体" panose="02010609060101010101" pitchFamily="49" charset="-122"/>
            </a:endParaRPr>
          </a:p>
        </p:txBody>
      </p:sp>
      <p:graphicFrame>
        <p:nvGraphicFramePr>
          <p:cNvPr id="35844" name="对象 4">
            <a:extLst>
              <a:ext uri="{FF2B5EF4-FFF2-40B4-BE49-F238E27FC236}">
                <a16:creationId xmlns:a16="http://schemas.microsoft.com/office/drawing/2014/main" id="{CF5F08D8-F240-4134-9B0A-596CF21F9786}"/>
              </a:ext>
            </a:extLst>
          </p:cNvPr>
          <p:cNvGraphicFramePr>
            <a:graphicFrameLocks noChangeAspect="1"/>
          </p:cNvGraphicFramePr>
          <p:nvPr>
            <p:extLst>
              <p:ext uri="{D42A27DB-BD31-4B8C-83A1-F6EECF244321}">
                <p14:modId xmlns:p14="http://schemas.microsoft.com/office/powerpoint/2010/main" val="376891874"/>
              </p:ext>
            </p:extLst>
          </p:nvPr>
        </p:nvGraphicFramePr>
        <p:xfrm>
          <a:off x="1449388" y="41275"/>
          <a:ext cx="7715250" cy="6745288"/>
        </p:xfrm>
        <a:graphic>
          <a:graphicData uri="http://schemas.openxmlformats.org/presentationml/2006/ole">
            <mc:AlternateContent xmlns:mc="http://schemas.openxmlformats.org/markup-compatibility/2006">
              <mc:Choice xmlns:v="urn:schemas-microsoft-com:vml" Requires="v">
                <p:oleObj spid="_x0000_s35864" name="Equation" r:id="rId3" imgW="3835400" imgH="3352800" progId="Equation.DSMT4">
                  <p:embed/>
                </p:oleObj>
              </mc:Choice>
              <mc:Fallback>
                <p:oleObj name="Equation" r:id="rId3" imgW="3835400" imgH="3352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41275"/>
                        <a:ext cx="7715250" cy="674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2">
            <a:extLst>
              <a:ext uri="{FF2B5EF4-FFF2-40B4-BE49-F238E27FC236}">
                <a16:creationId xmlns:a16="http://schemas.microsoft.com/office/drawing/2014/main" id="{35ABA25F-B6CC-4D13-B7B8-32EEDA11B564}"/>
              </a:ext>
            </a:extLst>
          </p:cNvPr>
          <p:cNvSpPr txBox="1">
            <a:spLocks/>
          </p:cNvSpPr>
          <p:nvPr/>
        </p:nvSpPr>
        <p:spPr bwMode="auto">
          <a:xfrm>
            <a:off x="-77209" y="3122940"/>
            <a:ext cx="1878013" cy="749300"/>
          </a:xfrm>
          <a:prstGeom prst="rect">
            <a:avLst/>
          </a:prstGeom>
          <a:noFill/>
          <a:ln>
            <a:noFill/>
          </a:ln>
        </p:spPr>
        <p:txBody>
          <a:bodyPr/>
          <a:lst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a:lstStyle>
          <a:p>
            <a:pPr marL="0" indent="0">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分析方法</a:t>
            </a: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zh-CN" altLang="en-US" kern="0" dirty="0">
                <a:solidFill>
                  <a:srgbClr val="FFFF00"/>
                </a:solidFill>
                <a:latin typeface="黑体" panose="02010609060101010101" pitchFamily="49" charset="-122"/>
                <a:ea typeface="黑体" panose="02010609060101010101" pitchFamily="49" charset="-122"/>
              </a:rPr>
              <a:t>单样本</a:t>
            </a:r>
            <a:r>
              <a:rPr lang="en-US" altLang="zh-CN" kern="0" dirty="0">
                <a:solidFill>
                  <a:srgbClr val="FFFF00"/>
                </a:solidFill>
                <a:latin typeface="黑体" panose="02010609060101010101" pitchFamily="49" charset="-122"/>
                <a:ea typeface="黑体" panose="02010609060101010101" pitchFamily="49" charset="-122"/>
              </a:rPr>
              <a:t>T</a:t>
            </a:r>
            <a:endParaRPr lang="zh-CN" altLang="zh-CN" kern="0" dirty="0">
              <a:solidFill>
                <a:srgbClr val="FFFF00"/>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9E363C8-FBEA-4FA2-8235-3EE0060DB425}"/>
              </a:ext>
            </a:extLst>
          </p:cNvPr>
          <p:cNvSpPr>
            <a:spLocks noGrp="1" noChangeArrowheads="1"/>
          </p:cNvSpPr>
          <p:nvPr>
            <p:ph type="title"/>
          </p:nvPr>
        </p:nvSpPr>
        <p:spPr>
          <a:xfrm>
            <a:off x="255588" y="152400"/>
            <a:ext cx="8739187" cy="838200"/>
          </a:xfrm>
        </p:spPr>
        <p:txBody>
          <a:bodyPr/>
          <a:lstStyle/>
          <a:p>
            <a:endParaRPr lang="zh-CN" altLang="en-US"/>
          </a:p>
        </p:txBody>
      </p:sp>
      <p:sp>
        <p:nvSpPr>
          <p:cNvPr id="29699" name="灯片编号占位符 3">
            <a:extLst>
              <a:ext uri="{FF2B5EF4-FFF2-40B4-BE49-F238E27FC236}">
                <a16:creationId xmlns:a16="http://schemas.microsoft.com/office/drawing/2014/main" id="{30E4E229-E3C9-41F9-81ED-134E43AF329E}"/>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FD73C8F-B190-44BA-86CA-0464D51D7474}"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24</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29700" name="内容占位符 5">
            <a:extLst>
              <a:ext uri="{FF2B5EF4-FFF2-40B4-BE49-F238E27FC236}">
                <a16:creationId xmlns:a16="http://schemas.microsoft.com/office/drawing/2014/main" id="{96A5BE91-CF68-48E0-A359-8E608C8F47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334500" cy="6858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F4FF9893-3210-49AF-82F7-DAC50C86F304}"/>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AFC54AE-DA40-4EB5-98AB-E81A93CAFD53}"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25</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6867" name="内容占位符 2">
            <a:extLst>
              <a:ext uri="{FF2B5EF4-FFF2-40B4-BE49-F238E27FC236}">
                <a16:creationId xmlns:a16="http://schemas.microsoft.com/office/drawing/2014/main" id="{843E0387-DBA7-4DCA-BE74-E4DB45304CB0}"/>
              </a:ext>
            </a:extLst>
          </p:cNvPr>
          <p:cNvSpPr>
            <a:spLocks noGrp="1" noChangeArrowheads="1"/>
          </p:cNvSpPr>
          <p:nvPr>
            <p:ph idx="1"/>
          </p:nvPr>
        </p:nvSpPr>
        <p:spPr>
          <a:xfrm>
            <a:off x="28575" y="981075"/>
            <a:ext cx="1157288" cy="747713"/>
          </a:xfrm>
        </p:spPr>
        <p:txBody>
          <a:bodyPr/>
          <a:lstStyle/>
          <a:p>
            <a:pPr marL="0" indent="0">
              <a:buFont typeface="Symbol" panose="05050102010706020507" pitchFamily="18" charset="2"/>
              <a:buNone/>
            </a:pPr>
            <a:r>
              <a:rPr lang="zh-CN" altLang="en-US">
                <a:latin typeface="黑体" panose="02010609060101010101" pitchFamily="49" charset="-122"/>
                <a:ea typeface="黑体" panose="02010609060101010101" pitchFamily="49" charset="-122"/>
              </a:rPr>
              <a:t>结论</a:t>
            </a:r>
            <a:endParaRPr lang="zh-CN" altLang="zh-CN">
              <a:latin typeface="黑体" panose="02010609060101010101" pitchFamily="49" charset="-122"/>
              <a:ea typeface="黑体" panose="02010609060101010101" pitchFamily="49" charset="-122"/>
            </a:endParaRPr>
          </a:p>
        </p:txBody>
      </p:sp>
      <p:graphicFrame>
        <p:nvGraphicFramePr>
          <p:cNvPr id="36868" name="对象 4">
            <a:extLst>
              <a:ext uri="{FF2B5EF4-FFF2-40B4-BE49-F238E27FC236}">
                <a16:creationId xmlns:a16="http://schemas.microsoft.com/office/drawing/2014/main" id="{6262CE23-C6AD-45F7-979E-C5DA0A0C4077}"/>
              </a:ext>
            </a:extLst>
          </p:cNvPr>
          <p:cNvGraphicFramePr>
            <a:graphicFrameLocks noChangeAspect="1"/>
          </p:cNvGraphicFramePr>
          <p:nvPr/>
        </p:nvGraphicFramePr>
        <p:xfrm>
          <a:off x="1185863" y="20638"/>
          <a:ext cx="7637462" cy="6780212"/>
        </p:xfrm>
        <a:graphic>
          <a:graphicData uri="http://schemas.openxmlformats.org/presentationml/2006/ole">
            <mc:AlternateContent xmlns:mc="http://schemas.openxmlformats.org/markup-compatibility/2006">
              <mc:Choice xmlns:v="urn:schemas-microsoft-com:vml" Requires="v">
                <p:oleObj spid="_x0000_s36885" name="Equation" r:id="rId3" imgW="3949700" imgH="3505200" progId="Equation.DSMT4">
                  <p:embed/>
                </p:oleObj>
              </mc:Choice>
              <mc:Fallback>
                <p:oleObj name="Equation" r:id="rId3" imgW="3949700" imgH="35052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20638"/>
                        <a:ext cx="7637462"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35783B6A-1630-44C9-B797-1371E57CBC58}"/>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3F2281E-0252-45A8-AEF9-15D76F482B54}"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26</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7891" name="内容占位符 2">
            <a:extLst>
              <a:ext uri="{FF2B5EF4-FFF2-40B4-BE49-F238E27FC236}">
                <a16:creationId xmlns:a16="http://schemas.microsoft.com/office/drawing/2014/main" id="{A5EF6B85-E856-4669-9C45-55D52ECF7E5C}"/>
              </a:ext>
            </a:extLst>
          </p:cNvPr>
          <p:cNvSpPr>
            <a:spLocks noGrp="1" noChangeArrowheads="1"/>
          </p:cNvSpPr>
          <p:nvPr>
            <p:ph idx="1"/>
          </p:nvPr>
        </p:nvSpPr>
        <p:spPr>
          <a:xfrm>
            <a:off x="317500" y="1125538"/>
            <a:ext cx="1879600" cy="676275"/>
          </a:xfrm>
        </p:spPr>
        <p:txBody>
          <a:bodyPr/>
          <a:lstStyle/>
          <a:p>
            <a:pPr marL="0" indent="0">
              <a:buFont typeface="Symbol" panose="05050102010706020507" pitchFamily="18" charset="2"/>
              <a:buNone/>
            </a:pPr>
            <a:r>
              <a:rPr lang="zh-CN" altLang="en-US">
                <a:latin typeface="黑体" panose="02010609060101010101" pitchFamily="49" charset="-122"/>
                <a:ea typeface="黑体" panose="02010609060101010101" pitchFamily="49" charset="-122"/>
              </a:rPr>
              <a:t>研究问题</a:t>
            </a:r>
            <a:endParaRPr lang="zh-CN" altLang="zh-CN">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D08EDA7E-FC3D-4B5C-8B65-CC86F82B67F1}"/>
              </a:ext>
            </a:extLst>
          </p:cNvPr>
          <p:cNvSpPr txBox="1">
            <a:spLocks/>
          </p:cNvSpPr>
          <p:nvPr/>
        </p:nvSpPr>
        <p:spPr bwMode="auto">
          <a:xfrm>
            <a:off x="250825" y="3759200"/>
            <a:ext cx="1879600" cy="676275"/>
          </a:xfrm>
          <a:prstGeom prst="rect">
            <a:avLst/>
          </a:prstGeom>
          <a:noFill/>
          <a:ln>
            <a:noFill/>
          </a:ln>
        </p:spPr>
        <p:txBody>
          <a:bodyPr/>
          <a:lstStyle>
            <a:lvl1pPr marL="342900" indent="-342900" algn="l" rtl="0" eaLnBrk="0" fontAlgn="base" hangingPunct="0">
              <a:spcBef>
                <a:spcPct val="20000"/>
              </a:spcBef>
              <a:spcAft>
                <a:spcPct val="0"/>
              </a:spcAft>
              <a:buClr>
                <a:srgbClr val="FFFFFF"/>
              </a:buClr>
              <a:buSzPct val="90000"/>
              <a:buFont typeface="Symbol" panose="05050102010706020507" pitchFamily="18" charset="2"/>
              <a:buChar char="¨"/>
              <a:defRPr kumimoji="1" sz="3200">
                <a:solidFill>
                  <a:srgbClr val="FFFFFF"/>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FFFF"/>
              </a:buClr>
              <a:buFont typeface="Wingdings" panose="05000000000000000000" pitchFamily="2" charset="2"/>
              <a:buChar char="F"/>
              <a:defRPr kumimoji="1" sz="2800">
                <a:solidFill>
                  <a:schemeClr val="tx1"/>
                </a:solidFill>
                <a:latin typeface="+mn-lt"/>
                <a:ea typeface="+mj-ea"/>
              </a:defRPr>
            </a:lvl2pPr>
            <a:lvl3pPr marL="1143000" indent="-228600" algn="l" rtl="0" eaLnBrk="0" fontAlgn="base" hangingPunct="0">
              <a:spcBef>
                <a:spcPct val="20000"/>
              </a:spcBef>
              <a:spcAft>
                <a:spcPct val="0"/>
              </a:spcAft>
              <a:buClr>
                <a:srgbClr val="FFFFFF"/>
              </a:buClr>
              <a:buFont typeface="Wingdings" panose="05000000000000000000" pitchFamily="2" charset="2"/>
              <a:buChar char="§"/>
              <a:defRPr kumimoji="1"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FFFF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FFFF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FFFF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FFFF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FFFFFF"/>
              </a:buClr>
              <a:buChar char="•"/>
              <a:defRPr kumimoji="1" sz="2000">
                <a:solidFill>
                  <a:schemeClr val="tx1"/>
                </a:solidFill>
                <a:latin typeface="+mn-lt"/>
                <a:ea typeface="+mn-ea"/>
              </a:defRPr>
            </a:lvl9pPr>
          </a:lstStyle>
          <a:p>
            <a:pPr marL="0" indent="0">
              <a:buFont typeface="Symbol" panose="05050102010706020507" pitchFamily="18" charset="2"/>
              <a:buNone/>
              <a:defRPr/>
            </a:pPr>
            <a:r>
              <a:rPr lang="zh-CN" altLang="en-US" kern="0" dirty="0">
                <a:latin typeface="黑体" panose="02010609060101010101" pitchFamily="49" charset="-122"/>
                <a:ea typeface="黑体" panose="02010609060101010101" pitchFamily="49" charset="-122"/>
              </a:rPr>
              <a:t>分析方法</a:t>
            </a:r>
            <a:endParaRPr lang="en-US" altLang="zh-CN" kern="0" dirty="0">
              <a:latin typeface="黑体" panose="02010609060101010101" pitchFamily="49" charset="-122"/>
              <a:ea typeface="黑体" panose="02010609060101010101" pitchFamily="49" charset="-122"/>
            </a:endParaRPr>
          </a:p>
          <a:p>
            <a:pPr marL="0" indent="0">
              <a:buFont typeface="Symbol" panose="05050102010706020507" pitchFamily="18" charset="2"/>
              <a:buNone/>
              <a:defRPr/>
            </a:pPr>
            <a:r>
              <a:rPr lang="zh-CN" altLang="en-US" kern="0" dirty="0">
                <a:solidFill>
                  <a:srgbClr val="FFFF00"/>
                </a:solidFill>
                <a:latin typeface="黑体" panose="02010609060101010101" pitchFamily="49" charset="-122"/>
                <a:ea typeface="黑体" panose="02010609060101010101" pitchFamily="49" charset="-122"/>
              </a:rPr>
              <a:t>单样本</a:t>
            </a:r>
            <a:r>
              <a:rPr lang="en-US" altLang="zh-CN" kern="0" dirty="0">
                <a:solidFill>
                  <a:srgbClr val="FFFF00"/>
                </a:solidFill>
                <a:latin typeface="黑体" panose="02010609060101010101" pitchFamily="49" charset="-122"/>
                <a:ea typeface="黑体" panose="02010609060101010101" pitchFamily="49" charset="-122"/>
              </a:rPr>
              <a:t>T</a:t>
            </a:r>
            <a:endParaRPr lang="zh-CN" altLang="zh-CN" kern="0" dirty="0">
              <a:solidFill>
                <a:srgbClr val="FFFF00"/>
              </a:solidFill>
              <a:latin typeface="黑体" panose="02010609060101010101" pitchFamily="49" charset="-122"/>
              <a:ea typeface="黑体" panose="02010609060101010101" pitchFamily="49" charset="-122"/>
            </a:endParaRPr>
          </a:p>
        </p:txBody>
      </p:sp>
      <p:graphicFrame>
        <p:nvGraphicFramePr>
          <p:cNvPr id="7" name="对象 4">
            <a:extLst>
              <a:ext uri="{FF2B5EF4-FFF2-40B4-BE49-F238E27FC236}">
                <a16:creationId xmlns:a16="http://schemas.microsoft.com/office/drawing/2014/main" id="{58B20F2D-4914-4813-AF74-815270D26205}"/>
              </a:ext>
            </a:extLst>
          </p:cNvPr>
          <p:cNvGraphicFramePr>
            <a:graphicFrameLocks noChangeAspect="1"/>
          </p:cNvGraphicFramePr>
          <p:nvPr>
            <p:extLst>
              <p:ext uri="{D42A27DB-BD31-4B8C-83A1-F6EECF244321}">
                <p14:modId xmlns:p14="http://schemas.microsoft.com/office/powerpoint/2010/main" val="917433759"/>
              </p:ext>
            </p:extLst>
          </p:nvPr>
        </p:nvGraphicFramePr>
        <p:xfrm>
          <a:off x="2195513" y="92075"/>
          <a:ext cx="6799262" cy="6489700"/>
        </p:xfrm>
        <a:graphic>
          <a:graphicData uri="http://schemas.openxmlformats.org/presentationml/2006/ole">
            <mc:AlternateContent xmlns:mc="http://schemas.openxmlformats.org/markup-compatibility/2006">
              <mc:Choice xmlns:v="urn:schemas-microsoft-com:vml" Requires="v">
                <p:oleObj spid="_x0000_s37913" name="Equation" r:id="rId3" imgW="3060700" imgH="2921000" progId="Equation.DSMT4">
                  <p:embed/>
                </p:oleObj>
              </mc:Choice>
              <mc:Fallback>
                <p:oleObj name="Equation" r:id="rId3" imgW="3060700" imgH="2921000" progId="Equation.DSMT4">
                  <p:embed/>
                  <p:pic>
                    <p:nvPicPr>
                      <p:cNvPr id="36868" name="对象 4">
                        <a:extLst>
                          <a:ext uri="{FF2B5EF4-FFF2-40B4-BE49-F238E27FC236}">
                            <a16:creationId xmlns:a16="http://schemas.microsoft.com/office/drawing/2014/main" id="{34D53566-9649-4895-AB5B-8C10AF6BF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92075"/>
                        <a:ext cx="6799262"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B139ED3-7DE8-4A68-896F-8BA8B4A1498B}"/>
              </a:ext>
            </a:extLst>
          </p:cNvPr>
          <p:cNvSpPr>
            <a:spLocks noGrp="1" noChangeArrowheads="1"/>
          </p:cNvSpPr>
          <p:nvPr>
            <p:ph type="title"/>
          </p:nvPr>
        </p:nvSpPr>
        <p:spPr>
          <a:xfrm>
            <a:off x="255588" y="152400"/>
            <a:ext cx="8739187" cy="838200"/>
          </a:xfrm>
        </p:spPr>
        <p:txBody>
          <a:bodyPr/>
          <a:lstStyle/>
          <a:p>
            <a:endParaRPr lang="zh-CN" altLang="en-US"/>
          </a:p>
        </p:txBody>
      </p:sp>
      <p:sp>
        <p:nvSpPr>
          <p:cNvPr id="30723" name="灯片编号占位符 3">
            <a:extLst>
              <a:ext uri="{FF2B5EF4-FFF2-40B4-BE49-F238E27FC236}">
                <a16:creationId xmlns:a16="http://schemas.microsoft.com/office/drawing/2014/main" id="{599C9682-3C99-41D2-997C-6237ACD26EEC}"/>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AB55C7A-8EC6-4000-9326-443188D94642}"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27</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30724" name="内容占位符 5">
            <a:extLst>
              <a:ext uri="{FF2B5EF4-FFF2-40B4-BE49-F238E27FC236}">
                <a16:creationId xmlns:a16="http://schemas.microsoft.com/office/drawing/2014/main" id="{B01C5088-80E9-47F1-8642-73C90FD73E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251950" cy="6858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827CAF77-4F76-4C1E-8BBE-9EF5CD86501A}"/>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3E49266-2CC2-49B0-B117-EF94ACC00FE5}"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28</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8915" name="内容占位符 2">
            <a:extLst>
              <a:ext uri="{FF2B5EF4-FFF2-40B4-BE49-F238E27FC236}">
                <a16:creationId xmlns:a16="http://schemas.microsoft.com/office/drawing/2014/main" id="{284C319B-AB26-4DE2-91B4-EB23B9D190D6}"/>
              </a:ext>
            </a:extLst>
          </p:cNvPr>
          <p:cNvSpPr>
            <a:spLocks noGrp="1" noChangeArrowheads="1"/>
          </p:cNvSpPr>
          <p:nvPr>
            <p:ph idx="1"/>
          </p:nvPr>
        </p:nvSpPr>
        <p:spPr>
          <a:xfrm>
            <a:off x="107950" y="1052513"/>
            <a:ext cx="1878013" cy="676275"/>
          </a:xfrm>
        </p:spPr>
        <p:txBody>
          <a:bodyPr/>
          <a:lstStyle/>
          <a:p>
            <a:pPr marL="0" indent="0">
              <a:buFont typeface="Symbol" panose="05050102010706020507" pitchFamily="18" charset="2"/>
              <a:buNone/>
            </a:pPr>
            <a:r>
              <a:rPr lang="zh-CN" altLang="en-US">
                <a:latin typeface="黑体" panose="02010609060101010101" pitchFamily="49" charset="-122"/>
                <a:ea typeface="黑体" panose="02010609060101010101" pitchFamily="49" charset="-122"/>
              </a:rPr>
              <a:t>结论</a:t>
            </a:r>
            <a:endParaRPr lang="zh-CN" altLang="zh-CN">
              <a:latin typeface="黑体" panose="02010609060101010101" pitchFamily="49" charset="-122"/>
              <a:ea typeface="黑体" panose="02010609060101010101" pitchFamily="49" charset="-122"/>
            </a:endParaRPr>
          </a:p>
        </p:txBody>
      </p:sp>
      <p:graphicFrame>
        <p:nvGraphicFramePr>
          <p:cNvPr id="38916" name="对象 4">
            <a:extLst>
              <a:ext uri="{FF2B5EF4-FFF2-40B4-BE49-F238E27FC236}">
                <a16:creationId xmlns:a16="http://schemas.microsoft.com/office/drawing/2014/main" id="{51F83B1E-676E-4765-832B-6F06FF9FBB45}"/>
              </a:ext>
            </a:extLst>
          </p:cNvPr>
          <p:cNvGraphicFramePr>
            <a:graphicFrameLocks noChangeAspect="1"/>
          </p:cNvGraphicFramePr>
          <p:nvPr/>
        </p:nvGraphicFramePr>
        <p:xfrm>
          <a:off x="985838" y="476250"/>
          <a:ext cx="8158162" cy="5575300"/>
        </p:xfrm>
        <a:graphic>
          <a:graphicData uri="http://schemas.openxmlformats.org/presentationml/2006/ole">
            <mc:AlternateContent xmlns:mc="http://schemas.openxmlformats.org/markup-compatibility/2006">
              <mc:Choice xmlns:v="urn:schemas-microsoft-com:vml" Requires="v">
                <p:oleObj spid="_x0000_s38933" name="Equation" r:id="rId3" imgW="4051300" imgH="2768600" progId="Equation.DSMT4">
                  <p:embed/>
                </p:oleObj>
              </mc:Choice>
              <mc:Fallback>
                <p:oleObj name="Equation" r:id="rId3" imgW="4051300" imgH="2768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476250"/>
                        <a:ext cx="8158162"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2BAE5A7B-865A-443A-8E8C-4189C90CD2E9}"/>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2CF76C9-C48B-429B-B467-E3DC2037CD63}"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29</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39939" name="内容占位符 2">
            <a:extLst>
              <a:ext uri="{FF2B5EF4-FFF2-40B4-BE49-F238E27FC236}">
                <a16:creationId xmlns:a16="http://schemas.microsoft.com/office/drawing/2014/main" id="{4FB87A8A-10D9-4BBD-BD63-A1C03FD67C4B}"/>
              </a:ext>
            </a:extLst>
          </p:cNvPr>
          <p:cNvSpPr>
            <a:spLocks noGrp="1" noChangeArrowheads="1"/>
          </p:cNvSpPr>
          <p:nvPr>
            <p:ph idx="1"/>
          </p:nvPr>
        </p:nvSpPr>
        <p:spPr>
          <a:xfrm>
            <a:off x="342900" y="116632"/>
            <a:ext cx="8458200" cy="4495800"/>
          </a:xfrm>
        </p:spPr>
        <p:txBody>
          <a:bodyPr/>
          <a:lstStyle/>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对理想伴侣的标准因接触网络资讯而发生变动的频繁程度的总体均值是否等于</a:t>
            </a:r>
            <a:r>
              <a:rPr lang="en-US" altLang="zh-CN" sz="2400" dirty="0">
                <a:solidFill>
                  <a:srgbClr val="FFFF00"/>
                </a:solidFill>
                <a:latin typeface="黑体" panose="02010609060101010101" pitchFamily="49" charset="-122"/>
                <a:ea typeface="黑体" panose="02010609060101010101" pitchFamily="49" charset="-122"/>
              </a:rPr>
              <a:t>2.5</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2.36</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zh-CN" altLang="zh-CN" sz="2400" dirty="0">
                <a:latin typeface="黑体" panose="02010609060101010101" pitchFamily="49" charset="-122"/>
                <a:ea typeface="黑体" panose="02010609060101010101" pitchFamily="49" charset="-122"/>
              </a:rPr>
              <a:t>结论：不拒绝原假设。即</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名学生对应的总体均值与</a:t>
            </a:r>
            <a:r>
              <a:rPr lang="en-US" altLang="zh-CN" sz="2400" dirty="0">
                <a:latin typeface="黑体" panose="02010609060101010101" pitchFamily="49" charset="-122"/>
                <a:ea typeface="黑体" panose="02010609060101010101" pitchFamily="49" charset="-122"/>
              </a:rPr>
              <a:t>2.5</a:t>
            </a:r>
            <a:r>
              <a:rPr lang="zh-CN" altLang="zh-CN" sz="2400" dirty="0">
                <a:solidFill>
                  <a:srgbClr val="FF0000"/>
                </a:solidFill>
                <a:latin typeface="黑体" panose="02010609060101010101" pitchFamily="49" charset="-122"/>
                <a:ea typeface="黑体" panose="02010609060101010101" pitchFamily="49" charset="-122"/>
              </a:rPr>
              <a:t>无显著差异</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p:txBody>
      </p:sp>
      <p:sp>
        <p:nvSpPr>
          <p:cNvPr id="39940" name="标题 1">
            <a:extLst>
              <a:ext uri="{FF2B5EF4-FFF2-40B4-BE49-F238E27FC236}">
                <a16:creationId xmlns:a16="http://schemas.microsoft.com/office/drawing/2014/main" id="{81B16312-BB20-43D9-B1A4-F0DFC9EB8D85}"/>
              </a:ext>
            </a:extLst>
          </p:cNvPr>
          <p:cNvSpPr>
            <a:spLocks noGrp="1" noChangeArrowheads="1"/>
          </p:cNvSpPr>
          <p:nvPr>
            <p:ph type="title"/>
          </p:nvPr>
        </p:nvSpPr>
        <p:spPr>
          <a:xfrm>
            <a:off x="347335" y="6165304"/>
            <a:ext cx="8458200" cy="838200"/>
          </a:xfrm>
        </p:spPr>
        <p:txBody>
          <a:bodyPr/>
          <a:lstStyle/>
          <a:p>
            <a:r>
              <a:rPr lang="zh-CN" altLang="en-US" sz="2400" b="1" dirty="0"/>
              <a:t>注：</a:t>
            </a:r>
            <a:r>
              <a:rPr lang="en-US" altLang="zh-CN" sz="2400" b="1" dirty="0"/>
              <a:t>2</a:t>
            </a:r>
            <a:r>
              <a:rPr lang="zh-CN" altLang="en-US" sz="2400" b="1" dirty="0"/>
              <a:t>对应</a:t>
            </a:r>
            <a:r>
              <a:rPr lang="zh-CN" altLang="en-US" sz="2400" b="1" dirty="0">
                <a:solidFill>
                  <a:srgbClr val="FF0000"/>
                </a:solidFill>
              </a:rPr>
              <a:t>很不频繁     </a:t>
            </a:r>
            <a:r>
              <a:rPr lang="en-US" altLang="zh-CN" sz="2400" b="1" dirty="0"/>
              <a:t>3</a:t>
            </a:r>
            <a:r>
              <a:rPr lang="zh-CN" altLang="en-US" sz="2400" b="1" dirty="0"/>
              <a:t>对应</a:t>
            </a:r>
            <a:r>
              <a:rPr lang="zh-CN" altLang="en-US" sz="2400" b="1" dirty="0">
                <a:solidFill>
                  <a:srgbClr val="FF0000"/>
                </a:solidFill>
              </a:rPr>
              <a:t>比较不频繁</a:t>
            </a:r>
          </a:p>
        </p:txBody>
      </p:sp>
      <p:pic>
        <p:nvPicPr>
          <p:cNvPr id="5" name="内容占位符 5">
            <a:extLst>
              <a:ext uri="{FF2B5EF4-FFF2-40B4-BE49-F238E27FC236}">
                <a16:creationId xmlns:a16="http://schemas.microsoft.com/office/drawing/2014/main" id="{06564FFA-F8A0-43F0-8904-01469A97E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924" y="1919011"/>
            <a:ext cx="5940152" cy="445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FE07239-EA4D-437E-B039-97CD90FA7383}"/>
              </a:ext>
            </a:extLst>
          </p:cNvPr>
          <p:cNvSpPr>
            <a:spLocks noGrp="1" noChangeArrowheads="1"/>
          </p:cNvSpPr>
          <p:nvPr>
            <p:ph type="title"/>
          </p:nvPr>
        </p:nvSpPr>
        <p:spPr>
          <a:xfrm>
            <a:off x="342900" y="188913"/>
            <a:ext cx="8458200" cy="838200"/>
          </a:xfrm>
        </p:spPr>
        <p:txBody>
          <a:bodyPr/>
          <a:lstStyle/>
          <a:p>
            <a:r>
              <a:rPr lang="en-US" altLang="zh-CN"/>
              <a:t>【1】</a:t>
            </a:r>
            <a:r>
              <a:rPr lang="zh-CN" altLang="en-US"/>
              <a:t>研究的问题</a:t>
            </a:r>
          </a:p>
        </p:txBody>
      </p:sp>
      <p:sp>
        <p:nvSpPr>
          <p:cNvPr id="7171" name="内容占位符 2">
            <a:extLst>
              <a:ext uri="{FF2B5EF4-FFF2-40B4-BE49-F238E27FC236}">
                <a16:creationId xmlns:a16="http://schemas.microsoft.com/office/drawing/2014/main" id="{E0B1B88E-2D3F-41FD-B35B-1BE9963B5E6F}"/>
              </a:ext>
            </a:extLst>
          </p:cNvPr>
          <p:cNvSpPr>
            <a:spLocks noGrp="1" noChangeArrowheads="1"/>
          </p:cNvSpPr>
          <p:nvPr>
            <p:ph idx="1"/>
          </p:nvPr>
        </p:nvSpPr>
        <p:spPr>
          <a:xfrm>
            <a:off x="276225" y="2636838"/>
            <a:ext cx="8867775" cy="2016125"/>
          </a:xfrm>
        </p:spPr>
        <p:txBody>
          <a:bodyPr/>
          <a:lstStyle/>
          <a:p>
            <a:pPr marL="0" indent="0">
              <a:buFont typeface="Symbol" panose="05050102010706020507" pitchFamily="18" charset="2"/>
              <a:buNone/>
            </a:pPr>
            <a:r>
              <a:rPr lang="zh-CN" altLang="en-US" sz="4800" b="1">
                <a:solidFill>
                  <a:srgbClr val="FFFF00"/>
                </a:solidFill>
                <a:latin typeface="黑体" panose="02010609060101010101" pitchFamily="49" charset="-122"/>
                <a:ea typeface="黑体" panose="02010609060101010101" pitchFamily="49" charset="-122"/>
              </a:rPr>
              <a:t>网络信息</a:t>
            </a:r>
            <a:r>
              <a:rPr lang="zh-CN" altLang="en-US" sz="4800">
                <a:latin typeface="黑体" panose="02010609060101010101" pitchFamily="49" charset="-122"/>
                <a:ea typeface="黑体" panose="02010609060101010101" pitchFamily="49" charset="-122"/>
              </a:rPr>
              <a:t>对汕大学生</a:t>
            </a:r>
            <a:r>
              <a:rPr lang="zh-CN" altLang="en-US" sz="4800" b="1">
                <a:solidFill>
                  <a:srgbClr val="FFFF00"/>
                </a:solidFill>
                <a:latin typeface="黑体" panose="02010609060101010101" pitchFamily="49" charset="-122"/>
                <a:ea typeface="黑体" panose="02010609060101010101" pitchFamily="49" charset="-122"/>
              </a:rPr>
              <a:t>理想型伴侣标准</a:t>
            </a:r>
            <a:r>
              <a:rPr lang="zh-CN" altLang="en-US" sz="4800">
                <a:latin typeface="黑体" panose="02010609060101010101" pitchFamily="49" charset="-122"/>
                <a:ea typeface="黑体" panose="02010609060101010101" pitchFamily="49" charset="-122"/>
              </a:rPr>
              <a:t>的影响。</a:t>
            </a:r>
            <a:endParaRPr lang="en-US" altLang="zh-CN" sz="4800">
              <a:latin typeface="黑体" panose="02010609060101010101" pitchFamily="49" charset="-122"/>
              <a:ea typeface="黑体" panose="02010609060101010101" pitchFamily="49" charset="-122"/>
            </a:endParaRPr>
          </a:p>
        </p:txBody>
      </p:sp>
      <p:sp>
        <p:nvSpPr>
          <p:cNvPr id="7172" name="灯片编号占位符 3">
            <a:extLst>
              <a:ext uri="{FF2B5EF4-FFF2-40B4-BE49-F238E27FC236}">
                <a16:creationId xmlns:a16="http://schemas.microsoft.com/office/drawing/2014/main" id="{568B9CE8-8181-4D1E-812F-BECA19A6FF9D}"/>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1CDC271-5F6F-4212-B483-80E0907D7580}"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284043A3-8C33-4434-B763-D813A0631946}"/>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4FCDB02-69B6-4026-9EE9-34FDAD9A24BF}"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30</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0963" name="内容占位符 2">
            <a:extLst>
              <a:ext uri="{FF2B5EF4-FFF2-40B4-BE49-F238E27FC236}">
                <a16:creationId xmlns:a16="http://schemas.microsoft.com/office/drawing/2014/main" id="{E933C577-3B68-475B-A1B8-221AA9494BCC}"/>
              </a:ext>
            </a:extLst>
          </p:cNvPr>
          <p:cNvSpPr>
            <a:spLocks noGrp="1" noChangeArrowheads="1"/>
          </p:cNvSpPr>
          <p:nvPr>
            <p:ph idx="1"/>
          </p:nvPr>
        </p:nvSpPr>
        <p:spPr>
          <a:xfrm>
            <a:off x="515938" y="1341438"/>
            <a:ext cx="8458200" cy="4495800"/>
          </a:xfrm>
        </p:spPr>
        <p:txBody>
          <a:bodyPr/>
          <a:lstStyle/>
          <a:p>
            <a:r>
              <a:rPr lang="zh-CN" altLang="en-US" dirty="0">
                <a:latin typeface="黑体" panose="02010609060101010101" pitchFamily="49" charset="-122"/>
                <a:ea typeface="黑体" panose="02010609060101010101" pitchFamily="49" charset="-122"/>
              </a:rPr>
              <a:t>研究问题：</a:t>
            </a:r>
            <a:r>
              <a:rPr lang="zh-CN" altLang="zh-CN" dirty="0">
                <a:latin typeface="黑体" panose="02010609060101010101" pitchFamily="49" charset="-122"/>
                <a:ea typeface="黑体" panose="02010609060101010101" pitchFamily="49" charset="-122"/>
              </a:rPr>
              <a:t>汕大学生一月内观看的偶像剧部数</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与理想伴侣标准变动频繁程度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的相关性。</a:t>
            </a:r>
          </a:p>
          <a:p>
            <a:r>
              <a:rPr lang="zh-CN" altLang="en-US" dirty="0">
                <a:latin typeface="黑体" panose="02010609060101010101" pitchFamily="49" charset="-122"/>
                <a:ea typeface="黑体" panose="02010609060101010101" pitchFamily="49" charset="-122"/>
              </a:rPr>
              <a:t>分析方法：</a:t>
            </a:r>
            <a:r>
              <a:rPr lang="zh-CN" altLang="en-US" dirty="0">
                <a:solidFill>
                  <a:srgbClr val="FFFF00"/>
                </a:solidFill>
                <a:latin typeface="黑体" panose="02010609060101010101" pitchFamily="49" charset="-122"/>
                <a:ea typeface="黑体" panose="02010609060101010101" pitchFamily="49" charset="-122"/>
              </a:rPr>
              <a:t>等级（积差）相关</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7A9CD4-84BB-463C-B0CD-383E0051AC9C}"/>
              </a:ext>
            </a:extLst>
          </p:cNvPr>
          <p:cNvSpPr>
            <a:spLocks noGrp="1"/>
          </p:cNvSpPr>
          <p:nvPr>
            <p:ph idx="1"/>
          </p:nvPr>
        </p:nvSpPr>
        <p:spPr>
          <a:xfrm>
            <a:off x="533400" y="836712"/>
            <a:ext cx="8458200" cy="5259288"/>
          </a:xfrm>
        </p:spPr>
        <p:txBody>
          <a:bodyPr/>
          <a:lstStyle/>
          <a:p>
            <a:r>
              <a:rPr lang="zh-CN" altLang="en-US" dirty="0"/>
              <a:t>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p=0.031&lt;0.05</a:t>
            </a:r>
            <a:r>
              <a:rPr lang="zh-CN" altLang="en-US" dirty="0">
                <a:solidFill>
                  <a:srgbClr val="FF0000"/>
                </a:solidFill>
              </a:rPr>
              <a:t>，</a:t>
            </a:r>
            <a:r>
              <a:rPr lang="en-US" altLang="zh-CN" dirty="0">
                <a:solidFill>
                  <a:srgbClr val="FF0000"/>
                </a:solidFill>
              </a:rPr>
              <a:t>r=0.152&lt;0.3</a:t>
            </a:r>
            <a:r>
              <a:rPr lang="zh-CN" altLang="en-US" dirty="0"/>
              <a:t>分析得结论。（完整研究过程</a:t>
            </a:r>
            <a:r>
              <a:rPr lang="zh-CN" altLang="en-US" b="1" dirty="0">
                <a:latin typeface="+mj-ea"/>
              </a:rPr>
              <a:t>见分析报告</a:t>
            </a:r>
            <a:r>
              <a:rPr lang="zh-CN" altLang="en-US" dirty="0"/>
              <a:t>）</a:t>
            </a:r>
            <a:endParaRPr lang="en-US" altLang="zh-CN" dirty="0"/>
          </a:p>
          <a:p>
            <a:r>
              <a:rPr lang="zh-CN" altLang="zh-CN" dirty="0">
                <a:latin typeface="黑体" panose="02010609060101010101" pitchFamily="49" charset="-122"/>
                <a:ea typeface="黑体" panose="02010609060101010101" pitchFamily="49" charset="-122"/>
              </a:rPr>
              <a:t>结论：在汕大学生一月内观看的偶像剧部数与理想伴侣标准变动频繁程度</a:t>
            </a:r>
            <a:r>
              <a:rPr lang="zh-CN" altLang="zh-CN" dirty="0">
                <a:solidFill>
                  <a:srgbClr val="FF0000"/>
                </a:solidFill>
                <a:latin typeface="黑体" panose="02010609060101010101" pitchFamily="49" charset="-122"/>
                <a:ea typeface="黑体" panose="02010609060101010101" pitchFamily="49" charset="-122"/>
              </a:rPr>
              <a:t>微弱相关</a:t>
            </a:r>
            <a:r>
              <a:rPr lang="zh-CN" altLang="zh-CN" dirty="0">
                <a:latin typeface="黑体" panose="02010609060101010101" pitchFamily="49" charset="-122"/>
                <a:ea typeface="黑体" panose="02010609060101010101" pitchFamily="49" charset="-122"/>
              </a:rPr>
              <a:t>，汕大学生一月内观看的偶像剧部数越多，学生的理想伴侣标准变动频繁程度越频繁。</a:t>
            </a:r>
          </a:p>
        </p:txBody>
      </p:sp>
      <p:sp>
        <p:nvSpPr>
          <p:cNvPr id="4" name="灯片编号占位符 3">
            <a:extLst>
              <a:ext uri="{FF2B5EF4-FFF2-40B4-BE49-F238E27FC236}">
                <a16:creationId xmlns:a16="http://schemas.microsoft.com/office/drawing/2014/main" id="{32062B9D-CE87-4BE6-AA65-965E9C6D1736}"/>
              </a:ext>
            </a:extLst>
          </p:cNvPr>
          <p:cNvSpPr>
            <a:spLocks noGrp="1"/>
          </p:cNvSpPr>
          <p:nvPr>
            <p:ph type="sldNum" sz="quarter" idx="10"/>
          </p:nvPr>
        </p:nvSpPr>
        <p:spPr/>
        <p:txBody>
          <a:bodyPr/>
          <a:lstStyle/>
          <a:p>
            <a:pPr>
              <a:defRPr/>
            </a:pPr>
            <a:fld id="{A5ED0C4D-C7BA-4970-B9BC-19AC167BCAFA}" type="slidenum">
              <a:rPr lang="en-US" altLang="zh-CN" smtClean="0"/>
              <a:pPr>
                <a:defRPr/>
              </a:pPr>
              <a:t>31</a:t>
            </a:fld>
            <a:endParaRPr lang="en-US" altLang="zh-CN"/>
          </a:p>
        </p:txBody>
      </p:sp>
    </p:spTree>
    <p:extLst>
      <p:ext uri="{BB962C8B-B14F-4D97-AF65-F5344CB8AC3E}">
        <p14:creationId xmlns:p14="http://schemas.microsoft.com/office/powerpoint/2010/main" val="67798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FA013E72-5702-45D9-AE35-24ADB58B2864}"/>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BF5D54C-8B42-4642-8E93-32EA20A55DDE}"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32</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1987" name="内容占位符 2">
            <a:extLst>
              <a:ext uri="{FF2B5EF4-FFF2-40B4-BE49-F238E27FC236}">
                <a16:creationId xmlns:a16="http://schemas.microsoft.com/office/drawing/2014/main" id="{C299842F-53D1-4FB5-A1E0-EC9DC839B7AE}"/>
              </a:ext>
            </a:extLst>
          </p:cNvPr>
          <p:cNvSpPr>
            <a:spLocks noGrp="1" noChangeArrowheads="1"/>
          </p:cNvSpPr>
          <p:nvPr>
            <p:ph idx="1"/>
          </p:nvPr>
        </p:nvSpPr>
        <p:spPr>
          <a:xfrm>
            <a:off x="395288" y="1196975"/>
            <a:ext cx="8458200" cy="4708525"/>
          </a:xfrm>
        </p:spPr>
        <p:txBody>
          <a:bodyPr/>
          <a:lstStyle/>
          <a:p>
            <a:r>
              <a:rPr lang="zh-CN" altLang="en-US" dirty="0">
                <a:latin typeface="黑体" panose="02010609060101010101" pitchFamily="49" charset="-122"/>
                <a:ea typeface="黑体" panose="02010609060101010101" pitchFamily="49" charset="-122"/>
              </a:rPr>
              <a:t>研究问题：</a:t>
            </a:r>
            <a:r>
              <a:rPr lang="zh-CN" altLang="zh-CN" dirty="0">
                <a:latin typeface="黑体" panose="02010609060101010101" pitchFamily="49" charset="-122"/>
                <a:ea typeface="黑体" panose="02010609060101010101" pitchFamily="49" charset="-122"/>
              </a:rPr>
              <a:t>汕大学生一月内阅读网络言情小说部数</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与理想伴侣标准变动频繁程度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的相关性</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分析方法：</a:t>
            </a:r>
            <a:r>
              <a:rPr lang="zh-CN" altLang="en-US" dirty="0">
                <a:solidFill>
                  <a:srgbClr val="FFFF00"/>
                </a:solidFill>
                <a:latin typeface="黑体" panose="02010609060101010101" pitchFamily="49" charset="-122"/>
                <a:ea typeface="黑体" panose="02010609060101010101" pitchFamily="49" charset="-122"/>
              </a:rPr>
              <a:t>等级（积差）相关</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AB08-6FA8-41FA-9F36-F4788A71E7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018CF2-3D55-46B6-8DA4-766218E76EAC}"/>
              </a:ext>
            </a:extLst>
          </p:cNvPr>
          <p:cNvSpPr>
            <a:spLocks noGrp="1"/>
          </p:cNvSpPr>
          <p:nvPr>
            <p:ph idx="1"/>
          </p:nvPr>
        </p:nvSpPr>
        <p:spPr>
          <a:xfrm>
            <a:off x="533400" y="692696"/>
            <a:ext cx="8458200" cy="5403304"/>
          </a:xfrm>
        </p:spPr>
        <p:txBody>
          <a:bodyPr/>
          <a:lstStyle/>
          <a:p>
            <a:r>
              <a:rPr lang="zh-CN" altLang="en-US" dirty="0"/>
              <a:t>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p=0.002&lt;0.05</a:t>
            </a:r>
            <a:r>
              <a:rPr lang="zh-CN" altLang="en-US" dirty="0">
                <a:solidFill>
                  <a:srgbClr val="FF0000"/>
                </a:solidFill>
              </a:rPr>
              <a:t>，</a:t>
            </a:r>
            <a:r>
              <a:rPr lang="en-US" altLang="zh-CN" dirty="0">
                <a:solidFill>
                  <a:srgbClr val="FF0000"/>
                </a:solidFill>
              </a:rPr>
              <a:t>r=0.217&lt;0.3</a:t>
            </a:r>
            <a:r>
              <a:rPr lang="zh-CN" altLang="en-US" dirty="0"/>
              <a:t>分析得结论。（完整研究过程</a:t>
            </a:r>
            <a:r>
              <a:rPr lang="zh-CN" altLang="en-US" b="1" dirty="0">
                <a:latin typeface="+mj-ea"/>
              </a:rPr>
              <a:t>见分析报告</a:t>
            </a:r>
            <a:r>
              <a:rPr lang="zh-CN" altLang="en-US" dirty="0"/>
              <a:t>）</a:t>
            </a:r>
            <a:endParaRPr lang="en-US" altLang="zh-CN" dirty="0"/>
          </a:p>
          <a:p>
            <a:r>
              <a:rPr lang="zh-CN" altLang="zh-CN" dirty="0">
                <a:latin typeface="黑体" panose="02010609060101010101" pitchFamily="49" charset="-122"/>
                <a:ea typeface="黑体" panose="02010609060101010101" pitchFamily="49" charset="-122"/>
              </a:rPr>
              <a:t>结论：在汕大学生一月内阅读的网络言情小说部数与理想伴侣标准变动频繁程度</a:t>
            </a:r>
            <a:r>
              <a:rPr lang="zh-CN" altLang="zh-CN" dirty="0">
                <a:solidFill>
                  <a:srgbClr val="FF0000"/>
                </a:solidFill>
                <a:latin typeface="黑体" panose="02010609060101010101" pitchFamily="49" charset="-122"/>
                <a:ea typeface="黑体" panose="02010609060101010101" pitchFamily="49" charset="-122"/>
              </a:rPr>
              <a:t>微弱相关</a:t>
            </a:r>
            <a:r>
              <a:rPr lang="zh-CN" altLang="zh-CN" dirty="0">
                <a:latin typeface="黑体" panose="02010609060101010101" pitchFamily="49" charset="-122"/>
                <a:ea typeface="黑体" panose="02010609060101010101" pitchFamily="49" charset="-122"/>
              </a:rPr>
              <a:t>，汕大学生一月内阅读的网络言情小说部数越多，学生的理想伴侣标准变动频繁程度越频繁。</a:t>
            </a:r>
            <a:endParaRPr lang="en-US" altLang="zh-CN" dirty="0"/>
          </a:p>
          <a:p>
            <a:endParaRPr lang="zh-CN" altLang="en-US" dirty="0"/>
          </a:p>
        </p:txBody>
      </p:sp>
      <p:sp>
        <p:nvSpPr>
          <p:cNvPr id="4" name="灯片编号占位符 3">
            <a:extLst>
              <a:ext uri="{FF2B5EF4-FFF2-40B4-BE49-F238E27FC236}">
                <a16:creationId xmlns:a16="http://schemas.microsoft.com/office/drawing/2014/main" id="{45051385-4623-44DA-B379-677298FFF06F}"/>
              </a:ext>
            </a:extLst>
          </p:cNvPr>
          <p:cNvSpPr>
            <a:spLocks noGrp="1"/>
          </p:cNvSpPr>
          <p:nvPr>
            <p:ph type="sldNum" sz="quarter" idx="10"/>
          </p:nvPr>
        </p:nvSpPr>
        <p:spPr/>
        <p:txBody>
          <a:bodyPr/>
          <a:lstStyle/>
          <a:p>
            <a:pPr>
              <a:defRPr/>
            </a:pPr>
            <a:fld id="{A5ED0C4D-C7BA-4970-B9BC-19AC167BCAFA}" type="slidenum">
              <a:rPr lang="en-US" altLang="zh-CN" smtClean="0"/>
              <a:pPr>
                <a:defRPr/>
              </a:pPr>
              <a:t>33</a:t>
            </a:fld>
            <a:endParaRPr lang="en-US" altLang="zh-CN"/>
          </a:p>
        </p:txBody>
      </p:sp>
    </p:spTree>
    <p:extLst>
      <p:ext uri="{BB962C8B-B14F-4D97-AF65-F5344CB8AC3E}">
        <p14:creationId xmlns:p14="http://schemas.microsoft.com/office/powerpoint/2010/main" val="1840156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0C9162CC-0D38-4E7E-8890-D693CD7F73B5}"/>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C963F71-646C-47D0-9735-1E2B7161E066}"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34</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3011" name="内容占位符 2">
            <a:extLst>
              <a:ext uri="{FF2B5EF4-FFF2-40B4-BE49-F238E27FC236}">
                <a16:creationId xmlns:a16="http://schemas.microsoft.com/office/drawing/2014/main" id="{4E84D0F7-FF04-4247-A5E3-5F79BB1DC8FA}"/>
              </a:ext>
            </a:extLst>
          </p:cNvPr>
          <p:cNvSpPr>
            <a:spLocks noGrp="1" noChangeArrowheads="1"/>
          </p:cNvSpPr>
          <p:nvPr>
            <p:ph idx="1"/>
          </p:nvPr>
        </p:nvSpPr>
        <p:spPr>
          <a:xfrm>
            <a:off x="468313" y="1074738"/>
            <a:ext cx="8458200" cy="4708525"/>
          </a:xfrm>
        </p:spPr>
        <p:txBody>
          <a:bodyPr/>
          <a:lstStyle/>
          <a:p>
            <a:r>
              <a:rPr lang="zh-CN" altLang="en-US" dirty="0">
                <a:latin typeface="黑体" panose="02010609060101010101" pitchFamily="49" charset="-122"/>
                <a:ea typeface="黑体" panose="02010609060101010101" pitchFamily="49" charset="-122"/>
              </a:rPr>
              <a:t>研究问题：</a:t>
            </a:r>
            <a:r>
              <a:rPr lang="zh-CN" altLang="zh-CN" dirty="0">
                <a:latin typeface="黑体" panose="02010609060101010101" pitchFamily="49" charset="-122"/>
                <a:ea typeface="黑体" panose="02010609060101010101" pitchFamily="49" charset="-122"/>
              </a:rPr>
              <a:t>汕大学生在看网络言情电视剧或小说是自身代入情节程度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与理想伴侣标准变动频繁程度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的相关性。</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分析方法：</a:t>
            </a:r>
            <a:r>
              <a:rPr lang="zh-CN" altLang="en-US" dirty="0">
                <a:solidFill>
                  <a:srgbClr val="FFFF00"/>
                </a:solidFill>
                <a:latin typeface="黑体" panose="02010609060101010101" pitchFamily="49" charset="-122"/>
                <a:ea typeface="黑体" panose="02010609060101010101" pitchFamily="49" charset="-122"/>
              </a:rPr>
              <a:t>等级（积差）相关</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8E958-714C-4547-A519-EB06D89273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4BD07B-C83B-4BFE-9FC2-AC352A0692EB}"/>
              </a:ext>
            </a:extLst>
          </p:cNvPr>
          <p:cNvSpPr>
            <a:spLocks noGrp="1"/>
          </p:cNvSpPr>
          <p:nvPr>
            <p:ph idx="1"/>
          </p:nvPr>
        </p:nvSpPr>
        <p:spPr>
          <a:xfrm>
            <a:off x="533400" y="476672"/>
            <a:ext cx="8458200" cy="5619328"/>
          </a:xfrm>
        </p:spPr>
        <p:txBody>
          <a:bodyPr/>
          <a:lstStyle/>
          <a:p>
            <a:r>
              <a:rPr lang="zh-CN" altLang="en-US" dirty="0"/>
              <a:t>部分研究过程：部分研究过程：观察数据分布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p=0.001&lt;0.05</a:t>
            </a:r>
            <a:r>
              <a:rPr lang="zh-CN" altLang="en-US" dirty="0">
                <a:solidFill>
                  <a:srgbClr val="FF0000"/>
                </a:solidFill>
              </a:rPr>
              <a:t>，</a:t>
            </a:r>
            <a:r>
              <a:rPr lang="en-US" altLang="zh-CN" dirty="0">
                <a:solidFill>
                  <a:srgbClr val="FF0000"/>
                </a:solidFill>
              </a:rPr>
              <a:t>r=0.236&lt;0.3</a:t>
            </a:r>
            <a:r>
              <a:rPr lang="zh-CN" altLang="en-US" dirty="0"/>
              <a:t>分析得结论。（完整研究过程</a:t>
            </a:r>
            <a:r>
              <a:rPr lang="zh-CN" altLang="en-US" b="1" dirty="0">
                <a:latin typeface="+mj-ea"/>
              </a:rPr>
              <a:t>见分析报告</a:t>
            </a:r>
            <a:r>
              <a:rPr lang="zh-CN" altLang="en-US" dirty="0"/>
              <a:t>）</a:t>
            </a:r>
            <a:endParaRPr lang="en-US" altLang="zh-CN" dirty="0"/>
          </a:p>
          <a:p>
            <a:r>
              <a:rPr lang="zh-CN" altLang="zh-CN" dirty="0">
                <a:latin typeface="黑体" panose="02010609060101010101" pitchFamily="49" charset="-122"/>
                <a:ea typeface="黑体" panose="02010609060101010101" pitchFamily="49" charset="-122"/>
              </a:rPr>
              <a:t>结论：在汕大学生在看网络言情电视剧或小说是自身代入情节程度与理想伴侣标准变动频繁程度</a:t>
            </a:r>
            <a:r>
              <a:rPr lang="zh-CN" altLang="zh-CN" dirty="0">
                <a:solidFill>
                  <a:srgbClr val="FF0000"/>
                </a:solidFill>
                <a:latin typeface="黑体" panose="02010609060101010101" pitchFamily="49" charset="-122"/>
                <a:ea typeface="黑体" panose="02010609060101010101" pitchFamily="49" charset="-122"/>
              </a:rPr>
              <a:t>微弱相关</a:t>
            </a:r>
            <a:r>
              <a:rPr lang="zh-CN" altLang="zh-CN" dirty="0">
                <a:latin typeface="黑体" panose="02010609060101010101" pitchFamily="49" charset="-122"/>
                <a:ea typeface="黑体" panose="02010609060101010101" pitchFamily="49" charset="-122"/>
              </a:rPr>
              <a:t>，汕大学生在看网络言情电视剧或小说是自身代入情节程度越高，学生的理想伴侣标准变动频繁程度越频繁。</a:t>
            </a:r>
            <a:endParaRPr lang="en-US" altLang="zh-CN" dirty="0"/>
          </a:p>
          <a:p>
            <a:endParaRPr lang="zh-CN" altLang="en-US" dirty="0"/>
          </a:p>
        </p:txBody>
      </p:sp>
      <p:sp>
        <p:nvSpPr>
          <p:cNvPr id="4" name="灯片编号占位符 3">
            <a:extLst>
              <a:ext uri="{FF2B5EF4-FFF2-40B4-BE49-F238E27FC236}">
                <a16:creationId xmlns:a16="http://schemas.microsoft.com/office/drawing/2014/main" id="{CAF943FC-583E-4D1E-9C77-30ABECFAA1D1}"/>
              </a:ext>
            </a:extLst>
          </p:cNvPr>
          <p:cNvSpPr>
            <a:spLocks noGrp="1"/>
          </p:cNvSpPr>
          <p:nvPr>
            <p:ph type="sldNum" sz="quarter" idx="10"/>
          </p:nvPr>
        </p:nvSpPr>
        <p:spPr/>
        <p:txBody>
          <a:bodyPr/>
          <a:lstStyle/>
          <a:p>
            <a:pPr>
              <a:defRPr/>
            </a:pPr>
            <a:fld id="{A5ED0C4D-C7BA-4970-B9BC-19AC167BCAFA}" type="slidenum">
              <a:rPr lang="en-US" altLang="zh-CN" smtClean="0"/>
              <a:pPr>
                <a:defRPr/>
              </a:pPr>
              <a:t>35</a:t>
            </a:fld>
            <a:endParaRPr lang="en-US" altLang="zh-CN"/>
          </a:p>
        </p:txBody>
      </p:sp>
    </p:spTree>
    <p:extLst>
      <p:ext uri="{BB962C8B-B14F-4D97-AF65-F5344CB8AC3E}">
        <p14:creationId xmlns:p14="http://schemas.microsoft.com/office/powerpoint/2010/main" val="22439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B0D495E7-1105-4E0A-B480-509F778C957F}"/>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C251E59-8F7C-4D56-A15A-D285C87B3316}"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36</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4035" name="内容占位符 2">
            <a:extLst>
              <a:ext uri="{FF2B5EF4-FFF2-40B4-BE49-F238E27FC236}">
                <a16:creationId xmlns:a16="http://schemas.microsoft.com/office/drawing/2014/main" id="{26744A3B-B1DE-43C7-AC53-4F7366206A88}"/>
              </a:ext>
            </a:extLst>
          </p:cNvPr>
          <p:cNvSpPr>
            <a:spLocks noGrp="1" noChangeArrowheads="1"/>
          </p:cNvSpPr>
          <p:nvPr>
            <p:ph idx="1"/>
          </p:nvPr>
        </p:nvSpPr>
        <p:spPr>
          <a:xfrm>
            <a:off x="250825" y="1074738"/>
            <a:ext cx="8740775" cy="4708525"/>
          </a:xfrm>
        </p:spPr>
        <p:txBody>
          <a:bodyPr/>
          <a:lstStyle/>
          <a:p>
            <a:r>
              <a:rPr lang="zh-CN" altLang="en-US" dirty="0">
                <a:latin typeface="黑体" panose="02010609060101010101" pitchFamily="49" charset="-122"/>
                <a:ea typeface="黑体" panose="02010609060101010101" pitchFamily="49" charset="-122"/>
              </a:rPr>
              <a:t>研究问题：</a:t>
            </a:r>
            <a:r>
              <a:rPr lang="zh-CN" altLang="zh-CN" dirty="0">
                <a:latin typeface="黑体" panose="02010609060101010101" pitchFamily="49" charset="-122"/>
                <a:ea typeface="黑体" panose="02010609060101010101" pitchFamily="49" charset="-122"/>
              </a:rPr>
              <a:t>汕大学生理想伴侣标准借鉴网上现实或虚拟人物的广泛程度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与理想伴侣标准变动频繁程度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的相关性。</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分析方法：</a:t>
            </a:r>
            <a:r>
              <a:rPr lang="zh-CN" altLang="en-US" dirty="0">
                <a:solidFill>
                  <a:srgbClr val="FFFF00"/>
                </a:solidFill>
                <a:latin typeface="黑体" panose="02010609060101010101" pitchFamily="49" charset="-122"/>
                <a:ea typeface="黑体" panose="02010609060101010101" pitchFamily="49" charset="-122"/>
              </a:rPr>
              <a:t>等级（积差）相关</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78736-474C-429C-A6DE-16B6B782DC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95EF6C-6A95-4806-8A4D-88C33345C38B}"/>
              </a:ext>
            </a:extLst>
          </p:cNvPr>
          <p:cNvSpPr>
            <a:spLocks noGrp="1"/>
          </p:cNvSpPr>
          <p:nvPr>
            <p:ph idx="1"/>
          </p:nvPr>
        </p:nvSpPr>
        <p:spPr>
          <a:xfrm>
            <a:off x="533400" y="404664"/>
            <a:ext cx="8458200" cy="5691336"/>
          </a:xfrm>
        </p:spPr>
        <p:txBody>
          <a:bodyPr/>
          <a:lstStyle/>
          <a:p>
            <a:r>
              <a:rPr lang="zh-CN" altLang="en-US" dirty="0"/>
              <a:t>部分研究过程：部分研究过程：观察数据分布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solidFill>
                  <a:srgbClr val="FF0000"/>
                </a:solidFill>
              </a:rPr>
              <a:t>，</a:t>
            </a:r>
            <a:r>
              <a:rPr lang="en-US" altLang="zh-CN" dirty="0">
                <a:solidFill>
                  <a:srgbClr val="FF0000"/>
                </a:solidFill>
              </a:rPr>
              <a:t>0.3&lt;r=0.342&lt;0.5</a:t>
            </a:r>
            <a:r>
              <a:rPr lang="zh-CN" altLang="en-US" dirty="0"/>
              <a:t>分析得结论。（完整研究过程</a:t>
            </a:r>
            <a:r>
              <a:rPr lang="zh-CN" altLang="en-US" b="1" dirty="0">
                <a:latin typeface="+mj-ea"/>
              </a:rPr>
              <a:t>见分析报告</a:t>
            </a:r>
            <a:r>
              <a:rPr lang="zh-CN" altLang="en-US" dirty="0"/>
              <a:t>）</a:t>
            </a:r>
            <a:endParaRPr lang="en-US" altLang="zh-CN" dirty="0"/>
          </a:p>
          <a:p>
            <a:r>
              <a:rPr lang="zh-CN" altLang="zh-CN" dirty="0">
                <a:latin typeface="黑体" panose="02010609060101010101" pitchFamily="49" charset="-122"/>
                <a:ea typeface="黑体" panose="02010609060101010101" pitchFamily="49" charset="-122"/>
              </a:rPr>
              <a:t>结论：在汕大学生理想伴侣标准借鉴网上现实或虚拟人物的广泛程度与理想伴侣标准变动频繁程度</a:t>
            </a:r>
            <a:r>
              <a:rPr lang="zh-CN" altLang="zh-CN" dirty="0">
                <a:solidFill>
                  <a:srgbClr val="FF0000"/>
                </a:solidFill>
                <a:latin typeface="黑体" panose="02010609060101010101" pitchFamily="49" charset="-122"/>
                <a:ea typeface="黑体" panose="02010609060101010101" pitchFamily="49" charset="-122"/>
              </a:rPr>
              <a:t>中度相关</a:t>
            </a:r>
            <a:r>
              <a:rPr lang="zh-CN" altLang="zh-CN" dirty="0">
                <a:latin typeface="黑体" panose="02010609060101010101" pitchFamily="49" charset="-122"/>
                <a:ea typeface="黑体" panose="02010609060101010101" pitchFamily="49" charset="-122"/>
              </a:rPr>
              <a:t>，汕大学生理想伴侣标准借鉴网上现实或虚拟人物的广泛程度越高，学生的理想伴侣标准变动频繁程度越频繁</a:t>
            </a:r>
            <a:r>
              <a:rPr lang="zh-CN" altLang="en-US" dirty="0">
                <a:latin typeface="黑体" panose="02010609060101010101" pitchFamily="49" charset="-122"/>
                <a:ea typeface="黑体" panose="02010609060101010101" pitchFamily="49" charset="-122"/>
              </a:rPr>
              <a:t>。</a:t>
            </a:r>
            <a:endParaRPr lang="en-US" altLang="zh-CN" dirty="0"/>
          </a:p>
          <a:p>
            <a:endParaRPr lang="zh-CN" altLang="en-US" dirty="0"/>
          </a:p>
        </p:txBody>
      </p:sp>
      <p:sp>
        <p:nvSpPr>
          <p:cNvPr id="4" name="灯片编号占位符 3">
            <a:extLst>
              <a:ext uri="{FF2B5EF4-FFF2-40B4-BE49-F238E27FC236}">
                <a16:creationId xmlns:a16="http://schemas.microsoft.com/office/drawing/2014/main" id="{7E1F817A-F715-439A-AFE4-DAE3B121A881}"/>
              </a:ext>
            </a:extLst>
          </p:cNvPr>
          <p:cNvSpPr>
            <a:spLocks noGrp="1"/>
          </p:cNvSpPr>
          <p:nvPr>
            <p:ph type="sldNum" sz="quarter" idx="10"/>
          </p:nvPr>
        </p:nvSpPr>
        <p:spPr/>
        <p:txBody>
          <a:bodyPr/>
          <a:lstStyle/>
          <a:p>
            <a:pPr>
              <a:defRPr/>
            </a:pPr>
            <a:fld id="{A5ED0C4D-C7BA-4970-B9BC-19AC167BCAFA}" type="slidenum">
              <a:rPr lang="en-US" altLang="zh-CN" smtClean="0"/>
              <a:pPr>
                <a:defRPr/>
              </a:pPr>
              <a:t>37</a:t>
            </a:fld>
            <a:endParaRPr lang="en-US" altLang="zh-CN"/>
          </a:p>
        </p:txBody>
      </p:sp>
    </p:spTree>
    <p:extLst>
      <p:ext uri="{BB962C8B-B14F-4D97-AF65-F5344CB8AC3E}">
        <p14:creationId xmlns:p14="http://schemas.microsoft.com/office/powerpoint/2010/main" val="1328173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5E8AABE6-B498-4923-B7D0-36C67FA2E68C}"/>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2D86896-377B-40EB-A250-E594529544EE}"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38</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5059" name="内容占位符 2">
            <a:extLst>
              <a:ext uri="{FF2B5EF4-FFF2-40B4-BE49-F238E27FC236}">
                <a16:creationId xmlns:a16="http://schemas.microsoft.com/office/drawing/2014/main" id="{50FE6278-DEE7-487A-9F48-9A0D0F60B652}"/>
              </a:ext>
            </a:extLst>
          </p:cNvPr>
          <p:cNvSpPr>
            <a:spLocks noGrp="1" noChangeArrowheads="1"/>
          </p:cNvSpPr>
          <p:nvPr>
            <p:ph idx="1"/>
          </p:nvPr>
        </p:nvSpPr>
        <p:spPr>
          <a:xfrm>
            <a:off x="201613" y="568325"/>
            <a:ext cx="8740775" cy="5721350"/>
          </a:xfrm>
        </p:spPr>
        <p:txBody>
          <a:bodyPr/>
          <a:lstStyle/>
          <a:p>
            <a:r>
              <a:rPr lang="zh-CN" altLang="en-US" dirty="0">
                <a:latin typeface="黑体" panose="02010609060101010101" pitchFamily="49" charset="-122"/>
                <a:ea typeface="黑体" panose="02010609060101010101" pitchFamily="49" charset="-122"/>
              </a:rPr>
              <a:t>研究问题：</a:t>
            </a:r>
            <a:r>
              <a:rPr lang="zh-CN" altLang="zh-CN" dirty="0">
                <a:latin typeface="黑体" panose="02010609060101010101" pitchFamily="49" charset="-122"/>
                <a:ea typeface="黑体" panose="02010609060101010101" pitchFamily="49" charset="-122"/>
              </a:rPr>
              <a:t>汕大学生在看网络言情电视剧或小说是自身代入情节程度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与理想伴侣标准借鉴网上现实或虚拟人物的广泛程度</a:t>
            </a:r>
            <a:r>
              <a:rPr lang="zh-CN" altLang="en-US" dirty="0">
                <a:latin typeface="黑体" panose="02010609060101010101" pitchFamily="49" charset="-122"/>
                <a:ea typeface="黑体" panose="02010609060101010101" pitchFamily="49" charset="-122"/>
              </a:rPr>
              <a:t>（定距）</a:t>
            </a:r>
            <a:r>
              <a:rPr lang="zh-CN" altLang="zh-CN" dirty="0">
                <a:latin typeface="黑体" panose="02010609060101010101" pitchFamily="49" charset="-122"/>
                <a:ea typeface="黑体" panose="02010609060101010101" pitchFamily="49" charset="-122"/>
              </a:rPr>
              <a:t>的相关性。</a:t>
            </a:r>
          </a:p>
          <a:p>
            <a:r>
              <a:rPr lang="zh-CN" altLang="en-US" dirty="0">
                <a:latin typeface="黑体" panose="02010609060101010101" pitchFamily="49" charset="-122"/>
                <a:ea typeface="黑体" panose="02010609060101010101" pitchFamily="49" charset="-122"/>
              </a:rPr>
              <a:t>分析方法：</a:t>
            </a:r>
            <a:r>
              <a:rPr lang="zh-CN" altLang="en-US" dirty="0">
                <a:solidFill>
                  <a:srgbClr val="FFFF00"/>
                </a:solidFill>
                <a:latin typeface="黑体" panose="02010609060101010101" pitchFamily="49" charset="-122"/>
                <a:ea typeface="黑体" panose="02010609060101010101" pitchFamily="49" charset="-122"/>
              </a:rPr>
              <a:t>等级（积差）相关</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EF38E-F0BF-4CE2-8CF5-E48F5A9D22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CE57E0-6028-4AE6-80AC-ED4F081F3C78}"/>
              </a:ext>
            </a:extLst>
          </p:cNvPr>
          <p:cNvSpPr>
            <a:spLocks noGrp="1"/>
          </p:cNvSpPr>
          <p:nvPr>
            <p:ph idx="1"/>
          </p:nvPr>
        </p:nvSpPr>
        <p:spPr>
          <a:xfrm>
            <a:off x="533400" y="188640"/>
            <a:ext cx="8458200" cy="5907360"/>
          </a:xfrm>
        </p:spPr>
        <p:txBody>
          <a:bodyPr/>
          <a:lstStyle/>
          <a:p>
            <a:r>
              <a:rPr lang="zh-CN" altLang="en-US" dirty="0"/>
              <a:t>部分研究过程：部分研究过程：观察数据分布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p=0.001&lt;0.05</a:t>
            </a:r>
            <a:r>
              <a:rPr lang="zh-CN" altLang="en-US" dirty="0">
                <a:solidFill>
                  <a:srgbClr val="FF0000"/>
                </a:solidFill>
              </a:rPr>
              <a:t>，</a:t>
            </a:r>
            <a:r>
              <a:rPr lang="en-US" altLang="zh-CN" dirty="0">
                <a:solidFill>
                  <a:srgbClr val="FF0000"/>
                </a:solidFill>
              </a:rPr>
              <a:t>r=0.229&lt;0.3</a:t>
            </a:r>
            <a:r>
              <a:rPr lang="zh-CN" altLang="en-US" dirty="0"/>
              <a:t>分析得结论。（完整研究过程</a:t>
            </a:r>
            <a:r>
              <a:rPr lang="zh-CN" altLang="en-US" b="1" dirty="0">
                <a:latin typeface="+mj-ea"/>
              </a:rPr>
              <a:t>见分析报告</a:t>
            </a:r>
            <a:r>
              <a:rPr lang="zh-CN" altLang="en-US" dirty="0"/>
              <a:t>）</a:t>
            </a:r>
            <a:endParaRPr lang="en-US" altLang="zh-CN" dirty="0"/>
          </a:p>
          <a:p>
            <a:r>
              <a:rPr lang="zh-CN" altLang="zh-CN" dirty="0">
                <a:latin typeface="黑体" panose="02010609060101010101" pitchFamily="49" charset="-122"/>
                <a:ea typeface="黑体" panose="02010609060101010101" pitchFamily="49" charset="-122"/>
              </a:rPr>
              <a:t>结论：在汕大学生在看网络言情电视剧或小说时自身代入情节程度与理想伴侣标准借鉴网上现实或虚拟人物的广泛程度</a:t>
            </a:r>
            <a:r>
              <a:rPr lang="zh-CN" altLang="zh-CN" dirty="0">
                <a:solidFill>
                  <a:srgbClr val="FF0000"/>
                </a:solidFill>
                <a:latin typeface="黑体" panose="02010609060101010101" pitchFamily="49" charset="-122"/>
                <a:ea typeface="黑体" panose="02010609060101010101" pitchFamily="49" charset="-122"/>
              </a:rPr>
              <a:t>微弱相关</a:t>
            </a:r>
            <a:r>
              <a:rPr lang="zh-CN" altLang="zh-CN" dirty="0">
                <a:latin typeface="黑体" panose="02010609060101010101" pitchFamily="49" charset="-122"/>
                <a:ea typeface="黑体" panose="02010609060101010101" pitchFamily="49" charset="-122"/>
              </a:rPr>
              <a:t>，汕大学生在看网络言情电视剧或小说时自身代入情节程度越高，学生的理想伴侣标准借鉴网上现实或虚拟人物的广泛程度越高。</a:t>
            </a:r>
            <a:endParaRPr lang="en-US" altLang="zh-CN" dirty="0"/>
          </a:p>
          <a:p>
            <a:endParaRPr lang="zh-CN" altLang="en-US" dirty="0"/>
          </a:p>
        </p:txBody>
      </p:sp>
      <p:sp>
        <p:nvSpPr>
          <p:cNvPr id="4" name="灯片编号占位符 3">
            <a:extLst>
              <a:ext uri="{FF2B5EF4-FFF2-40B4-BE49-F238E27FC236}">
                <a16:creationId xmlns:a16="http://schemas.microsoft.com/office/drawing/2014/main" id="{802D2BE5-6AF4-4B6B-AE7F-5204DCD3DF35}"/>
              </a:ext>
            </a:extLst>
          </p:cNvPr>
          <p:cNvSpPr>
            <a:spLocks noGrp="1"/>
          </p:cNvSpPr>
          <p:nvPr>
            <p:ph type="sldNum" sz="quarter" idx="10"/>
          </p:nvPr>
        </p:nvSpPr>
        <p:spPr/>
        <p:txBody>
          <a:bodyPr/>
          <a:lstStyle/>
          <a:p>
            <a:pPr>
              <a:defRPr/>
            </a:pPr>
            <a:fld id="{A5ED0C4D-C7BA-4970-B9BC-19AC167BCAFA}" type="slidenum">
              <a:rPr lang="en-US" altLang="zh-CN" smtClean="0"/>
              <a:pPr>
                <a:defRPr/>
              </a:pPr>
              <a:t>39</a:t>
            </a:fld>
            <a:endParaRPr lang="en-US" altLang="zh-CN"/>
          </a:p>
        </p:txBody>
      </p:sp>
    </p:spTree>
    <p:extLst>
      <p:ext uri="{BB962C8B-B14F-4D97-AF65-F5344CB8AC3E}">
        <p14:creationId xmlns:p14="http://schemas.microsoft.com/office/powerpoint/2010/main" val="234939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BA45DF2-AEDB-49F4-96DA-2859F748BFA3}"/>
              </a:ext>
            </a:extLst>
          </p:cNvPr>
          <p:cNvSpPr>
            <a:spLocks noGrp="1" noChangeArrowheads="1"/>
          </p:cNvSpPr>
          <p:nvPr>
            <p:ph type="title"/>
          </p:nvPr>
        </p:nvSpPr>
        <p:spPr>
          <a:xfrm>
            <a:off x="533400" y="188913"/>
            <a:ext cx="8458200" cy="838200"/>
          </a:xfrm>
        </p:spPr>
        <p:txBody>
          <a:bodyPr/>
          <a:lstStyle/>
          <a:p>
            <a:r>
              <a:rPr lang="en-US" altLang="zh-CN"/>
              <a:t>【1】</a:t>
            </a:r>
            <a:r>
              <a:rPr lang="zh-CN" altLang="en-US"/>
              <a:t>研究的意义</a:t>
            </a:r>
          </a:p>
        </p:txBody>
      </p:sp>
      <p:sp>
        <p:nvSpPr>
          <p:cNvPr id="8195" name="内容占位符 2">
            <a:extLst>
              <a:ext uri="{FF2B5EF4-FFF2-40B4-BE49-F238E27FC236}">
                <a16:creationId xmlns:a16="http://schemas.microsoft.com/office/drawing/2014/main" id="{295B3EE7-02FC-46FC-981E-420FC2EB394A}"/>
              </a:ext>
            </a:extLst>
          </p:cNvPr>
          <p:cNvSpPr>
            <a:spLocks noGrp="1" noChangeArrowheads="1"/>
          </p:cNvSpPr>
          <p:nvPr>
            <p:ph idx="1"/>
          </p:nvPr>
        </p:nvSpPr>
        <p:spPr>
          <a:xfrm>
            <a:off x="152400" y="981075"/>
            <a:ext cx="8991600" cy="5111750"/>
          </a:xfrm>
        </p:spPr>
        <p:txBody>
          <a:bodyPr/>
          <a:lstStyle/>
          <a:p>
            <a:r>
              <a:rPr lang="zh-CN" altLang="en-US">
                <a:solidFill>
                  <a:srgbClr val="FFFF00"/>
                </a:solidFill>
                <a:latin typeface="黑体" panose="02010609060101010101" pitchFamily="49" charset="-122"/>
                <a:ea typeface="黑体" panose="02010609060101010101" pitchFamily="49" charset="-122"/>
              </a:rPr>
              <a:t>理论意义</a:t>
            </a:r>
            <a:r>
              <a:rPr lang="zh-CN" altLang="en-US">
                <a:latin typeface="黑体" panose="02010609060101010101" pitchFamily="49" charset="-122"/>
                <a:ea typeface="黑体" panose="02010609060101010101" pitchFamily="49" charset="-122"/>
              </a:rPr>
              <a:t>：①通过统计描述得出调查样本的情况，并通过统计推断得到样本对应的汕大学生（本科生）总体接触网络信息与理想伴侣标准的情况；</a:t>
            </a:r>
            <a:endParaRPr lang="en-US" altLang="zh-CN">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②分析汕大学生接触网络信息的情况对理想伴侣标准的影响，以及二者的关联。</a:t>
            </a:r>
            <a:endParaRPr lang="en-US" altLang="zh-CN">
              <a:latin typeface="黑体" panose="02010609060101010101" pitchFamily="49" charset="-122"/>
              <a:ea typeface="黑体" panose="02010609060101010101" pitchFamily="49" charset="-122"/>
            </a:endParaRPr>
          </a:p>
          <a:p>
            <a:r>
              <a:rPr lang="zh-CN" altLang="en-US">
                <a:solidFill>
                  <a:srgbClr val="FFFF00"/>
                </a:solidFill>
                <a:latin typeface="黑体" panose="02010609060101010101" pitchFamily="49" charset="-122"/>
                <a:ea typeface="黑体" panose="02010609060101010101" pitchFamily="49" charset="-122"/>
              </a:rPr>
              <a:t>现实意义</a:t>
            </a:r>
            <a:r>
              <a:rPr lang="zh-CN" altLang="en-US">
                <a:latin typeface="黑体" panose="02010609060101010101" pitchFamily="49" charset="-122"/>
                <a:ea typeface="黑体" panose="02010609060101010101" pitchFamily="49" charset="-122"/>
              </a:rPr>
              <a:t>：基于分析结果增加对汕大学生的网络行为和恋爱心理的了解，需要时可给出关于管控网络信息的一些建议</a:t>
            </a:r>
            <a:r>
              <a:rPr lang="zh-CN" altLang="en-US" sz="4800">
                <a:latin typeface="黑体" panose="02010609060101010101" pitchFamily="49" charset="-122"/>
                <a:ea typeface="黑体" panose="02010609060101010101" pitchFamily="49" charset="-122"/>
              </a:rPr>
              <a:t>。</a:t>
            </a:r>
            <a:endParaRPr lang="en-US" altLang="zh-CN" sz="4800">
              <a:latin typeface="黑体" panose="02010609060101010101" pitchFamily="49" charset="-122"/>
              <a:ea typeface="黑体" panose="02010609060101010101" pitchFamily="49" charset="-122"/>
            </a:endParaRPr>
          </a:p>
        </p:txBody>
      </p:sp>
      <p:sp>
        <p:nvSpPr>
          <p:cNvPr id="8196" name="灯片编号占位符 3">
            <a:extLst>
              <a:ext uri="{FF2B5EF4-FFF2-40B4-BE49-F238E27FC236}">
                <a16:creationId xmlns:a16="http://schemas.microsoft.com/office/drawing/2014/main" id="{79F24670-3E53-4B30-B865-46C5D53AC4F3}"/>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79208C5-0A6F-4E7D-8F4D-BBFF51004F15}"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34271134-8209-4E71-909D-55DA7DEE42EB}"/>
              </a:ext>
            </a:extLst>
          </p:cNvPr>
          <p:cNvSpPr>
            <a:spLocks noGrp="1" noChangeArrowheads="1"/>
          </p:cNvSpPr>
          <p:nvPr>
            <p:ph idx="1"/>
          </p:nvPr>
        </p:nvSpPr>
        <p:spPr>
          <a:xfrm>
            <a:off x="342900" y="260648"/>
            <a:ext cx="8458200" cy="4495800"/>
          </a:xfrm>
        </p:spPr>
        <p:txBody>
          <a:bodyPr/>
          <a:lstStyle/>
          <a:p>
            <a:pPr marL="0" indent="0">
              <a:buFont typeface="Symbol" panose="05050102010706020507" pitchFamily="18" charset="2"/>
              <a:buNone/>
            </a:pPr>
            <a:r>
              <a:rPr lang="en-US" altLang="zh-CN"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研究问题：汕大男女学生的理想伴侣的标准借鉴网上现实人物（例如明星）或虚拟人物（例如电视剧人物）的广泛程度是否存在显著差异</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独立样本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8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800" dirty="0">
              <a:solidFill>
                <a:srgbClr val="FFFF00"/>
              </a:solidFill>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8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sz="2400" dirty="0">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sz="2400" dirty="0">
                <a:latin typeface="黑体" panose="02010609060101010101" pitchFamily="49" charset="-122"/>
                <a:ea typeface="黑体" panose="02010609060101010101" pitchFamily="49" charset="-122"/>
              </a:rPr>
              <a:t>结论：</a:t>
            </a:r>
            <a:r>
              <a:rPr lang="zh-CN" altLang="zh-CN" sz="2400" dirty="0">
                <a:latin typeface="黑体" panose="02010609060101010101" pitchFamily="49" charset="-122"/>
                <a:ea typeface="黑体" panose="02010609060101010101" pitchFamily="49" charset="-122"/>
              </a:rPr>
              <a:t>汕大男女学生的理想伴侣的标准借鉴网上现实人物（例如明星）或虚拟人物（例如电视剧人物）的广泛程度</a:t>
            </a:r>
            <a:r>
              <a:rPr lang="zh-CN" altLang="zh-CN" sz="2400" dirty="0">
                <a:solidFill>
                  <a:srgbClr val="FF0000"/>
                </a:solidFill>
                <a:latin typeface="黑体" panose="02010609060101010101" pitchFamily="49" charset="-122"/>
                <a:ea typeface="黑体" panose="02010609060101010101" pitchFamily="49" charset="-122"/>
              </a:rPr>
              <a:t>存在显著差异</a:t>
            </a:r>
            <a:r>
              <a:rPr lang="zh-CN" altLang="zh-CN" sz="2400" dirty="0">
                <a:latin typeface="黑体" panose="02010609060101010101" pitchFamily="49" charset="-122"/>
                <a:ea typeface="黑体" panose="02010609060101010101" pitchFamily="49" charset="-122"/>
              </a:rPr>
              <a:t>。女生的理想伴侣标准借鉴网上现实人物（例如明星）或虚拟人物（例如电视剧人物）的广泛程度显著高于男生，</a:t>
            </a:r>
            <a:r>
              <a:rPr lang="en-US" altLang="zh-CN" sz="2400" dirty="0">
                <a:latin typeface="黑体" panose="02010609060101010101" pitchFamily="49" charset="-122"/>
                <a:ea typeface="黑体" panose="02010609060101010101" pitchFamily="49" charset="-122"/>
              </a:rPr>
              <a:t>d=0.30</a:t>
            </a:r>
            <a:r>
              <a:rPr lang="zh-CN" altLang="zh-CN" sz="2400" dirty="0">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差异程度为较小</a:t>
            </a:r>
            <a:r>
              <a:rPr lang="zh-CN" altLang="zh-CN" sz="2400" dirty="0">
                <a:latin typeface="黑体" panose="02010609060101010101" pitchFamily="49" charset="-122"/>
                <a:ea typeface="黑体" panose="02010609060101010101" pitchFamily="49" charset="-122"/>
              </a:rPr>
              <a:t>。</a:t>
            </a:r>
          </a:p>
        </p:txBody>
      </p:sp>
      <p:sp>
        <p:nvSpPr>
          <p:cNvPr id="46083" name="灯片编号占位符 3">
            <a:extLst>
              <a:ext uri="{FF2B5EF4-FFF2-40B4-BE49-F238E27FC236}">
                <a16:creationId xmlns:a16="http://schemas.microsoft.com/office/drawing/2014/main" id="{D42DA2EF-170A-4667-992A-DEAD58704C12}"/>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EE7EE38-5DCA-4E9A-A12C-72BDFF3E8470}"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40</a:t>
            </a:fld>
            <a:endParaRPr kumimoji="0" lang="en-US" altLang="zh-CN" sz="1400">
              <a:solidFill>
                <a:schemeClr val="tx1"/>
              </a:solidFill>
              <a:latin typeface="Times New Roman" panose="02020603050405020304" pitchFamily="18"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95052548-3C08-4744-BFBB-01B32F118FB1}"/>
              </a:ext>
            </a:extLst>
          </p:cNvPr>
          <p:cNvGraphicFramePr>
            <a:graphicFrameLocks noGrp="1"/>
          </p:cNvGraphicFramePr>
          <p:nvPr>
            <p:extLst>
              <p:ext uri="{D42A27DB-BD31-4B8C-83A1-F6EECF244321}">
                <p14:modId xmlns:p14="http://schemas.microsoft.com/office/powerpoint/2010/main" val="548196508"/>
              </p:ext>
            </p:extLst>
          </p:nvPr>
        </p:nvGraphicFramePr>
        <p:xfrm>
          <a:off x="342901" y="2175320"/>
          <a:ext cx="3365002" cy="1920240"/>
        </p:xfrm>
        <a:graphic>
          <a:graphicData uri="http://schemas.openxmlformats.org/drawingml/2006/table">
            <a:tbl>
              <a:tblPr firstRow="1" firstCol="1" bandRow="1">
                <a:tableStyleId>{5C22544A-7EE6-4342-B048-85BDC9FD1C3A}</a:tableStyleId>
              </a:tblPr>
              <a:tblGrid>
                <a:gridCol w="1357004">
                  <a:extLst>
                    <a:ext uri="{9D8B030D-6E8A-4147-A177-3AD203B41FA5}">
                      <a16:colId xmlns:a16="http://schemas.microsoft.com/office/drawing/2014/main" val="463879279"/>
                    </a:ext>
                  </a:extLst>
                </a:gridCol>
                <a:gridCol w="380094">
                  <a:extLst>
                    <a:ext uri="{9D8B030D-6E8A-4147-A177-3AD203B41FA5}">
                      <a16:colId xmlns:a16="http://schemas.microsoft.com/office/drawing/2014/main" val="3386120025"/>
                    </a:ext>
                  </a:extLst>
                </a:gridCol>
                <a:gridCol w="413436">
                  <a:extLst>
                    <a:ext uri="{9D8B030D-6E8A-4147-A177-3AD203B41FA5}">
                      <a16:colId xmlns:a16="http://schemas.microsoft.com/office/drawing/2014/main" val="4264525182"/>
                    </a:ext>
                  </a:extLst>
                </a:gridCol>
                <a:gridCol w="413436">
                  <a:extLst>
                    <a:ext uri="{9D8B030D-6E8A-4147-A177-3AD203B41FA5}">
                      <a16:colId xmlns:a16="http://schemas.microsoft.com/office/drawing/2014/main" val="2261044687"/>
                    </a:ext>
                  </a:extLst>
                </a:gridCol>
                <a:gridCol w="413436">
                  <a:extLst>
                    <a:ext uri="{9D8B030D-6E8A-4147-A177-3AD203B41FA5}">
                      <a16:colId xmlns:a16="http://schemas.microsoft.com/office/drawing/2014/main" val="3710366724"/>
                    </a:ext>
                  </a:extLst>
                </a:gridCol>
                <a:gridCol w="387596">
                  <a:extLst>
                    <a:ext uri="{9D8B030D-6E8A-4147-A177-3AD203B41FA5}">
                      <a16:colId xmlns:a16="http://schemas.microsoft.com/office/drawing/2014/main" val="844503406"/>
                    </a:ext>
                  </a:extLst>
                </a:gridCol>
              </a:tblGrid>
              <a:tr h="0">
                <a:tc gridSpan="6">
                  <a:txBody>
                    <a:bodyPr/>
                    <a:lstStyle/>
                    <a:p>
                      <a:pPr algn="just">
                        <a:spcAft>
                          <a:spcPts val="0"/>
                        </a:spcAft>
                      </a:pPr>
                      <a:r>
                        <a:rPr lang="zh-CN" sz="1050" kern="100">
                          <a:effectLst/>
                        </a:rPr>
                        <a:t>表</a:t>
                      </a:r>
                      <a:r>
                        <a:rPr lang="en-US" sz="1050" kern="100">
                          <a:effectLst/>
                        </a:rPr>
                        <a:t>1  </a:t>
                      </a:r>
                      <a:r>
                        <a:rPr lang="zh-CN" sz="1050" kern="100">
                          <a:effectLst/>
                        </a:rPr>
                        <a:t>男女学生的理想伴侣的标准借鉴网上现实人物或虚拟人物的广泛程度的比较分析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10530435"/>
                  </a:ext>
                </a:extLst>
              </a:tr>
              <a:tr h="0">
                <a:tc>
                  <a:txBody>
                    <a:bodyPr/>
                    <a:lstStyle/>
                    <a:p>
                      <a:pPr algn="just">
                        <a:spcAft>
                          <a:spcPts val="0"/>
                        </a:spcAft>
                      </a:pPr>
                      <a:r>
                        <a:rPr lang="zh-CN" sz="1050" kern="100">
                          <a:effectLst/>
                        </a:rPr>
                        <a:t>变量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df</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0949286"/>
                  </a:ext>
                </a:extLst>
              </a:tr>
              <a:tr h="0">
                <a:tc>
                  <a:txBody>
                    <a:bodyPr/>
                    <a:lstStyle/>
                    <a:p>
                      <a:pPr algn="just">
                        <a:spcAft>
                          <a:spcPts val="0"/>
                        </a:spcAft>
                      </a:pPr>
                      <a:r>
                        <a:rPr lang="zh-CN" sz="1050" kern="100">
                          <a:effectLst/>
                        </a:rPr>
                        <a:t>汕大男女学生的理想伴侣的标准借鉴网上现实人物或虚拟人物的广泛程度</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0.037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8037572"/>
                  </a:ext>
                </a:extLst>
              </a:tr>
              <a:tr h="0">
                <a:tc>
                  <a:txBody>
                    <a:bodyPr/>
                    <a:lstStyle/>
                    <a:p>
                      <a:pPr algn="just">
                        <a:spcAft>
                          <a:spcPts val="0"/>
                        </a:spcAft>
                      </a:pPr>
                      <a:r>
                        <a:rPr lang="zh-CN" sz="1050" kern="100">
                          <a:effectLst/>
                        </a:rPr>
                        <a:t>男生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0.934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6978626"/>
                  </a:ext>
                </a:extLst>
              </a:tr>
              <a:tr h="0">
                <a:tc>
                  <a:txBody>
                    <a:bodyPr/>
                    <a:lstStyle/>
                    <a:p>
                      <a:pPr algn="just">
                        <a:spcAft>
                          <a:spcPts val="0"/>
                        </a:spcAft>
                      </a:pPr>
                      <a:r>
                        <a:rPr lang="zh-CN" sz="1050" kern="100">
                          <a:effectLst/>
                        </a:rPr>
                        <a:t>女生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0.940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772896"/>
                  </a:ext>
                </a:extLst>
              </a:tr>
              <a:tr h="0">
                <a:tc gridSpan="6">
                  <a:txBody>
                    <a:bodyPr/>
                    <a:lstStyle/>
                    <a:p>
                      <a:pPr algn="just">
                        <a:spcAft>
                          <a:spcPts val="0"/>
                        </a:spcAft>
                      </a:pPr>
                      <a:r>
                        <a:rPr lang="en-US" sz="1050" kern="100" dirty="0">
                          <a:effectLst/>
                        </a:rPr>
                        <a:t>*p&lt;0.05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75365768"/>
                  </a:ext>
                </a:extLst>
              </a:tr>
            </a:tbl>
          </a:graphicData>
        </a:graphic>
      </p:graphicFrame>
      <p:sp>
        <p:nvSpPr>
          <p:cNvPr id="5" name="Rectangle 2">
            <a:extLst>
              <a:ext uri="{FF2B5EF4-FFF2-40B4-BE49-F238E27FC236}">
                <a16:creationId xmlns:a16="http://schemas.microsoft.com/office/drawing/2014/main" id="{F128A1A4-A438-4090-AE42-EB61B496D19D}"/>
              </a:ext>
            </a:extLst>
          </p:cNvPr>
          <p:cNvSpPr>
            <a:spLocks noChangeArrowheads="1"/>
          </p:cNvSpPr>
          <p:nvPr/>
        </p:nvSpPr>
        <p:spPr bwMode="auto">
          <a:xfrm>
            <a:off x="251520" y="2420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400948B1-AE30-4104-B1A5-088ECBF1D5BB}"/>
              </a:ext>
            </a:extLst>
          </p:cNvPr>
          <p:cNvSpPr txBox="1"/>
          <p:nvPr/>
        </p:nvSpPr>
        <p:spPr>
          <a:xfrm>
            <a:off x="4373055" y="1999888"/>
            <a:ext cx="4519425" cy="2677656"/>
          </a:xfrm>
          <a:prstGeom prst="rect">
            <a:avLst/>
          </a:prstGeom>
          <a:noFill/>
        </p:spPr>
        <p:txBody>
          <a:bodyPr wrap="square" rtlCol="0">
            <a:spAutoFit/>
          </a:bodyPr>
          <a:lstStyle/>
          <a:p>
            <a:r>
              <a:rPr lang="en-US" altLang="zh-CN" dirty="0">
                <a:latin typeface="+mj-ea"/>
                <a:ea typeface="+mj-ea"/>
              </a:rPr>
              <a:t>p</a:t>
            </a:r>
            <a:r>
              <a:rPr lang="zh-CN" altLang="zh-CN" dirty="0">
                <a:latin typeface="+mj-ea"/>
                <a:ea typeface="+mj-ea"/>
              </a:rPr>
              <a:t>值为</a:t>
            </a:r>
            <a:r>
              <a:rPr lang="en-US" altLang="zh-CN" dirty="0">
                <a:latin typeface="+mj-ea"/>
                <a:ea typeface="+mj-ea"/>
              </a:rPr>
              <a:t>0.897,p&gt;0.05. </a:t>
            </a:r>
            <a:r>
              <a:rPr lang="zh-CN" altLang="zh-CN" dirty="0">
                <a:latin typeface="+mj-ea"/>
                <a:ea typeface="+mj-ea"/>
              </a:rPr>
              <a:t>不拒绝原假设，认为两组总体方差相等。</a:t>
            </a:r>
            <a:r>
              <a:rPr lang="zh-CN" altLang="en-US" dirty="0">
                <a:latin typeface="+mj-ea"/>
                <a:ea typeface="+mj-ea"/>
              </a:rPr>
              <a:t>由图可知</a:t>
            </a:r>
            <a:r>
              <a:rPr lang="en-US" altLang="zh-CN" dirty="0">
                <a:latin typeface="+mj-ea"/>
                <a:ea typeface="+mj-ea"/>
              </a:rPr>
              <a:t>Sig.=0.037 &lt;0.05, </a:t>
            </a:r>
            <a:r>
              <a:rPr lang="zh-CN" altLang="zh-CN" dirty="0">
                <a:latin typeface="+mj-ea"/>
                <a:ea typeface="+mj-ea"/>
              </a:rPr>
              <a:t>即</a:t>
            </a:r>
            <a:r>
              <a:rPr lang="en-US" altLang="zh-CN" dirty="0">
                <a:latin typeface="+mj-ea"/>
                <a:ea typeface="+mj-ea"/>
              </a:rPr>
              <a:t>p&lt;0.05</a:t>
            </a:r>
            <a:r>
              <a:rPr lang="zh-CN" altLang="zh-CN" dirty="0">
                <a:latin typeface="+mj-ea"/>
                <a:ea typeface="+mj-ea"/>
              </a:rPr>
              <a:t>，结论：拒绝原假设，即认为男女生样本对应的总体在该指标上的均值有显著差异。</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4365D34D-454B-4DD1-80CB-36C238877CEA}"/>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0AE05CF-02D3-4B51-8CDF-C053840A2238}"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41</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7107" name="内容占位符 2">
            <a:extLst>
              <a:ext uri="{FF2B5EF4-FFF2-40B4-BE49-F238E27FC236}">
                <a16:creationId xmlns:a16="http://schemas.microsoft.com/office/drawing/2014/main" id="{79384848-C2AA-4D58-A22A-CDD4EF91C110}"/>
              </a:ext>
            </a:extLst>
          </p:cNvPr>
          <p:cNvSpPr>
            <a:spLocks noGrp="1" noChangeArrowheads="1"/>
          </p:cNvSpPr>
          <p:nvPr>
            <p:ph idx="1"/>
          </p:nvPr>
        </p:nvSpPr>
        <p:spPr>
          <a:xfrm>
            <a:off x="-66675" y="0"/>
            <a:ext cx="9144000" cy="5387975"/>
          </a:xfrm>
        </p:spPr>
        <p:txBody>
          <a:bodyPr/>
          <a:lstStyle/>
          <a:p>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以下各种信息对汕大男女学生总体的理想伴侣标准的影响程度是否存在显著差异</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独立样本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a:t>
            </a:r>
            <a:r>
              <a:rPr lang="zh-CN" altLang="zh-CN" sz="2400" dirty="0">
                <a:solidFill>
                  <a:srgbClr val="FFFF00"/>
                </a:solidFill>
                <a:latin typeface="黑体" panose="02010609060101010101" pitchFamily="49" charset="-122"/>
                <a:ea typeface="黑体" panose="02010609060101010101" pitchFamily="49" charset="-122"/>
              </a:rPr>
              <a:t>情感公众号发布文章</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自媒体短视频</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情感类节目</a:t>
            </a:r>
            <a:r>
              <a:rPr lang="zh-CN" altLang="zh-CN" sz="2400" dirty="0">
                <a:latin typeface="黑体" panose="02010609060101010101" pitchFamily="49" charset="-122"/>
                <a:ea typeface="黑体" panose="02010609060101010101" pitchFamily="49" charset="-122"/>
              </a:rPr>
              <a:t>对汕大男女学生总体的理想伴侣标准的影响程度</a:t>
            </a:r>
            <a:r>
              <a:rPr lang="zh-CN" altLang="zh-CN" sz="2400" dirty="0">
                <a:solidFill>
                  <a:srgbClr val="FF0000"/>
                </a:solidFill>
                <a:latin typeface="黑体" panose="02010609060101010101" pitchFamily="49" charset="-122"/>
                <a:ea typeface="黑体" panose="02010609060101010101" pitchFamily="49" charset="-122"/>
              </a:rPr>
              <a:t>不存在显著差异</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言情小说、电影、电视剧</a:t>
            </a:r>
            <a:r>
              <a:rPr lang="zh-CN" altLang="zh-CN" sz="2400" dirty="0">
                <a:latin typeface="黑体" panose="02010609060101010101" pitchFamily="49" charset="-122"/>
                <a:ea typeface="黑体" panose="02010609060101010101" pitchFamily="49" charset="-122"/>
              </a:rPr>
              <a:t>、</a:t>
            </a:r>
            <a:r>
              <a:rPr lang="zh-CN" altLang="zh-CN" sz="2400" dirty="0">
                <a:solidFill>
                  <a:srgbClr val="FFFF00"/>
                </a:solidFill>
                <a:latin typeface="黑体" panose="02010609060101010101" pitchFamily="49" charset="-122"/>
                <a:ea typeface="黑体" panose="02010609060101010101" pitchFamily="49" charset="-122"/>
              </a:rPr>
              <a:t>网络中他人对理想伴侣的态度和看法</a:t>
            </a:r>
            <a:r>
              <a:rPr lang="zh-CN" altLang="zh-CN" sz="2400" dirty="0">
                <a:latin typeface="黑体" panose="02010609060101010101" pitchFamily="49" charset="-122"/>
                <a:ea typeface="黑体" panose="02010609060101010101" pitchFamily="49" charset="-122"/>
              </a:rPr>
              <a:t>对汕大男女学生总体理想伴侣标准的影响程度</a:t>
            </a:r>
            <a:r>
              <a:rPr lang="zh-CN" altLang="zh-CN" sz="2400" dirty="0">
                <a:solidFill>
                  <a:srgbClr val="FF0000"/>
                </a:solidFill>
                <a:latin typeface="黑体" panose="02010609060101010101" pitchFamily="49" charset="-122"/>
                <a:ea typeface="黑体" panose="02010609060101010101" pitchFamily="49" charset="-122"/>
              </a:rPr>
              <a:t>存在显著差异</a:t>
            </a:r>
            <a:r>
              <a:rPr lang="zh-CN" altLang="zh-CN" sz="2400" dirty="0">
                <a:latin typeface="黑体" panose="02010609060101010101" pitchFamily="49" charset="-122"/>
                <a:ea typeface="黑体" panose="02010609060101010101" pitchFamily="49" charset="-122"/>
              </a:rPr>
              <a:t>。言情小说、电影、电视剧</a:t>
            </a:r>
            <a:r>
              <a:rPr lang="zh-CN" altLang="en-US" sz="2400" dirty="0">
                <a:latin typeface="黑体" panose="02010609060101010101" pitchFamily="49" charset="-122"/>
                <a:ea typeface="黑体" panose="02010609060101010101" pitchFamily="49" charset="-122"/>
              </a:rPr>
              <a:t>和</a:t>
            </a:r>
            <a:r>
              <a:rPr lang="zh-CN" altLang="zh-CN" sz="2400" dirty="0">
                <a:latin typeface="黑体" panose="02010609060101010101" pitchFamily="49" charset="-122"/>
                <a:ea typeface="黑体" panose="02010609060101010101" pitchFamily="49" charset="-122"/>
              </a:rPr>
              <a:t>网络中他人对理想伴侣的态度和看法对女生总体理想型伴侣标准的影响程度显著高于男生</a:t>
            </a:r>
            <a:r>
              <a:rPr lang="zh-CN" altLang="en-US" sz="2400" dirty="0">
                <a:latin typeface="黑体" panose="02010609060101010101" pitchFamily="49" charset="-122"/>
                <a:ea typeface="黑体" panose="02010609060101010101" pitchFamily="49" charset="-122"/>
              </a:rPr>
              <a:t>，差异程度分别为</a:t>
            </a:r>
            <a:r>
              <a:rPr lang="en-US" altLang="zh-CN" sz="2400" dirty="0">
                <a:latin typeface="黑体" panose="02010609060101010101" pitchFamily="49" charset="-122"/>
                <a:ea typeface="黑体" panose="02010609060101010101" pitchFamily="49" charset="-122"/>
              </a:rPr>
              <a:t>d=0.73</a:t>
            </a:r>
            <a:r>
              <a:rPr lang="zh-CN" altLang="zh-CN" sz="2400" dirty="0">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差异程度为中等</a:t>
            </a:r>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d=0.33</a:t>
            </a:r>
            <a:r>
              <a:rPr lang="zh-CN" altLang="zh-CN" sz="2400" dirty="0">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差异程度为较小</a:t>
            </a:r>
            <a:r>
              <a:rPr lang="zh-CN" altLang="zh-CN" sz="2400" dirty="0">
                <a:latin typeface="黑体" panose="02010609060101010101" pitchFamily="49" charset="-122"/>
                <a:ea typeface="黑体" panose="02010609060101010101" pitchFamily="49" charset="-122"/>
              </a:rPr>
              <a:t>。</a:t>
            </a:r>
          </a:p>
          <a:p>
            <a:endParaRPr lang="zh-CN" altLang="zh-CN" dirty="0">
              <a:latin typeface="黑体" panose="02010609060101010101" pitchFamily="49" charset="-122"/>
              <a:ea typeface="黑体" panose="02010609060101010101" pitchFamily="49" charset="-122"/>
            </a:endParaRPr>
          </a:p>
        </p:txBody>
      </p:sp>
      <p:sp>
        <p:nvSpPr>
          <p:cNvPr id="3" name="Rectangle 1">
            <a:extLst>
              <a:ext uri="{FF2B5EF4-FFF2-40B4-BE49-F238E27FC236}">
                <a16:creationId xmlns:a16="http://schemas.microsoft.com/office/drawing/2014/main" id="{E08D7A73-8BB9-4CFB-8627-62809F14A7E1}"/>
              </a:ext>
            </a:extLst>
          </p:cNvPr>
          <p:cNvSpPr>
            <a:spLocks noChangeArrowheads="1"/>
          </p:cNvSpPr>
          <p:nvPr/>
        </p:nvSpPr>
        <p:spPr bwMode="auto">
          <a:xfrm>
            <a:off x="248415" y="823048"/>
            <a:ext cx="9118275" cy="34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a:extLst>
              <a:ext uri="{FF2B5EF4-FFF2-40B4-BE49-F238E27FC236}">
                <a16:creationId xmlns:a16="http://schemas.microsoft.com/office/drawing/2014/main" id="{300CC858-2B26-4526-9884-36112395D48E}"/>
              </a:ext>
            </a:extLst>
          </p:cNvPr>
          <p:cNvGraphicFramePr>
            <a:graphicFrameLocks noGrp="1"/>
          </p:cNvGraphicFramePr>
          <p:nvPr>
            <p:extLst>
              <p:ext uri="{D42A27DB-BD31-4B8C-83A1-F6EECF244321}">
                <p14:modId xmlns:p14="http://schemas.microsoft.com/office/powerpoint/2010/main" val="168140949"/>
              </p:ext>
            </p:extLst>
          </p:nvPr>
        </p:nvGraphicFramePr>
        <p:xfrm>
          <a:off x="248098" y="1549138"/>
          <a:ext cx="4179570" cy="2080260"/>
        </p:xfrm>
        <a:graphic>
          <a:graphicData uri="http://schemas.openxmlformats.org/drawingml/2006/table">
            <a:tbl>
              <a:tblPr firstRow="1" firstCol="1" bandRow="1">
                <a:tableStyleId>{5C22544A-7EE6-4342-B048-85BDC9FD1C3A}</a:tableStyleId>
              </a:tblPr>
              <a:tblGrid>
                <a:gridCol w="1685494">
                  <a:extLst>
                    <a:ext uri="{9D8B030D-6E8A-4147-A177-3AD203B41FA5}">
                      <a16:colId xmlns:a16="http://schemas.microsoft.com/office/drawing/2014/main" val="2208466126"/>
                    </a:ext>
                  </a:extLst>
                </a:gridCol>
                <a:gridCol w="472104">
                  <a:extLst>
                    <a:ext uri="{9D8B030D-6E8A-4147-A177-3AD203B41FA5}">
                      <a16:colId xmlns:a16="http://schemas.microsoft.com/office/drawing/2014/main" val="2157730872"/>
                    </a:ext>
                  </a:extLst>
                </a:gridCol>
                <a:gridCol w="513517">
                  <a:extLst>
                    <a:ext uri="{9D8B030D-6E8A-4147-A177-3AD203B41FA5}">
                      <a16:colId xmlns:a16="http://schemas.microsoft.com/office/drawing/2014/main" val="2650151207"/>
                    </a:ext>
                  </a:extLst>
                </a:gridCol>
                <a:gridCol w="513517">
                  <a:extLst>
                    <a:ext uri="{9D8B030D-6E8A-4147-A177-3AD203B41FA5}">
                      <a16:colId xmlns:a16="http://schemas.microsoft.com/office/drawing/2014/main" val="352209793"/>
                    </a:ext>
                  </a:extLst>
                </a:gridCol>
                <a:gridCol w="513517">
                  <a:extLst>
                    <a:ext uri="{9D8B030D-6E8A-4147-A177-3AD203B41FA5}">
                      <a16:colId xmlns:a16="http://schemas.microsoft.com/office/drawing/2014/main" val="1357784824"/>
                    </a:ext>
                  </a:extLst>
                </a:gridCol>
                <a:gridCol w="481421">
                  <a:extLst>
                    <a:ext uri="{9D8B030D-6E8A-4147-A177-3AD203B41FA5}">
                      <a16:colId xmlns:a16="http://schemas.microsoft.com/office/drawing/2014/main" val="4119927332"/>
                    </a:ext>
                  </a:extLst>
                </a:gridCol>
              </a:tblGrid>
              <a:tr h="0">
                <a:tc gridSpan="6">
                  <a:txBody>
                    <a:bodyPr/>
                    <a:lstStyle/>
                    <a:p>
                      <a:pPr algn="just">
                        <a:spcAft>
                          <a:spcPts val="0"/>
                        </a:spcAft>
                      </a:pPr>
                      <a:r>
                        <a:rPr lang="zh-CN" sz="1050" kern="100">
                          <a:effectLst/>
                        </a:rPr>
                        <a:t>表</a:t>
                      </a:r>
                      <a:r>
                        <a:rPr lang="en-US" sz="1050" kern="100">
                          <a:effectLst/>
                        </a:rPr>
                        <a:t>1  </a:t>
                      </a:r>
                      <a:r>
                        <a:rPr lang="zh-CN" sz="1050" kern="100">
                          <a:effectLst/>
                        </a:rPr>
                        <a:t>以下各种信息对汕大男女学生总体的理想伴侣标准的影响程度的比较分析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64099325"/>
                  </a:ext>
                </a:extLst>
              </a:tr>
              <a:tr h="0">
                <a:tc>
                  <a:txBody>
                    <a:bodyPr/>
                    <a:lstStyle/>
                    <a:p>
                      <a:pPr algn="just">
                        <a:spcAft>
                          <a:spcPts val="0"/>
                        </a:spcAft>
                      </a:pPr>
                      <a:r>
                        <a:rPr lang="zh-CN" sz="1050" kern="100">
                          <a:effectLst/>
                        </a:rPr>
                        <a:t>变量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df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5004033"/>
                  </a:ext>
                </a:extLst>
              </a:tr>
              <a:tr h="0">
                <a:tc>
                  <a:txBody>
                    <a:bodyPr/>
                    <a:lstStyle/>
                    <a:p>
                      <a:pPr algn="just">
                        <a:spcAft>
                          <a:spcPts val="0"/>
                        </a:spcAft>
                      </a:pPr>
                      <a:r>
                        <a:rPr lang="zh-CN" sz="1050" kern="100">
                          <a:effectLst/>
                        </a:rPr>
                        <a:t>一周内接触言情类小说、电影、电视剧平均天数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5.111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182.276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0227613"/>
                  </a:ext>
                </a:extLst>
              </a:tr>
              <a:tr h="0">
                <a:tc>
                  <a:txBody>
                    <a:bodyPr/>
                    <a:lstStyle/>
                    <a:p>
                      <a:pPr algn="just">
                        <a:spcAft>
                          <a:spcPts val="0"/>
                        </a:spcAft>
                      </a:pPr>
                      <a:r>
                        <a:rPr lang="zh-CN" sz="1050" kern="100">
                          <a:effectLst/>
                        </a:rPr>
                        <a:t>男生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1.58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0.927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48445"/>
                  </a:ext>
                </a:extLst>
              </a:tr>
              <a:tr h="0">
                <a:tc>
                  <a:txBody>
                    <a:bodyPr/>
                    <a:lstStyle/>
                    <a:p>
                      <a:pPr algn="just">
                        <a:spcAft>
                          <a:spcPts val="0"/>
                        </a:spcAft>
                      </a:pPr>
                      <a:r>
                        <a:rPr lang="zh-CN" sz="1050" kern="100">
                          <a:effectLst/>
                        </a:rPr>
                        <a:t>女生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2527603"/>
                  </a:ext>
                </a:extLst>
              </a:tr>
              <a:tr h="0">
                <a:tc>
                  <a:txBody>
                    <a:bodyPr/>
                    <a:lstStyle/>
                    <a:p>
                      <a:pPr algn="just">
                        <a:spcAft>
                          <a:spcPts val="0"/>
                        </a:spcAft>
                      </a:pPr>
                      <a:r>
                        <a:rPr lang="zh-CN" sz="1050" kern="100">
                          <a:effectLst/>
                        </a:rPr>
                        <a:t>一周内接触网络中他人对理想伴侣的态度和看法平均天数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2.329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1943485"/>
                  </a:ext>
                </a:extLst>
              </a:tr>
              <a:tr h="0">
                <a:tc>
                  <a:txBody>
                    <a:bodyPr/>
                    <a:lstStyle/>
                    <a:p>
                      <a:pPr algn="just">
                        <a:spcAft>
                          <a:spcPts val="0"/>
                        </a:spcAft>
                      </a:pPr>
                      <a:r>
                        <a:rPr lang="zh-CN" sz="1050" kern="100">
                          <a:effectLst/>
                        </a:rPr>
                        <a:t>男生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1.038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696995"/>
                  </a:ext>
                </a:extLst>
              </a:tr>
              <a:tr h="0">
                <a:tc>
                  <a:txBody>
                    <a:bodyPr/>
                    <a:lstStyle/>
                    <a:p>
                      <a:pPr algn="just">
                        <a:spcAft>
                          <a:spcPts val="0"/>
                        </a:spcAft>
                      </a:pPr>
                      <a:r>
                        <a:rPr lang="zh-CN" sz="1050" kern="100">
                          <a:effectLst/>
                        </a:rPr>
                        <a:t>女生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1.006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1443938"/>
                  </a:ext>
                </a:extLst>
              </a:tr>
              <a:tr h="0">
                <a:tc gridSpan="6">
                  <a:txBody>
                    <a:bodyPr/>
                    <a:lstStyle/>
                    <a:p>
                      <a:pPr algn="just">
                        <a:spcAft>
                          <a:spcPts val="0"/>
                        </a:spcAft>
                      </a:pPr>
                      <a:r>
                        <a:rPr lang="en-US" sz="1050" kern="100" dirty="0">
                          <a:effectLst/>
                        </a:rPr>
                        <a:t>*p&lt;0.05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8193449"/>
                  </a:ext>
                </a:extLst>
              </a:tr>
            </a:tbl>
          </a:graphicData>
        </a:graphic>
      </p:graphicFrame>
      <p:sp>
        <p:nvSpPr>
          <p:cNvPr id="5" name="Rectangle 2">
            <a:extLst>
              <a:ext uri="{FF2B5EF4-FFF2-40B4-BE49-F238E27FC236}">
                <a16:creationId xmlns:a16="http://schemas.microsoft.com/office/drawing/2014/main" id="{5CDD7C66-1164-46CF-8217-630669BF2558}"/>
              </a:ext>
            </a:extLst>
          </p:cNvPr>
          <p:cNvSpPr>
            <a:spLocks noChangeArrowheads="1"/>
          </p:cNvSpPr>
          <p:nvPr/>
        </p:nvSpPr>
        <p:spPr bwMode="auto">
          <a:xfrm>
            <a:off x="248098" y="1320538"/>
            <a:ext cx="74542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AAC97A48-B35D-408F-9C2C-847C6D3BA379}"/>
              </a:ext>
            </a:extLst>
          </p:cNvPr>
          <p:cNvSpPr txBox="1"/>
          <p:nvPr/>
        </p:nvSpPr>
        <p:spPr>
          <a:xfrm>
            <a:off x="4502252" y="896497"/>
            <a:ext cx="4696891" cy="2000548"/>
          </a:xfrm>
          <a:prstGeom prst="rect">
            <a:avLst/>
          </a:prstGeom>
          <a:noFill/>
        </p:spPr>
        <p:txBody>
          <a:bodyPr wrap="square" rtlCol="0">
            <a:spAutoFit/>
          </a:bodyPr>
          <a:lstStyle/>
          <a:p>
            <a:r>
              <a:rPr lang="en-US" altLang="zh-CN" sz="2000" dirty="0">
                <a:latin typeface="+mj-ea"/>
                <a:ea typeface="+mj-ea"/>
              </a:rPr>
              <a:t>1.p</a:t>
            </a:r>
            <a:r>
              <a:rPr lang="zh-CN" altLang="zh-CN" sz="2000" dirty="0">
                <a:latin typeface="+mj-ea"/>
                <a:ea typeface="+mj-ea"/>
              </a:rPr>
              <a:t>值为</a:t>
            </a:r>
            <a:r>
              <a:rPr lang="en-US" altLang="zh-CN" sz="2000" dirty="0">
                <a:latin typeface="+mj-ea"/>
                <a:ea typeface="+mj-ea"/>
              </a:rPr>
              <a:t>0.619,p&gt;0.05. </a:t>
            </a:r>
            <a:r>
              <a:rPr lang="zh-CN" altLang="zh-CN" sz="2000" dirty="0">
                <a:latin typeface="+mj-ea"/>
                <a:ea typeface="+mj-ea"/>
              </a:rPr>
              <a:t>不拒绝原假设，认为两组总体方差相等。</a:t>
            </a:r>
            <a:r>
              <a:rPr lang="zh-CN" altLang="en-US" sz="2000" dirty="0">
                <a:latin typeface="+mj-ea"/>
                <a:ea typeface="+mj-ea"/>
              </a:rPr>
              <a:t>由图可知</a:t>
            </a:r>
            <a:r>
              <a:rPr lang="en-US" altLang="zh-CN" sz="2000" dirty="0">
                <a:latin typeface="+mj-ea"/>
                <a:ea typeface="+mj-ea"/>
              </a:rPr>
              <a:t>p&lt;0.05</a:t>
            </a:r>
            <a:r>
              <a:rPr lang="zh-CN" altLang="zh-CN" sz="2000" dirty="0">
                <a:latin typeface="+mj-ea"/>
                <a:ea typeface="+mj-ea"/>
              </a:rPr>
              <a:t>，拒绝原假设，即认为男女生样本对应的总体在该指标上的均值有显著差异。</a:t>
            </a:r>
          </a:p>
          <a:p>
            <a:endParaRPr lang="zh-CN" altLang="en-US" dirty="0"/>
          </a:p>
        </p:txBody>
      </p:sp>
      <p:sp>
        <p:nvSpPr>
          <p:cNvPr id="8" name="文本框 7">
            <a:extLst>
              <a:ext uri="{FF2B5EF4-FFF2-40B4-BE49-F238E27FC236}">
                <a16:creationId xmlns:a16="http://schemas.microsoft.com/office/drawing/2014/main" id="{50E3CB68-467C-46FB-BD0B-8F46D144AAB8}"/>
              </a:ext>
            </a:extLst>
          </p:cNvPr>
          <p:cNvSpPr txBox="1"/>
          <p:nvPr/>
        </p:nvSpPr>
        <p:spPr>
          <a:xfrm>
            <a:off x="4490389" y="2485446"/>
            <a:ext cx="4661520" cy="1384995"/>
          </a:xfrm>
          <a:prstGeom prst="rect">
            <a:avLst/>
          </a:prstGeom>
          <a:noFill/>
        </p:spPr>
        <p:txBody>
          <a:bodyPr wrap="square" rtlCol="0">
            <a:spAutoFit/>
          </a:bodyPr>
          <a:lstStyle/>
          <a:p>
            <a:r>
              <a:rPr lang="en-US" altLang="zh-CN" sz="2000" dirty="0">
                <a:latin typeface="+mj-ea"/>
                <a:ea typeface="+mj-ea"/>
              </a:rPr>
              <a:t>2.</a:t>
            </a:r>
            <a:r>
              <a:rPr lang="en-US" altLang="zh-CN" dirty="0">
                <a:latin typeface="+mj-ea"/>
                <a:ea typeface="+mj-ea"/>
              </a:rPr>
              <a:t>p</a:t>
            </a:r>
            <a:r>
              <a:rPr lang="zh-CN" altLang="zh-CN" sz="2000" dirty="0">
                <a:latin typeface="+mj-ea"/>
                <a:ea typeface="+mj-ea"/>
              </a:rPr>
              <a:t>值为</a:t>
            </a:r>
            <a:r>
              <a:rPr lang="en-US" altLang="zh-CN" sz="2000" dirty="0">
                <a:latin typeface="+mj-ea"/>
                <a:ea typeface="+mj-ea"/>
              </a:rPr>
              <a:t>0.619,p&gt;0.05. </a:t>
            </a:r>
            <a:r>
              <a:rPr lang="zh-CN" altLang="zh-CN" sz="2000" dirty="0">
                <a:latin typeface="+mj-ea"/>
                <a:ea typeface="+mj-ea"/>
              </a:rPr>
              <a:t>不拒绝原假设，认为两组总体方差相等。</a:t>
            </a:r>
            <a:r>
              <a:rPr lang="zh-CN" altLang="en-US" sz="2000" dirty="0">
                <a:latin typeface="+mj-ea"/>
                <a:ea typeface="+mj-ea"/>
              </a:rPr>
              <a:t>由图知</a:t>
            </a:r>
            <a:r>
              <a:rPr lang="en-US" altLang="zh-CN" sz="2000" dirty="0">
                <a:latin typeface="+mj-ea"/>
                <a:ea typeface="+mj-ea"/>
              </a:rPr>
              <a:t>p&lt;0.05</a:t>
            </a:r>
            <a:r>
              <a:rPr lang="zh-CN" altLang="zh-CN" sz="2000" dirty="0">
                <a:latin typeface="+mj-ea"/>
                <a:ea typeface="+mj-ea"/>
              </a:rPr>
              <a:t>，拒绝原假设，即认为男女生样本对应的总体在该指标上的均值有显著差异。</a:t>
            </a:r>
            <a:endParaRPr lang="zh-CN" altLang="zh-CN" dirty="0">
              <a:latin typeface="+mj-ea"/>
              <a:ea typeface="+mj-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D11CFA32-3915-4049-888B-E7FA45F12C8F}"/>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8424E03-3A79-4469-A9BE-6A05854A0A35}"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42</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48131" name="内容占位符 2">
            <a:extLst>
              <a:ext uri="{FF2B5EF4-FFF2-40B4-BE49-F238E27FC236}">
                <a16:creationId xmlns:a16="http://schemas.microsoft.com/office/drawing/2014/main" id="{70B64F25-F126-4EE0-8BCF-368BA7CC8766}"/>
              </a:ext>
            </a:extLst>
          </p:cNvPr>
          <p:cNvSpPr>
            <a:spLocks noGrp="1" noChangeArrowheads="1"/>
          </p:cNvSpPr>
          <p:nvPr>
            <p:ph idx="1"/>
          </p:nvPr>
        </p:nvSpPr>
        <p:spPr>
          <a:xfrm>
            <a:off x="0" y="260350"/>
            <a:ext cx="9144000" cy="5719763"/>
          </a:xfrm>
        </p:spPr>
        <p:txBody>
          <a:bodyPr/>
          <a:lstStyle/>
          <a:p>
            <a:r>
              <a:rPr lang="zh-CN" altLang="en-US" sz="2400" dirty="0">
                <a:latin typeface="黑体" panose="02010609060101010101" pitchFamily="49" charset="-122"/>
                <a:ea typeface="黑体" panose="02010609060101010101" pitchFamily="49" charset="-122"/>
              </a:rPr>
              <a:t>研究问题：外形、年龄、家境、地域、性格、有相同或相似兴趣因素</a:t>
            </a:r>
            <a:r>
              <a:rPr lang="zh-CN" altLang="zh-CN" sz="2400" dirty="0">
                <a:latin typeface="黑体" panose="02010609060101010101" pitchFamily="49" charset="-122"/>
                <a:ea typeface="黑体" panose="02010609060101010101" pitchFamily="49" charset="-122"/>
              </a:rPr>
              <a:t>对汕大男女学生总体的理想伴侣标准的影响程度是否存在显著差异</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独立样本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结论：网络资讯对汕大男女学生理想伴侣标准的</a:t>
            </a:r>
            <a:r>
              <a:rPr lang="zh-CN" altLang="zh-CN" sz="2400" dirty="0">
                <a:solidFill>
                  <a:srgbClr val="FFFF00"/>
                </a:solidFill>
                <a:latin typeface="黑体" panose="02010609060101010101" pitchFamily="49" charset="-122"/>
                <a:ea typeface="黑体" panose="02010609060101010101" pitchFamily="49" charset="-122"/>
              </a:rPr>
              <a:t>外形、年龄、地域、性格、有相同或相似兴趣方面</a:t>
            </a:r>
            <a:r>
              <a:rPr lang="zh-CN" altLang="zh-CN" sz="2400" dirty="0">
                <a:latin typeface="黑体" panose="02010609060101010101" pitchFamily="49" charset="-122"/>
                <a:ea typeface="黑体" panose="02010609060101010101" pitchFamily="49" charset="-122"/>
              </a:rPr>
              <a:t>的影响程度</a:t>
            </a:r>
            <a:r>
              <a:rPr lang="zh-CN" altLang="zh-CN" sz="2400" dirty="0">
                <a:solidFill>
                  <a:srgbClr val="FF0000"/>
                </a:solidFill>
                <a:latin typeface="黑体" panose="02010609060101010101" pitchFamily="49" charset="-122"/>
                <a:ea typeface="黑体" panose="02010609060101010101" pitchFamily="49" charset="-122"/>
              </a:rPr>
              <a:t>不存在显著差异</a:t>
            </a:r>
            <a:r>
              <a:rPr lang="zh-CN" altLang="zh-CN" sz="2400" dirty="0">
                <a:latin typeface="黑体" panose="02010609060101010101" pitchFamily="49" charset="-122"/>
                <a:ea typeface="黑体" panose="02010609060101010101" pitchFamily="49" charset="-122"/>
              </a:rPr>
              <a:t>。网络资讯对汕大男女学生理想伴侣标准的</a:t>
            </a:r>
            <a:r>
              <a:rPr lang="zh-CN" altLang="zh-CN" sz="2400" dirty="0">
                <a:solidFill>
                  <a:srgbClr val="FFFF00"/>
                </a:solidFill>
                <a:latin typeface="黑体" panose="02010609060101010101" pitchFamily="49" charset="-122"/>
                <a:ea typeface="黑体" panose="02010609060101010101" pitchFamily="49" charset="-122"/>
              </a:rPr>
              <a:t>家境</a:t>
            </a:r>
            <a:r>
              <a:rPr lang="zh-CN" altLang="zh-CN" sz="2400" dirty="0">
                <a:latin typeface="黑体" panose="02010609060101010101" pitchFamily="49" charset="-122"/>
                <a:ea typeface="黑体" panose="02010609060101010101" pitchFamily="49" charset="-122"/>
              </a:rPr>
              <a:t>方面的影响程度</a:t>
            </a:r>
            <a:r>
              <a:rPr lang="zh-CN" altLang="zh-CN" sz="2400" dirty="0">
                <a:solidFill>
                  <a:srgbClr val="FF0000"/>
                </a:solidFill>
                <a:latin typeface="黑体" panose="02010609060101010101" pitchFamily="49" charset="-122"/>
                <a:ea typeface="黑体" panose="02010609060101010101" pitchFamily="49" charset="-122"/>
              </a:rPr>
              <a:t>存在显著差异</a:t>
            </a:r>
            <a:r>
              <a:rPr lang="zh-CN" altLang="zh-CN" sz="2400" dirty="0">
                <a:latin typeface="黑体" panose="02010609060101010101" pitchFamily="49" charset="-122"/>
                <a:ea typeface="黑体" panose="02010609060101010101" pitchFamily="49" charset="-122"/>
              </a:rPr>
              <a:t>，网络资讯对女生理想伴侣标准的家境方面的影响程度显著高于男生，</a:t>
            </a:r>
            <a:r>
              <a:rPr lang="en-US" altLang="zh-CN" sz="2400" dirty="0">
                <a:latin typeface="黑体" panose="02010609060101010101" pitchFamily="49" charset="-122"/>
                <a:ea typeface="黑体" panose="02010609060101010101" pitchFamily="49" charset="-122"/>
              </a:rPr>
              <a:t>d=0.52</a:t>
            </a:r>
            <a:r>
              <a:rPr lang="zh-CN" altLang="zh-CN" sz="2400" dirty="0">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差异程度为中等</a:t>
            </a:r>
            <a:r>
              <a:rPr lang="zh-CN" altLang="zh-CN" sz="2400" dirty="0">
                <a:latin typeface="黑体" panose="02010609060101010101" pitchFamily="49" charset="-122"/>
                <a:ea typeface="黑体" panose="02010609060101010101" pitchFamily="49" charset="-122"/>
              </a:rPr>
              <a:t>。</a:t>
            </a:r>
          </a:p>
          <a:p>
            <a:endParaRPr lang="zh-CN" altLang="zh-CN"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729A22EF-26E4-4BBF-9B22-4168639D0410}"/>
              </a:ext>
            </a:extLst>
          </p:cNvPr>
          <p:cNvGraphicFramePr>
            <a:graphicFrameLocks noGrp="1"/>
          </p:cNvGraphicFramePr>
          <p:nvPr>
            <p:extLst>
              <p:ext uri="{D42A27DB-BD31-4B8C-83A1-F6EECF244321}">
                <p14:modId xmlns:p14="http://schemas.microsoft.com/office/powerpoint/2010/main" val="2990708848"/>
              </p:ext>
            </p:extLst>
          </p:nvPr>
        </p:nvGraphicFramePr>
        <p:xfrm>
          <a:off x="467545" y="2060848"/>
          <a:ext cx="3600401" cy="1800200"/>
        </p:xfrm>
        <a:graphic>
          <a:graphicData uri="http://schemas.openxmlformats.org/drawingml/2006/table">
            <a:tbl>
              <a:tblPr firstRow="1" firstCol="1" bandRow="1">
                <a:tableStyleId>{5C22544A-7EE6-4342-B048-85BDC9FD1C3A}</a:tableStyleId>
              </a:tblPr>
              <a:tblGrid>
                <a:gridCol w="882932">
                  <a:extLst>
                    <a:ext uri="{9D8B030D-6E8A-4147-A177-3AD203B41FA5}">
                      <a16:colId xmlns:a16="http://schemas.microsoft.com/office/drawing/2014/main" val="808972468"/>
                    </a:ext>
                  </a:extLst>
                </a:gridCol>
                <a:gridCol w="631876">
                  <a:extLst>
                    <a:ext uri="{9D8B030D-6E8A-4147-A177-3AD203B41FA5}">
                      <a16:colId xmlns:a16="http://schemas.microsoft.com/office/drawing/2014/main" val="3576009290"/>
                    </a:ext>
                  </a:extLst>
                </a:gridCol>
                <a:gridCol w="632322">
                  <a:extLst>
                    <a:ext uri="{9D8B030D-6E8A-4147-A177-3AD203B41FA5}">
                      <a16:colId xmlns:a16="http://schemas.microsoft.com/office/drawing/2014/main" val="1180694432"/>
                    </a:ext>
                  </a:extLst>
                </a:gridCol>
                <a:gridCol w="569001">
                  <a:extLst>
                    <a:ext uri="{9D8B030D-6E8A-4147-A177-3AD203B41FA5}">
                      <a16:colId xmlns:a16="http://schemas.microsoft.com/office/drawing/2014/main" val="645623453"/>
                    </a:ext>
                  </a:extLst>
                </a:gridCol>
                <a:gridCol w="406684">
                  <a:extLst>
                    <a:ext uri="{9D8B030D-6E8A-4147-A177-3AD203B41FA5}">
                      <a16:colId xmlns:a16="http://schemas.microsoft.com/office/drawing/2014/main" val="999352799"/>
                    </a:ext>
                  </a:extLst>
                </a:gridCol>
                <a:gridCol w="477586">
                  <a:extLst>
                    <a:ext uri="{9D8B030D-6E8A-4147-A177-3AD203B41FA5}">
                      <a16:colId xmlns:a16="http://schemas.microsoft.com/office/drawing/2014/main" val="1835671028"/>
                    </a:ext>
                  </a:extLst>
                </a:gridCol>
              </a:tblGrid>
              <a:tr h="450050">
                <a:tc gridSpan="6">
                  <a:txBody>
                    <a:bodyPr/>
                    <a:lstStyle/>
                    <a:p>
                      <a:pPr algn="just">
                        <a:spcAft>
                          <a:spcPts val="0"/>
                        </a:spcAft>
                      </a:pPr>
                      <a:r>
                        <a:rPr lang="zh-CN" sz="1050" kern="100">
                          <a:effectLst/>
                        </a:rPr>
                        <a:t>表</a:t>
                      </a:r>
                      <a:r>
                        <a:rPr lang="en-US" sz="1050" kern="100">
                          <a:effectLst/>
                        </a:rPr>
                        <a:t>1  </a:t>
                      </a:r>
                      <a:r>
                        <a:rPr lang="zh-CN" sz="1050" kern="100">
                          <a:effectLst/>
                        </a:rPr>
                        <a:t>网络资讯对汕大男女学生理想伴侣标准的下列方面的影响程度的比较分析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83214493"/>
                  </a:ext>
                </a:extLst>
              </a:tr>
              <a:tr h="225025">
                <a:tc>
                  <a:txBody>
                    <a:bodyPr/>
                    <a:lstStyle/>
                    <a:p>
                      <a:pPr algn="just">
                        <a:spcAft>
                          <a:spcPts val="0"/>
                        </a:spcAft>
                      </a:pPr>
                      <a:r>
                        <a:rPr lang="zh-CN" sz="1050" kern="100">
                          <a:effectLst/>
                        </a:rPr>
                        <a:t>变量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df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8992961"/>
                  </a:ext>
                </a:extLst>
              </a:tr>
              <a:tr h="450050">
                <a:tc>
                  <a:txBody>
                    <a:bodyPr/>
                    <a:lstStyle/>
                    <a:p>
                      <a:pPr algn="just">
                        <a:spcAft>
                          <a:spcPts val="0"/>
                        </a:spcAft>
                      </a:pPr>
                      <a:r>
                        <a:rPr lang="zh-CN" sz="1050" kern="100">
                          <a:effectLst/>
                        </a:rPr>
                        <a:t>家境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3.669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195.857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5068250"/>
                  </a:ext>
                </a:extLst>
              </a:tr>
              <a:tr h="225025">
                <a:tc>
                  <a:txBody>
                    <a:bodyPr/>
                    <a:lstStyle/>
                    <a:p>
                      <a:pPr algn="just">
                        <a:spcAft>
                          <a:spcPts val="0"/>
                        </a:spcAft>
                      </a:pPr>
                      <a:r>
                        <a:rPr lang="zh-CN" sz="1050" kern="100">
                          <a:effectLst/>
                        </a:rPr>
                        <a:t>男生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4645251"/>
                  </a:ext>
                </a:extLst>
              </a:tr>
              <a:tr h="225025">
                <a:tc>
                  <a:txBody>
                    <a:bodyPr/>
                    <a:lstStyle/>
                    <a:p>
                      <a:pPr algn="just">
                        <a:spcAft>
                          <a:spcPts val="0"/>
                        </a:spcAft>
                      </a:pPr>
                      <a:r>
                        <a:rPr lang="zh-CN" sz="1050" kern="100">
                          <a:effectLst/>
                        </a:rPr>
                        <a:t>女生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2.82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0.967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7524381"/>
                  </a:ext>
                </a:extLst>
              </a:tr>
              <a:tr h="225025">
                <a:tc gridSpan="6">
                  <a:txBody>
                    <a:bodyPr/>
                    <a:lstStyle/>
                    <a:p>
                      <a:pPr algn="just">
                        <a:spcAft>
                          <a:spcPts val="0"/>
                        </a:spcAft>
                      </a:pPr>
                      <a:r>
                        <a:rPr lang="en-US" sz="1050" kern="100" dirty="0">
                          <a:effectLst/>
                        </a:rPr>
                        <a:t>*p&lt;0.05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89967472"/>
                  </a:ext>
                </a:extLst>
              </a:tr>
            </a:tbl>
          </a:graphicData>
        </a:graphic>
      </p:graphicFrame>
      <p:sp>
        <p:nvSpPr>
          <p:cNvPr id="3" name="Rectangle 1">
            <a:extLst>
              <a:ext uri="{FF2B5EF4-FFF2-40B4-BE49-F238E27FC236}">
                <a16:creationId xmlns:a16="http://schemas.microsoft.com/office/drawing/2014/main" id="{535E8F70-BF1C-477B-9C9E-337E6CA99222}"/>
              </a:ext>
            </a:extLst>
          </p:cNvPr>
          <p:cNvSpPr>
            <a:spLocks noChangeArrowheads="1"/>
          </p:cNvSpPr>
          <p:nvPr/>
        </p:nvSpPr>
        <p:spPr bwMode="auto">
          <a:xfrm>
            <a:off x="467227" y="2060531"/>
            <a:ext cx="68066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id="{32B9EC10-F7E4-4DC3-A752-C5E6A9BA31F6}"/>
              </a:ext>
            </a:extLst>
          </p:cNvPr>
          <p:cNvSpPr txBox="1"/>
          <p:nvPr/>
        </p:nvSpPr>
        <p:spPr>
          <a:xfrm>
            <a:off x="4453810" y="1662614"/>
            <a:ext cx="4536504" cy="2677656"/>
          </a:xfrm>
          <a:prstGeom prst="rect">
            <a:avLst/>
          </a:prstGeom>
          <a:noFill/>
        </p:spPr>
        <p:txBody>
          <a:bodyPr wrap="square" rtlCol="0">
            <a:spAutoFit/>
          </a:bodyPr>
          <a:lstStyle/>
          <a:p>
            <a:r>
              <a:rPr lang="en-US" altLang="zh-CN" dirty="0">
                <a:latin typeface="+mj-ea"/>
                <a:ea typeface="+mj-ea"/>
              </a:rPr>
              <a:t>p</a:t>
            </a:r>
            <a:r>
              <a:rPr lang="zh-CN" altLang="zh-CN" dirty="0">
                <a:latin typeface="+mj-ea"/>
                <a:ea typeface="+mj-ea"/>
              </a:rPr>
              <a:t>值为</a:t>
            </a:r>
            <a:r>
              <a:rPr lang="en-US" altLang="zh-CN" dirty="0">
                <a:latin typeface="+mj-ea"/>
                <a:ea typeface="+mj-ea"/>
              </a:rPr>
              <a:t>0.018,p&lt;0.05. </a:t>
            </a:r>
            <a:r>
              <a:rPr lang="zh-CN" altLang="zh-CN" dirty="0">
                <a:latin typeface="+mj-ea"/>
                <a:ea typeface="+mj-ea"/>
              </a:rPr>
              <a:t>拒绝原假设，认为两组总体方差不相等。</a:t>
            </a:r>
            <a:r>
              <a:rPr lang="zh-CN" altLang="en-US" dirty="0">
                <a:latin typeface="+mj-ea"/>
                <a:ea typeface="+mj-ea"/>
              </a:rPr>
              <a:t>由图可知</a:t>
            </a:r>
            <a:r>
              <a:rPr lang="en-US" altLang="zh-CN" dirty="0">
                <a:latin typeface="+mj-ea"/>
                <a:ea typeface="+mj-ea"/>
              </a:rPr>
              <a:t>Sig.=0.000 &lt;0.05, </a:t>
            </a:r>
            <a:r>
              <a:rPr lang="zh-CN" altLang="zh-CN" dirty="0">
                <a:latin typeface="+mj-ea"/>
                <a:ea typeface="+mj-ea"/>
              </a:rPr>
              <a:t>即</a:t>
            </a:r>
            <a:r>
              <a:rPr lang="en-US" altLang="zh-CN" dirty="0">
                <a:latin typeface="+mj-ea"/>
                <a:ea typeface="+mj-ea"/>
              </a:rPr>
              <a:t>p&lt;0.05</a:t>
            </a:r>
            <a:r>
              <a:rPr lang="zh-CN" altLang="zh-CN" dirty="0">
                <a:latin typeface="+mj-ea"/>
                <a:ea typeface="+mj-ea"/>
              </a:rPr>
              <a:t>，结论：拒绝原假设，即认为男女生样本对应的总体在该指标上的均值有显著差异。</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9B7FF58-19B8-4263-95D9-911A634E48DB}"/>
              </a:ext>
            </a:extLst>
          </p:cNvPr>
          <p:cNvSpPr>
            <a:spLocks noGrp="1" noChangeArrowheads="1"/>
          </p:cNvSpPr>
          <p:nvPr>
            <p:ph type="title"/>
          </p:nvPr>
        </p:nvSpPr>
        <p:spPr>
          <a:xfrm>
            <a:off x="342900" y="2492375"/>
            <a:ext cx="8458200" cy="1657350"/>
          </a:xfrm>
        </p:spPr>
        <p:txBody>
          <a:bodyPr/>
          <a:lstStyle/>
          <a:p>
            <a:r>
              <a:rPr lang="en-US" altLang="zh-CN" sz="7200"/>
              <a:t>【3.4】</a:t>
            </a:r>
            <a:br>
              <a:rPr lang="en-US" altLang="zh-CN" sz="7200"/>
            </a:br>
            <a:r>
              <a:rPr lang="zh-CN" altLang="en-US" sz="7200"/>
              <a:t>网络信息对理想型的态度影响</a:t>
            </a:r>
          </a:p>
        </p:txBody>
      </p:sp>
      <p:sp>
        <p:nvSpPr>
          <p:cNvPr id="49155" name="灯片编号占位符 3">
            <a:extLst>
              <a:ext uri="{FF2B5EF4-FFF2-40B4-BE49-F238E27FC236}">
                <a16:creationId xmlns:a16="http://schemas.microsoft.com/office/drawing/2014/main" id="{1C64333E-F2CB-461B-B6FA-E31467B9ECCE}"/>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654F444-7626-44E4-8896-DC14EEB46290}"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43</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F9EDEC3D-262A-4FFE-BE69-DCF2D034E1CE}"/>
              </a:ext>
            </a:extLst>
          </p:cNvPr>
          <p:cNvSpPr>
            <a:spLocks noGrp="1" noChangeArrowheads="1"/>
          </p:cNvSpPr>
          <p:nvPr>
            <p:ph type="title"/>
          </p:nvPr>
        </p:nvSpPr>
        <p:spPr>
          <a:xfrm>
            <a:off x="250825" y="152400"/>
            <a:ext cx="8740775" cy="838200"/>
          </a:xfrm>
        </p:spPr>
        <p:txBody>
          <a:bodyPr/>
          <a:lstStyle/>
          <a:p>
            <a:endParaRPr lang="zh-CN" altLang="en-US"/>
          </a:p>
        </p:txBody>
      </p:sp>
      <p:sp>
        <p:nvSpPr>
          <p:cNvPr id="50179" name="灯片编号占位符 3">
            <a:extLst>
              <a:ext uri="{FF2B5EF4-FFF2-40B4-BE49-F238E27FC236}">
                <a16:creationId xmlns:a16="http://schemas.microsoft.com/office/drawing/2014/main" id="{258FAF3D-F4D8-4B4C-8477-EB2122FE0C7D}"/>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1BC27B6-AA97-4883-B416-6151A7FED7EC}"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44</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50180" name="内容占位符 5">
            <a:extLst>
              <a:ext uri="{FF2B5EF4-FFF2-40B4-BE49-F238E27FC236}">
                <a16:creationId xmlns:a16="http://schemas.microsoft.com/office/drawing/2014/main" id="{7CD1DA9D-F62C-4ED2-B319-C5CAB4709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8586788" cy="697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50181" name="内容占位符 5">
            <a:extLst>
              <a:ext uri="{FF2B5EF4-FFF2-40B4-BE49-F238E27FC236}">
                <a16:creationId xmlns:a16="http://schemas.microsoft.com/office/drawing/2014/main" id="{C3612109-45A1-41E8-B19F-D59915596D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88338" y="0"/>
            <a:ext cx="1671637" cy="6858000"/>
          </a:xfrm>
        </p:spPr>
      </p:pic>
      <p:pic>
        <p:nvPicPr>
          <p:cNvPr id="50182" name="内容占位符 5">
            <a:extLst>
              <a:ext uri="{FF2B5EF4-FFF2-40B4-BE49-F238E27FC236}">
                <a16:creationId xmlns:a16="http://schemas.microsoft.com/office/drawing/2014/main" id="{4AA40C5E-A34F-464B-ACF2-3632683F1E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0"/>
            <a:ext cx="16716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0B3585A6-5B25-4B4C-A9B2-B757A2621EF4}"/>
              </a:ext>
            </a:extLst>
          </p:cNvPr>
          <p:cNvSpPr>
            <a:spLocks noGrp="1" noChangeArrowheads="1"/>
          </p:cNvSpPr>
          <p:nvPr>
            <p:ph type="title"/>
          </p:nvPr>
        </p:nvSpPr>
        <p:spPr>
          <a:xfrm>
            <a:off x="250825" y="152400"/>
            <a:ext cx="8740775" cy="838200"/>
          </a:xfrm>
        </p:spPr>
        <p:txBody>
          <a:bodyPr/>
          <a:lstStyle/>
          <a:p>
            <a:endParaRPr lang="zh-CN" altLang="en-US"/>
          </a:p>
        </p:txBody>
      </p:sp>
      <p:sp>
        <p:nvSpPr>
          <p:cNvPr id="51203" name="灯片编号占位符 3">
            <a:extLst>
              <a:ext uri="{FF2B5EF4-FFF2-40B4-BE49-F238E27FC236}">
                <a16:creationId xmlns:a16="http://schemas.microsoft.com/office/drawing/2014/main" id="{F0446AE2-6D54-4CAD-9275-82022565F172}"/>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0147961-549D-434A-87A6-CBCEEAB71679}"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45</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51204" name="内容占位符 5">
            <a:extLst>
              <a:ext uri="{FF2B5EF4-FFF2-40B4-BE49-F238E27FC236}">
                <a16:creationId xmlns:a16="http://schemas.microsoft.com/office/drawing/2014/main" id="{26681FF9-710E-4244-A932-5D520CECE0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8175" y="0"/>
            <a:ext cx="7867650" cy="6864350"/>
          </a:xfrm>
        </p:spPr>
      </p:pic>
      <p:pic>
        <p:nvPicPr>
          <p:cNvPr id="51205" name="内容占位符 5">
            <a:extLst>
              <a:ext uri="{FF2B5EF4-FFF2-40B4-BE49-F238E27FC236}">
                <a16:creationId xmlns:a16="http://schemas.microsoft.com/office/drawing/2014/main" id="{94FB485C-692B-4F05-B8C6-C7A789D9BF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0"/>
            <a:ext cx="16716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51206" name="内容占位符 5">
            <a:extLst>
              <a:ext uri="{FF2B5EF4-FFF2-40B4-BE49-F238E27FC236}">
                <a16:creationId xmlns:a16="http://schemas.microsoft.com/office/drawing/2014/main" id="{EDD0A13E-FB26-47FB-ACA0-984D3E638F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0"/>
            <a:ext cx="16716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8C1AA974-F23F-4816-8985-11671D3D17AE}"/>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F130638-17FF-4500-A6DA-BB87970DDB9E}"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46</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55299" name="内容占位符 2">
            <a:extLst>
              <a:ext uri="{FF2B5EF4-FFF2-40B4-BE49-F238E27FC236}">
                <a16:creationId xmlns:a16="http://schemas.microsoft.com/office/drawing/2014/main" id="{C6A4EA14-8AEF-4342-8B19-039D95BBA177}"/>
              </a:ext>
            </a:extLst>
          </p:cNvPr>
          <p:cNvSpPr>
            <a:spLocks noGrp="1" noChangeArrowheads="1"/>
          </p:cNvSpPr>
          <p:nvPr>
            <p:ph idx="1"/>
          </p:nvPr>
        </p:nvSpPr>
        <p:spPr>
          <a:xfrm>
            <a:off x="342900" y="188640"/>
            <a:ext cx="8458200" cy="4495800"/>
          </a:xfrm>
        </p:spPr>
        <p:txBody>
          <a:bodyPr/>
          <a:lstStyle/>
          <a:p>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因现实中另一半与您在网络上憧憬的形象之间的差异而产生的落差程度的总体均值是否等于</a:t>
            </a:r>
            <a:r>
              <a:rPr lang="en-US" altLang="zh-CN" sz="2400" dirty="0">
                <a:solidFill>
                  <a:srgbClr val="FFFF00"/>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2.11</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a:t>
            </a:r>
            <a:r>
              <a:rPr lang="zh-CN" altLang="en-US" sz="2400" dirty="0">
                <a:latin typeface="黑体" panose="02010609060101010101" pitchFamily="49" charset="-122"/>
                <a:ea typeface="黑体" panose="02010609060101010101" pitchFamily="49" charset="-122"/>
              </a:rPr>
              <a:t>不</a:t>
            </a:r>
            <a:r>
              <a:rPr lang="zh-CN" altLang="zh-CN" sz="2400" dirty="0">
                <a:latin typeface="黑体" panose="02010609060101010101" pitchFamily="49" charset="-122"/>
                <a:ea typeface="黑体" panose="02010609060101010101" pitchFamily="49" charset="-122"/>
              </a:rPr>
              <a:t>拒绝原假设，即</a:t>
            </a:r>
            <a:r>
              <a:rPr lang="en-US" altLang="zh-CN" sz="2400" dirty="0">
                <a:latin typeface="黑体" panose="02010609060101010101" pitchFamily="49" charset="-122"/>
                <a:ea typeface="黑体" panose="02010609060101010101" pitchFamily="49" charset="-122"/>
              </a:rPr>
              <a:t>35</a:t>
            </a:r>
            <a:r>
              <a:rPr lang="zh-CN" altLang="zh-CN" sz="2400" dirty="0">
                <a:latin typeface="黑体" panose="02010609060101010101" pitchFamily="49" charset="-122"/>
                <a:ea typeface="黑体" panose="02010609060101010101" pitchFamily="49" charset="-122"/>
              </a:rPr>
              <a:t>名学生对应的总体均值</a:t>
            </a: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无显著差异</a:t>
            </a:r>
            <a:r>
              <a:rPr lang="zh-CN" altLang="zh-CN" sz="2400" dirty="0">
                <a:latin typeface="黑体" panose="02010609060101010101" pitchFamily="49" charset="-122"/>
                <a:ea typeface="黑体" panose="02010609060101010101" pitchFamily="49" charset="-122"/>
              </a:rPr>
              <a:t>。</a:t>
            </a:r>
          </a:p>
        </p:txBody>
      </p:sp>
      <p:sp>
        <p:nvSpPr>
          <p:cNvPr id="55300" name="标题 1">
            <a:extLst>
              <a:ext uri="{FF2B5EF4-FFF2-40B4-BE49-F238E27FC236}">
                <a16:creationId xmlns:a16="http://schemas.microsoft.com/office/drawing/2014/main" id="{DC20CBB9-D865-4ADB-8D31-A794E939885F}"/>
              </a:ext>
            </a:extLst>
          </p:cNvPr>
          <p:cNvSpPr>
            <a:spLocks noGrp="1" noChangeArrowheads="1"/>
          </p:cNvSpPr>
          <p:nvPr>
            <p:ph type="title"/>
          </p:nvPr>
        </p:nvSpPr>
        <p:spPr>
          <a:xfrm>
            <a:off x="348601" y="6250260"/>
            <a:ext cx="8458200" cy="838200"/>
          </a:xfrm>
        </p:spPr>
        <p:txBody>
          <a:bodyPr/>
          <a:lstStyle/>
          <a:p>
            <a:r>
              <a:rPr lang="zh-CN" altLang="en-US" sz="2400" b="1" dirty="0"/>
              <a:t>注：</a:t>
            </a:r>
            <a:r>
              <a:rPr lang="en-US" altLang="zh-CN" sz="2400" b="1" dirty="0"/>
              <a:t>1</a:t>
            </a:r>
            <a:r>
              <a:rPr lang="zh-CN" altLang="en-US" sz="2400" b="1" dirty="0"/>
              <a:t>对应</a:t>
            </a:r>
            <a:r>
              <a:rPr lang="zh-CN" altLang="en-US" sz="2400" b="1" dirty="0">
                <a:solidFill>
                  <a:srgbClr val="FF0000"/>
                </a:solidFill>
              </a:rPr>
              <a:t>非常小     </a:t>
            </a:r>
            <a:r>
              <a:rPr lang="en-US" altLang="zh-CN" sz="2400" b="1" dirty="0"/>
              <a:t>5</a:t>
            </a:r>
            <a:r>
              <a:rPr lang="zh-CN" altLang="en-US" sz="2400" b="1" dirty="0"/>
              <a:t>对应</a:t>
            </a:r>
            <a:r>
              <a:rPr lang="zh-CN" altLang="en-US" sz="2400" b="1" dirty="0">
                <a:solidFill>
                  <a:srgbClr val="FF0000"/>
                </a:solidFill>
              </a:rPr>
              <a:t>非常大</a:t>
            </a:r>
          </a:p>
        </p:txBody>
      </p:sp>
      <p:pic>
        <p:nvPicPr>
          <p:cNvPr id="5" name="内容占位符 5">
            <a:extLst>
              <a:ext uri="{FF2B5EF4-FFF2-40B4-BE49-F238E27FC236}">
                <a16:creationId xmlns:a16="http://schemas.microsoft.com/office/drawing/2014/main" id="{FCCF1BD3-924A-4496-8593-C528654C7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698" y="2324449"/>
            <a:ext cx="5714603" cy="403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0F536729-0B76-4433-9E12-1428C9673111}"/>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F600D31-A54B-46B2-A4C3-2CC9D040E174}"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47</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56323" name="内容占位符 2">
            <a:extLst>
              <a:ext uri="{FF2B5EF4-FFF2-40B4-BE49-F238E27FC236}">
                <a16:creationId xmlns:a16="http://schemas.microsoft.com/office/drawing/2014/main" id="{79199AFF-F8E3-4809-A7E0-4AFC92E76448}"/>
              </a:ext>
            </a:extLst>
          </p:cNvPr>
          <p:cNvSpPr>
            <a:spLocks noGrp="1" noChangeArrowheads="1"/>
          </p:cNvSpPr>
          <p:nvPr>
            <p:ph idx="1"/>
          </p:nvPr>
        </p:nvSpPr>
        <p:spPr>
          <a:xfrm>
            <a:off x="342900" y="182562"/>
            <a:ext cx="8458200" cy="4495800"/>
          </a:xfrm>
        </p:spPr>
        <p:txBody>
          <a:bodyPr/>
          <a:lstStyle/>
          <a:p>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因网上某些与本人存在差异的择偶观点而产生情绪波动的程度的总体均值是否等于</a:t>
            </a:r>
            <a:r>
              <a:rPr lang="en-US" altLang="zh-CN" sz="2400" dirty="0">
                <a:solidFill>
                  <a:srgbClr val="FFFF00"/>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1.97</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a:t>
            </a:r>
            <a:r>
              <a:rPr lang="zh-CN" altLang="en-US" sz="2400" dirty="0">
                <a:latin typeface="黑体" panose="02010609060101010101" pitchFamily="49" charset="-122"/>
                <a:ea typeface="黑体" panose="02010609060101010101" pitchFamily="49" charset="-122"/>
              </a:rPr>
              <a:t>不</a:t>
            </a:r>
            <a:r>
              <a:rPr lang="zh-CN" altLang="zh-CN" sz="2400" dirty="0">
                <a:latin typeface="黑体" panose="02010609060101010101" pitchFamily="49" charset="-122"/>
                <a:ea typeface="黑体" panose="02010609060101010101" pitchFamily="49" charset="-122"/>
              </a:rPr>
              <a:t>拒绝原假设，即</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a:t>
            </a: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之间</a:t>
            </a:r>
            <a:r>
              <a:rPr lang="zh-CN" altLang="en-US" sz="2400" dirty="0">
                <a:solidFill>
                  <a:srgbClr val="FF0000"/>
                </a:solidFill>
                <a:latin typeface="黑体" panose="02010609060101010101" pitchFamily="49" charset="-122"/>
                <a:ea typeface="黑体" panose="02010609060101010101" pitchFamily="49" charset="-122"/>
              </a:rPr>
              <a:t>无显著差异</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56324" name="标题 1">
            <a:extLst>
              <a:ext uri="{FF2B5EF4-FFF2-40B4-BE49-F238E27FC236}">
                <a16:creationId xmlns:a16="http://schemas.microsoft.com/office/drawing/2014/main" id="{6F8B8E45-A7EB-44AA-8F66-EDDD776FD3CA}"/>
              </a:ext>
            </a:extLst>
          </p:cNvPr>
          <p:cNvSpPr>
            <a:spLocks noGrp="1" noChangeArrowheads="1"/>
          </p:cNvSpPr>
          <p:nvPr>
            <p:ph type="title"/>
          </p:nvPr>
        </p:nvSpPr>
        <p:spPr>
          <a:xfrm>
            <a:off x="342900" y="6256338"/>
            <a:ext cx="8458200" cy="838200"/>
          </a:xfrm>
        </p:spPr>
        <p:txBody>
          <a:bodyPr/>
          <a:lstStyle/>
          <a:p>
            <a:r>
              <a:rPr lang="zh-CN" altLang="en-US" sz="2400" b="1" dirty="0"/>
              <a:t>注：</a:t>
            </a:r>
            <a:r>
              <a:rPr lang="en-US" altLang="zh-CN" sz="2400" b="1" dirty="0"/>
              <a:t>1</a:t>
            </a:r>
            <a:r>
              <a:rPr lang="zh-CN" altLang="en-US" sz="2400" b="1" dirty="0"/>
              <a:t>对应</a:t>
            </a:r>
            <a:r>
              <a:rPr lang="zh-CN" altLang="en-US" sz="2400" b="1" dirty="0">
                <a:solidFill>
                  <a:srgbClr val="FF0000"/>
                </a:solidFill>
              </a:rPr>
              <a:t>情绪波动非常小     </a:t>
            </a:r>
            <a:r>
              <a:rPr lang="en-US" altLang="zh-CN" sz="2400" b="1" dirty="0"/>
              <a:t>5</a:t>
            </a:r>
            <a:r>
              <a:rPr lang="zh-CN" altLang="en-US" sz="2400" b="1" dirty="0"/>
              <a:t>对应</a:t>
            </a:r>
            <a:r>
              <a:rPr lang="zh-CN" altLang="en-US" sz="2400" b="1" dirty="0">
                <a:solidFill>
                  <a:srgbClr val="FF0000"/>
                </a:solidFill>
              </a:rPr>
              <a:t>情绪波动非常大</a:t>
            </a:r>
          </a:p>
        </p:txBody>
      </p:sp>
      <p:pic>
        <p:nvPicPr>
          <p:cNvPr id="6" name="图片 5">
            <a:extLst>
              <a:ext uri="{FF2B5EF4-FFF2-40B4-BE49-F238E27FC236}">
                <a16:creationId xmlns:a16="http://schemas.microsoft.com/office/drawing/2014/main" id="{5ED5E986-F34B-4911-9388-568008CFF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49" y="2303382"/>
            <a:ext cx="5573901" cy="417361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2B951EDD-8351-40CA-AF63-637A79BBEEE2}"/>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69466A4-9A41-4266-A823-24D6FC4266DF}"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48</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57347" name="内容占位符 2">
            <a:extLst>
              <a:ext uri="{FF2B5EF4-FFF2-40B4-BE49-F238E27FC236}">
                <a16:creationId xmlns:a16="http://schemas.microsoft.com/office/drawing/2014/main" id="{814701AB-4E52-4192-8DF9-20CFAA79FB26}"/>
              </a:ext>
            </a:extLst>
          </p:cNvPr>
          <p:cNvSpPr>
            <a:spLocks noGrp="1" noChangeArrowheads="1"/>
          </p:cNvSpPr>
          <p:nvPr>
            <p:ph idx="1"/>
          </p:nvPr>
        </p:nvSpPr>
        <p:spPr>
          <a:xfrm>
            <a:off x="342900" y="232777"/>
            <a:ext cx="8458200" cy="4495800"/>
          </a:xfrm>
        </p:spPr>
        <p:txBody>
          <a:bodyPr/>
          <a:lstStyle/>
          <a:p>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对于网络中那些与本人的择偶标准相悖或差距较大言论的接受程度的总体均值是否等于</a:t>
            </a:r>
            <a:r>
              <a:rPr lang="en-US" altLang="zh-CN" sz="2400" dirty="0">
                <a:solidFill>
                  <a:srgbClr val="FFFF00"/>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（样本</a:t>
            </a:r>
            <a:r>
              <a:rPr lang="en-US" altLang="zh-CN" sz="2400" dirty="0">
                <a:latin typeface="黑体" panose="02010609060101010101" pitchFamily="49" charset="-122"/>
                <a:ea typeface="黑体" panose="02010609060101010101" pitchFamily="49" charset="-122"/>
              </a:rPr>
              <a:t>2.02</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单样本</a:t>
            </a:r>
            <a:r>
              <a:rPr lang="en-US" altLang="zh-CN" sz="2400" dirty="0">
                <a:solidFill>
                  <a:srgbClr val="FFFF00"/>
                </a:solidFill>
                <a:latin typeface="黑体" panose="02010609060101010101" pitchFamily="49" charset="-122"/>
                <a:ea typeface="黑体" panose="02010609060101010101" pitchFamily="49" charset="-122"/>
              </a:rPr>
              <a:t>T</a:t>
            </a:r>
            <a:r>
              <a:rPr lang="zh-CN" altLang="en-US" sz="2400" dirty="0">
                <a:solidFill>
                  <a:srgbClr val="FFFF00"/>
                </a:solidFill>
                <a:latin typeface="黑体" panose="02010609060101010101" pitchFamily="49" charset="-122"/>
                <a:ea typeface="黑体" panose="02010609060101010101" pitchFamily="49" charset="-122"/>
              </a:rPr>
              <a:t>检验</a:t>
            </a:r>
            <a:endParaRPr lang="en-US" altLang="zh-CN" sz="2400" dirty="0">
              <a:solidFill>
                <a:srgbClr val="FFFF00"/>
              </a:solidFill>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结论：</a:t>
            </a:r>
            <a:r>
              <a:rPr lang="zh-CN" altLang="en-US" sz="2400" dirty="0">
                <a:latin typeface="黑体" panose="02010609060101010101" pitchFamily="49" charset="-122"/>
                <a:ea typeface="黑体" panose="02010609060101010101" pitchFamily="49" charset="-122"/>
              </a:rPr>
              <a:t>不</a:t>
            </a:r>
            <a:r>
              <a:rPr lang="zh-CN" altLang="zh-CN" sz="2400" dirty="0">
                <a:latin typeface="黑体" panose="02010609060101010101" pitchFamily="49" charset="-122"/>
                <a:ea typeface="黑体" panose="02010609060101010101" pitchFamily="49" charset="-122"/>
              </a:rPr>
              <a:t>拒绝原假设，即</a:t>
            </a:r>
            <a:r>
              <a:rPr lang="en-US" altLang="zh-CN" sz="2400" dirty="0">
                <a:latin typeface="黑体" panose="02010609060101010101" pitchFamily="49" charset="-122"/>
                <a:ea typeface="黑体" panose="02010609060101010101" pitchFamily="49" charset="-122"/>
              </a:rPr>
              <a:t>200</a:t>
            </a:r>
            <a:r>
              <a:rPr lang="zh-CN" altLang="zh-CN" sz="2400" dirty="0">
                <a:latin typeface="黑体" panose="02010609060101010101" pitchFamily="49" charset="-122"/>
                <a:ea typeface="黑体" panose="02010609060101010101" pitchFamily="49" charset="-122"/>
              </a:rPr>
              <a:t>名学生对应的总体均值</a:t>
            </a: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之间</a:t>
            </a:r>
            <a:r>
              <a:rPr lang="zh-CN" altLang="en-US" sz="2400" dirty="0">
                <a:solidFill>
                  <a:srgbClr val="FF0000"/>
                </a:solidFill>
                <a:latin typeface="黑体" panose="02010609060101010101" pitchFamily="49" charset="-122"/>
                <a:ea typeface="黑体" panose="02010609060101010101" pitchFamily="49" charset="-122"/>
              </a:rPr>
              <a:t>无显著差异</a:t>
            </a:r>
            <a:r>
              <a:rPr lang="zh-CN" altLang="zh-CN" sz="2400" dirty="0">
                <a:latin typeface="黑体" panose="02010609060101010101" pitchFamily="49" charset="-122"/>
                <a:ea typeface="黑体" panose="02010609060101010101" pitchFamily="49" charset="-122"/>
              </a:rPr>
              <a:t>。</a:t>
            </a:r>
          </a:p>
        </p:txBody>
      </p:sp>
      <p:sp>
        <p:nvSpPr>
          <p:cNvPr id="57348" name="标题 1">
            <a:extLst>
              <a:ext uri="{FF2B5EF4-FFF2-40B4-BE49-F238E27FC236}">
                <a16:creationId xmlns:a16="http://schemas.microsoft.com/office/drawing/2014/main" id="{3CE45A3F-F398-41FD-809A-87741FA8B971}"/>
              </a:ext>
            </a:extLst>
          </p:cNvPr>
          <p:cNvSpPr>
            <a:spLocks noGrp="1" noChangeArrowheads="1"/>
          </p:cNvSpPr>
          <p:nvPr>
            <p:ph type="title"/>
          </p:nvPr>
        </p:nvSpPr>
        <p:spPr>
          <a:xfrm>
            <a:off x="342900" y="6206123"/>
            <a:ext cx="8458200" cy="838200"/>
          </a:xfrm>
        </p:spPr>
        <p:txBody>
          <a:bodyPr/>
          <a:lstStyle/>
          <a:p>
            <a:r>
              <a:rPr lang="zh-CN" altLang="en-US" sz="2400" b="1" dirty="0"/>
              <a:t>注：</a:t>
            </a:r>
            <a:r>
              <a:rPr lang="en-US" altLang="zh-CN" sz="2400" b="1" dirty="0"/>
              <a:t>1</a:t>
            </a:r>
            <a:r>
              <a:rPr lang="zh-CN" altLang="en-US" sz="2400" b="1" dirty="0"/>
              <a:t>对应</a:t>
            </a:r>
            <a:r>
              <a:rPr lang="zh-CN" altLang="en-US" sz="2400" b="1" dirty="0">
                <a:solidFill>
                  <a:srgbClr val="FF0000"/>
                </a:solidFill>
              </a:rPr>
              <a:t>坚持己见     </a:t>
            </a:r>
            <a:r>
              <a:rPr lang="en-US" altLang="zh-CN" sz="2400" b="1" dirty="0"/>
              <a:t>5</a:t>
            </a:r>
            <a:r>
              <a:rPr lang="zh-CN" altLang="en-US" sz="2400" b="1" dirty="0"/>
              <a:t>对应</a:t>
            </a:r>
            <a:r>
              <a:rPr lang="zh-CN" altLang="en-US" sz="2400" b="1" dirty="0">
                <a:solidFill>
                  <a:srgbClr val="FF0000"/>
                </a:solidFill>
              </a:rPr>
              <a:t>完全接受</a:t>
            </a:r>
          </a:p>
        </p:txBody>
      </p:sp>
      <p:pic>
        <p:nvPicPr>
          <p:cNvPr id="5" name="内容占位符 5">
            <a:extLst>
              <a:ext uri="{FF2B5EF4-FFF2-40B4-BE49-F238E27FC236}">
                <a16:creationId xmlns:a16="http://schemas.microsoft.com/office/drawing/2014/main" id="{47D2EAD9-57A0-4679-A7B3-21D04F943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298" y="2390012"/>
            <a:ext cx="5495404" cy="395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B66A798E-0905-4E3F-8899-DE00427B75D2}"/>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B782094-48A9-4E51-836D-18A08884B0DB}"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49</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58371" name="内容占位符 2">
            <a:extLst>
              <a:ext uri="{FF2B5EF4-FFF2-40B4-BE49-F238E27FC236}">
                <a16:creationId xmlns:a16="http://schemas.microsoft.com/office/drawing/2014/main" id="{A010F4E9-C40F-424F-9536-554B8BF184B5}"/>
              </a:ext>
            </a:extLst>
          </p:cNvPr>
          <p:cNvSpPr>
            <a:spLocks noGrp="1" noChangeArrowheads="1"/>
          </p:cNvSpPr>
          <p:nvPr>
            <p:ph idx="1"/>
          </p:nvPr>
        </p:nvSpPr>
        <p:spPr>
          <a:xfrm>
            <a:off x="395288" y="333375"/>
            <a:ext cx="8458200" cy="6096000"/>
          </a:xfrm>
        </p:spPr>
        <p:txBody>
          <a:bodyPr/>
          <a:lstStyle/>
          <a:p>
            <a:r>
              <a:rPr lang="zh-CN" altLang="en-US" sz="2400" dirty="0">
                <a:latin typeface="黑体" panose="02010609060101010101" pitchFamily="49" charset="-122"/>
                <a:ea typeface="黑体" panose="02010609060101010101" pitchFamily="49" charset="-122"/>
              </a:rPr>
              <a:t>研究问题：</a:t>
            </a:r>
            <a:r>
              <a:rPr lang="zh-CN" altLang="zh-CN" sz="2400" dirty="0">
                <a:latin typeface="黑体" panose="02010609060101010101" pitchFamily="49" charset="-122"/>
                <a:ea typeface="黑体" panose="02010609060101010101" pitchFamily="49" charset="-122"/>
              </a:rPr>
              <a:t>汕大学生因网上与其存在差异的择偶观点而产生情绪波动程度</a:t>
            </a:r>
            <a:r>
              <a:rPr lang="zh-CN" altLang="en-US" sz="2400" dirty="0">
                <a:latin typeface="黑体" panose="02010609060101010101" pitchFamily="49" charset="-122"/>
                <a:ea typeface="黑体" panose="02010609060101010101" pitchFamily="49" charset="-122"/>
              </a:rPr>
              <a:t>（定距）</a:t>
            </a:r>
            <a:r>
              <a:rPr lang="zh-CN" altLang="zh-CN" sz="2400" dirty="0">
                <a:latin typeface="黑体" panose="02010609060101010101" pitchFamily="49" charset="-122"/>
                <a:ea typeface="黑体" panose="02010609060101010101" pitchFamily="49" charset="-122"/>
              </a:rPr>
              <a:t>与汕大学生对于网络中与其相悖或差距较大的择偶标准的态度</a:t>
            </a:r>
            <a:r>
              <a:rPr lang="zh-CN" altLang="en-US" sz="2400" dirty="0">
                <a:latin typeface="黑体" panose="02010609060101010101" pitchFamily="49" charset="-122"/>
                <a:ea typeface="黑体" panose="02010609060101010101" pitchFamily="49" charset="-122"/>
              </a:rPr>
              <a:t>（定距）</a:t>
            </a:r>
            <a:r>
              <a:rPr lang="zh-CN" altLang="zh-CN" sz="2400" dirty="0">
                <a:latin typeface="黑体" panose="02010609060101010101" pitchFamily="49" charset="-122"/>
                <a:ea typeface="黑体" panose="02010609060101010101" pitchFamily="49" charset="-122"/>
              </a:rPr>
              <a:t>的相关性。</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分析方法：</a:t>
            </a:r>
            <a:r>
              <a:rPr lang="zh-CN" altLang="en-US" sz="2400" dirty="0">
                <a:solidFill>
                  <a:srgbClr val="FFFF00"/>
                </a:solidFill>
                <a:latin typeface="黑体" panose="02010609060101010101" pitchFamily="49" charset="-122"/>
                <a:ea typeface="黑体" panose="02010609060101010101" pitchFamily="49" charset="-122"/>
              </a:rPr>
              <a:t>等级（积差）相关</a:t>
            </a:r>
            <a:endParaRPr lang="en-US" altLang="zh-CN" sz="2400" dirty="0">
              <a:solidFill>
                <a:srgbClr val="FFFF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F62E56B8-238E-469B-8B55-9A2EBF320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824" y="2014313"/>
            <a:ext cx="5896351" cy="44150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E7389E5-45B1-4B29-8CA2-45DA1B619E0A}"/>
              </a:ext>
            </a:extLst>
          </p:cNvPr>
          <p:cNvSpPr>
            <a:spLocks noGrp="1" noChangeArrowheads="1"/>
          </p:cNvSpPr>
          <p:nvPr>
            <p:ph type="title"/>
          </p:nvPr>
        </p:nvSpPr>
        <p:spPr>
          <a:xfrm>
            <a:off x="342900" y="342900"/>
            <a:ext cx="8458200" cy="838200"/>
          </a:xfrm>
        </p:spPr>
        <p:txBody>
          <a:bodyPr/>
          <a:lstStyle/>
          <a:p>
            <a:r>
              <a:rPr lang="en-US" altLang="zh-CN"/>
              <a:t>【2】</a:t>
            </a:r>
            <a:r>
              <a:rPr lang="zh-CN" altLang="en-US"/>
              <a:t>抽样方法之主要手段</a:t>
            </a:r>
          </a:p>
        </p:txBody>
      </p:sp>
      <p:sp>
        <p:nvSpPr>
          <p:cNvPr id="9219" name="内容占位符 2">
            <a:extLst>
              <a:ext uri="{FF2B5EF4-FFF2-40B4-BE49-F238E27FC236}">
                <a16:creationId xmlns:a16="http://schemas.microsoft.com/office/drawing/2014/main" id="{E4331993-7487-4845-A9A9-A5555D3EB1F0}"/>
              </a:ext>
            </a:extLst>
          </p:cNvPr>
          <p:cNvSpPr>
            <a:spLocks noGrp="1" noChangeArrowheads="1"/>
          </p:cNvSpPr>
          <p:nvPr>
            <p:ph idx="1"/>
          </p:nvPr>
        </p:nvSpPr>
        <p:spPr>
          <a:xfrm>
            <a:off x="250825" y="1600200"/>
            <a:ext cx="8740775" cy="4495800"/>
          </a:xfrm>
        </p:spPr>
        <p:txBody>
          <a:bodyPr/>
          <a:lstStyle/>
          <a:p>
            <a:pPr marL="0" indent="0" algn="just">
              <a:buFont typeface="Symbol" panose="05050102010706020507" pitchFamily="18" charset="2"/>
              <a:buNone/>
            </a:pPr>
            <a:r>
              <a:rPr lang="zh-CN" altLang="en-US">
                <a:solidFill>
                  <a:srgbClr val="FFFF00"/>
                </a:solidFill>
                <a:latin typeface="黑体" panose="02010609060101010101" pitchFamily="49" charset="-122"/>
                <a:ea typeface="黑体" panose="02010609060101010101" pitchFamily="49" charset="-122"/>
              </a:rPr>
              <a:t>方法</a:t>
            </a:r>
            <a:r>
              <a:rPr lang="zh-CN" altLang="en-US">
                <a:latin typeface="黑体" panose="02010609060101010101" pitchFamily="49" charset="-122"/>
                <a:ea typeface="黑体" panose="02010609060101010101" pitchFamily="49" charset="-122"/>
              </a:rPr>
              <a:t>：对汕大</a:t>
            </a:r>
            <a:r>
              <a:rPr lang="en-US" altLang="zh-CN">
                <a:latin typeface="黑体" panose="02010609060101010101" pitchFamily="49" charset="-122"/>
                <a:ea typeface="黑体" panose="02010609060101010101" pitchFamily="49" charset="-122"/>
              </a:rPr>
              <a:t>7359</a:t>
            </a:r>
            <a:r>
              <a:rPr lang="zh-CN" altLang="en-US">
                <a:latin typeface="黑体" panose="02010609060101010101" pitchFamily="49" charset="-122"/>
                <a:ea typeface="黑体" panose="02010609060101010101" pitchFamily="49" charset="-122"/>
              </a:rPr>
              <a:t>名学生进行</a:t>
            </a:r>
            <a:r>
              <a:rPr lang="zh-CN" altLang="en-US">
                <a:solidFill>
                  <a:srgbClr val="FFFF00"/>
                </a:solidFill>
                <a:latin typeface="黑体" panose="02010609060101010101" pitchFamily="49" charset="-122"/>
                <a:ea typeface="黑体" panose="02010609060101010101" pitchFamily="49" charset="-122"/>
              </a:rPr>
              <a:t>分层随机抽样</a:t>
            </a:r>
            <a:r>
              <a:rPr lang="zh-CN" altLang="en-US">
                <a:latin typeface="黑体" panose="02010609060101010101" pitchFamily="49" charset="-122"/>
                <a:ea typeface="黑体" panose="02010609060101010101" pitchFamily="49" charset="-122"/>
              </a:rPr>
              <a:t>得到样本数为</a:t>
            </a:r>
            <a:r>
              <a:rPr lang="en-US" altLang="zh-CN">
                <a:solidFill>
                  <a:srgbClr val="FFFF00"/>
                </a:solidFill>
                <a:latin typeface="黑体" panose="02010609060101010101" pitchFamily="49" charset="-122"/>
                <a:ea typeface="黑体" panose="02010609060101010101" pitchFamily="49" charset="-122"/>
              </a:rPr>
              <a:t>500</a:t>
            </a:r>
            <a:r>
              <a:rPr lang="zh-CN" altLang="en-US">
                <a:latin typeface="黑体" panose="02010609060101010101" pitchFamily="49" charset="-122"/>
                <a:ea typeface="黑体" panose="02010609060101010101" pitchFamily="49" charset="-122"/>
              </a:rPr>
              <a:t>的邮箱集。</a:t>
            </a:r>
            <a:endParaRPr lang="en-US" altLang="zh-CN">
              <a:latin typeface="黑体" panose="02010609060101010101" pitchFamily="49" charset="-122"/>
              <a:ea typeface="黑体" panose="02010609060101010101" pitchFamily="49" charset="-122"/>
            </a:endParaRPr>
          </a:p>
          <a:p>
            <a:pPr marL="0" indent="0" algn="just">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lgn="just">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lgn="just">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a:solidFill>
                  <a:srgbClr val="FFFF00"/>
                </a:solidFill>
                <a:latin typeface="黑体" panose="02010609060101010101" pitchFamily="49" charset="-122"/>
                <a:ea typeface="黑体" panose="02010609060101010101" pitchFamily="49" charset="-122"/>
              </a:rPr>
              <a:t>工具</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MATLAB</a:t>
            </a:r>
            <a:r>
              <a:rPr lang="zh-CN" altLang="en-US">
                <a:latin typeface="黑体" panose="02010609060101010101" pitchFamily="49" charset="-122"/>
                <a:ea typeface="黑体" panose="02010609060101010101" pitchFamily="49" charset="-122"/>
              </a:rPr>
              <a:t>的随机数函数和读取</a:t>
            </a:r>
            <a:r>
              <a:rPr lang="en-US" altLang="zh-CN">
                <a:latin typeface="黑体" panose="02010609060101010101" pitchFamily="49" charset="-122"/>
                <a:ea typeface="黑体" panose="02010609060101010101" pitchFamily="49" charset="-122"/>
              </a:rPr>
              <a:t>EXCEL</a:t>
            </a:r>
            <a:r>
              <a:rPr lang="zh-CN" altLang="en-US">
                <a:latin typeface="黑体" panose="02010609060101010101" pitchFamily="49" charset="-122"/>
                <a:ea typeface="黑体" panose="02010609060101010101" pitchFamily="49" charset="-122"/>
              </a:rPr>
              <a:t>函数。</a:t>
            </a: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zh-CN" altLang="en-US">
              <a:latin typeface="黑体" panose="02010609060101010101" pitchFamily="49" charset="-122"/>
              <a:ea typeface="黑体" panose="02010609060101010101" pitchFamily="49" charset="-122"/>
            </a:endParaRPr>
          </a:p>
        </p:txBody>
      </p:sp>
      <p:sp>
        <p:nvSpPr>
          <p:cNvPr id="9220" name="灯片编号占位符 3">
            <a:extLst>
              <a:ext uri="{FF2B5EF4-FFF2-40B4-BE49-F238E27FC236}">
                <a16:creationId xmlns:a16="http://schemas.microsoft.com/office/drawing/2014/main" id="{A08E13E4-E77B-4F8F-8DDC-DA2489DDC479}"/>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53F4656-007C-424E-B54E-1A09FF09704C}"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5</a:t>
            </a:fld>
            <a:endParaRPr kumimoji="0" lang="en-US" altLang="zh-CN" sz="1400">
              <a:solidFill>
                <a:schemeClr val="tx1"/>
              </a:solidFill>
              <a:latin typeface="Times New Roman" panose="02020603050405020304" pitchFamily="18" charset="0"/>
              <a:ea typeface="宋体" panose="02010600030101010101" pitchFamily="2" charset="-122"/>
            </a:endParaRPr>
          </a:p>
        </p:txBody>
      </p:sp>
      <p:graphicFrame>
        <p:nvGraphicFramePr>
          <p:cNvPr id="9221" name="对象 4">
            <a:extLst>
              <a:ext uri="{FF2B5EF4-FFF2-40B4-BE49-F238E27FC236}">
                <a16:creationId xmlns:a16="http://schemas.microsoft.com/office/drawing/2014/main" id="{14D7F8A0-F9F9-4336-A0B2-065CC36D99E4}"/>
              </a:ext>
            </a:extLst>
          </p:cNvPr>
          <p:cNvGraphicFramePr>
            <a:graphicFrameLocks noChangeAspect="1"/>
          </p:cNvGraphicFramePr>
          <p:nvPr/>
        </p:nvGraphicFramePr>
        <p:xfrm>
          <a:off x="684213" y="2781300"/>
          <a:ext cx="7639050" cy="1511300"/>
        </p:xfrm>
        <a:graphic>
          <a:graphicData uri="http://schemas.openxmlformats.org/presentationml/2006/ole">
            <mc:AlternateContent xmlns:mc="http://schemas.openxmlformats.org/markup-compatibility/2006">
              <mc:Choice xmlns:v="urn:schemas-microsoft-com:vml" Requires="v">
                <p:oleObj spid="_x0000_s9238" name="Equation" r:id="rId3" imgW="2438400" imgH="482600" progId="Equation.DSMT4">
                  <p:embed/>
                </p:oleObj>
              </mc:Choice>
              <mc:Fallback>
                <p:oleObj name="Equation" r:id="rId3" imgW="2438400" imgH="482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81300"/>
                        <a:ext cx="7639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A1F03-FA1E-4616-8FE1-BEEA08D137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B632CE2-00DB-45F1-9413-DB01077DB580}"/>
              </a:ext>
            </a:extLst>
          </p:cNvPr>
          <p:cNvSpPr>
            <a:spLocks noGrp="1"/>
          </p:cNvSpPr>
          <p:nvPr>
            <p:ph idx="1"/>
          </p:nvPr>
        </p:nvSpPr>
        <p:spPr/>
        <p:txBody>
          <a:bodyPr/>
          <a:lstStyle/>
          <a:p>
            <a:r>
              <a:rPr lang="zh-CN" altLang="en-US" dirty="0"/>
              <a:t>部分研究过程：观察数据分布</a:t>
            </a:r>
            <a:r>
              <a:rPr lang="en-US" altLang="zh-CN" dirty="0"/>
              <a:t>&gt;</a:t>
            </a:r>
            <a:r>
              <a:rPr lang="zh-CN" altLang="en-US" dirty="0"/>
              <a:t>提出关于正态分布的原假设和备择假设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t>，选择备选假设，采用斯皮尔曼相关系数计算</a:t>
            </a:r>
            <a:r>
              <a:rPr lang="en-US" altLang="zh-CN" dirty="0"/>
              <a:t>&gt;</a:t>
            </a:r>
            <a:r>
              <a:rPr lang="zh-CN" altLang="en-US" dirty="0"/>
              <a:t>再提关于相关系数的原假设和备择假设</a:t>
            </a:r>
            <a:r>
              <a:rPr lang="en-US" altLang="zh-CN" dirty="0"/>
              <a:t>&gt;</a:t>
            </a:r>
            <a:r>
              <a:rPr lang="zh-CN" altLang="en-US" dirty="0">
                <a:solidFill>
                  <a:srgbClr val="FF0000"/>
                </a:solidFill>
              </a:rPr>
              <a:t>计算得</a:t>
            </a:r>
            <a:r>
              <a:rPr lang="en-US" altLang="zh-CN" dirty="0">
                <a:solidFill>
                  <a:srgbClr val="FF0000"/>
                </a:solidFill>
              </a:rPr>
              <a:t>p=0.000&lt;0.05</a:t>
            </a:r>
            <a:r>
              <a:rPr lang="zh-CN" altLang="en-US" dirty="0">
                <a:solidFill>
                  <a:srgbClr val="FF0000"/>
                </a:solidFill>
              </a:rPr>
              <a:t>，</a:t>
            </a:r>
            <a:r>
              <a:rPr lang="en-US" altLang="zh-CN" dirty="0">
                <a:solidFill>
                  <a:srgbClr val="FF0000"/>
                </a:solidFill>
              </a:rPr>
              <a:t>0.3&lt;r=0.478&lt;0.5</a:t>
            </a:r>
            <a:r>
              <a:rPr lang="zh-CN" altLang="en-US" dirty="0"/>
              <a:t>分析得结论。（完整研究过程</a:t>
            </a:r>
            <a:r>
              <a:rPr lang="zh-CN" altLang="en-US" b="1" dirty="0">
                <a:latin typeface="+mj-ea"/>
              </a:rPr>
              <a:t>见分析报告</a:t>
            </a:r>
            <a:r>
              <a:rPr lang="zh-CN" altLang="en-US" dirty="0"/>
              <a:t>）</a:t>
            </a:r>
            <a:endParaRPr lang="en-US" altLang="zh-CN" dirty="0"/>
          </a:p>
        </p:txBody>
      </p:sp>
      <p:sp>
        <p:nvSpPr>
          <p:cNvPr id="4" name="灯片编号占位符 3">
            <a:extLst>
              <a:ext uri="{FF2B5EF4-FFF2-40B4-BE49-F238E27FC236}">
                <a16:creationId xmlns:a16="http://schemas.microsoft.com/office/drawing/2014/main" id="{5539DF37-724B-4E80-890C-A473E9E294DD}"/>
              </a:ext>
            </a:extLst>
          </p:cNvPr>
          <p:cNvSpPr>
            <a:spLocks noGrp="1"/>
          </p:cNvSpPr>
          <p:nvPr>
            <p:ph type="sldNum" sz="quarter" idx="10"/>
          </p:nvPr>
        </p:nvSpPr>
        <p:spPr/>
        <p:txBody>
          <a:bodyPr/>
          <a:lstStyle/>
          <a:p>
            <a:pPr>
              <a:defRPr/>
            </a:pPr>
            <a:fld id="{A5ED0C4D-C7BA-4970-B9BC-19AC167BCAFA}" type="slidenum">
              <a:rPr lang="en-US" altLang="zh-CN" smtClean="0"/>
              <a:pPr>
                <a:defRPr/>
              </a:pPr>
              <a:t>50</a:t>
            </a:fld>
            <a:endParaRPr lang="en-US" altLang="zh-CN"/>
          </a:p>
        </p:txBody>
      </p:sp>
    </p:spTree>
    <p:extLst>
      <p:ext uri="{BB962C8B-B14F-4D97-AF65-F5344CB8AC3E}">
        <p14:creationId xmlns:p14="http://schemas.microsoft.com/office/powerpoint/2010/main" val="3747262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A5239-E759-4F7F-9D6D-B5E5B3F88AA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60497B-0ACB-4A4C-8302-B10C65100F2F}"/>
              </a:ext>
            </a:extLst>
          </p:cNvPr>
          <p:cNvSpPr>
            <a:spLocks noGrp="1"/>
          </p:cNvSpPr>
          <p:nvPr>
            <p:ph idx="1"/>
          </p:nvPr>
        </p:nvSpPr>
        <p:spPr/>
        <p:txBody>
          <a:bodyPr/>
          <a:lstStyle/>
          <a:p>
            <a:r>
              <a:rPr lang="zh-CN" altLang="zh-CN" dirty="0">
                <a:latin typeface="黑体" panose="02010609060101010101" pitchFamily="49" charset="-122"/>
                <a:ea typeface="黑体" panose="02010609060101010101" pitchFamily="49" charset="-122"/>
              </a:rPr>
              <a:t>结论：汕大学生因网上与其存在差异的择偶观点而产生情绪波动程度与汕大学生对于网络中与其相悖或差距较大的择偶标准的态度</a:t>
            </a:r>
            <a:r>
              <a:rPr lang="zh-CN" altLang="zh-CN" dirty="0">
                <a:solidFill>
                  <a:srgbClr val="FF0000"/>
                </a:solidFill>
                <a:latin typeface="黑体" panose="02010609060101010101" pitchFamily="49" charset="-122"/>
                <a:ea typeface="黑体" panose="02010609060101010101" pitchFamily="49" charset="-122"/>
              </a:rPr>
              <a:t>中度相关</a:t>
            </a:r>
            <a:r>
              <a:rPr lang="zh-CN" altLang="zh-CN" dirty="0">
                <a:latin typeface="黑体" panose="02010609060101010101" pitchFamily="49" charset="-122"/>
                <a:ea typeface="黑体" panose="02010609060101010101" pitchFamily="49" charset="-122"/>
              </a:rPr>
              <a:t>，汕大学生因网上与其存在差异的择偶观点而产生情绪波动程度越高，汕大学生对于网络中与其相悖或差距较大的择偶标准的态度越倾向于</a:t>
            </a:r>
            <a:r>
              <a:rPr lang="zh-CN" altLang="en-US" dirty="0">
                <a:latin typeface="黑体" panose="02010609060101010101" pitchFamily="49" charset="-122"/>
                <a:ea typeface="黑体" panose="02010609060101010101" pitchFamily="49" charset="-122"/>
              </a:rPr>
              <a:t>坚持己见</a:t>
            </a:r>
            <a:r>
              <a:rPr lang="zh-CN" altLang="zh-CN" dirty="0">
                <a:latin typeface="黑体" panose="02010609060101010101" pitchFamily="49" charset="-122"/>
                <a:ea typeface="黑体" panose="02010609060101010101" pitchFamily="49" charset="-122"/>
              </a:rPr>
              <a:t>。</a:t>
            </a:r>
          </a:p>
        </p:txBody>
      </p:sp>
      <p:sp>
        <p:nvSpPr>
          <p:cNvPr id="4" name="灯片编号占位符 3">
            <a:extLst>
              <a:ext uri="{FF2B5EF4-FFF2-40B4-BE49-F238E27FC236}">
                <a16:creationId xmlns:a16="http://schemas.microsoft.com/office/drawing/2014/main" id="{F8F0401A-9942-49E5-985F-F85C1B763F24}"/>
              </a:ext>
            </a:extLst>
          </p:cNvPr>
          <p:cNvSpPr>
            <a:spLocks noGrp="1"/>
          </p:cNvSpPr>
          <p:nvPr>
            <p:ph type="sldNum" sz="quarter" idx="10"/>
          </p:nvPr>
        </p:nvSpPr>
        <p:spPr/>
        <p:txBody>
          <a:bodyPr/>
          <a:lstStyle/>
          <a:p>
            <a:pPr>
              <a:defRPr/>
            </a:pPr>
            <a:fld id="{A5ED0C4D-C7BA-4970-B9BC-19AC167BCAFA}" type="slidenum">
              <a:rPr lang="en-US" altLang="zh-CN" smtClean="0"/>
              <a:pPr>
                <a:defRPr/>
              </a:pPr>
              <a:t>51</a:t>
            </a:fld>
            <a:endParaRPr lang="en-US" altLang="zh-CN"/>
          </a:p>
        </p:txBody>
      </p:sp>
    </p:spTree>
    <p:extLst>
      <p:ext uri="{BB962C8B-B14F-4D97-AF65-F5344CB8AC3E}">
        <p14:creationId xmlns:p14="http://schemas.microsoft.com/office/powerpoint/2010/main" val="724774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DE86B-0C7D-4C10-B1EB-29E2C96C32AE}"/>
              </a:ext>
            </a:extLst>
          </p:cNvPr>
          <p:cNvSpPr>
            <a:spLocks noGrp="1"/>
          </p:cNvSpPr>
          <p:nvPr>
            <p:ph type="title"/>
          </p:nvPr>
        </p:nvSpPr>
        <p:spPr>
          <a:xfrm>
            <a:off x="533400" y="-88507"/>
            <a:ext cx="8458200" cy="838200"/>
          </a:xfrm>
        </p:spPr>
        <p:txBody>
          <a:bodyPr/>
          <a:lstStyle/>
          <a:p>
            <a:r>
              <a:rPr lang="zh-CN" altLang="en-US" sz="3200" dirty="0"/>
              <a:t>结论与解释</a:t>
            </a:r>
          </a:p>
        </p:txBody>
      </p:sp>
      <p:sp>
        <p:nvSpPr>
          <p:cNvPr id="3" name="内容占位符 2">
            <a:extLst>
              <a:ext uri="{FF2B5EF4-FFF2-40B4-BE49-F238E27FC236}">
                <a16:creationId xmlns:a16="http://schemas.microsoft.com/office/drawing/2014/main" id="{C4B06D1E-E218-4633-B5F4-6D6CB80E9B74}"/>
              </a:ext>
            </a:extLst>
          </p:cNvPr>
          <p:cNvSpPr>
            <a:spLocks noGrp="1"/>
          </p:cNvSpPr>
          <p:nvPr>
            <p:ph idx="1"/>
          </p:nvPr>
        </p:nvSpPr>
        <p:spPr>
          <a:xfrm>
            <a:off x="342900" y="500844"/>
            <a:ext cx="8458200" cy="5856312"/>
          </a:xfrm>
        </p:spPr>
        <p:txBody>
          <a:bodyPr/>
          <a:lstStyle/>
          <a:p>
            <a:r>
              <a:rPr lang="en-US" altLang="zh-CN" sz="2400" dirty="0"/>
              <a:t>1.</a:t>
            </a:r>
            <a:r>
              <a:rPr lang="zh-CN" altLang="zh-CN" sz="2400" dirty="0"/>
              <a:t>汕大学生理想伴侣标准处于相对稳定的状态，不易受到网络信息的影响。</a:t>
            </a:r>
          </a:p>
          <a:p>
            <a:r>
              <a:rPr lang="en-US" altLang="zh-CN" sz="2400" dirty="0"/>
              <a:t>2.</a:t>
            </a:r>
            <a:r>
              <a:rPr lang="zh-CN" altLang="zh-CN" sz="2400" dirty="0"/>
              <a:t>汕大学生一个月看的网络言情小说部数平均水平不足一部；而在看网络言情小说的时候自身代入情节的情况接近中间状态，比较倾向于没代入，即代入程度小于</a:t>
            </a:r>
            <a:r>
              <a:rPr lang="en-US" altLang="zh-CN" sz="2400" dirty="0"/>
              <a:t>50%</a:t>
            </a:r>
            <a:r>
              <a:rPr lang="zh-CN" altLang="zh-CN" sz="2400" dirty="0"/>
              <a:t>；对书中的人物特征借鉴程度也接近中间状态，比较倾向于没借鉴，即人物只借鉴不足一半的特征；对书中借鉴人物的数量不止一个，其中女生群体较男生群体借鉴了更多数量的人物。</a:t>
            </a:r>
            <a:endParaRPr lang="en-US" altLang="zh-CN" sz="2400" dirty="0"/>
          </a:p>
          <a:p>
            <a:r>
              <a:rPr lang="en-US" altLang="zh-CN" sz="2400" dirty="0"/>
              <a:t>3.</a:t>
            </a:r>
            <a:r>
              <a:rPr lang="zh-CN" altLang="zh-CN" sz="2400" dirty="0"/>
              <a:t>网络信息对理想伴侣标准的塑造贡献比较小。针对男女群体，言情类小说、影视剧和网络中他人对理想伴侣的看法影响女生群体程度较男生群体大，其他方面则两个群体影响程度无显著差异。</a:t>
            </a:r>
            <a:endParaRPr lang="zh-CN" altLang="en-US" sz="2400" dirty="0"/>
          </a:p>
          <a:p>
            <a:r>
              <a:rPr lang="en-US" altLang="zh-CN" sz="2400" dirty="0"/>
              <a:t>4.</a:t>
            </a:r>
            <a:r>
              <a:rPr lang="zh-CN" altLang="zh-CN" sz="2400" dirty="0"/>
              <a:t>网络信息对汕大学生理想伴侣标准各个方面的影响程度可按程度从深到浅进行排序：性格→拥有相同或相似的兴趣→外形→年龄→家境和地域。家境方面男生群体受网络信息影响程度显著小于女生群体</a:t>
            </a:r>
            <a:r>
              <a:rPr lang="zh-CN" altLang="en-US" sz="2400" dirty="0"/>
              <a:t>。</a:t>
            </a:r>
            <a:endParaRPr lang="zh-CN" altLang="zh-CN" sz="2400" dirty="0"/>
          </a:p>
          <a:p>
            <a:endParaRPr lang="zh-CN" altLang="en-US" dirty="0"/>
          </a:p>
        </p:txBody>
      </p:sp>
      <p:sp>
        <p:nvSpPr>
          <p:cNvPr id="4" name="灯片编号占位符 3">
            <a:extLst>
              <a:ext uri="{FF2B5EF4-FFF2-40B4-BE49-F238E27FC236}">
                <a16:creationId xmlns:a16="http://schemas.microsoft.com/office/drawing/2014/main" id="{1F88961F-F029-4E86-8922-1FA264E8676D}"/>
              </a:ext>
            </a:extLst>
          </p:cNvPr>
          <p:cNvSpPr>
            <a:spLocks noGrp="1"/>
          </p:cNvSpPr>
          <p:nvPr>
            <p:ph type="sldNum" sz="quarter" idx="10"/>
          </p:nvPr>
        </p:nvSpPr>
        <p:spPr/>
        <p:txBody>
          <a:bodyPr/>
          <a:lstStyle/>
          <a:p>
            <a:pPr>
              <a:defRPr/>
            </a:pPr>
            <a:fld id="{A5ED0C4D-C7BA-4970-B9BC-19AC167BCAFA}" type="slidenum">
              <a:rPr lang="en-US" altLang="zh-CN" smtClean="0"/>
              <a:pPr>
                <a:defRPr/>
              </a:pPr>
              <a:t>52</a:t>
            </a:fld>
            <a:endParaRPr lang="en-US" altLang="zh-CN"/>
          </a:p>
        </p:txBody>
      </p:sp>
    </p:spTree>
    <p:extLst>
      <p:ext uri="{BB962C8B-B14F-4D97-AF65-F5344CB8AC3E}">
        <p14:creationId xmlns:p14="http://schemas.microsoft.com/office/powerpoint/2010/main" val="251461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3354D-715C-4942-B1EB-51130C4731E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318332-4CB7-42A9-95E8-B5ED82E8D570}"/>
              </a:ext>
            </a:extLst>
          </p:cNvPr>
          <p:cNvSpPr>
            <a:spLocks noGrp="1"/>
          </p:cNvSpPr>
          <p:nvPr>
            <p:ph idx="1"/>
          </p:nvPr>
        </p:nvSpPr>
        <p:spPr>
          <a:xfrm>
            <a:off x="517805" y="685800"/>
            <a:ext cx="8458200" cy="5791200"/>
          </a:xfrm>
        </p:spPr>
        <p:txBody>
          <a:bodyPr/>
          <a:lstStyle/>
          <a:p>
            <a:r>
              <a:rPr lang="en-US" altLang="zh-CN" sz="2400" dirty="0"/>
              <a:t>5.</a:t>
            </a:r>
            <a:r>
              <a:rPr lang="zh-CN" altLang="zh-CN" sz="2400" dirty="0"/>
              <a:t>在面对网络上不同的择偶观点时，汕大学生的情绪波动程度处于很小的一个状态</a:t>
            </a:r>
            <a:r>
              <a:rPr lang="zh-CN" altLang="en-US" sz="2400" dirty="0"/>
              <a:t>。</a:t>
            </a:r>
            <a:endParaRPr lang="en-US" altLang="zh-CN" sz="2400" dirty="0"/>
          </a:p>
          <a:p>
            <a:r>
              <a:rPr lang="en-US" altLang="zh-CN" sz="2400" dirty="0"/>
              <a:t>6.</a:t>
            </a:r>
            <a:r>
              <a:rPr lang="zh-CN" altLang="zh-CN" sz="2400" dirty="0"/>
              <a:t>汕大学生一月内观看的偶像剧部数，网络言情小说部数，代入偶像剧和小说情节程度均与理想伴侣标准变动频繁程度显著相关，相关程度为微弱相关，相关方向呈正值。汕大学生理想伴侣标准借鉴网上现实或虚拟人物的广泛程度与理想伴侣标准变动频繁程度显著相关，相关程度为中度相关，相关方向呈正值。汕大学生在看网络言情电视剧或小说时自身代入情节程度与理想伴侣标准借鉴网上现实或虚拟人物的广泛程度显著相关，相关程度为微弱相关，相关方向呈正值。汕大学生因网上与其存在差异的择偶观点而产生情绪波动程度与汕大学生对于网络中与其相悖或差距较大的择偶标准的态度显著相关，相关程度为中度相关，相关方向呈正值。</a:t>
            </a:r>
          </a:p>
          <a:p>
            <a:endParaRPr lang="zh-CN" altLang="zh-CN" dirty="0"/>
          </a:p>
        </p:txBody>
      </p:sp>
      <p:sp>
        <p:nvSpPr>
          <p:cNvPr id="4" name="灯片编号占位符 3">
            <a:extLst>
              <a:ext uri="{FF2B5EF4-FFF2-40B4-BE49-F238E27FC236}">
                <a16:creationId xmlns:a16="http://schemas.microsoft.com/office/drawing/2014/main" id="{E4DFA87B-6B3E-4AE2-8922-8D80DA110C73}"/>
              </a:ext>
            </a:extLst>
          </p:cNvPr>
          <p:cNvSpPr>
            <a:spLocks noGrp="1"/>
          </p:cNvSpPr>
          <p:nvPr>
            <p:ph type="sldNum" sz="quarter" idx="10"/>
          </p:nvPr>
        </p:nvSpPr>
        <p:spPr/>
        <p:txBody>
          <a:bodyPr/>
          <a:lstStyle/>
          <a:p>
            <a:pPr>
              <a:defRPr/>
            </a:pPr>
            <a:fld id="{A5ED0C4D-C7BA-4970-B9BC-19AC167BCAFA}" type="slidenum">
              <a:rPr lang="en-US" altLang="zh-CN" smtClean="0"/>
              <a:pPr>
                <a:defRPr/>
              </a:pPr>
              <a:t>53</a:t>
            </a:fld>
            <a:endParaRPr lang="en-US" altLang="zh-CN"/>
          </a:p>
        </p:txBody>
      </p:sp>
    </p:spTree>
    <p:extLst>
      <p:ext uri="{BB962C8B-B14F-4D97-AF65-F5344CB8AC3E}">
        <p14:creationId xmlns:p14="http://schemas.microsoft.com/office/powerpoint/2010/main" val="1248966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136B1-D6ED-4D18-98AD-FCDFA509F66F}"/>
              </a:ext>
            </a:extLst>
          </p:cNvPr>
          <p:cNvSpPr>
            <a:spLocks noGrp="1"/>
          </p:cNvSpPr>
          <p:nvPr>
            <p:ph type="title"/>
          </p:nvPr>
        </p:nvSpPr>
        <p:spPr>
          <a:xfrm>
            <a:off x="517930" y="-76200"/>
            <a:ext cx="8458200" cy="838200"/>
          </a:xfrm>
        </p:spPr>
        <p:txBody>
          <a:bodyPr/>
          <a:lstStyle/>
          <a:p>
            <a:r>
              <a:rPr lang="zh-CN" altLang="en-US" sz="3200" dirty="0"/>
              <a:t>意见与建议</a:t>
            </a:r>
          </a:p>
        </p:txBody>
      </p:sp>
      <p:sp>
        <p:nvSpPr>
          <p:cNvPr id="3" name="内容占位符 2">
            <a:extLst>
              <a:ext uri="{FF2B5EF4-FFF2-40B4-BE49-F238E27FC236}">
                <a16:creationId xmlns:a16="http://schemas.microsoft.com/office/drawing/2014/main" id="{B63024A8-F6F9-48A7-83A0-B30F58728610}"/>
              </a:ext>
            </a:extLst>
          </p:cNvPr>
          <p:cNvSpPr>
            <a:spLocks noGrp="1"/>
          </p:cNvSpPr>
          <p:nvPr>
            <p:ph idx="1"/>
          </p:nvPr>
        </p:nvSpPr>
        <p:spPr>
          <a:xfrm>
            <a:off x="525075" y="619336"/>
            <a:ext cx="8458200" cy="5619328"/>
          </a:xfrm>
        </p:spPr>
        <p:txBody>
          <a:bodyPr/>
          <a:lstStyle/>
          <a:p>
            <a:pPr marL="0" indent="0">
              <a:buNone/>
            </a:pPr>
            <a:r>
              <a:rPr lang="zh-CN" altLang="zh-CN" sz="2400" dirty="0"/>
              <a:t>汕大学生群体每周接触有关的网络内容平均在</a:t>
            </a:r>
            <a:r>
              <a:rPr lang="en-US" altLang="zh-CN" sz="2400" dirty="0"/>
              <a:t>3</a:t>
            </a:r>
            <a:r>
              <a:rPr lang="zh-CN" altLang="zh-CN" sz="2400" dirty="0"/>
              <a:t>天以下，不足一半天数；一个月阅读网络言情小说平均水平也不足一部，表示大部分人都几乎没有阅读网络言情小说；网络信息对汕大学生理想伴侣标准塑造的影响有限，不容易改变和动摇。</a:t>
            </a:r>
          </a:p>
          <a:p>
            <a:pPr marL="0" indent="0">
              <a:buNone/>
            </a:pPr>
            <a:r>
              <a:rPr lang="zh-CN" altLang="zh-CN" sz="2400" dirty="0"/>
              <a:t>但另一方面，我们也要看到不同与重点的地方。言情小说、影视剧对理想伴侣标准影响程度最大，其次是网络中他人对理想伴侣的看法。网络言情小说和影视剧的信息质量与安全应重点把控；我们的学生在网上发表关于理想伴侣的看法也要谨言慎行，传播正确的价值观，因为发表的看法可能会对另一个人造成关键性的影响。而女生群体在网络言情小说和影视剧的接触频率方面和受影响程度方面也显著大于男生群体，因此女生群体也是一个重点关心群体。</a:t>
            </a:r>
          </a:p>
          <a:p>
            <a:pPr marL="0" indent="0">
              <a:buNone/>
            </a:pPr>
            <a:r>
              <a:rPr lang="zh-CN" altLang="zh-CN" sz="2400" dirty="0"/>
              <a:t>此外，网络信息影响理想伴侣标准中的内在方面（性格和相同兴趣）最大，其次是外在（外形和年龄），最后是客观条件（家境和地域）。在一定程度上可以认为网络信息关于内在方面的信息比较充实，汕大学生对这种信息也比较关注。</a:t>
            </a:r>
          </a:p>
          <a:p>
            <a:endParaRPr lang="zh-CN" altLang="en-US" dirty="0"/>
          </a:p>
        </p:txBody>
      </p:sp>
      <p:sp>
        <p:nvSpPr>
          <p:cNvPr id="4" name="灯片编号占位符 3">
            <a:extLst>
              <a:ext uri="{FF2B5EF4-FFF2-40B4-BE49-F238E27FC236}">
                <a16:creationId xmlns:a16="http://schemas.microsoft.com/office/drawing/2014/main" id="{02F2E2A8-16EE-4F95-AF36-0D5AD5908391}"/>
              </a:ext>
            </a:extLst>
          </p:cNvPr>
          <p:cNvSpPr>
            <a:spLocks noGrp="1"/>
          </p:cNvSpPr>
          <p:nvPr>
            <p:ph type="sldNum" sz="quarter" idx="10"/>
          </p:nvPr>
        </p:nvSpPr>
        <p:spPr/>
        <p:txBody>
          <a:bodyPr/>
          <a:lstStyle/>
          <a:p>
            <a:pPr>
              <a:defRPr/>
            </a:pPr>
            <a:fld id="{A5ED0C4D-C7BA-4970-B9BC-19AC167BCAFA}" type="slidenum">
              <a:rPr lang="en-US" altLang="zh-CN" smtClean="0"/>
              <a:pPr>
                <a:defRPr/>
              </a:pPr>
              <a:t>54</a:t>
            </a:fld>
            <a:endParaRPr lang="en-US" altLang="zh-CN"/>
          </a:p>
        </p:txBody>
      </p:sp>
    </p:spTree>
    <p:extLst>
      <p:ext uri="{BB962C8B-B14F-4D97-AF65-F5344CB8AC3E}">
        <p14:creationId xmlns:p14="http://schemas.microsoft.com/office/powerpoint/2010/main" val="1983480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09A7F-74D0-4407-9103-0C24CA43AE34}"/>
              </a:ext>
            </a:extLst>
          </p:cNvPr>
          <p:cNvSpPr>
            <a:spLocks noGrp="1"/>
          </p:cNvSpPr>
          <p:nvPr>
            <p:ph type="title"/>
          </p:nvPr>
        </p:nvSpPr>
        <p:spPr>
          <a:xfrm>
            <a:off x="533400" y="-74859"/>
            <a:ext cx="8458200" cy="838200"/>
          </a:xfrm>
        </p:spPr>
        <p:txBody>
          <a:bodyPr/>
          <a:lstStyle/>
          <a:p>
            <a:r>
              <a:rPr lang="zh-CN" altLang="en-US" sz="3200" dirty="0"/>
              <a:t>参考文献</a:t>
            </a:r>
          </a:p>
        </p:txBody>
      </p:sp>
      <p:sp>
        <p:nvSpPr>
          <p:cNvPr id="3" name="内容占位符 2">
            <a:extLst>
              <a:ext uri="{FF2B5EF4-FFF2-40B4-BE49-F238E27FC236}">
                <a16:creationId xmlns:a16="http://schemas.microsoft.com/office/drawing/2014/main" id="{6207C7CC-3A5D-4125-A804-D538107E4948}"/>
              </a:ext>
            </a:extLst>
          </p:cNvPr>
          <p:cNvSpPr>
            <a:spLocks noGrp="1"/>
          </p:cNvSpPr>
          <p:nvPr>
            <p:ph idx="1"/>
          </p:nvPr>
        </p:nvSpPr>
        <p:spPr>
          <a:xfrm>
            <a:off x="543796" y="620688"/>
            <a:ext cx="8458200" cy="4495800"/>
          </a:xfrm>
        </p:spPr>
        <p:txBody>
          <a:bodyPr/>
          <a:lstStyle/>
          <a:p>
            <a:pPr lvl="0" latinLnBrk="1"/>
            <a:r>
              <a:rPr lang="en-US" altLang="zh-CN" sz="2400" dirty="0"/>
              <a:t>[1]</a:t>
            </a:r>
            <a:r>
              <a:rPr lang="zh-CN" altLang="zh-CN" sz="2400" dirty="0"/>
              <a:t>江文芬</a:t>
            </a:r>
            <a:r>
              <a:rPr lang="en-US" altLang="zh-CN" sz="2400" dirty="0"/>
              <a:t>.</a:t>
            </a:r>
            <a:r>
              <a:rPr lang="zh-CN" altLang="zh-CN" sz="2400" dirty="0"/>
              <a:t>网络文化对大学生恋爱观的负面影响及对策</a:t>
            </a:r>
            <a:r>
              <a:rPr lang="en-US" altLang="zh-CN" sz="2400" dirty="0"/>
              <a:t>.</a:t>
            </a:r>
            <a:r>
              <a:rPr lang="zh-CN" altLang="zh-CN" sz="2400" dirty="0"/>
              <a:t>西南民族大学学报</a:t>
            </a:r>
            <a:r>
              <a:rPr lang="en-US" altLang="zh-CN" sz="2400" dirty="0"/>
              <a:t>(</a:t>
            </a:r>
            <a:r>
              <a:rPr lang="zh-CN" altLang="zh-CN" sz="2400" dirty="0"/>
              <a:t>人文社科版</a:t>
            </a:r>
            <a:r>
              <a:rPr lang="en-US" altLang="zh-CN" sz="2400" dirty="0"/>
              <a:t>),2004(06):317-319.</a:t>
            </a:r>
            <a:endParaRPr lang="zh-CN" altLang="zh-CN" sz="2400" dirty="0"/>
          </a:p>
          <a:p>
            <a:pPr lvl="0" latinLnBrk="1"/>
            <a:r>
              <a:rPr lang="en-US" altLang="zh-CN" sz="2400" dirty="0"/>
              <a:t>[2]</a:t>
            </a:r>
            <a:r>
              <a:rPr lang="zh-CN" altLang="zh-CN" sz="2400" dirty="0"/>
              <a:t>李莉</a:t>
            </a:r>
            <a:r>
              <a:rPr lang="en-US" altLang="zh-CN" sz="2400" dirty="0"/>
              <a:t>.</a:t>
            </a:r>
            <a:r>
              <a:rPr lang="zh-CN" altLang="zh-CN" sz="2400" dirty="0"/>
              <a:t>网络背景下高校学生恋爱观探析</a:t>
            </a:r>
            <a:r>
              <a:rPr lang="en-US" altLang="zh-CN" sz="2400" dirty="0"/>
              <a:t>.</a:t>
            </a:r>
            <a:r>
              <a:rPr lang="zh-CN" altLang="zh-CN" sz="2400" dirty="0"/>
              <a:t>企业家天地下半月刊</a:t>
            </a:r>
            <a:r>
              <a:rPr lang="en-US" altLang="zh-CN" sz="2400" dirty="0"/>
              <a:t>(</a:t>
            </a:r>
            <a:r>
              <a:rPr lang="zh-CN" altLang="zh-CN" sz="2400" dirty="0"/>
              <a:t>理论版</a:t>
            </a:r>
            <a:r>
              <a:rPr lang="en-US" altLang="zh-CN" sz="2400" dirty="0"/>
              <a:t>),2008(10):113-114.</a:t>
            </a:r>
            <a:endParaRPr lang="zh-CN" altLang="zh-CN" sz="2400" dirty="0"/>
          </a:p>
          <a:p>
            <a:pPr lvl="0" latinLnBrk="1"/>
            <a:r>
              <a:rPr lang="en-US" altLang="zh-CN" sz="2400" dirty="0"/>
              <a:t>[3]</a:t>
            </a:r>
            <a:r>
              <a:rPr lang="zh-CN" altLang="zh-CN" sz="2400" dirty="0"/>
              <a:t>王枚</a:t>
            </a:r>
            <a:r>
              <a:rPr lang="en-US" altLang="zh-CN" sz="2400" dirty="0"/>
              <a:t>,</a:t>
            </a:r>
            <a:r>
              <a:rPr lang="zh-CN" altLang="zh-CN" sz="2400" dirty="0"/>
              <a:t>王磊</a:t>
            </a:r>
            <a:r>
              <a:rPr lang="en-US" altLang="zh-CN" sz="2400" dirty="0"/>
              <a:t>.</a:t>
            </a:r>
            <a:r>
              <a:rPr lang="zh-CN" altLang="zh-CN" sz="2400" dirty="0"/>
              <a:t>试析网络环境对大学生恋爱观的消极影响</a:t>
            </a:r>
            <a:r>
              <a:rPr lang="en-US" altLang="zh-CN" sz="2400" dirty="0"/>
              <a:t>.</a:t>
            </a:r>
            <a:r>
              <a:rPr lang="zh-CN" altLang="zh-CN" sz="2400" dirty="0"/>
              <a:t>广西青年干部学院学报</a:t>
            </a:r>
            <a:r>
              <a:rPr lang="en-US" altLang="zh-CN" sz="2400" dirty="0"/>
              <a:t>,2006(06):35-36.</a:t>
            </a:r>
            <a:endParaRPr lang="zh-CN" altLang="zh-CN" sz="2400" dirty="0"/>
          </a:p>
          <a:p>
            <a:pPr lvl="0"/>
            <a:r>
              <a:rPr lang="en-US" altLang="zh-CN" sz="2400" dirty="0"/>
              <a:t>[4]</a:t>
            </a:r>
            <a:r>
              <a:rPr lang="zh-CN" altLang="zh-CN" sz="2400" dirty="0"/>
              <a:t>王雪颖</a:t>
            </a:r>
            <a:r>
              <a:rPr lang="en-US" altLang="zh-CN" sz="2400" dirty="0"/>
              <a:t>,</a:t>
            </a:r>
            <a:r>
              <a:rPr lang="zh-CN" altLang="zh-CN" sz="2400" dirty="0"/>
              <a:t>胡志蕾</a:t>
            </a:r>
            <a:r>
              <a:rPr lang="en-US" altLang="zh-CN" sz="2400" dirty="0"/>
              <a:t>.</a:t>
            </a:r>
            <a:r>
              <a:rPr lang="zh-CN" altLang="zh-CN" sz="2400" dirty="0"/>
              <a:t>大学生恋爱动机研究综述</a:t>
            </a:r>
            <a:r>
              <a:rPr lang="en-US" altLang="zh-CN" sz="2400" dirty="0"/>
              <a:t>.</a:t>
            </a:r>
            <a:r>
              <a:rPr lang="zh-CN" altLang="zh-CN" sz="2400" dirty="0"/>
              <a:t>现代交际</a:t>
            </a:r>
            <a:r>
              <a:rPr lang="en-US" altLang="zh-CN" sz="2400" dirty="0"/>
              <a:t>,2019(13):135-136.</a:t>
            </a:r>
            <a:endParaRPr lang="zh-CN" altLang="zh-CN" sz="2400" dirty="0"/>
          </a:p>
          <a:p>
            <a:pPr lvl="0" latinLnBrk="1"/>
            <a:r>
              <a:rPr lang="en-US" altLang="zh-CN" sz="2400" dirty="0"/>
              <a:t>[5]</a:t>
            </a:r>
            <a:r>
              <a:rPr lang="zh-CN" altLang="zh-CN" sz="2400" dirty="0"/>
              <a:t>许萍</a:t>
            </a:r>
            <a:r>
              <a:rPr lang="en-US" altLang="zh-CN" sz="2400" dirty="0"/>
              <a:t>.</a:t>
            </a:r>
            <a:r>
              <a:rPr lang="zh-CN" altLang="zh-CN" sz="2400" dirty="0"/>
              <a:t>基于网络文化的大学生恋爱观探究</a:t>
            </a:r>
            <a:r>
              <a:rPr lang="en-US" altLang="zh-CN" sz="2400" dirty="0"/>
              <a:t>.</a:t>
            </a:r>
            <a:r>
              <a:rPr lang="zh-CN" altLang="zh-CN" sz="2400" dirty="0"/>
              <a:t>湖北科技学院学报</a:t>
            </a:r>
            <a:r>
              <a:rPr lang="en-US" altLang="zh-CN" sz="2400" dirty="0"/>
              <a:t>,2013,33(10):211-212.</a:t>
            </a:r>
          </a:p>
          <a:p>
            <a:pPr lvl="0" latinLnBrk="1"/>
            <a:endParaRPr lang="en-US" altLang="zh-CN" sz="2400" dirty="0"/>
          </a:p>
          <a:p>
            <a:pPr marL="0" lvl="0" indent="0" latinLnBrk="1">
              <a:buNone/>
            </a:pPr>
            <a:r>
              <a:rPr lang="zh-CN" altLang="en-US" sz="2400" dirty="0"/>
              <a:t>批判性反思和报告评分详见研究报告</a:t>
            </a:r>
            <a:endParaRPr lang="zh-CN" altLang="zh-CN" sz="2400" dirty="0"/>
          </a:p>
          <a:p>
            <a:endParaRPr lang="zh-CN" altLang="en-US" dirty="0"/>
          </a:p>
        </p:txBody>
      </p:sp>
      <p:sp>
        <p:nvSpPr>
          <p:cNvPr id="4" name="灯片编号占位符 3">
            <a:extLst>
              <a:ext uri="{FF2B5EF4-FFF2-40B4-BE49-F238E27FC236}">
                <a16:creationId xmlns:a16="http://schemas.microsoft.com/office/drawing/2014/main" id="{16ED4AAD-05E4-42F8-874A-75212FFB18F7}"/>
              </a:ext>
            </a:extLst>
          </p:cNvPr>
          <p:cNvSpPr>
            <a:spLocks noGrp="1"/>
          </p:cNvSpPr>
          <p:nvPr>
            <p:ph type="sldNum" sz="quarter" idx="10"/>
          </p:nvPr>
        </p:nvSpPr>
        <p:spPr/>
        <p:txBody>
          <a:bodyPr/>
          <a:lstStyle/>
          <a:p>
            <a:pPr>
              <a:defRPr/>
            </a:pPr>
            <a:fld id="{A5ED0C4D-C7BA-4970-B9BC-19AC167BCAFA}" type="slidenum">
              <a:rPr lang="en-US" altLang="zh-CN" smtClean="0"/>
              <a:pPr>
                <a:defRPr/>
              </a:pPr>
              <a:t>55</a:t>
            </a:fld>
            <a:endParaRPr lang="en-US" altLang="zh-CN"/>
          </a:p>
        </p:txBody>
      </p:sp>
    </p:spTree>
    <p:extLst>
      <p:ext uri="{BB962C8B-B14F-4D97-AF65-F5344CB8AC3E}">
        <p14:creationId xmlns:p14="http://schemas.microsoft.com/office/powerpoint/2010/main" val="3078542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02558E1C-5C72-41E3-BB26-C632AB0A13E5}"/>
              </a:ext>
            </a:extLst>
          </p:cNvPr>
          <p:cNvSpPr>
            <a:spLocks noGrp="1" noChangeArrowheads="1"/>
          </p:cNvSpPr>
          <p:nvPr>
            <p:ph type="title"/>
          </p:nvPr>
        </p:nvSpPr>
        <p:spPr>
          <a:xfrm>
            <a:off x="-107950" y="2852738"/>
            <a:ext cx="8458200" cy="838200"/>
          </a:xfrm>
        </p:spPr>
        <p:txBody>
          <a:bodyPr/>
          <a:lstStyle/>
          <a:p>
            <a:r>
              <a:rPr lang="en-US" altLang="zh-CN" sz="7200"/>
              <a:t>【4】Q</a:t>
            </a:r>
            <a:r>
              <a:rPr lang="zh-CN" altLang="en-US" sz="7200"/>
              <a:t>＆</a:t>
            </a:r>
            <a:r>
              <a:rPr lang="en-US" altLang="zh-CN" sz="7200"/>
              <a:t>A</a:t>
            </a:r>
            <a:endParaRPr lang="zh-CN" altLang="en-US" sz="7200"/>
          </a:p>
        </p:txBody>
      </p:sp>
      <p:sp>
        <p:nvSpPr>
          <p:cNvPr id="59395" name="灯片编号占位符 3">
            <a:extLst>
              <a:ext uri="{FF2B5EF4-FFF2-40B4-BE49-F238E27FC236}">
                <a16:creationId xmlns:a16="http://schemas.microsoft.com/office/drawing/2014/main" id="{03D3FE69-623E-4035-9A29-D98778AD4705}"/>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078400B-911C-4339-8E57-EAF383D71021}"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56</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FF3ABCE3-02A4-4436-9168-413B4F75E127}"/>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C53844A-1F9B-452C-B548-1E59E01BA8B4}"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57</a:t>
            </a:fld>
            <a:endParaRPr kumimoji="0" lang="en-US" altLang="zh-CN" sz="1400">
              <a:solidFill>
                <a:schemeClr val="tx1"/>
              </a:solidFill>
              <a:latin typeface="Times New Roman" panose="02020603050405020304" pitchFamily="18" charset="0"/>
              <a:ea typeface="宋体" panose="02010600030101010101" pitchFamily="2" charset="-122"/>
            </a:endParaRPr>
          </a:p>
        </p:txBody>
      </p:sp>
      <p:sp>
        <p:nvSpPr>
          <p:cNvPr id="60419" name="标题 1">
            <a:extLst>
              <a:ext uri="{FF2B5EF4-FFF2-40B4-BE49-F238E27FC236}">
                <a16:creationId xmlns:a16="http://schemas.microsoft.com/office/drawing/2014/main" id="{D68825D7-6BA7-4751-AB9D-FE49FFC4E659}"/>
              </a:ext>
            </a:extLst>
          </p:cNvPr>
          <p:cNvSpPr>
            <a:spLocks noGrp="1" noChangeArrowheads="1"/>
          </p:cNvSpPr>
          <p:nvPr>
            <p:ph type="title"/>
          </p:nvPr>
        </p:nvSpPr>
        <p:spPr>
          <a:xfrm>
            <a:off x="250825" y="2706688"/>
            <a:ext cx="9037638" cy="1054100"/>
          </a:xfrm>
        </p:spPr>
        <p:txBody>
          <a:bodyPr/>
          <a:lstStyle/>
          <a:p>
            <a:r>
              <a:rPr lang="en-US" altLang="zh-CN" sz="7200"/>
              <a:t>Thanks!</a:t>
            </a:r>
            <a:endParaRPr lang="zh-CN" altLang="en-US" sz="7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3C10574E-735A-450C-AA89-953BEAA67A4D}"/>
              </a:ext>
            </a:extLst>
          </p:cNvPr>
          <p:cNvSpPr>
            <a:spLocks noGrp="1" noChangeArrowheads="1"/>
          </p:cNvSpPr>
          <p:nvPr>
            <p:ph type="title"/>
          </p:nvPr>
        </p:nvSpPr>
        <p:spPr>
          <a:xfrm>
            <a:off x="342900" y="342900"/>
            <a:ext cx="8458200" cy="838200"/>
          </a:xfrm>
        </p:spPr>
        <p:txBody>
          <a:bodyPr/>
          <a:lstStyle/>
          <a:p>
            <a:r>
              <a:rPr lang="en-US" altLang="zh-CN"/>
              <a:t>【2】</a:t>
            </a:r>
            <a:r>
              <a:rPr lang="zh-CN" altLang="en-US"/>
              <a:t>抽样方法之辅助手段</a:t>
            </a:r>
          </a:p>
        </p:txBody>
      </p:sp>
      <p:sp>
        <p:nvSpPr>
          <p:cNvPr id="10243" name="内容占位符 2">
            <a:extLst>
              <a:ext uri="{FF2B5EF4-FFF2-40B4-BE49-F238E27FC236}">
                <a16:creationId xmlns:a16="http://schemas.microsoft.com/office/drawing/2014/main" id="{57424811-2ECB-4B7F-AE1A-1C3BAB7FBB95}"/>
              </a:ext>
            </a:extLst>
          </p:cNvPr>
          <p:cNvSpPr>
            <a:spLocks noGrp="1" noChangeArrowheads="1"/>
          </p:cNvSpPr>
          <p:nvPr>
            <p:ph idx="1"/>
          </p:nvPr>
        </p:nvSpPr>
        <p:spPr>
          <a:xfrm>
            <a:off x="336550" y="1963738"/>
            <a:ext cx="8740775" cy="4495800"/>
          </a:xfrm>
        </p:spPr>
        <p:txBody>
          <a:bodyPr/>
          <a:lstStyle/>
          <a:p>
            <a:pPr marL="0" indent="0" algn="just">
              <a:buFont typeface="Symbol" panose="05050102010706020507" pitchFamily="18" charset="2"/>
              <a:buNone/>
            </a:pPr>
            <a:r>
              <a:rPr lang="zh-CN" altLang="en-US">
                <a:solidFill>
                  <a:srgbClr val="FFFF00"/>
                </a:solidFill>
                <a:latin typeface="黑体" panose="02010609060101010101" pitchFamily="49" charset="-122"/>
                <a:ea typeface="黑体" panose="02010609060101010101" pitchFamily="49" charset="-122"/>
              </a:rPr>
              <a:t>方法</a:t>
            </a:r>
            <a:r>
              <a:rPr lang="zh-CN" altLang="en-US">
                <a:latin typeface="黑体" panose="02010609060101010101" pitchFamily="49" charset="-122"/>
                <a:ea typeface="黑体" panose="02010609060101010101" pitchFamily="49" charset="-122"/>
              </a:rPr>
              <a:t>：在得到</a:t>
            </a:r>
            <a:r>
              <a:rPr lang="en-US" altLang="zh-CN">
                <a:latin typeface="黑体" panose="02010609060101010101" pitchFamily="49" charset="-122"/>
                <a:ea typeface="黑体" panose="02010609060101010101" pitchFamily="49" charset="-122"/>
              </a:rPr>
              <a:t>130</a:t>
            </a:r>
            <a:r>
              <a:rPr lang="zh-CN" altLang="en-US">
                <a:latin typeface="黑体" panose="02010609060101010101" pitchFamily="49" charset="-122"/>
                <a:ea typeface="黑体" panose="02010609060101010101" pitchFamily="49" charset="-122"/>
              </a:rPr>
              <a:t>份回收问卷后，再通过微信群分享的形式发放问卷，得到最终</a:t>
            </a:r>
            <a:r>
              <a:rPr lang="en-US" altLang="zh-CN">
                <a:latin typeface="黑体" panose="02010609060101010101" pitchFamily="49" charset="-122"/>
                <a:ea typeface="黑体" panose="02010609060101010101" pitchFamily="49" charset="-122"/>
              </a:rPr>
              <a:t>200</a:t>
            </a:r>
            <a:r>
              <a:rPr lang="zh-CN" altLang="en-US">
                <a:latin typeface="黑体" panose="02010609060101010101" pitchFamily="49" charset="-122"/>
                <a:ea typeface="黑体" panose="02010609060101010101" pitchFamily="49" charset="-122"/>
              </a:rPr>
              <a:t>份答卷。再用</a:t>
            </a:r>
            <a:r>
              <a:rPr lang="en-US" altLang="zh-CN">
                <a:latin typeface="黑体" panose="02010609060101010101" pitchFamily="49" charset="-122"/>
                <a:ea typeface="黑体" panose="02010609060101010101" pitchFamily="49" charset="-122"/>
              </a:rPr>
              <a:t>SPSS</a:t>
            </a:r>
            <a:r>
              <a:rPr lang="zh-CN" altLang="en-US">
                <a:latin typeface="黑体" panose="02010609060101010101" pitchFamily="49" charset="-122"/>
                <a:ea typeface="黑体" panose="02010609060101010101" pitchFamily="49" charset="-122"/>
              </a:rPr>
              <a:t>进行数据计算分析。</a:t>
            </a:r>
            <a:endParaRPr lang="en-US" altLang="zh-CN">
              <a:latin typeface="黑体" panose="02010609060101010101" pitchFamily="49" charset="-122"/>
              <a:ea typeface="黑体" panose="02010609060101010101" pitchFamily="49" charset="-122"/>
            </a:endParaRPr>
          </a:p>
          <a:p>
            <a:pPr marL="0" indent="0" algn="just">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r>
              <a:rPr lang="zh-CN" altLang="en-US">
                <a:solidFill>
                  <a:srgbClr val="FFFF00"/>
                </a:solidFill>
                <a:latin typeface="黑体" panose="02010609060101010101" pitchFamily="49" charset="-122"/>
                <a:ea typeface="黑体" panose="02010609060101010101" pitchFamily="49" charset="-122"/>
              </a:rPr>
              <a:t>工具</a:t>
            </a:r>
            <a:r>
              <a:rPr lang="zh-CN" altLang="en-US">
                <a:latin typeface="黑体" panose="02010609060101010101" pitchFamily="49" charset="-122"/>
                <a:ea typeface="黑体" panose="02010609060101010101" pitchFamily="49" charset="-122"/>
              </a:rPr>
              <a:t>：微信，问卷星，</a:t>
            </a:r>
            <a:r>
              <a:rPr lang="en-US" altLang="zh-CN">
                <a:latin typeface="黑体" panose="02010609060101010101" pitchFamily="49" charset="-122"/>
                <a:ea typeface="黑体" panose="02010609060101010101" pitchFamily="49" charset="-122"/>
              </a:rPr>
              <a:t>SPSS</a:t>
            </a:r>
            <a:r>
              <a:rPr lang="zh-CN" altLang="en-US">
                <a:latin typeface="黑体" panose="02010609060101010101" pitchFamily="49" charset="-122"/>
                <a:ea typeface="黑体" panose="02010609060101010101" pitchFamily="49" charset="-122"/>
              </a:rPr>
              <a:t>软件。</a:t>
            </a: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en-US" altLang="zh-CN">
              <a:latin typeface="黑体" panose="02010609060101010101" pitchFamily="49" charset="-122"/>
              <a:ea typeface="黑体" panose="02010609060101010101" pitchFamily="49" charset="-122"/>
            </a:endParaRPr>
          </a:p>
          <a:p>
            <a:pPr marL="0" indent="0">
              <a:buFont typeface="Symbol" panose="05050102010706020507" pitchFamily="18" charset="2"/>
              <a:buNone/>
            </a:pPr>
            <a:endParaRPr lang="zh-CN" altLang="en-US">
              <a:latin typeface="黑体" panose="02010609060101010101" pitchFamily="49" charset="-122"/>
              <a:ea typeface="黑体" panose="02010609060101010101" pitchFamily="49" charset="-122"/>
            </a:endParaRPr>
          </a:p>
        </p:txBody>
      </p:sp>
      <p:sp>
        <p:nvSpPr>
          <p:cNvPr id="10244" name="灯片编号占位符 3">
            <a:extLst>
              <a:ext uri="{FF2B5EF4-FFF2-40B4-BE49-F238E27FC236}">
                <a16:creationId xmlns:a16="http://schemas.microsoft.com/office/drawing/2014/main" id="{96085C2B-8436-44AF-B2BE-3DE2663C9AF4}"/>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FB6149E-31C6-4729-90B7-25BD84B0EDE3}"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6</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4DC679A-7BC8-433F-805C-E29857ED9C27}"/>
              </a:ext>
            </a:extLst>
          </p:cNvPr>
          <p:cNvSpPr>
            <a:spLocks noGrp="1" noChangeArrowheads="1"/>
          </p:cNvSpPr>
          <p:nvPr>
            <p:ph type="title"/>
          </p:nvPr>
        </p:nvSpPr>
        <p:spPr>
          <a:xfrm>
            <a:off x="611188" y="2205038"/>
            <a:ext cx="7632700" cy="1944687"/>
          </a:xfrm>
        </p:spPr>
        <p:txBody>
          <a:bodyPr/>
          <a:lstStyle/>
          <a:p>
            <a:r>
              <a:rPr lang="en-US" altLang="zh-CN" sz="7200"/>
              <a:t>【3.1】</a:t>
            </a:r>
            <a:br>
              <a:rPr lang="en-US" altLang="zh-CN" sz="7200"/>
            </a:br>
            <a:r>
              <a:rPr lang="zh-CN" altLang="en-US" sz="7200"/>
              <a:t>人群分布</a:t>
            </a:r>
          </a:p>
        </p:txBody>
      </p:sp>
      <p:sp>
        <p:nvSpPr>
          <p:cNvPr id="11267" name="灯片编号占位符 3">
            <a:extLst>
              <a:ext uri="{FF2B5EF4-FFF2-40B4-BE49-F238E27FC236}">
                <a16:creationId xmlns:a16="http://schemas.microsoft.com/office/drawing/2014/main" id="{518CB9F8-9E12-472D-A623-986CA89EBF2E}"/>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B651939-22A9-4534-82B8-095D433B18C6}"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7</a:t>
            </a:fld>
            <a:endParaRPr kumimoji="0" lang="en-US" altLang="zh-CN" sz="1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DAC62C2-5F0A-412D-946C-7A8D82CE5A05}"/>
              </a:ext>
            </a:extLst>
          </p:cNvPr>
          <p:cNvSpPr>
            <a:spLocks noGrp="1" noChangeArrowheads="1"/>
          </p:cNvSpPr>
          <p:nvPr>
            <p:ph type="title"/>
          </p:nvPr>
        </p:nvSpPr>
        <p:spPr>
          <a:xfrm>
            <a:off x="238125" y="188913"/>
            <a:ext cx="8667750" cy="774700"/>
          </a:xfrm>
        </p:spPr>
        <p:txBody>
          <a:bodyPr/>
          <a:lstStyle/>
          <a:p>
            <a:endParaRPr lang="zh-CN" altLang="en-US"/>
          </a:p>
        </p:txBody>
      </p:sp>
      <p:sp>
        <p:nvSpPr>
          <p:cNvPr id="12291" name="灯片编号占位符 3">
            <a:extLst>
              <a:ext uri="{FF2B5EF4-FFF2-40B4-BE49-F238E27FC236}">
                <a16:creationId xmlns:a16="http://schemas.microsoft.com/office/drawing/2014/main" id="{02E3AC8B-197A-4120-BAB4-B6DC67E15DE3}"/>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DF94338-47D3-437F-8984-C992CF588E22}"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8</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12292" name="图片 2">
            <a:extLst>
              <a:ext uri="{FF2B5EF4-FFF2-40B4-BE49-F238E27FC236}">
                <a16:creationId xmlns:a16="http://schemas.microsoft.com/office/drawing/2014/main" id="{9D7588AD-8CFF-48AD-8C56-E66C35585C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975" y="-17463"/>
            <a:ext cx="10074275" cy="6900863"/>
          </a:xfrm>
          <a:noFill/>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A680AEA3-D4C9-460D-B01A-A378AE7AABFC}"/>
              </a:ext>
            </a:extLst>
          </p:cNvPr>
          <p:cNvSpPr>
            <a:spLocks noGrp="1" noChangeArrowheads="1"/>
          </p:cNvSpPr>
          <p:nvPr>
            <p:ph type="title"/>
          </p:nvPr>
        </p:nvSpPr>
        <p:spPr>
          <a:xfrm>
            <a:off x="238125" y="188913"/>
            <a:ext cx="8667750" cy="774700"/>
          </a:xfrm>
        </p:spPr>
        <p:txBody>
          <a:bodyPr/>
          <a:lstStyle/>
          <a:p>
            <a:endParaRPr lang="zh-CN" altLang="en-US"/>
          </a:p>
        </p:txBody>
      </p:sp>
      <p:sp>
        <p:nvSpPr>
          <p:cNvPr id="13315" name="灯片编号占位符 3">
            <a:extLst>
              <a:ext uri="{FF2B5EF4-FFF2-40B4-BE49-F238E27FC236}">
                <a16:creationId xmlns:a16="http://schemas.microsoft.com/office/drawing/2014/main" id="{76DBCB32-45DB-4844-8A24-34076E9560F4}"/>
              </a:ext>
            </a:extLst>
          </p:cNvPr>
          <p:cNvSpPr>
            <a:spLocks noGrp="1" noChangeArrowheads="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rgbClr val="FFFFFF"/>
              </a:buClr>
              <a:buSzPct val="90000"/>
              <a:buFont typeface="Symbol" panose="05050102010706020507" pitchFamily="18" charset="2"/>
              <a:buChar char="¨"/>
              <a:defRPr kumimoji="1" sz="3200">
                <a:solidFill>
                  <a:srgbClr val="FFFFFF"/>
                </a:solidFill>
                <a:latin typeface="黑体" panose="02010609060101010101" pitchFamily="49" charset="-122"/>
                <a:ea typeface="黑体" panose="02010609060101010101" pitchFamily="49" charset="-122"/>
              </a:defRPr>
            </a:lvl1pPr>
            <a:lvl2pPr marL="742950" indent="-285750">
              <a:spcBef>
                <a:spcPct val="20000"/>
              </a:spcBef>
              <a:buClr>
                <a:srgbClr val="FFFFFF"/>
              </a:buClr>
              <a:buFont typeface="Wingdings" panose="05000000000000000000" pitchFamily="2" charset="2"/>
              <a:buChar char="F"/>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FFFFFF"/>
              </a:buClr>
              <a:buFont typeface="Wingdings" panose="05000000000000000000" pitchFamily="2" charset="2"/>
              <a:buChar char="§"/>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FF"/>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FF"/>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5355AB3-4B9D-417C-AFDB-73809807F75D}" type="slidenum">
              <a:rPr kumimoji="0" lang="en-US" altLang="zh-CN" sz="1400" smtClean="0">
                <a:solidFill>
                  <a:schemeClr val="tx1"/>
                </a:solidFill>
                <a:latin typeface="Times New Roman" panose="02020603050405020304" pitchFamily="18" charset="0"/>
                <a:ea typeface="宋体" panose="02010600030101010101" pitchFamily="2" charset="-122"/>
              </a:rPr>
              <a:pPr>
                <a:spcBef>
                  <a:spcPct val="0"/>
                </a:spcBef>
                <a:buClrTx/>
                <a:buSzTx/>
                <a:buFontTx/>
                <a:buNone/>
              </a:pPr>
              <a:t>9</a:t>
            </a:fld>
            <a:endParaRPr kumimoji="0" lang="en-US" altLang="zh-CN" sz="1400">
              <a:solidFill>
                <a:schemeClr val="tx1"/>
              </a:solidFill>
              <a:latin typeface="Times New Roman" panose="02020603050405020304" pitchFamily="18" charset="0"/>
              <a:ea typeface="宋体" panose="02010600030101010101" pitchFamily="2" charset="-122"/>
            </a:endParaRPr>
          </a:p>
        </p:txBody>
      </p:sp>
      <p:pic>
        <p:nvPicPr>
          <p:cNvPr id="13316" name="内容占位符 2">
            <a:extLst>
              <a:ext uri="{FF2B5EF4-FFF2-40B4-BE49-F238E27FC236}">
                <a16:creationId xmlns:a16="http://schemas.microsoft.com/office/drawing/2014/main" id="{536575E3-50EA-44C8-BC2C-B384E28F07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7463"/>
            <a:ext cx="7705725" cy="6892926"/>
          </a:xfrm>
        </p:spPr>
      </p:pic>
      <p:pic>
        <p:nvPicPr>
          <p:cNvPr id="13317" name="图片 4">
            <a:extLst>
              <a:ext uri="{FF2B5EF4-FFF2-40B4-BE49-F238E27FC236}">
                <a16:creationId xmlns:a16="http://schemas.microsoft.com/office/drawing/2014/main" id="{17AA5884-ADA9-4C72-BDDF-3BD7C6FA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17463"/>
            <a:ext cx="2563813" cy="689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6">
            <a:extLst>
              <a:ext uri="{FF2B5EF4-FFF2-40B4-BE49-F238E27FC236}">
                <a16:creationId xmlns:a16="http://schemas.microsoft.com/office/drawing/2014/main" id="{8EDEF177-2799-4783-8F9A-D723009C4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38" y="-17463"/>
            <a:ext cx="2671763" cy="718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11841</TotalTime>
  <Words>4099</Words>
  <Application>Microsoft Office PowerPoint</Application>
  <PresentationFormat>全屏显示(4:3)</PresentationFormat>
  <Paragraphs>463</Paragraphs>
  <Slides>57</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5" baseType="lpstr">
      <vt:lpstr>等线</vt:lpstr>
      <vt:lpstr>黑体</vt:lpstr>
      <vt:lpstr>Cambria Math</vt:lpstr>
      <vt:lpstr>Symbol</vt:lpstr>
      <vt:lpstr>Times New Roman</vt:lpstr>
      <vt:lpstr>Wingdings</vt:lpstr>
      <vt:lpstr>Lock And Key</vt:lpstr>
      <vt:lpstr>Equation</vt:lpstr>
      <vt:lpstr>情感挖掘机组 研究报告</vt:lpstr>
      <vt:lpstr>目录</vt:lpstr>
      <vt:lpstr>【1】研究的问题</vt:lpstr>
      <vt:lpstr>【1】研究的意义</vt:lpstr>
      <vt:lpstr>【2】抽样方法之主要手段</vt:lpstr>
      <vt:lpstr>【2】抽样方法之辅助手段</vt:lpstr>
      <vt:lpstr>【3.1】 人群分布</vt:lpstr>
      <vt:lpstr>PowerPoint 演示文稿</vt:lpstr>
      <vt:lpstr>PowerPoint 演示文稿</vt:lpstr>
      <vt:lpstr>PowerPoint 演示文稿</vt:lpstr>
      <vt:lpstr>【3.2】 接触网络信息情况</vt:lpstr>
      <vt:lpstr>PowerPoint 演示文稿</vt:lpstr>
      <vt:lpstr>PowerPoint 演示文稿</vt:lpstr>
      <vt:lpstr>PowerPoint 演示文稿</vt:lpstr>
      <vt:lpstr>PowerPoint 演示文稿</vt:lpstr>
      <vt:lpstr>PowerPoint 演示文稿</vt:lpstr>
      <vt:lpstr>注：1对应0部     2对应1-2部</vt:lpstr>
      <vt:lpstr>PowerPoint 演示文稿</vt:lpstr>
      <vt:lpstr>【3.3】 网络信息对理想型的塑造影响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注：2对应很不频繁     3对应比较不频繁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网络信息对理想型的态度影响</vt:lpstr>
      <vt:lpstr>PowerPoint 演示文稿</vt:lpstr>
      <vt:lpstr>PowerPoint 演示文稿</vt:lpstr>
      <vt:lpstr>注：1对应非常小     5对应非常大</vt:lpstr>
      <vt:lpstr>注：1对应情绪波动非常小     5对应情绪波动非常大</vt:lpstr>
      <vt:lpstr>注：1对应坚持己见     5对应完全接受</vt:lpstr>
      <vt:lpstr>PowerPoint 演示文稿</vt:lpstr>
      <vt:lpstr>PowerPoint 演示文稿</vt:lpstr>
      <vt:lpstr>PowerPoint 演示文稿</vt:lpstr>
      <vt:lpstr>结论与解释</vt:lpstr>
      <vt:lpstr>PowerPoint 演示文稿</vt:lpstr>
      <vt:lpstr>意见与建议</vt:lpstr>
      <vt:lpstr>参考文献</vt:lpstr>
      <vt:lpstr>【4】Q＆A</vt:lpstr>
      <vt:lpstr>Thanks!</vt:lpstr>
    </vt:vector>
  </TitlesOfParts>
  <Company>gse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chyue</dc:creator>
  <cp:lastModifiedBy>朱 升</cp:lastModifiedBy>
  <cp:revision>779</cp:revision>
  <dcterms:created xsi:type="dcterms:W3CDTF">2003-08-01T03:09:41Z</dcterms:created>
  <dcterms:modified xsi:type="dcterms:W3CDTF">2019-12-22T12:56:52Z</dcterms:modified>
</cp:coreProperties>
</file>