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3240088" cy="5040313"/>
  <p:notesSz cx="6858000" cy="9144000"/>
  <p:defaultTextStyle>
    <a:defPPr>
      <a:defRPr lang="zh-TW"/>
    </a:defPPr>
    <a:lvl1pPr marL="0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7383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4766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2148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9531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6914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24297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61680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9062" algn="l" defTabSz="47476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FF9900"/>
    <a:srgbClr val="CCCC00"/>
    <a:srgbClr val="DFDF2D"/>
    <a:srgbClr val="FF33CC"/>
    <a:srgbClr val="F2F8AA"/>
    <a:srgbClr val="FFCC00"/>
    <a:srgbClr val="FFFEB4"/>
    <a:srgbClr val="FCFC24"/>
    <a:srgbClr val="E6D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4672" autoAdjust="0"/>
  </p:normalViewPr>
  <p:slideViewPr>
    <p:cSldViewPr>
      <p:cViewPr varScale="1">
        <p:scale>
          <a:sx n="139" d="100"/>
          <a:sy n="139" d="100"/>
        </p:scale>
        <p:origin x="-1956" y="-96"/>
      </p:cViewPr>
      <p:guideLst>
        <p:guide orient="horz" pos="1589"/>
        <p:guide pos="10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8AF5-B548-40D0-B272-C4F7BF732B15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685800"/>
            <a:ext cx="2203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EB69-BBEB-4041-9680-6C920FEBB1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94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DEB69-BBEB-4041-9680-6C920FEBB11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4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3009" y="1565767"/>
            <a:ext cx="2754075" cy="1080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6013" y="2856180"/>
            <a:ext cx="2268062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2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6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2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6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9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7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761798" y="269520"/>
            <a:ext cx="546766" cy="57333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505" y="269520"/>
            <a:ext cx="1586293" cy="57333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2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5947" y="3238870"/>
            <a:ext cx="2754075" cy="1001062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5947" y="2136303"/>
            <a:ext cx="2754075" cy="110256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73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476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21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953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691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2429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616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906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2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506" y="1568101"/>
            <a:ext cx="1066529" cy="443477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42036" y="1568101"/>
            <a:ext cx="1066529" cy="443477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009" y="201848"/>
            <a:ext cx="2916079" cy="84005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2004" y="1128240"/>
            <a:ext cx="1431602" cy="47019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7383" indent="0">
              <a:buNone/>
              <a:defRPr sz="1000" b="1"/>
            </a:lvl2pPr>
            <a:lvl3pPr marL="474766" indent="0">
              <a:buNone/>
              <a:defRPr sz="900" b="1"/>
            </a:lvl3pPr>
            <a:lvl4pPr marL="712148" indent="0">
              <a:buNone/>
              <a:defRPr sz="800" b="1"/>
            </a:lvl4pPr>
            <a:lvl5pPr marL="949531" indent="0">
              <a:buNone/>
              <a:defRPr sz="800" b="1"/>
            </a:lvl5pPr>
            <a:lvl6pPr marL="1186914" indent="0">
              <a:buNone/>
              <a:defRPr sz="800" b="1"/>
            </a:lvl6pPr>
            <a:lvl7pPr marL="1424297" indent="0">
              <a:buNone/>
              <a:defRPr sz="800" b="1"/>
            </a:lvl7pPr>
            <a:lvl8pPr marL="1661680" indent="0">
              <a:buNone/>
              <a:defRPr sz="800" b="1"/>
            </a:lvl8pPr>
            <a:lvl9pPr marL="1899062" indent="0">
              <a:buNone/>
              <a:defRPr sz="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2004" y="1598435"/>
            <a:ext cx="1431602" cy="290401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645924" y="1128240"/>
            <a:ext cx="1432163" cy="47019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37383" indent="0">
              <a:buNone/>
              <a:defRPr sz="1000" b="1"/>
            </a:lvl2pPr>
            <a:lvl3pPr marL="474766" indent="0">
              <a:buNone/>
              <a:defRPr sz="900" b="1"/>
            </a:lvl3pPr>
            <a:lvl4pPr marL="712148" indent="0">
              <a:buNone/>
              <a:defRPr sz="800" b="1"/>
            </a:lvl4pPr>
            <a:lvl5pPr marL="949531" indent="0">
              <a:buNone/>
              <a:defRPr sz="800" b="1"/>
            </a:lvl5pPr>
            <a:lvl6pPr marL="1186914" indent="0">
              <a:buNone/>
              <a:defRPr sz="800" b="1"/>
            </a:lvl6pPr>
            <a:lvl7pPr marL="1424297" indent="0">
              <a:buNone/>
              <a:defRPr sz="800" b="1"/>
            </a:lvl7pPr>
            <a:lvl8pPr marL="1661680" indent="0">
              <a:buNone/>
              <a:defRPr sz="800" b="1"/>
            </a:lvl8pPr>
            <a:lvl9pPr marL="1899062" indent="0">
              <a:buNone/>
              <a:defRPr sz="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645924" y="1598435"/>
            <a:ext cx="1432163" cy="2904014"/>
          </a:xfrm>
        </p:spPr>
        <p:txBody>
          <a:bodyPr/>
          <a:lstStyle>
            <a:lvl1pPr>
              <a:defRPr sz="13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76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1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007" y="200681"/>
            <a:ext cx="1065967" cy="85405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6791" y="200682"/>
            <a:ext cx="1811299" cy="4301767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2007" y="1054735"/>
            <a:ext cx="1065967" cy="3447714"/>
          </a:xfrm>
        </p:spPr>
        <p:txBody>
          <a:bodyPr/>
          <a:lstStyle>
            <a:lvl1pPr marL="0" indent="0">
              <a:buNone/>
              <a:defRPr sz="700"/>
            </a:lvl1pPr>
            <a:lvl2pPr marL="237383" indent="0">
              <a:buNone/>
              <a:defRPr sz="600"/>
            </a:lvl2pPr>
            <a:lvl3pPr marL="474766" indent="0">
              <a:buNone/>
              <a:defRPr sz="600"/>
            </a:lvl3pPr>
            <a:lvl4pPr marL="712148" indent="0">
              <a:buNone/>
              <a:defRPr sz="500"/>
            </a:lvl4pPr>
            <a:lvl5pPr marL="949531" indent="0">
              <a:buNone/>
              <a:defRPr sz="500"/>
            </a:lvl5pPr>
            <a:lvl6pPr marL="1186914" indent="0">
              <a:buNone/>
              <a:defRPr sz="500"/>
            </a:lvl6pPr>
            <a:lvl7pPr marL="1424297" indent="0">
              <a:buNone/>
              <a:defRPr sz="500"/>
            </a:lvl7pPr>
            <a:lvl8pPr marL="1661680" indent="0">
              <a:buNone/>
              <a:defRPr sz="500"/>
            </a:lvl8pPr>
            <a:lvl9pPr marL="1899062" indent="0">
              <a:buNone/>
              <a:defRPr sz="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9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5086" y="3528220"/>
            <a:ext cx="1944053" cy="41652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35086" y="450362"/>
            <a:ext cx="1944053" cy="3024188"/>
          </a:xfrm>
        </p:spPr>
        <p:txBody>
          <a:bodyPr/>
          <a:lstStyle>
            <a:lvl1pPr marL="0" indent="0">
              <a:buNone/>
              <a:defRPr sz="1600"/>
            </a:lvl1pPr>
            <a:lvl2pPr marL="237383" indent="0">
              <a:buNone/>
              <a:defRPr sz="1500"/>
            </a:lvl2pPr>
            <a:lvl3pPr marL="474766" indent="0">
              <a:buNone/>
              <a:defRPr sz="1300"/>
            </a:lvl3pPr>
            <a:lvl4pPr marL="712148" indent="0">
              <a:buNone/>
              <a:defRPr sz="1000"/>
            </a:lvl4pPr>
            <a:lvl5pPr marL="949531" indent="0">
              <a:buNone/>
              <a:defRPr sz="1000"/>
            </a:lvl5pPr>
            <a:lvl6pPr marL="1186914" indent="0">
              <a:buNone/>
              <a:defRPr sz="1000"/>
            </a:lvl6pPr>
            <a:lvl7pPr marL="1424297" indent="0">
              <a:buNone/>
              <a:defRPr sz="1000"/>
            </a:lvl7pPr>
            <a:lvl8pPr marL="1661680" indent="0">
              <a:buNone/>
              <a:defRPr sz="1000"/>
            </a:lvl8pPr>
            <a:lvl9pPr marL="1899062" indent="0">
              <a:buNone/>
              <a:defRPr sz="1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5086" y="3944745"/>
            <a:ext cx="1944053" cy="591538"/>
          </a:xfrm>
        </p:spPr>
        <p:txBody>
          <a:bodyPr/>
          <a:lstStyle>
            <a:lvl1pPr marL="0" indent="0">
              <a:buNone/>
              <a:defRPr sz="700"/>
            </a:lvl1pPr>
            <a:lvl2pPr marL="237383" indent="0">
              <a:buNone/>
              <a:defRPr sz="600"/>
            </a:lvl2pPr>
            <a:lvl3pPr marL="474766" indent="0">
              <a:buNone/>
              <a:defRPr sz="600"/>
            </a:lvl3pPr>
            <a:lvl4pPr marL="712148" indent="0">
              <a:buNone/>
              <a:defRPr sz="500"/>
            </a:lvl4pPr>
            <a:lvl5pPr marL="949531" indent="0">
              <a:buNone/>
              <a:defRPr sz="500"/>
            </a:lvl5pPr>
            <a:lvl6pPr marL="1186914" indent="0">
              <a:buNone/>
              <a:defRPr sz="500"/>
            </a:lvl6pPr>
            <a:lvl7pPr marL="1424297" indent="0">
              <a:buNone/>
              <a:defRPr sz="500"/>
            </a:lvl7pPr>
            <a:lvl8pPr marL="1661680" indent="0">
              <a:buNone/>
              <a:defRPr sz="500"/>
            </a:lvl8pPr>
            <a:lvl9pPr marL="1899062" indent="0">
              <a:buNone/>
              <a:defRPr sz="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2009" y="201848"/>
            <a:ext cx="2916079" cy="840052"/>
          </a:xfrm>
          <a:prstGeom prst="rect">
            <a:avLst/>
          </a:prstGeom>
        </p:spPr>
        <p:txBody>
          <a:bodyPr vert="horz" lIns="47477" tIns="23738" rIns="47477" bIns="2373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2009" y="1176075"/>
            <a:ext cx="2916079" cy="3326373"/>
          </a:xfrm>
          <a:prstGeom prst="rect">
            <a:avLst/>
          </a:prstGeom>
        </p:spPr>
        <p:txBody>
          <a:bodyPr vert="horz" lIns="47477" tIns="23738" rIns="47477" bIns="2373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62009" y="4671625"/>
            <a:ext cx="756021" cy="268349"/>
          </a:xfrm>
          <a:prstGeom prst="rect">
            <a:avLst/>
          </a:prstGeom>
        </p:spPr>
        <p:txBody>
          <a:bodyPr vert="horz" lIns="47477" tIns="23738" rIns="47477" bIns="2373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C66A-A463-468E-AB84-4AF4CB87E000}" type="datetimeFigureOut">
              <a:rPr lang="zh-TW" altLang="en-US" smtClean="0"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107035" y="4671625"/>
            <a:ext cx="1026028" cy="268349"/>
          </a:xfrm>
          <a:prstGeom prst="rect">
            <a:avLst/>
          </a:prstGeom>
        </p:spPr>
        <p:txBody>
          <a:bodyPr vert="horz" lIns="47477" tIns="23738" rIns="47477" bIns="2373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322069" y="4671625"/>
            <a:ext cx="756021" cy="268349"/>
          </a:xfrm>
          <a:prstGeom prst="rect">
            <a:avLst/>
          </a:prstGeom>
        </p:spPr>
        <p:txBody>
          <a:bodyPr vert="horz" lIns="47477" tIns="23738" rIns="47477" bIns="2373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288C-45B4-4B8A-A36F-87ABDA7E68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0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4766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037" indent="-178037" algn="l" defTabSz="47476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5748" indent="-148365" algn="l" defTabSz="474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93457" indent="-118691" algn="l" defTabSz="47476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30840" indent="-118691" algn="l" defTabSz="474766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8223" indent="-118691" algn="l" defTabSz="474766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5605" indent="-118691" algn="l" defTabSz="4747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8" indent="-118691" algn="l" defTabSz="4747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80371" indent="-118691" algn="l" defTabSz="4747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7754" indent="-118691" algn="l" defTabSz="47476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7383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4766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2148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9531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6914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297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61680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9062" algn="l" defTabSz="474766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9" descr="Lined Paper Patter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170"/>
            <a:ext cx="3240088" cy="435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群組 33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13218" y="3627184"/>
            <a:ext cx="2158954" cy="837188"/>
            <a:chOff x="530198" y="3888631"/>
            <a:chExt cx="2158954" cy="956900"/>
          </a:xfrm>
        </p:grpSpPr>
        <p:sp>
          <p:nvSpPr>
            <p:cNvPr id="31" name="文字方塊 30"/>
            <p:cNvSpPr txBox="1"/>
            <p:nvPr/>
          </p:nvSpPr>
          <p:spPr>
            <a:xfrm>
              <a:off x="643895" y="3888631"/>
              <a:ext cx="1975221" cy="42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軟正黑體" pitchFamily="34" charset="-120"/>
                  <a:ea typeface="微軟正黑體" pitchFamily="34" charset="-120"/>
                </a:rPr>
                <a:t>距 離 下 次 拉 霸 </a:t>
              </a:r>
              <a:r>
                <a:rPr lang="en-US" altLang="zh-TW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zh-TW" alt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28" name="文字方塊 1027"/>
            <p:cNvSpPr txBox="1"/>
            <p:nvPr/>
          </p:nvSpPr>
          <p:spPr>
            <a:xfrm>
              <a:off x="530198" y="4177138"/>
              <a:ext cx="2158954" cy="66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03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00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00</a:t>
              </a:r>
              <a:endParaRPr lang="zh-TW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032" name="群組 1031"/>
          <p:cNvGrpSpPr/>
          <p:nvPr/>
        </p:nvGrpSpPr>
        <p:grpSpPr>
          <a:xfrm>
            <a:off x="13445" y="1260165"/>
            <a:ext cx="3226643" cy="2052079"/>
            <a:chOff x="2610540" y="921785"/>
            <a:chExt cx="3192463" cy="2088232"/>
          </a:xfrm>
        </p:grpSpPr>
        <p:grpSp>
          <p:nvGrpSpPr>
            <p:cNvPr id="1030" name="群組 1029"/>
            <p:cNvGrpSpPr/>
            <p:nvPr/>
          </p:nvGrpSpPr>
          <p:grpSpPr>
            <a:xfrm>
              <a:off x="2610540" y="921785"/>
              <a:ext cx="3192463" cy="2088232"/>
              <a:chOff x="23812" y="1656383"/>
              <a:chExt cx="3192463" cy="208823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" y="1656383"/>
                <a:ext cx="3192463" cy="2088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矩形 12"/>
              <p:cNvSpPr/>
              <p:nvPr/>
            </p:nvSpPr>
            <p:spPr>
              <a:xfrm>
                <a:off x="372986" y="1813521"/>
                <a:ext cx="2471194" cy="1355030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603680" y="2341750"/>
                <a:ext cx="2009807" cy="34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latin typeface="標楷體" pitchFamily="65" charset="-120"/>
                    <a:ea typeface="標楷體" pitchFamily="65" charset="-120"/>
                  </a:rPr>
                  <a:t>老</a:t>
                </a:r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  </a:t>
                </a:r>
                <a:r>
                  <a:rPr lang="zh-TW" altLang="en-US" sz="1600" b="1" dirty="0">
                    <a:latin typeface="標楷體" pitchFamily="65" charset="-120"/>
                    <a:ea typeface="標楷體" pitchFamily="65" charset="-120"/>
                  </a:rPr>
                  <a:t>吳</a:t>
                </a:r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  魯  肉  飯</a:t>
                </a:r>
                <a:endParaRPr lang="zh-TW" altLang="en-US" sz="16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400668" y="1895569"/>
                <a:ext cx="2415829" cy="34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頂  級  豬  排  便  當</a:t>
                </a:r>
                <a:endParaRPr lang="zh-TW" altLang="en-US" sz="16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245252" y="2808511"/>
                <a:ext cx="745717" cy="386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smtClean="0"/>
                  <a:t>7</a:t>
                </a:r>
                <a:r>
                  <a:rPr lang="zh-TW" altLang="en-US" sz="1600" b="1" dirty="0" smtClean="0"/>
                  <a:t>  </a:t>
                </a:r>
                <a:r>
                  <a:rPr lang="en-US" altLang="zh-TW" sz="1600" b="1" dirty="0" smtClean="0"/>
                  <a:t>-</a:t>
                </a:r>
                <a:r>
                  <a:rPr lang="zh-TW" altLang="en-US" sz="1600" b="1" dirty="0" smtClean="0"/>
                  <a:t>  </a:t>
                </a:r>
                <a:r>
                  <a:rPr lang="en-US" altLang="zh-TW" sz="1600" b="1" dirty="0" smtClean="0"/>
                  <a:t>11</a:t>
                </a:r>
                <a:endParaRPr lang="zh-TW" altLang="en-US" sz="1600" b="1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70705" y="3263397"/>
                <a:ext cx="1056700" cy="337202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1147650" y="3278110"/>
                <a:ext cx="893247" cy="31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accent6">
                        <a:lumMod val="50000"/>
                      </a:schemeClr>
                    </a:solidFill>
                    <a:latin typeface="標楷體" pitchFamily="65" charset="-120"/>
                    <a:ea typeface="標楷體" pitchFamily="65" charset="-120"/>
                  </a:rPr>
                  <a:t>美食拉霸</a:t>
                </a:r>
                <a:endParaRPr lang="zh-TW" altLang="en-US" sz="14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cxnSp>
          <p:nvCxnSpPr>
            <p:cNvPr id="29" name="直線接點 28"/>
            <p:cNvCxnSpPr/>
            <p:nvPr/>
          </p:nvCxnSpPr>
          <p:spPr>
            <a:xfrm>
              <a:off x="2959714" y="1584375"/>
              <a:ext cx="2452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2978769" y="1979128"/>
              <a:ext cx="2452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0" y="690712"/>
            <a:ext cx="3240088" cy="277000"/>
            <a:chOff x="0" y="789479"/>
            <a:chExt cx="3240088" cy="316609"/>
          </a:xfrm>
        </p:grpSpPr>
        <p:sp>
          <p:nvSpPr>
            <p:cNvPr id="1034" name="矩形 1033"/>
            <p:cNvSpPr/>
            <p:nvPr/>
          </p:nvSpPr>
          <p:spPr>
            <a:xfrm>
              <a:off x="0" y="792287"/>
              <a:ext cx="3240088" cy="288032"/>
            </a:xfrm>
            <a:prstGeom prst="rect">
              <a:avLst/>
            </a:prstGeom>
            <a:ln w="12700">
              <a:solidFill>
                <a:srgbClr val="FF9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36" name="文字方塊 1035"/>
            <p:cNvSpPr txBox="1"/>
            <p:nvPr/>
          </p:nvSpPr>
          <p:spPr>
            <a:xfrm>
              <a:off x="518202" y="789480"/>
              <a:ext cx="619080" cy="316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分類</a:t>
              </a:r>
              <a:r>
                <a:rPr lang="zh-TW" altLang="en-US" sz="1200" dirty="0" smtClean="0"/>
                <a:t> </a:t>
              </a:r>
              <a:r>
                <a:rPr lang="en-US" altLang="zh-TW" sz="1200" b="1" dirty="0" smtClean="0"/>
                <a:t>V</a:t>
              </a:r>
              <a:endParaRPr lang="zh-TW" altLang="en-US" sz="12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117037" y="789479"/>
              <a:ext cx="619080" cy="316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價格</a:t>
              </a:r>
              <a:r>
                <a:rPr lang="zh-TW" altLang="en-US" sz="1200" dirty="0" smtClean="0"/>
                <a:t> </a:t>
              </a:r>
              <a:r>
                <a:rPr lang="en-US" altLang="zh-TW" sz="1200" b="1" dirty="0" smtClean="0"/>
                <a:t>V</a:t>
              </a:r>
              <a:endParaRPr lang="zh-TW" altLang="en-US" sz="1200" b="1" dirty="0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1627160" y="81996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5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Lined Paper Patter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170"/>
            <a:ext cx="3240088" cy="435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13218" y="3627184"/>
            <a:ext cx="2158954" cy="837188"/>
            <a:chOff x="530198" y="3888631"/>
            <a:chExt cx="2158954" cy="956900"/>
          </a:xfrm>
        </p:grpSpPr>
        <p:sp>
          <p:nvSpPr>
            <p:cNvPr id="13" name="文字方塊 12"/>
            <p:cNvSpPr txBox="1"/>
            <p:nvPr/>
          </p:nvSpPr>
          <p:spPr>
            <a:xfrm>
              <a:off x="643895" y="3888631"/>
              <a:ext cx="1975221" cy="42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軟正黑體" pitchFamily="34" charset="-120"/>
                  <a:ea typeface="微軟正黑體" pitchFamily="34" charset="-120"/>
                </a:rPr>
                <a:t>距 離 下 次 拉 霸 </a:t>
              </a:r>
              <a:r>
                <a:rPr lang="en-US" altLang="zh-TW" sz="18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軟正黑體" pitchFamily="34" charset="-120"/>
                  <a:ea typeface="微軟正黑體" pitchFamily="34" charset="-120"/>
                </a:rPr>
                <a:t>:</a:t>
              </a:r>
              <a:endParaRPr lang="zh-TW" altLang="en-US" sz="1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30198" y="4177138"/>
              <a:ext cx="2158954" cy="66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03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00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1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3200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標楷體" pitchFamily="65" charset="-120"/>
                  <a:ea typeface="標楷體" pitchFamily="65" charset="-120"/>
                </a:rPr>
                <a:t>00</a:t>
              </a:r>
              <a:endParaRPr lang="zh-TW" alt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3445" y="1260165"/>
            <a:ext cx="3226643" cy="2052079"/>
            <a:chOff x="2610540" y="921785"/>
            <a:chExt cx="3192463" cy="2088232"/>
          </a:xfrm>
        </p:grpSpPr>
        <p:grpSp>
          <p:nvGrpSpPr>
            <p:cNvPr id="16" name="群組 15"/>
            <p:cNvGrpSpPr/>
            <p:nvPr/>
          </p:nvGrpSpPr>
          <p:grpSpPr>
            <a:xfrm>
              <a:off x="2610540" y="921785"/>
              <a:ext cx="3192463" cy="2088232"/>
              <a:chOff x="23812" y="1656383"/>
              <a:chExt cx="3192463" cy="2088232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2" y="1656383"/>
                <a:ext cx="3192463" cy="2088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矩形 19"/>
              <p:cNvSpPr/>
              <p:nvPr/>
            </p:nvSpPr>
            <p:spPr>
              <a:xfrm>
                <a:off x="372986" y="1813521"/>
                <a:ext cx="2471194" cy="1355030"/>
              </a:xfrm>
              <a:prstGeom prst="rect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603680" y="2341750"/>
                <a:ext cx="2009807" cy="34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>
                    <a:latin typeface="標楷體" pitchFamily="65" charset="-120"/>
                    <a:ea typeface="標楷體" pitchFamily="65" charset="-120"/>
                  </a:rPr>
                  <a:t>老</a:t>
                </a:r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  </a:t>
                </a:r>
                <a:r>
                  <a:rPr lang="zh-TW" altLang="en-US" sz="1600" b="1" dirty="0">
                    <a:latin typeface="標楷體" pitchFamily="65" charset="-120"/>
                    <a:ea typeface="標楷體" pitchFamily="65" charset="-120"/>
                  </a:rPr>
                  <a:t>吳</a:t>
                </a:r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  魯  肉  飯</a:t>
                </a:r>
                <a:endParaRPr lang="zh-TW" altLang="en-US" sz="16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400668" y="1895569"/>
                <a:ext cx="2415829" cy="34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b="1" dirty="0" smtClean="0">
                    <a:latin typeface="標楷體" pitchFamily="65" charset="-120"/>
                    <a:ea typeface="標楷體" pitchFamily="65" charset="-120"/>
                  </a:rPr>
                  <a:t>頂  級  豬  排  便  當</a:t>
                </a:r>
                <a:endParaRPr lang="zh-TW" altLang="en-US" sz="1600" b="1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245252" y="2808511"/>
                <a:ext cx="745717" cy="3869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smtClean="0"/>
                  <a:t>7</a:t>
                </a:r>
                <a:r>
                  <a:rPr lang="zh-TW" altLang="en-US" sz="1600" b="1" dirty="0" smtClean="0"/>
                  <a:t>  </a:t>
                </a:r>
                <a:r>
                  <a:rPr lang="en-US" altLang="zh-TW" sz="1600" b="1" dirty="0" smtClean="0"/>
                  <a:t>-</a:t>
                </a:r>
                <a:r>
                  <a:rPr lang="zh-TW" altLang="en-US" sz="1600" b="1" dirty="0" smtClean="0"/>
                  <a:t>  </a:t>
                </a:r>
                <a:r>
                  <a:rPr lang="en-US" altLang="zh-TW" sz="1600" b="1" dirty="0" smtClean="0"/>
                  <a:t>11</a:t>
                </a:r>
                <a:endParaRPr lang="zh-TW" altLang="en-US" sz="1600" b="1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70705" y="3263397"/>
                <a:ext cx="1056700" cy="337202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1147650" y="3278110"/>
                <a:ext cx="893247" cy="31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accent6">
                        <a:lumMod val="50000"/>
                      </a:schemeClr>
                    </a:solidFill>
                    <a:latin typeface="標楷體" pitchFamily="65" charset="-120"/>
                    <a:ea typeface="標楷體" pitchFamily="65" charset="-120"/>
                  </a:rPr>
                  <a:t>美食拉霸</a:t>
                </a:r>
                <a:endParaRPr lang="zh-TW" altLang="en-US" sz="14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cxnSp>
          <p:nvCxnSpPr>
            <p:cNvPr id="17" name="直線接點 16"/>
            <p:cNvCxnSpPr/>
            <p:nvPr/>
          </p:nvCxnSpPr>
          <p:spPr>
            <a:xfrm>
              <a:off x="2959714" y="1584375"/>
              <a:ext cx="2452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978769" y="1979128"/>
              <a:ext cx="2452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0" y="690712"/>
            <a:ext cx="3240088" cy="277000"/>
            <a:chOff x="0" y="789479"/>
            <a:chExt cx="3240088" cy="316609"/>
          </a:xfrm>
        </p:grpSpPr>
        <p:sp>
          <p:nvSpPr>
            <p:cNvPr id="27" name="矩形 26"/>
            <p:cNvSpPr/>
            <p:nvPr/>
          </p:nvSpPr>
          <p:spPr>
            <a:xfrm>
              <a:off x="0" y="792287"/>
              <a:ext cx="3240088" cy="288032"/>
            </a:xfrm>
            <a:prstGeom prst="rect">
              <a:avLst/>
            </a:prstGeom>
            <a:ln w="12700">
              <a:solidFill>
                <a:srgbClr val="FF99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18202" y="789480"/>
              <a:ext cx="619080" cy="316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分類</a:t>
              </a:r>
              <a:r>
                <a:rPr lang="zh-TW" altLang="en-US" sz="1200" dirty="0" smtClean="0"/>
                <a:t> </a:t>
              </a:r>
              <a:r>
                <a:rPr lang="en-US" altLang="zh-TW" sz="1200" b="1" dirty="0" smtClean="0"/>
                <a:t>V</a:t>
              </a:r>
              <a:endParaRPr lang="zh-TW" altLang="en-US" sz="1200" b="1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117037" y="789479"/>
              <a:ext cx="619080" cy="316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價格</a:t>
              </a:r>
              <a:r>
                <a:rPr lang="zh-TW" altLang="en-US" sz="1200" dirty="0" smtClean="0"/>
                <a:t> </a:t>
              </a:r>
              <a:r>
                <a:rPr lang="en-US" altLang="zh-TW" sz="1200" b="1" dirty="0" smtClean="0"/>
                <a:t>V</a:t>
              </a:r>
              <a:endParaRPr lang="zh-TW" altLang="en-US" sz="1200" b="1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1627160" y="819966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88" name="群組 3087"/>
          <p:cNvGrpSpPr/>
          <p:nvPr/>
        </p:nvGrpSpPr>
        <p:grpSpPr>
          <a:xfrm>
            <a:off x="179884" y="1068078"/>
            <a:ext cx="2884848" cy="3028804"/>
            <a:chOff x="179884" y="967712"/>
            <a:chExt cx="2884848" cy="3028804"/>
          </a:xfrm>
        </p:grpSpPr>
        <p:sp>
          <p:nvSpPr>
            <p:cNvPr id="3075" name="矩形 3074"/>
            <p:cNvSpPr/>
            <p:nvPr/>
          </p:nvSpPr>
          <p:spPr>
            <a:xfrm>
              <a:off x="179884" y="967712"/>
              <a:ext cx="2880320" cy="302880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76" name="文字方塊 3075"/>
            <p:cNvSpPr txBox="1"/>
            <p:nvPr/>
          </p:nvSpPr>
          <p:spPr>
            <a:xfrm>
              <a:off x="179884" y="9915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rgbClr val="00B0F0"/>
                  </a:solidFill>
                  <a:latin typeface="標楷體" pitchFamily="65" charset="-120"/>
                  <a:ea typeface="標楷體" pitchFamily="65" charset="-120"/>
                </a:rPr>
                <a:t>拉霸結果</a:t>
              </a:r>
              <a:endParaRPr lang="zh-TW" altLang="en-US" sz="1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79" name="矩形 3078"/>
            <p:cNvSpPr/>
            <p:nvPr/>
          </p:nvSpPr>
          <p:spPr>
            <a:xfrm>
              <a:off x="184732" y="1339228"/>
              <a:ext cx="2880000" cy="28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1" name="直線接點 3080"/>
            <p:cNvCxnSpPr/>
            <p:nvPr/>
          </p:nvCxnSpPr>
          <p:spPr>
            <a:xfrm>
              <a:off x="179884" y="3600276"/>
              <a:ext cx="28848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3" name="直線接點 3082"/>
            <p:cNvCxnSpPr/>
            <p:nvPr/>
          </p:nvCxnSpPr>
          <p:spPr>
            <a:xfrm flipV="1">
              <a:off x="1594964" y="3600316"/>
              <a:ext cx="0" cy="396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4" name="文字方塊 3083"/>
            <p:cNvSpPr txBox="1"/>
            <p:nvPr/>
          </p:nvSpPr>
          <p:spPr>
            <a:xfrm>
              <a:off x="461915" y="3672284"/>
              <a:ext cx="8337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ea typeface="標楷體" pitchFamily="65" charset="-120"/>
                </a:rPr>
                <a:t>Let’t </a:t>
              </a:r>
              <a:r>
                <a:rPr lang="zh-TW" altLang="en-US" sz="1200" b="1" dirty="0" smtClean="0">
                  <a:latin typeface="+mj-lt"/>
                  <a:ea typeface="標楷體" pitchFamily="65" charset="-120"/>
                </a:rPr>
                <a:t> </a:t>
              </a:r>
              <a:r>
                <a:rPr lang="en-US" altLang="zh-TW" sz="1200" b="1" dirty="0" smtClean="0">
                  <a:latin typeface="+mj-lt"/>
                  <a:ea typeface="標楷體" pitchFamily="65" charset="-120"/>
                </a:rPr>
                <a:t>GO !</a:t>
              </a:r>
              <a:endParaRPr lang="zh-TW" altLang="en-US" sz="1200" b="1" dirty="0">
                <a:latin typeface="+mj-lt"/>
                <a:ea typeface="標楷體" pitchFamily="65" charset="-120"/>
              </a:endParaRPr>
            </a:p>
          </p:txBody>
        </p:sp>
        <p:sp>
          <p:nvSpPr>
            <p:cNvPr id="3087" name="文字方塊 3086"/>
            <p:cNvSpPr txBox="1"/>
            <p:nvPr/>
          </p:nvSpPr>
          <p:spPr>
            <a:xfrm>
              <a:off x="1851473" y="3659466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再思考一下</a:t>
              </a:r>
              <a:r>
                <a:rPr lang="en-US" altLang="zh-TW" sz="1200" b="1" dirty="0" smtClean="0">
                  <a:latin typeface="+mj-ea"/>
                  <a:ea typeface="+mj-ea"/>
                </a:rPr>
                <a:t>...</a:t>
              </a:r>
              <a:endParaRPr lang="zh-TW" altLang="en-US" sz="1200" b="1" dirty="0">
                <a:latin typeface="+mj-ea"/>
                <a:ea typeface="+mj-ea"/>
              </a:endParaRPr>
            </a:p>
          </p:txBody>
        </p:sp>
      </p:grpSp>
      <p:pic>
        <p:nvPicPr>
          <p:cNvPr id="49" name="圖片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2" y="1664487"/>
            <a:ext cx="1129095" cy="1010677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50" name="文字方塊 49"/>
          <p:cNvSpPr txBox="1"/>
          <p:nvPr/>
        </p:nvSpPr>
        <p:spPr>
          <a:xfrm>
            <a:off x="611932" y="280818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latin typeface="標楷體" pitchFamily="65" charset="-120"/>
                <a:ea typeface="標楷體" pitchFamily="65" charset="-120"/>
              </a:rPr>
              <a:t>老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1600" b="1" dirty="0">
                <a:latin typeface="標楷體" pitchFamily="65" charset="-120"/>
                <a:ea typeface="標楷體" pitchFamily="65" charset="-120"/>
              </a:rPr>
              <a:t>吳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  魯  肉  飯</a:t>
            </a:r>
            <a:endParaRPr lang="zh-TW" altLang="en-US" sz="16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89" name="文字方塊 3088"/>
          <p:cNvSpPr txBox="1"/>
          <p:nvPr/>
        </p:nvSpPr>
        <p:spPr>
          <a:xfrm>
            <a:off x="539924" y="3384252"/>
            <a:ext cx="2212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您將在</a:t>
            </a:r>
            <a:r>
              <a:rPr lang="en-US" altLang="zh-TW" sz="1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小時後才能再次拉霸喔</a:t>
            </a:r>
            <a:r>
              <a:rPr lang="en-US" altLang="zh-TW" sz="1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!</a:t>
            </a:r>
            <a:r>
              <a:rPr lang="zh-TW" altLang="en-US" sz="1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&lt;3</a:t>
            </a:r>
            <a:endParaRPr lang="zh-TW" altLang="en-US" sz="1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790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4" y="680575"/>
            <a:ext cx="3246461" cy="435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0" y="175"/>
            <a:ext cx="3240088" cy="693169"/>
            <a:chOff x="0" y="0"/>
            <a:chExt cx="3240088" cy="792287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444" y="82850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拉拉拉霸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sp>
        <p:nvSpPr>
          <p:cNvPr id="12" name="橢圓 11"/>
          <p:cNvSpPr/>
          <p:nvPr/>
        </p:nvSpPr>
        <p:spPr>
          <a:xfrm>
            <a:off x="1348116" y="2594359"/>
            <a:ext cx="158094" cy="125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6" y="1545867"/>
            <a:ext cx="251892" cy="25857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72" y="1324577"/>
            <a:ext cx="251892" cy="25857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36" y="1980301"/>
            <a:ext cx="251892" cy="258579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98" y="799463"/>
            <a:ext cx="251892" cy="25857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64" y="2473038"/>
            <a:ext cx="251892" cy="258579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7" y="1527588"/>
            <a:ext cx="251892" cy="25857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161" y="3302903"/>
            <a:ext cx="251892" cy="25857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3024212"/>
            <a:ext cx="251892" cy="258579"/>
          </a:xfrm>
          <a:prstGeom prst="rect">
            <a:avLst/>
          </a:prstGeom>
        </p:spPr>
      </p:pic>
      <p:grpSp>
        <p:nvGrpSpPr>
          <p:cNvPr id="29" name="群組 28"/>
          <p:cNvGrpSpPr/>
          <p:nvPr/>
        </p:nvGrpSpPr>
        <p:grpSpPr>
          <a:xfrm>
            <a:off x="230315" y="2685658"/>
            <a:ext cx="761746" cy="338554"/>
            <a:chOff x="242758" y="2161881"/>
            <a:chExt cx="761746" cy="338554"/>
          </a:xfrm>
        </p:grpSpPr>
        <p:sp>
          <p:nvSpPr>
            <p:cNvPr id="27" name="圓角矩形圖說文字 26"/>
            <p:cNvSpPr/>
            <p:nvPr/>
          </p:nvSpPr>
          <p:spPr>
            <a:xfrm>
              <a:off x="242758" y="2205159"/>
              <a:ext cx="700045" cy="251998"/>
            </a:xfrm>
            <a:prstGeom prst="wedgeRoundRectCallou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42758" y="2161881"/>
              <a:ext cx="761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 smtClean="0"/>
                <a:t>老吳魯肉飯</a:t>
              </a:r>
              <a:endParaRPr lang="en-US" altLang="zh-TW" sz="800" dirty="0" smtClean="0"/>
            </a:p>
            <a:p>
              <a:r>
                <a:rPr lang="zh-TW" altLang="en-US" sz="800" dirty="0" smtClean="0"/>
                <a:t> 飯類   </a:t>
              </a:r>
              <a:r>
                <a:rPr lang="en-US" altLang="zh-TW" sz="800" dirty="0" smtClean="0"/>
                <a:t>50</a:t>
              </a:r>
              <a:r>
                <a:rPr lang="zh-TW" altLang="en-US" sz="800" dirty="0" smtClean="0"/>
                <a:t>元</a:t>
              </a:r>
              <a:endParaRPr lang="zh-TW" altLang="en-US" sz="800" dirty="0"/>
            </a:p>
          </p:txBody>
        </p:sp>
      </p:grpSp>
      <p:sp>
        <p:nvSpPr>
          <p:cNvPr id="30" name="AutoShape 12" descr="「滷肉飯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3213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AutoShape 14" descr="「滷肉飯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3213" cy="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2058" name="群組 2057"/>
          <p:cNvGrpSpPr/>
          <p:nvPr/>
        </p:nvGrpSpPr>
        <p:grpSpPr>
          <a:xfrm>
            <a:off x="-6374" y="4176340"/>
            <a:ext cx="3233392" cy="832509"/>
            <a:chOff x="-6372" y="3664538"/>
            <a:chExt cx="3240087" cy="1100949"/>
          </a:xfrm>
        </p:grpSpPr>
        <p:sp>
          <p:nvSpPr>
            <p:cNvPr id="2057" name="矩形 2056"/>
            <p:cNvSpPr/>
            <p:nvPr/>
          </p:nvSpPr>
          <p:spPr>
            <a:xfrm>
              <a:off x="-6372" y="3664538"/>
              <a:ext cx="3240087" cy="11009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56" name="群組 2055"/>
            <p:cNvGrpSpPr/>
            <p:nvPr/>
          </p:nvGrpSpPr>
          <p:grpSpPr>
            <a:xfrm>
              <a:off x="34351" y="3684300"/>
              <a:ext cx="3097861" cy="1080973"/>
              <a:chOff x="0" y="3673505"/>
              <a:chExt cx="3097861" cy="1080973"/>
            </a:xfrm>
          </p:grpSpPr>
          <p:pic>
            <p:nvPicPr>
              <p:cNvPr id="2048" name="圖片 204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673505"/>
                <a:ext cx="856395" cy="1080973"/>
              </a:xfrm>
              <a:prstGeom prst="rect">
                <a:avLst/>
              </a:prstGeom>
            </p:spPr>
          </p:pic>
          <p:sp>
            <p:nvSpPr>
              <p:cNvPr id="2051" name="文字方塊 2050"/>
              <p:cNvSpPr txBox="1"/>
              <p:nvPr/>
            </p:nvSpPr>
            <p:spPr>
              <a:xfrm>
                <a:off x="1110453" y="3715999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accent6">
                        <a:lumMod val="50000"/>
                      </a:schemeClr>
                    </a:solidFill>
                    <a:latin typeface="標楷體" pitchFamily="65" charset="-120"/>
                    <a:ea typeface="標楷體" pitchFamily="65" charset="-120"/>
                  </a:rPr>
                  <a:t>老吳魯肉飯</a:t>
                </a:r>
                <a:endParaRPr lang="zh-TW" altLang="en-US" sz="14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053" name="文字方塊 2052"/>
              <p:cNvSpPr txBox="1"/>
              <p:nvPr/>
            </p:nvSpPr>
            <p:spPr>
              <a:xfrm>
                <a:off x="1110453" y="4098482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100" dirty="0" smtClean="0">
                    <a:latin typeface="標楷體" pitchFamily="65" charset="-120"/>
                    <a:ea typeface="標楷體" pitchFamily="65" charset="-120"/>
                  </a:rPr>
                  <a:t>飯類    </a:t>
                </a:r>
                <a:r>
                  <a:rPr lang="en-US" altLang="zh-TW" sz="1100" dirty="0" smtClean="0">
                    <a:latin typeface="標楷體" pitchFamily="65" charset="-120"/>
                    <a:ea typeface="標楷體" pitchFamily="65" charset="-120"/>
                  </a:rPr>
                  <a:t>50</a:t>
                </a:r>
                <a:r>
                  <a:rPr lang="zh-TW" altLang="en-US" sz="1100" dirty="0" smtClean="0">
                    <a:latin typeface="標楷體" pitchFamily="65" charset="-120"/>
                    <a:ea typeface="標楷體" pitchFamily="65" charset="-120"/>
                  </a:rPr>
                  <a:t>元</a:t>
                </a:r>
                <a:endParaRPr lang="zh-TW" altLang="en-US" sz="1100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054" name="心形 2053"/>
              <p:cNvSpPr/>
              <p:nvPr/>
            </p:nvSpPr>
            <p:spPr>
              <a:xfrm>
                <a:off x="2899590" y="3745570"/>
                <a:ext cx="198271" cy="248637"/>
              </a:xfrm>
              <a:prstGeom prst="hear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055" name="文字方塊 2054"/>
              <p:cNvSpPr txBox="1"/>
              <p:nvPr/>
            </p:nvSpPr>
            <p:spPr>
              <a:xfrm>
                <a:off x="1110453" y="4434800"/>
                <a:ext cx="15311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台北市松山區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XX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街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500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號</a:t>
                </a:r>
                <a:endParaRPr lang="zh-TW" altLang="en-US" sz="1000" dirty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  <p:grpSp>
        <p:nvGrpSpPr>
          <p:cNvPr id="44" name="群組 43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45" name="矩形 4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sp>
        <p:nvSpPr>
          <p:cNvPr id="2059" name="流程圖: 接點 2058"/>
          <p:cNvSpPr/>
          <p:nvPr/>
        </p:nvSpPr>
        <p:spPr>
          <a:xfrm>
            <a:off x="1382504" y="2854935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流程圖: 接點 52"/>
          <p:cNvSpPr/>
          <p:nvPr/>
        </p:nvSpPr>
        <p:spPr>
          <a:xfrm>
            <a:off x="1390554" y="3035711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流程圖: 接點 53"/>
          <p:cNvSpPr/>
          <p:nvPr/>
        </p:nvSpPr>
        <p:spPr>
          <a:xfrm>
            <a:off x="1398210" y="3228791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流程圖: 接點 54"/>
          <p:cNvSpPr/>
          <p:nvPr/>
        </p:nvSpPr>
        <p:spPr>
          <a:xfrm>
            <a:off x="1394362" y="3422610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/>
          <p:cNvSpPr/>
          <p:nvPr/>
        </p:nvSpPr>
        <p:spPr>
          <a:xfrm>
            <a:off x="1191926" y="3410535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接點 56"/>
          <p:cNvSpPr/>
          <p:nvPr/>
        </p:nvSpPr>
        <p:spPr>
          <a:xfrm>
            <a:off x="611188" y="3248903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接點 57"/>
          <p:cNvSpPr/>
          <p:nvPr/>
        </p:nvSpPr>
        <p:spPr>
          <a:xfrm>
            <a:off x="791817" y="3330172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接點 58"/>
          <p:cNvSpPr/>
          <p:nvPr/>
        </p:nvSpPr>
        <p:spPr>
          <a:xfrm>
            <a:off x="992061" y="3361849"/>
            <a:ext cx="108000" cy="108000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75"/>
            <a:ext cx="3240088" cy="693169"/>
            <a:chOff x="0" y="0"/>
            <a:chExt cx="3240088" cy="792287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444" y="82850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拉拉拉霸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pic>
        <p:nvPicPr>
          <p:cNvPr id="11" name="Picture 19" descr="Lined Paper Patte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5"/>
          <a:stretch/>
        </p:blipFill>
        <p:spPr bwMode="auto">
          <a:xfrm>
            <a:off x="4865" y="683397"/>
            <a:ext cx="3240088" cy="435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-244" y="970851"/>
            <a:ext cx="324775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28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日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" y="1269669"/>
            <a:ext cx="563052" cy="504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699264" y="12446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老吳魯肉飯</a:t>
            </a:r>
            <a:endParaRPr lang="zh-TW" altLang="en-US" sz="1200" b="1" dirty="0">
              <a:solidFill>
                <a:schemeClr val="accent6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12877" y="152166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latin typeface="標楷體" pitchFamily="65" charset="-120"/>
                <a:ea typeface="標楷體" pitchFamily="65" charset="-120"/>
              </a:rPr>
              <a:t>台北市松山區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XX</a:t>
            </a:r>
            <a:r>
              <a:rPr lang="zh-TW" altLang="en-US" sz="1000" dirty="0">
                <a:latin typeface="標楷體" pitchFamily="65" charset="-120"/>
                <a:ea typeface="標楷體" pitchFamily="65" charset="-120"/>
              </a:rPr>
              <a:t>街</a:t>
            </a:r>
            <a:r>
              <a:rPr lang="en-US" altLang="zh-TW" sz="1000" dirty="0">
                <a:latin typeface="標楷體" pitchFamily="65" charset="-120"/>
                <a:ea typeface="標楷體" pitchFamily="65" charset="-120"/>
              </a:rPr>
              <a:t>500</a:t>
            </a:r>
            <a:r>
              <a:rPr lang="zh-TW" altLang="en-US" sz="1000" dirty="0">
                <a:latin typeface="標楷體" pitchFamily="65" charset="-120"/>
                <a:ea typeface="標楷體" pitchFamily="65" charset="-120"/>
              </a:rPr>
              <a:t>號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-244" y="3168228"/>
            <a:ext cx="3240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27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日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-244" y="677118"/>
            <a:ext cx="3247757" cy="287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月</a:t>
            </a:r>
            <a:endParaRPr lang="zh-TW" altLang="en-US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2" name="流程圖: 接點 31"/>
          <p:cNvSpPr/>
          <p:nvPr/>
        </p:nvSpPr>
        <p:spPr>
          <a:xfrm>
            <a:off x="2772488" y="4645139"/>
            <a:ext cx="312083" cy="288032"/>
          </a:xfrm>
          <a:prstGeom prst="flowChartConnector">
            <a:avLst/>
          </a:prstGeom>
          <a:solidFill>
            <a:srgbClr val="FF99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+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M05368\Desktop\icon\dele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29" y="1423942"/>
            <a:ext cx="220837" cy="22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群組 103"/>
          <p:cNvGrpSpPr/>
          <p:nvPr/>
        </p:nvGrpSpPr>
        <p:grpSpPr>
          <a:xfrm>
            <a:off x="0" y="175"/>
            <a:ext cx="3240088" cy="693169"/>
            <a:chOff x="0" y="0"/>
            <a:chExt cx="3240088" cy="792287"/>
          </a:xfrm>
        </p:grpSpPr>
        <p:sp>
          <p:nvSpPr>
            <p:cNvPr id="105" name="矩形 10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13444" y="82850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拉拉拉霸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pic>
        <p:nvPicPr>
          <p:cNvPr id="111" name="Picture 19" descr="Lined Paper Patte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5"/>
          <a:stretch/>
        </p:blipFill>
        <p:spPr bwMode="auto">
          <a:xfrm>
            <a:off x="4865" y="683397"/>
            <a:ext cx="3240088" cy="435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群組 111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113" name="矩形 112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sp>
        <p:nvSpPr>
          <p:cNvPr id="119" name="文字方塊 118"/>
          <p:cNvSpPr txBox="1"/>
          <p:nvPr/>
        </p:nvSpPr>
        <p:spPr>
          <a:xfrm>
            <a:off x="-244" y="970851"/>
            <a:ext cx="3247757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28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日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" y="1526490"/>
            <a:ext cx="563052" cy="504000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121" name="文字方塊 120"/>
          <p:cNvSpPr txBox="1"/>
          <p:nvPr/>
        </p:nvSpPr>
        <p:spPr>
          <a:xfrm>
            <a:off x="665692" y="152649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老吳魯肉飯</a:t>
            </a:r>
            <a:endParaRPr lang="zh-TW" altLang="en-US" sz="1200" b="1" dirty="0">
              <a:solidFill>
                <a:schemeClr val="accent6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65693" y="1783321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飯類    </a:t>
            </a:r>
            <a:r>
              <a:rPr lang="en-US" altLang="zh-TW" sz="1000" dirty="0" smtClean="0">
                <a:latin typeface="標楷體" pitchFamily="65" charset="-120"/>
                <a:ea typeface="標楷體" pitchFamily="65" charset="-120"/>
              </a:rPr>
              <a:t>50</a:t>
            </a:r>
            <a:r>
              <a:rPr lang="zh-TW" altLang="en-US" sz="1000" dirty="0" smtClean="0">
                <a:latin typeface="標楷體" pitchFamily="65" charset="-120"/>
                <a:ea typeface="標楷體" pitchFamily="65" charset="-120"/>
              </a:rPr>
              <a:t>元</a:t>
            </a:r>
            <a:endParaRPr lang="zh-TW" altLang="en-US" sz="1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-244" y="3168228"/>
            <a:ext cx="3240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月</a:t>
            </a:r>
            <a:r>
              <a:rPr lang="en-US" altLang="zh-TW" sz="1200" b="1" dirty="0" smtClean="0">
                <a:latin typeface="標楷體" pitchFamily="65" charset="-120"/>
                <a:ea typeface="標楷體" pitchFamily="65" charset="-120"/>
              </a:rPr>
              <a:t>27</a:t>
            </a:r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日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-244" y="677118"/>
            <a:ext cx="3247757" cy="287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月</a:t>
            </a:r>
            <a:endParaRPr lang="zh-TW" altLang="en-US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54" name="群組 153"/>
          <p:cNvGrpSpPr/>
          <p:nvPr/>
        </p:nvGrpSpPr>
        <p:grpSpPr>
          <a:xfrm>
            <a:off x="147470" y="999285"/>
            <a:ext cx="2952328" cy="2765815"/>
            <a:chOff x="154826" y="1048136"/>
            <a:chExt cx="2952328" cy="2765815"/>
          </a:xfrm>
        </p:grpSpPr>
        <p:sp>
          <p:nvSpPr>
            <p:cNvPr id="87" name="矩形 86"/>
            <p:cNvSpPr/>
            <p:nvPr/>
          </p:nvSpPr>
          <p:spPr>
            <a:xfrm>
              <a:off x="154826" y="1048136"/>
              <a:ext cx="2952328" cy="2765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230514" y="1625884"/>
              <a:ext cx="2739094" cy="1908469"/>
              <a:chOff x="278463" y="1506436"/>
              <a:chExt cx="2739094" cy="1908469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92" name="橢圓 91"/>
              <p:cNvSpPr/>
              <p:nvPr/>
            </p:nvSpPr>
            <p:spPr>
              <a:xfrm>
                <a:off x="308891" y="1506436"/>
                <a:ext cx="540000" cy="540000"/>
              </a:xfrm>
              <a:prstGeom prst="ellipse">
                <a:avLst/>
              </a:prstGeom>
              <a:solidFill>
                <a:srgbClr val="FF33CC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1746667" y="1506436"/>
                <a:ext cx="540000" cy="54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1027779" y="1506436"/>
                <a:ext cx="540000" cy="540000"/>
              </a:xfrm>
              <a:prstGeom prst="ellipse">
                <a:avLst/>
              </a:prstGeom>
              <a:solidFill>
                <a:srgbClr val="00B0F0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2465554" y="1506436"/>
                <a:ext cx="540000" cy="540000"/>
              </a:xfrm>
              <a:prstGeom prst="ellipse">
                <a:avLst/>
              </a:prstGeom>
              <a:solidFill>
                <a:srgbClr val="92D050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2465554" y="2192800"/>
                <a:ext cx="540000" cy="540000"/>
              </a:xfrm>
              <a:prstGeom prst="ellipse">
                <a:avLst/>
              </a:prstGeom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1740195" y="2192800"/>
                <a:ext cx="540000" cy="540000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289475" y="2192800"/>
                <a:ext cx="540000" cy="54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1744525" y="2874905"/>
                <a:ext cx="540000" cy="5400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1014835" y="2192800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278463" y="2874905"/>
                <a:ext cx="540000" cy="540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2477557" y="2874905"/>
                <a:ext cx="540000" cy="54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1011494" y="2874905"/>
                <a:ext cx="540000" cy="5400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95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00"/>
              </a:p>
            </p:txBody>
          </p:sp>
        </p:grpSp>
        <p:cxnSp>
          <p:nvCxnSpPr>
            <p:cNvPr id="91" name="直線接點 90"/>
            <p:cNvCxnSpPr/>
            <p:nvPr/>
          </p:nvCxnSpPr>
          <p:spPr>
            <a:xfrm>
              <a:off x="169283" y="1415468"/>
              <a:ext cx="2937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文字方塊 138"/>
          <p:cNvSpPr txBox="1"/>
          <p:nvPr/>
        </p:nvSpPr>
        <p:spPr>
          <a:xfrm>
            <a:off x="266821" y="1695829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Jan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978865" y="1656060"/>
            <a:ext cx="565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Feb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1649306" y="165606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Mar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2412132" y="165606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Apr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79884" y="2336070"/>
            <a:ext cx="65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May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971972" y="2336070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Jun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1726108" y="233607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Jul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219254" y="301544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Sep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2412132" y="2336070"/>
            <a:ext cx="59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Aug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922671" y="3024212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Oct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1669331" y="3024212"/>
            <a:ext cx="611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Nov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2412132" y="3024212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bg1"/>
                </a:solidFill>
              </a:rPr>
              <a:t>Dec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112913" y="1053688"/>
            <a:ext cx="732904" cy="9771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 </a:t>
            </a:r>
            <a:r>
              <a:rPr lang="en-US" altLang="zh-TW" sz="1000" b="1" dirty="0" smtClean="0"/>
              <a:t>V</a:t>
            </a:r>
          </a:p>
          <a:p>
            <a:r>
              <a:rPr lang="en-US" altLang="zh-TW" sz="1050" b="1" dirty="0" smtClean="0"/>
              <a:t>2016</a:t>
            </a:r>
            <a:endParaRPr lang="en-US" altLang="zh-TW" sz="1050" b="1" dirty="0"/>
          </a:p>
          <a:p>
            <a:r>
              <a:rPr lang="en-US" altLang="zh-TW" sz="1050" b="1" dirty="0"/>
              <a:t>2</a:t>
            </a:r>
            <a:r>
              <a:rPr lang="en-US" altLang="zh-TW" sz="1050" b="1" dirty="0" smtClean="0"/>
              <a:t>015</a:t>
            </a:r>
          </a:p>
          <a:p>
            <a:r>
              <a:rPr lang="en-US" altLang="zh-TW" sz="1050" b="1" dirty="0"/>
              <a:t>2</a:t>
            </a:r>
            <a:r>
              <a:rPr lang="en-US" altLang="zh-TW" sz="1050" b="1" dirty="0" smtClean="0"/>
              <a:t>014</a:t>
            </a:r>
            <a:endParaRPr lang="en-US" altLang="zh-TW" sz="1050" b="1" dirty="0"/>
          </a:p>
          <a:p>
            <a:r>
              <a:rPr lang="en-US" altLang="zh-TW" sz="1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69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75"/>
            <a:ext cx="3240088" cy="693169"/>
            <a:chOff x="0" y="0"/>
            <a:chExt cx="3240088" cy="792287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444" y="82850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拉拉拉霸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pic>
        <p:nvPicPr>
          <p:cNvPr id="11" name="Picture 19" descr="Lined Paper Patte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5"/>
          <a:stretch/>
        </p:blipFill>
        <p:spPr bwMode="auto">
          <a:xfrm>
            <a:off x="4865" y="683397"/>
            <a:ext cx="3240088" cy="435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88" y="712755"/>
            <a:ext cx="861540" cy="771183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53" name="矩形 52"/>
          <p:cNvSpPr/>
          <p:nvPr/>
        </p:nvSpPr>
        <p:spPr>
          <a:xfrm>
            <a:off x="342854" y="2941171"/>
            <a:ext cx="2645342" cy="19552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5" name="Picture 5" descr="C:\Users\M05368\Desktop\icon\ad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17" y="3737355"/>
            <a:ext cx="436861" cy="43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/>
          <p:cNvGrpSpPr/>
          <p:nvPr/>
        </p:nvGrpSpPr>
        <p:grpSpPr>
          <a:xfrm>
            <a:off x="-78824" y="719956"/>
            <a:ext cx="2995012" cy="2152432"/>
            <a:chOff x="-78824" y="719956"/>
            <a:chExt cx="2995012" cy="2152432"/>
          </a:xfrm>
        </p:grpSpPr>
        <p:sp>
          <p:nvSpPr>
            <p:cNvPr id="29" name="文字方塊 28"/>
            <p:cNvSpPr txBox="1"/>
            <p:nvPr/>
          </p:nvSpPr>
          <p:spPr>
            <a:xfrm>
              <a:off x="-78824" y="967079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店名</a:t>
              </a:r>
              <a:r>
                <a:rPr lang="en-US" altLang="zh-TW" sz="1200" b="1" dirty="0" smtClean="0">
                  <a:latin typeface="標楷體" pitchFamily="65" charset="-120"/>
                  <a:ea typeface="標楷體" pitchFamily="65" charset="-120"/>
                </a:rPr>
                <a:t>:</a:t>
              </a:r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老吳魯肉飯</a:t>
              </a:r>
              <a:endParaRPr lang="zh-TW" altLang="en-US" sz="12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-78824" y="1214202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200" b="1">
                  <a:latin typeface="標楷體" pitchFamily="65" charset="-120"/>
                  <a:ea typeface="標楷體" pitchFamily="65" charset="-120"/>
                </a:defRPr>
              </a:lvl1pPr>
            </a:lstStyle>
            <a:p>
              <a:r>
                <a:rPr lang="zh-TW" altLang="en-US" dirty="0"/>
                <a:t>餐點</a:t>
              </a:r>
              <a:r>
                <a:rPr lang="en-US" altLang="zh-TW" dirty="0"/>
                <a:t>:</a:t>
              </a:r>
              <a:r>
                <a:rPr lang="zh-TW" altLang="en-US" dirty="0"/>
                <a:t>魯肉飯</a:t>
              </a: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-78824" y="1461325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200" b="1">
                  <a:latin typeface="標楷體" pitchFamily="65" charset="-120"/>
                  <a:ea typeface="標楷體" pitchFamily="65" charset="-120"/>
                </a:defRPr>
              </a:lvl1pPr>
            </a:lstStyle>
            <a:p>
              <a:r>
                <a:rPr lang="zh-TW" altLang="en-US" dirty="0"/>
                <a:t>價格</a:t>
              </a:r>
              <a:r>
                <a:rPr lang="en-US" altLang="zh-TW" dirty="0"/>
                <a:t>:40</a:t>
              </a:r>
              <a:r>
                <a:rPr lang="zh-TW" altLang="en-US" dirty="0"/>
                <a:t>元</a:t>
              </a: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8824" y="1955573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200" b="1">
                  <a:latin typeface="標楷體" pitchFamily="65" charset="-120"/>
                  <a:ea typeface="標楷體" pitchFamily="65" charset="-120"/>
                </a:defRPr>
              </a:lvl1pPr>
            </a:lstStyle>
            <a:p>
              <a:r>
                <a:rPr lang="zh-TW" altLang="en-US" dirty="0"/>
                <a:t>描述</a:t>
              </a:r>
              <a:r>
                <a:rPr lang="en-US" altLang="zh-TW" dirty="0"/>
                <a:t>:</a:t>
              </a:r>
              <a:endParaRPr lang="zh-TW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8621" y="1985447"/>
              <a:ext cx="2487567" cy="8869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-78824" y="719956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日期</a:t>
              </a:r>
              <a:r>
                <a:rPr lang="en-US" altLang="zh-TW" sz="1200" b="1" dirty="0" smtClean="0">
                  <a:latin typeface="標楷體" pitchFamily="65" charset="-120"/>
                  <a:ea typeface="標楷體" pitchFamily="65" charset="-120"/>
                </a:rPr>
                <a:t>:2017/03/28</a:t>
              </a:r>
              <a:endParaRPr lang="zh-TW" altLang="en-US" sz="12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-78824" y="1708448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latin typeface="標楷體" pitchFamily="65" charset="-120"/>
                  <a:ea typeface="標楷體" pitchFamily="65" charset="-120"/>
                </a:rPr>
                <a:t>評價</a:t>
              </a:r>
              <a:r>
                <a:rPr lang="en-US" altLang="zh-TW" sz="1200" b="1" dirty="0">
                  <a:latin typeface="標楷體" pitchFamily="65" charset="-120"/>
                  <a:ea typeface="標楷體" pitchFamily="65" charset="-120"/>
                </a:rPr>
                <a:t>:</a:t>
              </a:r>
              <a:endParaRPr lang="zh-TW" altLang="en-US" sz="12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25042" y="1769198"/>
            <a:ext cx="779092" cy="1554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請選擇   </a:t>
            </a:r>
            <a:r>
              <a:rPr lang="en-US" altLang="zh-TW" b="1" dirty="0" smtClean="0">
                <a:solidFill>
                  <a:schemeClr val="tx1"/>
                </a:solidFill>
              </a:rPr>
              <a:t>V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175"/>
            <a:ext cx="3240088" cy="693169"/>
            <a:chOff x="0" y="0"/>
            <a:chExt cx="3240088" cy="792287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444" y="82850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拉拉拉霸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pic>
        <p:nvPicPr>
          <p:cNvPr id="11" name="Picture 19" descr="Lined Paper Patte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65"/>
          <a:stretch/>
        </p:blipFill>
        <p:spPr bwMode="auto">
          <a:xfrm>
            <a:off x="4865" y="683397"/>
            <a:ext cx="3240088" cy="435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0" y="1"/>
            <a:ext cx="3240088" cy="693169"/>
            <a:chOff x="0" y="0"/>
            <a:chExt cx="3240088" cy="792287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3240088" cy="79228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5503" tIns="52752" rIns="105503" bIns="52752" spcCol="0"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557" y="48766"/>
              <a:ext cx="1606600" cy="386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eatWhat</a:t>
              </a:r>
              <a:endParaRPr lang="zh-TW" altLang="en-US" sz="1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6725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美食拉霸</a:t>
              </a:r>
              <a:endParaRPr lang="zh-TW" altLang="en-US" sz="1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45817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美食地圖</a:t>
              </a: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624909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美食日誌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404001" y="435730"/>
              <a:ext cx="800219" cy="31660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TW" altLang="en-US" sz="12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我的最愛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-8718" y="662730"/>
            <a:ext cx="325367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分類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" name="心形 26"/>
          <p:cNvSpPr/>
          <p:nvPr/>
        </p:nvSpPr>
        <p:spPr>
          <a:xfrm>
            <a:off x="2907428" y="1097722"/>
            <a:ext cx="197861" cy="188013"/>
          </a:xfrm>
          <a:prstGeom prst="hear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-8718" y="914730"/>
            <a:ext cx="2239200" cy="528999"/>
            <a:chOff x="-8718" y="914730"/>
            <a:chExt cx="2239200" cy="528999"/>
          </a:xfrm>
        </p:grpSpPr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718" y="939729"/>
              <a:ext cx="563052" cy="504000"/>
            </a:xfrm>
            <a:prstGeom prst="rect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29" name="文字方塊 28"/>
            <p:cNvSpPr txBox="1"/>
            <p:nvPr/>
          </p:nvSpPr>
          <p:spPr>
            <a:xfrm>
              <a:off x="685681" y="91473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老吳魯肉飯</a:t>
              </a:r>
              <a:endParaRPr lang="zh-TW" altLang="en-US" sz="1200" b="1" dirty="0">
                <a:solidFill>
                  <a:schemeClr val="accent6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99294" y="1191729"/>
              <a:ext cx="1531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台北市松山區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XX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街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500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號</a:t>
              </a: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-8718" y="2294929"/>
            <a:ext cx="325367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分類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-8718" y="2017905"/>
            <a:ext cx="325367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分類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-8718" y="1740881"/>
            <a:ext cx="325367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分類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-8718" y="1463857"/>
            <a:ext cx="325367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latin typeface="標楷體" pitchFamily="65" charset="-120"/>
                <a:ea typeface="標楷體" pitchFamily="65" charset="-120"/>
              </a:rPr>
              <a:t>分類</a:t>
            </a:r>
            <a:endParaRPr lang="zh-TW" altLang="en-US" sz="12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39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355</Words>
  <Application>Microsoft Office PowerPoint</Application>
  <PresentationFormat>自訂</PresentationFormat>
  <Paragraphs>129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吳東儒-委外管理部-銀行</dc:creator>
  <cp:lastModifiedBy>吳東儒-委外管理部-銀行</cp:lastModifiedBy>
  <cp:revision>41</cp:revision>
  <dcterms:created xsi:type="dcterms:W3CDTF">2017-03-21T02:42:45Z</dcterms:created>
  <dcterms:modified xsi:type="dcterms:W3CDTF">2017-03-28T08:30:16Z</dcterms:modified>
</cp:coreProperties>
</file>