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3" r:id="rId5"/>
    <p:sldId id="264" r:id="rId6"/>
    <p:sldId id="262" r:id="rId7"/>
    <p:sldId id="265" r:id="rId8"/>
    <p:sldId id="257"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55" autoAdjust="0"/>
  </p:normalViewPr>
  <p:slideViewPr>
    <p:cSldViewPr snapToGrid="0">
      <p:cViewPr varScale="1">
        <p:scale>
          <a:sx n="120" d="100"/>
          <a:sy n="120" d="100"/>
        </p:scale>
        <p:origin x="114" y="39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D12A-296C-49D8-9DDE-45B6ED7A13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C5A7B4-34A7-4E35-A025-983C2EF00B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BE16FF-4460-417B-81F6-E8312B292415}"/>
              </a:ext>
            </a:extLst>
          </p:cNvPr>
          <p:cNvSpPr>
            <a:spLocks noGrp="1"/>
          </p:cNvSpPr>
          <p:nvPr>
            <p:ph type="dt" sz="half" idx="10"/>
          </p:nvPr>
        </p:nvSpPr>
        <p:spPr/>
        <p:txBody>
          <a:bodyPr/>
          <a:lstStyle/>
          <a:p>
            <a:fld id="{5EFFE963-8E27-4259-AF9F-AA4BA2C378A7}" type="datetimeFigureOut">
              <a:rPr lang="en-US" smtClean="0"/>
              <a:t>3/4/2021</a:t>
            </a:fld>
            <a:endParaRPr lang="en-US"/>
          </a:p>
        </p:txBody>
      </p:sp>
      <p:sp>
        <p:nvSpPr>
          <p:cNvPr id="5" name="Footer Placeholder 4">
            <a:extLst>
              <a:ext uri="{FF2B5EF4-FFF2-40B4-BE49-F238E27FC236}">
                <a16:creationId xmlns:a16="http://schemas.microsoft.com/office/drawing/2014/main" id="{4A182396-1321-4E28-ABD7-DA1143DEB3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182585-E52D-4EA2-9B13-83887557FCCD}"/>
              </a:ext>
            </a:extLst>
          </p:cNvPr>
          <p:cNvSpPr>
            <a:spLocks noGrp="1"/>
          </p:cNvSpPr>
          <p:nvPr>
            <p:ph type="sldNum" sz="quarter" idx="12"/>
          </p:nvPr>
        </p:nvSpPr>
        <p:spPr/>
        <p:txBody>
          <a:bodyPr/>
          <a:lstStyle/>
          <a:p>
            <a:fld id="{BA89A623-0DDA-4CEC-BE8F-465D384F14DA}" type="slidenum">
              <a:rPr lang="en-US" smtClean="0"/>
              <a:t>‹#›</a:t>
            </a:fld>
            <a:endParaRPr lang="en-US"/>
          </a:p>
        </p:txBody>
      </p:sp>
    </p:spTree>
    <p:extLst>
      <p:ext uri="{BB962C8B-B14F-4D97-AF65-F5344CB8AC3E}">
        <p14:creationId xmlns:p14="http://schemas.microsoft.com/office/powerpoint/2010/main" val="582578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D5AAA-ADC7-48F7-890D-48996E77B3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603906-5C21-4947-A86E-081997E126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610AD-588C-4BB3-8906-B3D93FAA4B22}"/>
              </a:ext>
            </a:extLst>
          </p:cNvPr>
          <p:cNvSpPr>
            <a:spLocks noGrp="1"/>
          </p:cNvSpPr>
          <p:nvPr>
            <p:ph type="dt" sz="half" idx="10"/>
          </p:nvPr>
        </p:nvSpPr>
        <p:spPr/>
        <p:txBody>
          <a:bodyPr/>
          <a:lstStyle/>
          <a:p>
            <a:fld id="{5EFFE963-8E27-4259-AF9F-AA4BA2C378A7}" type="datetimeFigureOut">
              <a:rPr lang="en-US" smtClean="0"/>
              <a:t>3/4/2021</a:t>
            </a:fld>
            <a:endParaRPr lang="en-US"/>
          </a:p>
        </p:txBody>
      </p:sp>
      <p:sp>
        <p:nvSpPr>
          <p:cNvPr id="5" name="Footer Placeholder 4">
            <a:extLst>
              <a:ext uri="{FF2B5EF4-FFF2-40B4-BE49-F238E27FC236}">
                <a16:creationId xmlns:a16="http://schemas.microsoft.com/office/drawing/2014/main" id="{098F0B99-452C-4D94-8D20-2A16589B76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8E012-E639-4B9B-926A-F42DF897BB6D}"/>
              </a:ext>
            </a:extLst>
          </p:cNvPr>
          <p:cNvSpPr>
            <a:spLocks noGrp="1"/>
          </p:cNvSpPr>
          <p:nvPr>
            <p:ph type="sldNum" sz="quarter" idx="12"/>
          </p:nvPr>
        </p:nvSpPr>
        <p:spPr/>
        <p:txBody>
          <a:bodyPr/>
          <a:lstStyle/>
          <a:p>
            <a:fld id="{BA89A623-0DDA-4CEC-BE8F-465D384F14DA}" type="slidenum">
              <a:rPr lang="en-US" smtClean="0"/>
              <a:t>‹#›</a:t>
            </a:fld>
            <a:endParaRPr lang="en-US"/>
          </a:p>
        </p:txBody>
      </p:sp>
    </p:spTree>
    <p:extLst>
      <p:ext uri="{BB962C8B-B14F-4D97-AF65-F5344CB8AC3E}">
        <p14:creationId xmlns:p14="http://schemas.microsoft.com/office/powerpoint/2010/main" val="577881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86C52-2163-4C3B-A224-E4335DC050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2B5EF9-699E-4BA8-B777-EACB4452D0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66ED2-A1E9-4405-9885-A2C87EA70E21}"/>
              </a:ext>
            </a:extLst>
          </p:cNvPr>
          <p:cNvSpPr>
            <a:spLocks noGrp="1"/>
          </p:cNvSpPr>
          <p:nvPr>
            <p:ph type="dt" sz="half" idx="10"/>
          </p:nvPr>
        </p:nvSpPr>
        <p:spPr/>
        <p:txBody>
          <a:bodyPr/>
          <a:lstStyle/>
          <a:p>
            <a:fld id="{5EFFE963-8E27-4259-AF9F-AA4BA2C378A7}" type="datetimeFigureOut">
              <a:rPr lang="en-US" smtClean="0"/>
              <a:t>3/4/2021</a:t>
            </a:fld>
            <a:endParaRPr lang="en-US"/>
          </a:p>
        </p:txBody>
      </p:sp>
      <p:sp>
        <p:nvSpPr>
          <p:cNvPr id="5" name="Footer Placeholder 4">
            <a:extLst>
              <a:ext uri="{FF2B5EF4-FFF2-40B4-BE49-F238E27FC236}">
                <a16:creationId xmlns:a16="http://schemas.microsoft.com/office/drawing/2014/main" id="{F968535F-0685-42C7-B847-1065F06AC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EF7CD6-23D1-406F-B2E6-676B8D33072B}"/>
              </a:ext>
            </a:extLst>
          </p:cNvPr>
          <p:cNvSpPr>
            <a:spLocks noGrp="1"/>
          </p:cNvSpPr>
          <p:nvPr>
            <p:ph type="sldNum" sz="quarter" idx="12"/>
          </p:nvPr>
        </p:nvSpPr>
        <p:spPr/>
        <p:txBody>
          <a:bodyPr/>
          <a:lstStyle/>
          <a:p>
            <a:fld id="{BA89A623-0DDA-4CEC-BE8F-465D384F14DA}" type="slidenum">
              <a:rPr lang="en-US" smtClean="0"/>
              <a:t>‹#›</a:t>
            </a:fld>
            <a:endParaRPr lang="en-US"/>
          </a:p>
        </p:txBody>
      </p:sp>
    </p:spTree>
    <p:extLst>
      <p:ext uri="{BB962C8B-B14F-4D97-AF65-F5344CB8AC3E}">
        <p14:creationId xmlns:p14="http://schemas.microsoft.com/office/powerpoint/2010/main" val="1648634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D1306-8936-402A-A83C-6441FEEAE5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3F33E0-DFF5-4242-9202-4F0A824482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EBED33-6FD4-415A-B7F4-8457B7177FA6}"/>
              </a:ext>
            </a:extLst>
          </p:cNvPr>
          <p:cNvSpPr>
            <a:spLocks noGrp="1"/>
          </p:cNvSpPr>
          <p:nvPr>
            <p:ph type="dt" sz="half" idx="10"/>
          </p:nvPr>
        </p:nvSpPr>
        <p:spPr/>
        <p:txBody>
          <a:bodyPr/>
          <a:lstStyle/>
          <a:p>
            <a:fld id="{5EFFE963-8E27-4259-AF9F-AA4BA2C378A7}" type="datetimeFigureOut">
              <a:rPr lang="en-US" smtClean="0"/>
              <a:t>3/4/2021</a:t>
            </a:fld>
            <a:endParaRPr lang="en-US"/>
          </a:p>
        </p:txBody>
      </p:sp>
      <p:sp>
        <p:nvSpPr>
          <p:cNvPr id="5" name="Footer Placeholder 4">
            <a:extLst>
              <a:ext uri="{FF2B5EF4-FFF2-40B4-BE49-F238E27FC236}">
                <a16:creationId xmlns:a16="http://schemas.microsoft.com/office/drawing/2014/main" id="{4D8D9430-73B5-4FCC-8EDC-0E6151670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EF352-21CF-44BD-B65C-DE4F9620939A}"/>
              </a:ext>
            </a:extLst>
          </p:cNvPr>
          <p:cNvSpPr>
            <a:spLocks noGrp="1"/>
          </p:cNvSpPr>
          <p:nvPr>
            <p:ph type="sldNum" sz="quarter" idx="12"/>
          </p:nvPr>
        </p:nvSpPr>
        <p:spPr/>
        <p:txBody>
          <a:bodyPr/>
          <a:lstStyle/>
          <a:p>
            <a:fld id="{BA89A623-0DDA-4CEC-BE8F-465D384F14DA}" type="slidenum">
              <a:rPr lang="en-US" smtClean="0"/>
              <a:t>‹#›</a:t>
            </a:fld>
            <a:endParaRPr lang="en-US"/>
          </a:p>
        </p:txBody>
      </p:sp>
    </p:spTree>
    <p:extLst>
      <p:ext uri="{BB962C8B-B14F-4D97-AF65-F5344CB8AC3E}">
        <p14:creationId xmlns:p14="http://schemas.microsoft.com/office/powerpoint/2010/main" val="3382859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F73CA-5744-4DD7-860E-A6694D29AA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803A3A-BB3B-4687-A753-F031425D28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25970C-9FAC-4BF2-BF48-77BA478EA9A3}"/>
              </a:ext>
            </a:extLst>
          </p:cNvPr>
          <p:cNvSpPr>
            <a:spLocks noGrp="1"/>
          </p:cNvSpPr>
          <p:nvPr>
            <p:ph type="dt" sz="half" idx="10"/>
          </p:nvPr>
        </p:nvSpPr>
        <p:spPr/>
        <p:txBody>
          <a:bodyPr/>
          <a:lstStyle/>
          <a:p>
            <a:fld id="{5EFFE963-8E27-4259-AF9F-AA4BA2C378A7}" type="datetimeFigureOut">
              <a:rPr lang="en-US" smtClean="0"/>
              <a:t>3/4/2021</a:t>
            </a:fld>
            <a:endParaRPr lang="en-US"/>
          </a:p>
        </p:txBody>
      </p:sp>
      <p:sp>
        <p:nvSpPr>
          <p:cNvPr id="5" name="Footer Placeholder 4">
            <a:extLst>
              <a:ext uri="{FF2B5EF4-FFF2-40B4-BE49-F238E27FC236}">
                <a16:creationId xmlns:a16="http://schemas.microsoft.com/office/drawing/2014/main" id="{49FD09B4-5131-4DD0-AC97-69F56140C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C96FA-432D-429A-A17D-2CA7D90C667A}"/>
              </a:ext>
            </a:extLst>
          </p:cNvPr>
          <p:cNvSpPr>
            <a:spLocks noGrp="1"/>
          </p:cNvSpPr>
          <p:nvPr>
            <p:ph type="sldNum" sz="quarter" idx="12"/>
          </p:nvPr>
        </p:nvSpPr>
        <p:spPr/>
        <p:txBody>
          <a:bodyPr/>
          <a:lstStyle/>
          <a:p>
            <a:fld id="{BA89A623-0DDA-4CEC-BE8F-465D384F14DA}" type="slidenum">
              <a:rPr lang="en-US" smtClean="0"/>
              <a:t>‹#›</a:t>
            </a:fld>
            <a:endParaRPr lang="en-US"/>
          </a:p>
        </p:txBody>
      </p:sp>
    </p:spTree>
    <p:extLst>
      <p:ext uri="{BB962C8B-B14F-4D97-AF65-F5344CB8AC3E}">
        <p14:creationId xmlns:p14="http://schemas.microsoft.com/office/powerpoint/2010/main" val="3986386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39E87-BA8B-4CE4-A221-79404DB01C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0D27AD-66A7-4B0F-8A4A-D0B11DFF5B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278FEC-8FD6-4461-9EE6-8963CB9C24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FD9B65-3CCE-4507-9C3B-F330F00BE84F}"/>
              </a:ext>
            </a:extLst>
          </p:cNvPr>
          <p:cNvSpPr>
            <a:spLocks noGrp="1"/>
          </p:cNvSpPr>
          <p:nvPr>
            <p:ph type="dt" sz="half" idx="10"/>
          </p:nvPr>
        </p:nvSpPr>
        <p:spPr/>
        <p:txBody>
          <a:bodyPr/>
          <a:lstStyle/>
          <a:p>
            <a:fld id="{5EFFE963-8E27-4259-AF9F-AA4BA2C378A7}" type="datetimeFigureOut">
              <a:rPr lang="en-US" smtClean="0"/>
              <a:t>3/4/2021</a:t>
            </a:fld>
            <a:endParaRPr lang="en-US"/>
          </a:p>
        </p:txBody>
      </p:sp>
      <p:sp>
        <p:nvSpPr>
          <p:cNvPr id="6" name="Footer Placeholder 5">
            <a:extLst>
              <a:ext uri="{FF2B5EF4-FFF2-40B4-BE49-F238E27FC236}">
                <a16:creationId xmlns:a16="http://schemas.microsoft.com/office/drawing/2014/main" id="{2A1747AF-8FA1-4C00-A780-39C7B26193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A9D909-724C-49B5-B499-F3D193AAEC48}"/>
              </a:ext>
            </a:extLst>
          </p:cNvPr>
          <p:cNvSpPr>
            <a:spLocks noGrp="1"/>
          </p:cNvSpPr>
          <p:nvPr>
            <p:ph type="sldNum" sz="quarter" idx="12"/>
          </p:nvPr>
        </p:nvSpPr>
        <p:spPr/>
        <p:txBody>
          <a:bodyPr/>
          <a:lstStyle/>
          <a:p>
            <a:fld id="{BA89A623-0DDA-4CEC-BE8F-465D384F14DA}" type="slidenum">
              <a:rPr lang="en-US" smtClean="0"/>
              <a:t>‹#›</a:t>
            </a:fld>
            <a:endParaRPr lang="en-US"/>
          </a:p>
        </p:txBody>
      </p:sp>
    </p:spTree>
    <p:extLst>
      <p:ext uri="{BB962C8B-B14F-4D97-AF65-F5344CB8AC3E}">
        <p14:creationId xmlns:p14="http://schemas.microsoft.com/office/powerpoint/2010/main" val="3701343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85B31-3CE7-4FF6-8828-07249ACE36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BDEECF-B25C-4814-BAB4-EE212EE2BF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DFD0A5-BF87-49E3-ADA7-EC080D23C6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49C725-2487-450C-9428-6DBB22DCE6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C0EC09-B6C4-4B90-BEA7-9E16A2645B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A04381-7B87-4711-BCF9-8FBD1E1C2E9A}"/>
              </a:ext>
            </a:extLst>
          </p:cNvPr>
          <p:cNvSpPr>
            <a:spLocks noGrp="1"/>
          </p:cNvSpPr>
          <p:nvPr>
            <p:ph type="dt" sz="half" idx="10"/>
          </p:nvPr>
        </p:nvSpPr>
        <p:spPr/>
        <p:txBody>
          <a:bodyPr/>
          <a:lstStyle/>
          <a:p>
            <a:fld id="{5EFFE963-8E27-4259-AF9F-AA4BA2C378A7}" type="datetimeFigureOut">
              <a:rPr lang="en-US" smtClean="0"/>
              <a:t>3/4/2021</a:t>
            </a:fld>
            <a:endParaRPr lang="en-US"/>
          </a:p>
        </p:txBody>
      </p:sp>
      <p:sp>
        <p:nvSpPr>
          <p:cNvPr id="8" name="Footer Placeholder 7">
            <a:extLst>
              <a:ext uri="{FF2B5EF4-FFF2-40B4-BE49-F238E27FC236}">
                <a16:creationId xmlns:a16="http://schemas.microsoft.com/office/drawing/2014/main" id="{FB15EC3A-EB32-4B31-B43B-31515759EB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88A961-30DC-4539-938C-D53C1310A05F}"/>
              </a:ext>
            </a:extLst>
          </p:cNvPr>
          <p:cNvSpPr>
            <a:spLocks noGrp="1"/>
          </p:cNvSpPr>
          <p:nvPr>
            <p:ph type="sldNum" sz="quarter" idx="12"/>
          </p:nvPr>
        </p:nvSpPr>
        <p:spPr/>
        <p:txBody>
          <a:bodyPr/>
          <a:lstStyle/>
          <a:p>
            <a:fld id="{BA89A623-0DDA-4CEC-BE8F-465D384F14DA}" type="slidenum">
              <a:rPr lang="en-US" smtClean="0"/>
              <a:t>‹#›</a:t>
            </a:fld>
            <a:endParaRPr lang="en-US"/>
          </a:p>
        </p:txBody>
      </p:sp>
    </p:spTree>
    <p:extLst>
      <p:ext uri="{BB962C8B-B14F-4D97-AF65-F5344CB8AC3E}">
        <p14:creationId xmlns:p14="http://schemas.microsoft.com/office/powerpoint/2010/main" val="162243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1CF91-73D0-41BE-84AD-39F4C781FC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BFA74A-6143-4177-826B-B17BC0D5268E}"/>
              </a:ext>
            </a:extLst>
          </p:cNvPr>
          <p:cNvSpPr>
            <a:spLocks noGrp="1"/>
          </p:cNvSpPr>
          <p:nvPr>
            <p:ph type="dt" sz="half" idx="10"/>
          </p:nvPr>
        </p:nvSpPr>
        <p:spPr/>
        <p:txBody>
          <a:bodyPr/>
          <a:lstStyle/>
          <a:p>
            <a:fld id="{5EFFE963-8E27-4259-AF9F-AA4BA2C378A7}" type="datetimeFigureOut">
              <a:rPr lang="en-US" smtClean="0"/>
              <a:t>3/4/2021</a:t>
            </a:fld>
            <a:endParaRPr lang="en-US"/>
          </a:p>
        </p:txBody>
      </p:sp>
      <p:sp>
        <p:nvSpPr>
          <p:cNvPr id="4" name="Footer Placeholder 3">
            <a:extLst>
              <a:ext uri="{FF2B5EF4-FFF2-40B4-BE49-F238E27FC236}">
                <a16:creationId xmlns:a16="http://schemas.microsoft.com/office/drawing/2014/main" id="{E41F3EB5-3C65-4D21-82C1-9D6A2EF462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73563C-04AC-4CFF-BB16-A742008CE095}"/>
              </a:ext>
            </a:extLst>
          </p:cNvPr>
          <p:cNvSpPr>
            <a:spLocks noGrp="1"/>
          </p:cNvSpPr>
          <p:nvPr>
            <p:ph type="sldNum" sz="quarter" idx="12"/>
          </p:nvPr>
        </p:nvSpPr>
        <p:spPr/>
        <p:txBody>
          <a:bodyPr/>
          <a:lstStyle/>
          <a:p>
            <a:fld id="{BA89A623-0DDA-4CEC-BE8F-465D384F14DA}" type="slidenum">
              <a:rPr lang="en-US" smtClean="0"/>
              <a:t>‹#›</a:t>
            </a:fld>
            <a:endParaRPr lang="en-US"/>
          </a:p>
        </p:txBody>
      </p:sp>
    </p:spTree>
    <p:extLst>
      <p:ext uri="{BB962C8B-B14F-4D97-AF65-F5344CB8AC3E}">
        <p14:creationId xmlns:p14="http://schemas.microsoft.com/office/powerpoint/2010/main" val="1629831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0603A-2FF4-4BBB-8C0A-45D3F314546E}"/>
              </a:ext>
            </a:extLst>
          </p:cNvPr>
          <p:cNvSpPr>
            <a:spLocks noGrp="1"/>
          </p:cNvSpPr>
          <p:nvPr>
            <p:ph type="dt" sz="half" idx="10"/>
          </p:nvPr>
        </p:nvSpPr>
        <p:spPr/>
        <p:txBody>
          <a:bodyPr/>
          <a:lstStyle/>
          <a:p>
            <a:fld id="{5EFFE963-8E27-4259-AF9F-AA4BA2C378A7}" type="datetimeFigureOut">
              <a:rPr lang="en-US" smtClean="0"/>
              <a:t>3/4/2021</a:t>
            </a:fld>
            <a:endParaRPr lang="en-US"/>
          </a:p>
        </p:txBody>
      </p:sp>
      <p:sp>
        <p:nvSpPr>
          <p:cNvPr id="3" name="Footer Placeholder 2">
            <a:extLst>
              <a:ext uri="{FF2B5EF4-FFF2-40B4-BE49-F238E27FC236}">
                <a16:creationId xmlns:a16="http://schemas.microsoft.com/office/drawing/2014/main" id="{9F91164E-3021-4E44-A5FD-2C43D13A38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A708AD-ACE6-442B-9BA5-43FFCE7BF98C}"/>
              </a:ext>
            </a:extLst>
          </p:cNvPr>
          <p:cNvSpPr>
            <a:spLocks noGrp="1"/>
          </p:cNvSpPr>
          <p:nvPr>
            <p:ph type="sldNum" sz="quarter" idx="12"/>
          </p:nvPr>
        </p:nvSpPr>
        <p:spPr/>
        <p:txBody>
          <a:bodyPr/>
          <a:lstStyle/>
          <a:p>
            <a:fld id="{BA89A623-0DDA-4CEC-BE8F-465D384F14DA}" type="slidenum">
              <a:rPr lang="en-US" smtClean="0"/>
              <a:t>‹#›</a:t>
            </a:fld>
            <a:endParaRPr lang="en-US"/>
          </a:p>
        </p:txBody>
      </p:sp>
    </p:spTree>
    <p:extLst>
      <p:ext uri="{BB962C8B-B14F-4D97-AF65-F5344CB8AC3E}">
        <p14:creationId xmlns:p14="http://schemas.microsoft.com/office/powerpoint/2010/main" val="1070882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617B5-78FC-484F-9CC1-AE3FAD91F9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8459C8-2ABA-489E-A06F-2C64B9E252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570B2B-5224-4E5A-80AD-FB7D3B64D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EFD9DF-0CE4-47FD-85D6-D7378952ADC9}"/>
              </a:ext>
            </a:extLst>
          </p:cNvPr>
          <p:cNvSpPr>
            <a:spLocks noGrp="1"/>
          </p:cNvSpPr>
          <p:nvPr>
            <p:ph type="dt" sz="half" idx="10"/>
          </p:nvPr>
        </p:nvSpPr>
        <p:spPr/>
        <p:txBody>
          <a:bodyPr/>
          <a:lstStyle/>
          <a:p>
            <a:fld id="{5EFFE963-8E27-4259-AF9F-AA4BA2C378A7}" type="datetimeFigureOut">
              <a:rPr lang="en-US" smtClean="0"/>
              <a:t>3/4/2021</a:t>
            </a:fld>
            <a:endParaRPr lang="en-US"/>
          </a:p>
        </p:txBody>
      </p:sp>
      <p:sp>
        <p:nvSpPr>
          <p:cNvPr id="6" name="Footer Placeholder 5">
            <a:extLst>
              <a:ext uri="{FF2B5EF4-FFF2-40B4-BE49-F238E27FC236}">
                <a16:creationId xmlns:a16="http://schemas.microsoft.com/office/drawing/2014/main" id="{1952A39A-2A33-4A2C-853E-E7D89877F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40DF37-BA83-4E05-9351-0FD89677DE9A}"/>
              </a:ext>
            </a:extLst>
          </p:cNvPr>
          <p:cNvSpPr>
            <a:spLocks noGrp="1"/>
          </p:cNvSpPr>
          <p:nvPr>
            <p:ph type="sldNum" sz="quarter" idx="12"/>
          </p:nvPr>
        </p:nvSpPr>
        <p:spPr/>
        <p:txBody>
          <a:bodyPr/>
          <a:lstStyle/>
          <a:p>
            <a:fld id="{BA89A623-0DDA-4CEC-BE8F-465D384F14DA}" type="slidenum">
              <a:rPr lang="en-US" smtClean="0"/>
              <a:t>‹#›</a:t>
            </a:fld>
            <a:endParaRPr lang="en-US"/>
          </a:p>
        </p:txBody>
      </p:sp>
    </p:spTree>
    <p:extLst>
      <p:ext uri="{BB962C8B-B14F-4D97-AF65-F5344CB8AC3E}">
        <p14:creationId xmlns:p14="http://schemas.microsoft.com/office/powerpoint/2010/main" val="2671425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30A0A-96CC-48B9-9DFE-E334407505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206588-654E-44BE-B44F-C1A49CB25F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56271E-DEAA-46FC-9AB5-EF8D381AEF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D29EC4-EBEF-415B-9FE7-CC29A47F1AEB}"/>
              </a:ext>
            </a:extLst>
          </p:cNvPr>
          <p:cNvSpPr>
            <a:spLocks noGrp="1"/>
          </p:cNvSpPr>
          <p:nvPr>
            <p:ph type="dt" sz="half" idx="10"/>
          </p:nvPr>
        </p:nvSpPr>
        <p:spPr/>
        <p:txBody>
          <a:bodyPr/>
          <a:lstStyle/>
          <a:p>
            <a:fld id="{5EFFE963-8E27-4259-AF9F-AA4BA2C378A7}" type="datetimeFigureOut">
              <a:rPr lang="en-US" smtClean="0"/>
              <a:t>3/4/2021</a:t>
            </a:fld>
            <a:endParaRPr lang="en-US"/>
          </a:p>
        </p:txBody>
      </p:sp>
      <p:sp>
        <p:nvSpPr>
          <p:cNvPr id="6" name="Footer Placeholder 5">
            <a:extLst>
              <a:ext uri="{FF2B5EF4-FFF2-40B4-BE49-F238E27FC236}">
                <a16:creationId xmlns:a16="http://schemas.microsoft.com/office/drawing/2014/main" id="{4D15BDAC-0D50-4DC6-BB4F-224F975A78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441ED3-D126-483F-8A36-5422CA7E3E13}"/>
              </a:ext>
            </a:extLst>
          </p:cNvPr>
          <p:cNvSpPr>
            <a:spLocks noGrp="1"/>
          </p:cNvSpPr>
          <p:nvPr>
            <p:ph type="sldNum" sz="quarter" idx="12"/>
          </p:nvPr>
        </p:nvSpPr>
        <p:spPr/>
        <p:txBody>
          <a:bodyPr/>
          <a:lstStyle/>
          <a:p>
            <a:fld id="{BA89A623-0DDA-4CEC-BE8F-465D384F14DA}" type="slidenum">
              <a:rPr lang="en-US" smtClean="0"/>
              <a:t>‹#›</a:t>
            </a:fld>
            <a:endParaRPr lang="en-US"/>
          </a:p>
        </p:txBody>
      </p:sp>
    </p:spTree>
    <p:extLst>
      <p:ext uri="{BB962C8B-B14F-4D97-AF65-F5344CB8AC3E}">
        <p14:creationId xmlns:p14="http://schemas.microsoft.com/office/powerpoint/2010/main" val="3297845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F7F386-AF5A-4F2F-B955-D209C069E9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DCEA67-3B74-4CBA-B93B-424D99542C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77E720-6A97-44F9-89CC-E88437BE7F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FE963-8E27-4259-AF9F-AA4BA2C378A7}" type="datetimeFigureOut">
              <a:rPr lang="en-US" smtClean="0"/>
              <a:t>3/4/2021</a:t>
            </a:fld>
            <a:endParaRPr lang="en-US"/>
          </a:p>
        </p:txBody>
      </p:sp>
      <p:sp>
        <p:nvSpPr>
          <p:cNvPr id="5" name="Footer Placeholder 4">
            <a:extLst>
              <a:ext uri="{FF2B5EF4-FFF2-40B4-BE49-F238E27FC236}">
                <a16:creationId xmlns:a16="http://schemas.microsoft.com/office/drawing/2014/main" id="{DB26C8A2-B9E8-4DF9-88F1-B0FA0BC9EE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2FF203-3196-4C95-AE42-B47D5CE08A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89A623-0DDA-4CEC-BE8F-465D384F14DA}" type="slidenum">
              <a:rPr lang="en-US" smtClean="0"/>
              <a:t>‹#›</a:t>
            </a:fld>
            <a:endParaRPr lang="en-US"/>
          </a:p>
        </p:txBody>
      </p:sp>
    </p:spTree>
    <p:extLst>
      <p:ext uri="{BB962C8B-B14F-4D97-AF65-F5344CB8AC3E}">
        <p14:creationId xmlns:p14="http://schemas.microsoft.com/office/powerpoint/2010/main" val="1524557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ieeeauthorcenter.ieee.org/wp-content/uploads/Transactions-template-and-instructions-on-how-to-create-your-article.do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1CDC-62BA-46AA-8C99-A240CF64F946}"/>
              </a:ext>
            </a:extLst>
          </p:cNvPr>
          <p:cNvSpPr>
            <a:spLocks noGrp="1"/>
          </p:cNvSpPr>
          <p:nvPr>
            <p:ph type="ctrTitle"/>
          </p:nvPr>
        </p:nvSpPr>
        <p:spPr/>
        <p:txBody>
          <a:bodyPr/>
          <a:lstStyle/>
          <a:p>
            <a:r>
              <a:rPr lang="en-US" dirty="0"/>
              <a:t>ESE 351 Case Study </a:t>
            </a:r>
            <a:br>
              <a:rPr lang="en-US" dirty="0"/>
            </a:br>
            <a:r>
              <a:rPr lang="en-US" dirty="0"/>
              <a:t>Report Guidelines</a:t>
            </a:r>
          </a:p>
        </p:txBody>
      </p:sp>
      <p:sp>
        <p:nvSpPr>
          <p:cNvPr id="3" name="Subtitle 2">
            <a:extLst>
              <a:ext uri="{FF2B5EF4-FFF2-40B4-BE49-F238E27FC236}">
                <a16:creationId xmlns:a16="http://schemas.microsoft.com/office/drawing/2014/main" id="{E6C67CF7-A052-474B-850D-2A00E6BB27DD}"/>
              </a:ext>
            </a:extLst>
          </p:cNvPr>
          <p:cNvSpPr>
            <a:spLocks noGrp="1"/>
          </p:cNvSpPr>
          <p:nvPr>
            <p:ph type="subTitle" idx="1"/>
          </p:nvPr>
        </p:nvSpPr>
        <p:spPr/>
        <p:txBody>
          <a:bodyPr>
            <a:normAutofit lnSpcReduction="10000"/>
          </a:bodyPr>
          <a:lstStyle/>
          <a:p>
            <a:r>
              <a:rPr lang="en-US" dirty="0"/>
              <a:t>Loosely based on report guidelines for ESE 498/499 Capstone projects, including some content from Hiro Mukai (retired Professor and Associate Chair, ESE), and Sandra Matteucci (Director, Engineering Communications, and Instructor, Technical communications), as well as Case Study 1 Reports in ESE </a:t>
            </a:r>
            <a:r>
              <a:rPr lang="en-US"/>
              <a:t>351 Fall 2020</a:t>
            </a:r>
            <a:endParaRPr lang="en-US" dirty="0"/>
          </a:p>
        </p:txBody>
      </p:sp>
    </p:spTree>
    <p:extLst>
      <p:ext uri="{BB962C8B-B14F-4D97-AF65-F5344CB8AC3E}">
        <p14:creationId xmlns:p14="http://schemas.microsoft.com/office/powerpoint/2010/main" val="867131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C9375-F446-43C3-9C2D-A3EDACCE40A9}"/>
              </a:ext>
            </a:extLst>
          </p:cNvPr>
          <p:cNvSpPr>
            <a:spLocks noGrp="1"/>
          </p:cNvSpPr>
          <p:nvPr>
            <p:ph type="title"/>
          </p:nvPr>
        </p:nvSpPr>
        <p:spPr/>
        <p:txBody>
          <a:bodyPr/>
          <a:lstStyle/>
          <a:p>
            <a:r>
              <a:rPr lang="en-US" dirty="0"/>
              <a:t>Overall</a:t>
            </a:r>
          </a:p>
        </p:txBody>
      </p:sp>
      <p:sp>
        <p:nvSpPr>
          <p:cNvPr id="3" name="Content Placeholder 2">
            <a:extLst>
              <a:ext uri="{FF2B5EF4-FFF2-40B4-BE49-F238E27FC236}">
                <a16:creationId xmlns:a16="http://schemas.microsoft.com/office/drawing/2014/main" id="{58002976-A762-4CC0-9FD3-CCD97EF1D2E7}"/>
              </a:ext>
            </a:extLst>
          </p:cNvPr>
          <p:cNvSpPr>
            <a:spLocks noGrp="1"/>
          </p:cNvSpPr>
          <p:nvPr>
            <p:ph idx="1"/>
          </p:nvPr>
        </p:nvSpPr>
        <p:spPr>
          <a:xfrm>
            <a:off x="838200" y="1825625"/>
            <a:ext cx="5562600" cy="4351338"/>
          </a:xfrm>
        </p:spPr>
        <p:txBody>
          <a:bodyPr/>
          <a:lstStyle/>
          <a:p>
            <a:r>
              <a:rPr lang="en-US" dirty="0"/>
              <a:t>Format</a:t>
            </a:r>
          </a:p>
          <a:p>
            <a:pPr lvl="1"/>
            <a:r>
              <a:rPr lang="en-US" dirty="0">
                <a:hlinkClick r:id="rId2"/>
              </a:rPr>
              <a:t>IEEE two-column </a:t>
            </a:r>
            <a:r>
              <a:rPr lang="en-US" dirty="0"/>
              <a:t>enforces concise writing </a:t>
            </a:r>
          </a:p>
          <a:p>
            <a:pPr lvl="1"/>
            <a:r>
              <a:rPr lang="en-US" dirty="0"/>
              <a:t>Main content (text and figures) in 4 pages</a:t>
            </a:r>
          </a:p>
          <a:p>
            <a:pPr lvl="1"/>
            <a:r>
              <a:rPr lang="en-US" dirty="0"/>
              <a:t>Use appendix or supplementary material to include other details</a:t>
            </a:r>
          </a:p>
          <a:p>
            <a:pPr lvl="1"/>
            <a:r>
              <a:rPr lang="en-US" dirty="0"/>
              <a:t>If using IEEE style header, could replace with ‘ESE 351 Case Study #1 Multi-band equalizer’</a:t>
            </a:r>
          </a:p>
        </p:txBody>
      </p:sp>
      <p:pic>
        <p:nvPicPr>
          <p:cNvPr id="5" name="Picture 4">
            <a:extLst>
              <a:ext uri="{FF2B5EF4-FFF2-40B4-BE49-F238E27FC236}">
                <a16:creationId xmlns:a16="http://schemas.microsoft.com/office/drawing/2014/main" id="{BAA9D8FD-D8AF-4F88-87CE-8506E35740C5}"/>
              </a:ext>
            </a:extLst>
          </p:cNvPr>
          <p:cNvPicPr>
            <a:picLocks noChangeAspect="1"/>
          </p:cNvPicPr>
          <p:nvPr/>
        </p:nvPicPr>
        <p:blipFill>
          <a:blip r:embed="rId3"/>
          <a:stretch>
            <a:fillRect/>
          </a:stretch>
        </p:blipFill>
        <p:spPr>
          <a:xfrm>
            <a:off x="6597312" y="472440"/>
            <a:ext cx="4756488" cy="5913120"/>
          </a:xfrm>
          <a:prstGeom prst="rect">
            <a:avLst/>
          </a:prstGeom>
        </p:spPr>
      </p:pic>
    </p:spTree>
    <p:extLst>
      <p:ext uri="{BB962C8B-B14F-4D97-AF65-F5344CB8AC3E}">
        <p14:creationId xmlns:p14="http://schemas.microsoft.com/office/powerpoint/2010/main" val="2953852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8B8B4-4369-4290-9CF0-BDCCB2EE3C66}"/>
              </a:ext>
            </a:extLst>
          </p:cNvPr>
          <p:cNvSpPr>
            <a:spLocks noGrp="1"/>
          </p:cNvSpPr>
          <p:nvPr>
            <p:ph type="title"/>
          </p:nvPr>
        </p:nvSpPr>
        <p:spPr/>
        <p:txBody>
          <a:bodyPr/>
          <a:lstStyle/>
          <a:p>
            <a:r>
              <a:rPr lang="en-US" dirty="0"/>
              <a:t>Figures (and tables)</a:t>
            </a:r>
          </a:p>
        </p:txBody>
      </p:sp>
      <p:sp>
        <p:nvSpPr>
          <p:cNvPr id="3" name="Content Placeholder 2">
            <a:extLst>
              <a:ext uri="{FF2B5EF4-FFF2-40B4-BE49-F238E27FC236}">
                <a16:creationId xmlns:a16="http://schemas.microsoft.com/office/drawing/2014/main" id="{DC9135F9-2108-4A6F-A2EB-388E4F9F95EC}"/>
              </a:ext>
            </a:extLst>
          </p:cNvPr>
          <p:cNvSpPr>
            <a:spLocks noGrp="1"/>
          </p:cNvSpPr>
          <p:nvPr>
            <p:ph idx="1"/>
          </p:nvPr>
        </p:nvSpPr>
        <p:spPr>
          <a:xfrm>
            <a:off x="838200" y="1825625"/>
            <a:ext cx="10343606" cy="2206444"/>
          </a:xfrm>
        </p:spPr>
        <p:txBody>
          <a:bodyPr>
            <a:normAutofit fontScale="85000" lnSpcReduction="20000"/>
          </a:bodyPr>
          <a:lstStyle/>
          <a:p>
            <a:r>
              <a:rPr lang="en-US" dirty="0"/>
              <a:t>Include block diagrams, figures and tables where appropriate to describe your problem, methods, and results</a:t>
            </a:r>
          </a:p>
          <a:p>
            <a:r>
              <a:rPr lang="en-US" dirty="0"/>
              <a:t>Include captions and figure/table numbers for all</a:t>
            </a:r>
          </a:p>
          <a:p>
            <a:r>
              <a:rPr lang="en-US" dirty="0"/>
              <a:t>Mention your tables and figures in the body of the text</a:t>
            </a:r>
          </a:p>
          <a:p>
            <a:r>
              <a:rPr lang="en-US" dirty="0"/>
              <a:t>Use font sizes and line widths appropriate to figure size on the page</a:t>
            </a:r>
          </a:p>
          <a:p>
            <a:r>
              <a:rPr lang="en-US" dirty="0"/>
              <a:t>Label all axes and include legends when needed</a:t>
            </a:r>
          </a:p>
          <a:p>
            <a:endParaRPr lang="en-US" dirty="0"/>
          </a:p>
        </p:txBody>
      </p:sp>
      <p:pic>
        <p:nvPicPr>
          <p:cNvPr id="5" name="Picture 4">
            <a:extLst>
              <a:ext uri="{FF2B5EF4-FFF2-40B4-BE49-F238E27FC236}">
                <a16:creationId xmlns:a16="http://schemas.microsoft.com/office/drawing/2014/main" id="{ED858381-2979-4DA6-A53C-B328B4F3003E}"/>
              </a:ext>
            </a:extLst>
          </p:cNvPr>
          <p:cNvPicPr>
            <a:picLocks noChangeAspect="1"/>
          </p:cNvPicPr>
          <p:nvPr/>
        </p:nvPicPr>
        <p:blipFill>
          <a:blip r:embed="rId2"/>
          <a:stretch>
            <a:fillRect/>
          </a:stretch>
        </p:blipFill>
        <p:spPr>
          <a:xfrm>
            <a:off x="5094481" y="4167006"/>
            <a:ext cx="6087325" cy="2286319"/>
          </a:xfrm>
          <a:prstGeom prst="rect">
            <a:avLst/>
          </a:prstGeom>
        </p:spPr>
      </p:pic>
      <p:sp>
        <p:nvSpPr>
          <p:cNvPr id="6" name="TextBox 5">
            <a:extLst>
              <a:ext uri="{FF2B5EF4-FFF2-40B4-BE49-F238E27FC236}">
                <a16:creationId xmlns:a16="http://schemas.microsoft.com/office/drawing/2014/main" id="{0483ECDC-A832-48FA-A383-361F0B2B4CA0}"/>
              </a:ext>
            </a:extLst>
          </p:cNvPr>
          <p:cNvSpPr txBox="1"/>
          <p:nvPr/>
        </p:nvSpPr>
        <p:spPr>
          <a:xfrm>
            <a:off x="5808617" y="6403596"/>
            <a:ext cx="5077098" cy="369332"/>
          </a:xfrm>
          <a:prstGeom prst="rect">
            <a:avLst/>
          </a:prstGeom>
          <a:noFill/>
        </p:spPr>
        <p:txBody>
          <a:bodyPr wrap="square" rtlCol="0">
            <a:spAutoFit/>
          </a:bodyPr>
          <a:lstStyle/>
          <a:p>
            <a:pPr algn="ctr"/>
            <a:r>
              <a:rPr lang="en-US" dirty="0"/>
              <a:t>Dale, </a:t>
            </a:r>
            <a:r>
              <a:rPr lang="en-US" dirty="0" err="1"/>
              <a:t>Rinder</a:t>
            </a:r>
            <a:r>
              <a:rPr lang="en-US" dirty="0"/>
              <a:t>, and </a:t>
            </a:r>
            <a:r>
              <a:rPr lang="en-US" dirty="0" err="1"/>
              <a:t>Serpen</a:t>
            </a:r>
            <a:endParaRPr lang="en-US" dirty="0"/>
          </a:p>
        </p:txBody>
      </p:sp>
      <p:pic>
        <p:nvPicPr>
          <p:cNvPr id="8" name="Picture 7">
            <a:extLst>
              <a:ext uri="{FF2B5EF4-FFF2-40B4-BE49-F238E27FC236}">
                <a16:creationId xmlns:a16="http://schemas.microsoft.com/office/drawing/2014/main" id="{469CC0B9-9411-491E-8C6C-E29639179549}"/>
              </a:ext>
            </a:extLst>
          </p:cNvPr>
          <p:cNvPicPr>
            <a:picLocks noChangeAspect="1"/>
          </p:cNvPicPr>
          <p:nvPr/>
        </p:nvPicPr>
        <p:blipFill>
          <a:blip r:embed="rId3"/>
          <a:stretch>
            <a:fillRect/>
          </a:stretch>
        </p:blipFill>
        <p:spPr>
          <a:xfrm>
            <a:off x="1227909" y="4092342"/>
            <a:ext cx="4084287" cy="2435646"/>
          </a:xfrm>
          <a:prstGeom prst="rect">
            <a:avLst/>
          </a:prstGeom>
        </p:spPr>
      </p:pic>
      <p:sp>
        <p:nvSpPr>
          <p:cNvPr id="10" name="TextBox 9">
            <a:extLst>
              <a:ext uri="{FF2B5EF4-FFF2-40B4-BE49-F238E27FC236}">
                <a16:creationId xmlns:a16="http://schemas.microsoft.com/office/drawing/2014/main" id="{656375B4-2C73-4E6D-853C-F70FE59E8911}"/>
              </a:ext>
            </a:extLst>
          </p:cNvPr>
          <p:cNvSpPr txBox="1"/>
          <p:nvPr/>
        </p:nvSpPr>
        <p:spPr>
          <a:xfrm>
            <a:off x="622646" y="6427198"/>
            <a:ext cx="5077098" cy="369332"/>
          </a:xfrm>
          <a:prstGeom prst="rect">
            <a:avLst/>
          </a:prstGeom>
          <a:noFill/>
        </p:spPr>
        <p:txBody>
          <a:bodyPr wrap="square" rtlCol="0">
            <a:spAutoFit/>
          </a:bodyPr>
          <a:lstStyle/>
          <a:p>
            <a:pPr algn="ctr"/>
            <a:r>
              <a:rPr lang="en-US" dirty="0"/>
              <a:t>Gao</a:t>
            </a:r>
          </a:p>
        </p:txBody>
      </p:sp>
    </p:spTree>
    <p:extLst>
      <p:ext uri="{BB962C8B-B14F-4D97-AF65-F5344CB8AC3E}">
        <p14:creationId xmlns:p14="http://schemas.microsoft.com/office/powerpoint/2010/main" val="1355418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5EE9-D37C-44BE-8901-03BE8CFE1E06}"/>
              </a:ext>
            </a:extLst>
          </p:cNvPr>
          <p:cNvSpPr>
            <a:spLocks noGrp="1"/>
          </p:cNvSpPr>
          <p:nvPr>
            <p:ph type="title"/>
          </p:nvPr>
        </p:nvSpPr>
        <p:spPr/>
        <p:txBody>
          <a:bodyPr/>
          <a:lstStyle/>
          <a:p>
            <a:r>
              <a:rPr lang="en-US" dirty="0"/>
              <a:t>Methods (technical approaches)</a:t>
            </a:r>
          </a:p>
        </p:txBody>
      </p:sp>
      <p:sp>
        <p:nvSpPr>
          <p:cNvPr id="3" name="Content Placeholder 2">
            <a:extLst>
              <a:ext uri="{FF2B5EF4-FFF2-40B4-BE49-F238E27FC236}">
                <a16:creationId xmlns:a16="http://schemas.microsoft.com/office/drawing/2014/main" id="{2FCDE264-0781-4FFD-9D69-4D10467C104D}"/>
              </a:ext>
            </a:extLst>
          </p:cNvPr>
          <p:cNvSpPr>
            <a:spLocks noGrp="1"/>
          </p:cNvSpPr>
          <p:nvPr>
            <p:ph idx="1"/>
          </p:nvPr>
        </p:nvSpPr>
        <p:spPr>
          <a:xfrm>
            <a:off x="838200" y="1825625"/>
            <a:ext cx="9379226" cy="3167794"/>
          </a:xfrm>
        </p:spPr>
        <p:txBody>
          <a:bodyPr>
            <a:normAutofit lnSpcReduction="10000"/>
          </a:bodyPr>
          <a:lstStyle/>
          <a:p>
            <a:r>
              <a:rPr lang="en-US" dirty="0"/>
              <a:t>Describe how you approached your design objectives</a:t>
            </a:r>
          </a:p>
          <a:p>
            <a:r>
              <a:rPr lang="en-US" dirty="0"/>
              <a:t>Be specific (within page limit constraints)</a:t>
            </a:r>
          </a:p>
          <a:p>
            <a:r>
              <a:rPr lang="en-US" dirty="0"/>
              <a:t>Include key equations, and define all variables</a:t>
            </a:r>
          </a:p>
          <a:p>
            <a:r>
              <a:rPr lang="en-US" dirty="0"/>
              <a:t>Can include description of data in this section</a:t>
            </a:r>
          </a:p>
          <a:p>
            <a:r>
              <a:rPr lang="en-US" dirty="0"/>
              <a:t>If an approach did not perform as expected, or did not meet the specifications, what alternative approaches were considered and/or attempted?</a:t>
            </a:r>
          </a:p>
        </p:txBody>
      </p:sp>
      <p:pic>
        <p:nvPicPr>
          <p:cNvPr id="7" name="Picture 6">
            <a:extLst>
              <a:ext uri="{FF2B5EF4-FFF2-40B4-BE49-F238E27FC236}">
                <a16:creationId xmlns:a16="http://schemas.microsoft.com/office/drawing/2014/main" id="{7326071E-8776-4723-AE87-766484AA4D76}"/>
              </a:ext>
            </a:extLst>
          </p:cNvPr>
          <p:cNvPicPr>
            <a:picLocks noChangeAspect="1"/>
          </p:cNvPicPr>
          <p:nvPr/>
        </p:nvPicPr>
        <p:blipFill>
          <a:blip r:embed="rId2"/>
          <a:stretch>
            <a:fillRect/>
          </a:stretch>
        </p:blipFill>
        <p:spPr>
          <a:xfrm>
            <a:off x="7812380" y="4511398"/>
            <a:ext cx="2314898" cy="1981477"/>
          </a:xfrm>
          <a:prstGeom prst="rect">
            <a:avLst/>
          </a:prstGeom>
        </p:spPr>
      </p:pic>
      <p:sp>
        <p:nvSpPr>
          <p:cNvPr id="11" name="TextBox 10">
            <a:extLst>
              <a:ext uri="{FF2B5EF4-FFF2-40B4-BE49-F238E27FC236}">
                <a16:creationId xmlns:a16="http://schemas.microsoft.com/office/drawing/2014/main" id="{AF186B9A-BBEE-47A7-A03A-BCA3482DD2F3}"/>
              </a:ext>
            </a:extLst>
          </p:cNvPr>
          <p:cNvSpPr txBox="1"/>
          <p:nvPr/>
        </p:nvSpPr>
        <p:spPr>
          <a:xfrm>
            <a:off x="7410991" y="6403596"/>
            <a:ext cx="3405052" cy="369332"/>
          </a:xfrm>
          <a:prstGeom prst="rect">
            <a:avLst/>
          </a:prstGeom>
          <a:noFill/>
        </p:spPr>
        <p:txBody>
          <a:bodyPr wrap="square" rtlCol="0">
            <a:spAutoFit/>
          </a:bodyPr>
          <a:lstStyle/>
          <a:p>
            <a:pPr algn="ctr"/>
            <a:r>
              <a:rPr lang="en-US" dirty="0"/>
              <a:t>Alcantara, Dai, </a:t>
            </a:r>
            <a:r>
              <a:rPr lang="en-US" dirty="0" err="1"/>
              <a:t>Oestrich</a:t>
            </a:r>
            <a:endParaRPr lang="en-US" dirty="0"/>
          </a:p>
        </p:txBody>
      </p:sp>
    </p:spTree>
    <p:extLst>
      <p:ext uri="{BB962C8B-B14F-4D97-AF65-F5344CB8AC3E}">
        <p14:creationId xmlns:p14="http://schemas.microsoft.com/office/powerpoint/2010/main" val="2608789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79D9D-500F-421D-A0D3-9EAED9FA6F69}"/>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FE5AC583-A3B8-456D-A8AA-260D195EBD3C}"/>
              </a:ext>
            </a:extLst>
          </p:cNvPr>
          <p:cNvSpPr>
            <a:spLocks noGrp="1"/>
          </p:cNvSpPr>
          <p:nvPr>
            <p:ph idx="1"/>
          </p:nvPr>
        </p:nvSpPr>
        <p:spPr>
          <a:xfrm>
            <a:off x="838200" y="1825625"/>
            <a:ext cx="7077891" cy="4351338"/>
          </a:xfrm>
        </p:spPr>
        <p:txBody>
          <a:bodyPr>
            <a:normAutofit lnSpcReduction="10000"/>
          </a:bodyPr>
          <a:lstStyle/>
          <a:p>
            <a:r>
              <a:rPr lang="en-US" dirty="0"/>
              <a:t>The results are the heart of your project. </a:t>
            </a:r>
          </a:p>
          <a:p>
            <a:pPr lvl="1"/>
            <a:r>
              <a:rPr lang="en-US" dirty="0"/>
              <a:t>They should demonstrate the performance of your design and provide evidence of how well you were able to meet the specifications of the project. </a:t>
            </a:r>
          </a:p>
          <a:p>
            <a:pPr lvl="1"/>
            <a:r>
              <a:rPr lang="en-US" dirty="0"/>
              <a:t>They illustrate the operation of your design and your methods. </a:t>
            </a:r>
          </a:p>
          <a:p>
            <a:r>
              <a:rPr lang="en-US" dirty="0"/>
              <a:t>Where possible, organize results in tables and figures to summarize cleanly the most important results. </a:t>
            </a:r>
          </a:p>
          <a:p>
            <a:r>
              <a:rPr lang="en-US" dirty="0"/>
              <a:t>Include interpretation of the data to lead the reader from concept to concept.</a:t>
            </a:r>
          </a:p>
        </p:txBody>
      </p:sp>
      <p:pic>
        <p:nvPicPr>
          <p:cNvPr id="5" name="Picture 4">
            <a:extLst>
              <a:ext uri="{FF2B5EF4-FFF2-40B4-BE49-F238E27FC236}">
                <a16:creationId xmlns:a16="http://schemas.microsoft.com/office/drawing/2014/main" id="{4B9ABD9C-5973-4532-BCEF-F0C8D9FA3D30}"/>
              </a:ext>
            </a:extLst>
          </p:cNvPr>
          <p:cNvPicPr>
            <a:picLocks noChangeAspect="1"/>
          </p:cNvPicPr>
          <p:nvPr/>
        </p:nvPicPr>
        <p:blipFill>
          <a:blip r:embed="rId2"/>
          <a:stretch>
            <a:fillRect/>
          </a:stretch>
        </p:blipFill>
        <p:spPr>
          <a:xfrm>
            <a:off x="8204918" y="632804"/>
            <a:ext cx="3305636" cy="2857899"/>
          </a:xfrm>
          <a:prstGeom prst="rect">
            <a:avLst/>
          </a:prstGeom>
        </p:spPr>
      </p:pic>
      <p:sp>
        <p:nvSpPr>
          <p:cNvPr id="7" name="TextBox 6">
            <a:extLst>
              <a:ext uri="{FF2B5EF4-FFF2-40B4-BE49-F238E27FC236}">
                <a16:creationId xmlns:a16="http://schemas.microsoft.com/office/drawing/2014/main" id="{121146FC-CB9F-496E-99D6-5CBB4546DBCB}"/>
              </a:ext>
            </a:extLst>
          </p:cNvPr>
          <p:cNvSpPr txBox="1"/>
          <p:nvPr/>
        </p:nvSpPr>
        <p:spPr>
          <a:xfrm>
            <a:off x="8155210" y="3252636"/>
            <a:ext cx="3405052" cy="369332"/>
          </a:xfrm>
          <a:prstGeom prst="rect">
            <a:avLst/>
          </a:prstGeom>
          <a:noFill/>
        </p:spPr>
        <p:txBody>
          <a:bodyPr wrap="square" rtlCol="0">
            <a:spAutoFit/>
          </a:bodyPr>
          <a:lstStyle/>
          <a:p>
            <a:pPr algn="ctr"/>
            <a:r>
              <a:rPr lang="en-US" dirty="0" err="1"/>
              <a:t>Kosins</a:t>
            </a:r>
            <a:r>
              <a:rPr lang="en-US" dirty="0"/>
              <a:t>, Ni</a:t>
            </a:r>
          </a:p>
        </p:txBody>
      </p:sp>
      <p:pic>
        <p:nvPicPr>
          <p:cNvPr id="9" name="Picture 8">
            <a:extLst>
              <a:ext uri="{FF2B5EF4-FFF2-40B4-BE49-F238E27FC236}">
                <a16:creationId xmlns:a16="http://schemas.microsoft.com/office/drawing/2014/main" id="{9AF98A2F-5B61-4D08-BDCE-C2A60C3F888E}"/>
              </a:ext>
            </a:extLst>
          </p:cNvPr>
          <p:cNvPicPr>
            <a:picLocks noChangeAspect="1"/>
          </p:cNvPicPr>
          <p:nvPr/>
        </p:nvPicPr>
        <p:blipFill>
          <a:blip r:embed="rId3"/>
          <a:stretch>
            <a:fillRect/>
          </a:stretch>
        </p:blipFill>
        <p:spPr>
          <a:xfrm>
            <a:off x="8155210" y="3745440"/>
            <a:ext cx="3296110" cy="2876951"/>
          </a:xfrm>
          <a:prstGeom prst="rect">
            <a:avLst/>
          </a:prstGeom>
        </p:spPr>
      </p:pic>
      <p:sp>
        <p:nvSpPr>
          <p:cNvPr id="11" name="TextBox 10">
            <a:extLst>
              <a:ext uri="{FF2B5EF4-FFF2-40B4-BE49-F238E27FC236}">
                <a16:creationId xmlns:a16="http://schemas.microsoft.com/office/drawing/2014/main" id="{3D52F895-C91F-4CB0-87FC-2D2376E63047}"/>
              </a:ext>
            </a:extLst>
          </p:cNvPr>
          <p:cNvSpPr txBox="1"/>
          <p:nvPr/>
        </p:nvSpPr>
        <p:spPr>
          <a:xfrm>
            <a:off x="8233134" y="6452920"/>
            <a:ext cx="3405052" cy="369332"/>
          </a:xfrm>
          <a:prstGeom prst="rect">
            <a:avLst/>
          </a:prstGeom>
          <a:noFill/>
        </p:spPr>
        <p:txBody>
          <a:bodyPr wrap="square" rtlCol="0">
            <a:spAutoFit/>
          </a:bodyPr>
          <a:lstStyle/>
          <a:p>
            <a:pPr algn="ctr"/>
            <a:r>
              <a:rPr lang="en-US" dirty="0" err="1"/>
              <a:t>Croxford</a:t>
            </a:r>
            <a:r>
              <a:rPr lang="en-US" dirty="0"/>
              <a:t>, Jakiela, Wu</a:t>
            </a:r>
          </a:p>
        </p:txBody>
      </p:sp>
    </p:spTree>
    <p:extLst>
      <p:ext uri="{BB962C8B-B14F-4D97-AF65-F5344CB8AC3E}">
        <p14:creationId xmlns:p14="http://schemas.microsoft.com/office/powerpoint/2010/main" val="1924567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2DEC2-5A59-46AD-87D1-1BE06B49709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89C9385B-B8E7-4437-A847-8A16B4753B6D}"/>
              </a:ext>
            </a:extLst>
          </p:cNvPr>
          <p:cNvSpPr>
            <a:spLocks noGrp="1"/>
          </p:cNvSpPr>
          <p:nvPr>
            <p:ph idx="1"/>
          </p:nvPr>
        </p:nvSpPr>
        <p:spPr/>
        <p:txBody>
          <a:bodyPr/>
          <a:lstStyle/>
          <a:p>
            <a:r>
              <a:rPr lang="en-US" dirty="0"/>
              <a:t>Only brief background is needed for these case studies</a:t>
            </a:r>
          </a:p>
          <a:p>
            <a:r>
              <a:rPr lang="en-US" dirty="0"/>
              <a:t>Introduce relevance of the problem, basic problem statement, and objectives of the project </a:t>
            </a:r>
          </a:p>
        </p:txBody>
      </p:sp>
    </p:spTree>
    <p:extLst>
      <p:ext uri="{BB962C8B-B14F-4D97-AF65-F5344CB8AC3E}">
        <p14:creationId xmlns:p14="http://schemas.microsoft.com/office/powerpoint/2010/main" val="416295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44265-C4BB-4079-8A4F-019AC2A40FE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5760A2CF-743E-4E7F-9787-7E4E8AC82375}"/>
              </a:ext>
            </a:extLst>
          </p:cNvPr>
          <p:cNvSpPr>
            <a:spLocks noGrp="1"/>
          </p:cNvSpPr>
          <p:nvPr>
            <p:ph idx="1"/>
          </p:nvPr>
        </p:nvSpPr>
        <p:spPr/>
        <p:txBody>
          <a:bodyPr/>
          <a:lstStyle/>
          <a:p>
            <a:r>
              <a:rPr lang="en-US" dirty="0"/>
              <a:t>Highlight main findings of the project</a:t>
            </a:r>
          </a:p>
          <a:p>
            <a:r>
              <a:rPr lang="en-US" dirty="0"/>
              <a:t>Can include brief discussion (usually a separate section in a longer report)</a:t>
            </a:r>
          </a:p>
        </p:txBody>
      </p:sp>
    </p:spTree>
    <p:extLst>
      <p:ext uri="{BB962C8B-B14F-4D97-AF65-F5344CB8AC3E}">
        <p14:creationId xmlns:p14="http://schemas.microsoft.com/office/powerpoint/2010/main" val="1536468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3E0AA-0318-4AEC-B799-D1CF095512B0}"/>
              </a:ext>
            </a:extLst>
          </p:cNvPr>
          <p:cNvSpPr>
            <a:spLocks noGrp="1"/>
          </p:cNvSpPr>
          <p:nvPr>
            <p:ph type="title"/>
          </p:nvPr>
        </p:nvSpPr>
        <p:spPr/>
        <p:txBody>
          <a:bodyPr/>
          <a:lstStyle/>
          <a:p>
            <a:r>
              <a:rPr lang="en-US" dirty="0"/>
              <a:t>Title</a:t>
            </a:r>
          </a:p>
        </p:txBody>
      </p:sp>
      <p:sp>
        <p:nvSpPr>
          <p:cNvPr id="3" name="Content Placeholder 2">
            <a:extLst>
              <a:ext uri="{FF2B5EF4-FFF2-40B4-BE49-F238E27FC236}">
                <a16:creationId xmlns:a16="http://schemas.microsoft.com/office/drawing/2014/main" id="{31E3DA7C-3F7B-4D93-91E7-9747A8600F99}"/>
              </a:ext>
            </a:extLst>
          </p:cNvPr>
          <p:cNvSpPr>
            <a:spLocks noGrp="1"/>
          </p:cNvSpPr>
          <p:nvPr>
            <p:ph idx="1"/>
          </p:nvPr>
        </p:nvSpPr>
        <p:spPr/>
        <p:txBody>
          <a:bodyPr>
            <a:normAutofit fontScale="77500" lnSpcReduction="20000"/>
          </a:bodyPr>
          <a:lstStyle/>
          <a:p>
            <a:pPr marL="0" indent="0">
              <a:buNone/>
            </a:pPr>
            <a:r>
              <a:rPr lang="en-US" dirty="0"/>
              <a:t>Notes</a:t>
            </a:r>
          </a:p>
          <a:p>
            <a:r>
              <a:rPr lang="en-US" dirty="0"/>
              <a:t>Creates a first impression</a:t>
            </a:r>
          </a:p>
          <a:p>
            <a:r>
              <a:rPr lang="en-US" dirty="0"/>
              <a:t>Influences a reader to continue reading</a:t>
            </a:r>
          </a:p>
          <a:p>
            <a:r>
              <a:rPr lang="en-US" dirty="0"/>
              <a:t>Conveys topic appropriately and fully</a:t>
            </a:r>
          </a:p>
          <a:p>
            <a:r>
              <a:rPr lang="en-US" dirty="0"/>
              <a:t>Be specific</a:t>
            </a:r>
          </a:p>
          <a:p>
            <a:r>
              <a:rPr lang="en-US" dirty="0"/>
              <a:t>Avoid unnecessary words, “A study of…”</a:t>
            </a:r>
          </a:p>
          <a:p>
            <a:r>
              <a:rPr lang="en-US" dirty="0"/>
              <a:t>Keep it short: 10-12 words</a:t>
            </a:r>
          </a:p>
          <a:p>
            <a:r>
              <a:rPr lang="en-US" dirty="0"/>
              <a:t>Start with a draft/working title and revisit again at the project end</a:t>
            </a:r>
          </a:p>
          <a:p>
            <a:pPr marL="0" indent="0">
              <a:buNone/>
            </a:pPr>
            <a:endParaRPr lang="en-US" dirty="0"/>
          </a:p>
          <a:p>
            <a:pPr marL="0" indent="0">
              <a:buNone/>
            </a:pPr>
            <a:r>
              <a:rPr lang="en-US" dirty="0"/>
              <a:t>Case Study 1 Example: </a:t>
            </a:r>
          </a:p>
          <a:p>
            <a:r>
              <a:rPr lang="en-US" dirty="0"/>
              <a:t>“From Classical Music to Chill Electronic Pop: Modeling a Multi-Band Equalizer to Filter Noise within Various Digital Audio Files”, James, Karp, Papermaster</a:t>
            </a:r>
          </a:p>
        </p:txBody>
      </p:sp>
    </p:spTree>
    <p:extLst>
      <p:ext uri="{BB962C8B-B14F-4D97-AF65-F5344CB8AC3E}">
        <p14:creationId xmlns:p14="http://schemas.microsoft.com/office/powerpoint/2010/main" val="2635980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E1F89-380F-4D21-8960-FAFC53ACB634}"/>
              </a:ext>
            </a:extLst>
          </p:cNvPr>
          <p:cNvSpPr>
            <a:spLocks noGrp="1"/>
          </p:cNvSpPr>
          <p:nvPr>
            <p:ph type="title"/>
          </p:nvPr>
        </p:nvSpPr>
        <p:spPr/>
        <p:txBody>
          <a:bodyPr/>
          <a:lstStyle/>
          <a:p>
            <a:r>
              <a:rPr lang="en-US" dirty="0"/>
              <a:t>Abstract (~100-200 words)</a:t>
            </a:r>
          </a:p>
        </p:txBody>
      </p:sp>
      <p:sp>
        <p:nvSpPr>
          <p:cNvPr id="3" name="Content Placeholder 2">
            <a:extLst>
              <a:ext uri="{FF2B5EF4-FFF2-40B4-BE49-F238E27FC236}">
                <a16:creationId xmlns:a16="http://schemas.microsoft.com/office/drawing/2014/main" id="{F254F6B3-DF2D-453F-B49C-9085526279EE}"/>
              </a:ext>
            </a:extLst>
          </p:cNvPr>
          <p:cNvSpPr>
            <a:spLocks noGrp="1"/>
          </p:cNvSpPr>
          <p:nvPr>
            <p:ph idx="1"/>
          </p:nvPr>
        </p:nvSpPr>
        <p:spPr/>
        <p:txBody>
          <a:bodyPr>
            <a:normAutofit/>
          </a:bodyPr>
          <a:lstStyle/>
          <a:p>
            <a:r>
              <a:rPr lang="en-US" dirty="0"/>
              <a:t>An abstract provides a stand-alone summary of your project; a reader should be able to get an idea of your project from the abstract alone. Try to be as specific as possible within the word constraint, while only including significant details. The abstract should</a:t>
            </a:r>
          </a:p>
          <a:p>
            <a:pPr lvl="1"/>
            <a:r>
              <a:rPr lang="en-US" dirty="0"/>
              <a:t>Introduce the problem to be solved or addressed</a:t>
            </a:r>
          </a:p>
          <a:p>
            <a:pPr lvl="1"/>
            <a:r>
              <a:rPr lang="en-US" dirty="0"/>
              <a:t>Describe what you have done to design a solution to part or all of the problem</a:t>
            </a:r>
          </a:p>
          <a:p>
            <a:pPr lvl="1"/>
            <a:r>
              <a:rPr lang="en-US" dirty="0"/>
              <a:t>Describe any technical methods you have used</a:t>
            </a:r>
          </a:p>
          <a:p>
            <a:pPr lvl="1"/>
            <a:r>
              <a:rPr lang="en-US" dirty="0"/>
              <a:t>State the results you have found</a:t>
            </a:r>
          </a:p>
        </p:txBody>
      </p:sp>
    </p:spTree>
    <p:extLst>
      <p:ext uri="{BB962C8B-B14F-4D97-AF65-F5344CB8AC3E}">
        <p14:creationId xmlns:p14="http://schemas.microsoft.com/office/powerpoint/2010/main" val="3372352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TotalTime>
  <Words>544</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ESE 351 Case Study  Report Guidelines</vt:lpstr>
      <vt:lpstr>Overall</vt:lpstr>
      <vt:lpstr>Figures (and tables)</vt:lpstr>
      <vt:lpstr>Methods (technical approaches)</vt:lpstr>
      <vt:lpstr>Results</vt:lpstr>
      <vt:lpstr>Background</vt:lpstr>
      <vt:lpstr>Conclusions</vt:lpstr>
      <vt:lpstr>Title</vt:lpstr>
      <vt:lpstr>Abstract (~100-200 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Trobaugh</dc:creator>
  <cp:lastModifiedBy>Jason Trobaugh</cp:lastModifiedBy>
  <cp:revision>36</cp:revision>
  <dcterms:created xsi:type="dcterms:W3CDTF">2020-11-10T14:38:52Z</dcterms:created>
  <dcterms:modified xsi:type="dcterms:W3CDTF">2021-03-04T14:28:46Z</dcterms:modified>
</cp:coreProperties>
</file>