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33872c4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33872c4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33872c4c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33872c4c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33872c4c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33872c4c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33872c4c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33872c4c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33872c4c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33872c4c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33872c4cd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33872c4c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33872c4cd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33872c4cd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33872c4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33872c4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33872c4cd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33872c4cd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33872c4cd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33872c4cd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33872c4cd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33872c4cd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33872c4c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33872c4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33872c4c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33872c4c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33872c4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33872c4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33872c4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33872c4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Jiacong Wu, Haohui Wu, Xin Tian, Hanyi Yu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139400" y="4840300"/>
            <a:ext cx="8004600" cy="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650"/>
              <a:t>Image source : https://slds-lmu.github.io/seminar_nlp_ss20/attention-and-self-attention-for-nlp.html</a:t>
            </a:r>
            <a:endParaRPr sz="65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075" y="0"/>
            <a:ext cx="6651802" cy="491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Position-wise Feed-Forward Networks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900" y="2218175"/>
            <a:ext cx="6441125" cy="9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Normalization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Normalization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esidual connection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850" y="1539899"/>
            <a:ext cx="4772100" cy="28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Decoding the encoded input into the target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Masked</a:t>
            </a:r>
            <a:r>
              <a:rPr lang="en"/>
              <a:t> multihead-attention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 attending to subsequent 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prediction only depends on current knowledge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300" y="704850"/>
            <a:ext cx="173355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6353125" y="2945150"/>
            <a:ext cx="2096700" cy="104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self-attention?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Parallelizable computation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length between long-range dependencies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transformer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NLP: Translation, Summarization, Sentiment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BERT: Bidirectional Encoder Representation from Transformer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T5: Text-to-text Transfer Transformer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engine, Voice assistants, Content generation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In General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Artificial Intelligence, Machine Learning, Deep Learning and Neural networks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Things we need and we will produce: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Input data / training data;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Model, Error / loss function (for model update), Optimization Algorithm;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data, texts, images etc.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From </a:t>
            </a:r>
            <a:r>
              <a:rPr b="1" lang="en"/>
              <a:t>attention mechanism</a:t>
            </a:r>
            <a:r>
              <a:rPr lang="en"/>
              <a:t> to </a:t>
            </a:r>
            <a:r>
              <a:rPr b="1" lang="en"/>
              <a:t>Transformer</a:t>
            </a:r>
            <a:r>
              <a:rPr lang="en"/>
              <a:t> (2015-2017)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Published in paper </a:t>
            </a:r>
            <a:r>
              <a:rPr i="1" lang="en"/>
              <a:t>Attention is all you need (2017)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in General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  </a:t>
            </a:r>
            <a:r>
              <a:rPr lang="en"/>
              <a:t>Encoder &amp; Decoder Architecture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248" y="1730625"/>
            <a:ext cx="4291525" cy="318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Encoder: Input Embedding Layer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70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Embeddings: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</a:t>
            </a:r>
            <a:r>
              <a:rPr lang="en"/>
              <a:t> words → real valued vectors in lower </a:t>
            </a:r>
            <a:r>
              <a:rPr lang="en"/>
              <a:t>dimensional</a:t>
            </a:r>
            <a:r>
              <a:rPr lang="en"/>
              <a:t> space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Difference in embedding </a:t>
            </a:r>
            <a:r>
              <a:rPr lang="en"/>
              <a:t>between</a:t>
            </a:r>
            <a:r>
              <a:rPr lang="en"/>
              <a:t> traditional methods and GPT, BERT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Layer: </a:t>
            </a:r>
            <a:r>
              <a:rPr lang="en"/>
              <a:t>Capture</a:t>
            </a:r>
            <a:r>
              <a:rPr lang="en"/>
              <a:t> semantic meanings of tokens, initial input of following layers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800" y="1317450"/>
            <a:ext cx="3988500" cy="30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Encoding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</a:t>
            </a:r>
            <a:r>
              <a:rPr lang="en"/>
              <a:t>onvey the position of each token within the sequence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Summing together the word embeddings and positional encoding, we form the </a:t>
            </a:r>
            <a:r>
              <a:rPr b="1" lang="en"/>
              <a:t>final input representation</a:t>
            </a:r>
            <a:r>
              <a:rPr lang="en"/>
              <a:t> for the Transformer model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900" y="1774572"/>
            <a:ext cx="5356199" cy="13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Multi-Head Attention</a:t>
            </a:r>
            <a:endParaRPr/>
          </a:p>
          <a:p>
            <a:pPr indent="-3759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77"/>
              <a:t>Self Attention</a:t>
            </a:r>
            <a:endParaRPr sz="2577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692038"/>
            <a:ext cx="50268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49"/>
              <a:t>Self </a:t>
            </a:r>
            <a:r>
              <a:rPr lang="en" sz="1949"/>
              <a:t>attention allows every word in the the sentence to connect with other words in the same sentence. </a:t>
            </a:r>
            <a:endParaRPr sz="1700"/>
          </a:p>
        </p:txBody>
      </p:sp>
      <p:sp>
        <p:nvSpPr>
          <p:cNvPr id="89" name="Google Shape;89;p18"/>
          <p:cNvSpPr txBox="1"/>
          <p:nvPr/>
        </p:nvSpPr>
        <p:spPr>
          <a:xfrm>
            <a:off x="5912475" y="3660000"/>
            <a:ext cx="329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Images from https://www.youtube.com/watch?v=4Bdc55j80l8</a:t>
            </a:r>
            <a:endParaRPr sz="9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81400"/>
            <a:ext cx="5654751" cy="18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550" y="162425"/>
            <a:ext cx="3248551" cy="331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Query, Key, Value Matrices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2850"/>
            <a:ext cx="5348175" cy="35997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724475" y="4682600"/>
            <a:ext cx="3935400" cy="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650"/>
              <a:t>Image source : https://slds-lmu.github.io/seminar_nlp_ss20/attention-and-self-attention-for-nlp.html</a:t>
            </a:r>
            <a:endParaRPr sz="650"/>
          </a:p>
        </p:txBody>
      </p:sp>
      <p:sp>
        <p:nvSpPr>
          <p:cNvPr id="99" name="Google Shape;99;p19"/>
          <p:cNvSpPr txBox="1"/>
          <p:nvPr/>
        </p:nvSpPr>
        <p:spPr>
          <a:xfrm>
            <a:off x="4842725" y="1017725"/>
            <a:ext cx="38526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74">
                <a:solidFill>
                  <a:schemeClr val="dk2"/>
                </a:solidFill>
              </a:rPr>
              <a:t>𝑄,𝐾,𝑉 are usually from the same source, so such operation is called self-attention.</a:t>
            </a:r>
            <a:endParaRPr sz="2274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The key/value/query concept is analogous to retrieval systems. For example, when you search for videos on Youtube, the search engine will map your </a:t>
            </a:r>
            <a:r>
              <a:rPr b="1" lang="en" sz="1150">
                <a:solidFill>
                  <a:srgbClr val="232629"/>
                </a:solidFill>
                <a:highlight>
                  <a:srgbClr val="FFFFFF"/>
                </a:highlight>
              </a:rPr>
              <a:t>query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 (text in the search bar) against a set of </a:t>
            </a:r>
            <a:r>
              <a:rPr b="1" lang="en" sz="1150">
                <a:solidFill>
                  <a:srgbClr val="232629"/>
                </a:solidFill>
                <a:highlight>
                  <a:srgbClr val="FFFFFF"/>
                </a:highlight>
              </a:rPr>
              <a:t>keys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 (video title, description, etc.) associated with candidate videos in their database, then present you the best matched videos (</a:t>
            </a:r>
            <a:r>
              <a:rPr b="1" lang="en" sz="1150">
                <a:solidFill>
                  <a:srgbClr val="232629"/>
                </a:solidFill>
                <a:highlight>
                  <a:srgbClr val="FFFFFF"/>
                </a:highlight>
              </a:rPr>
              <a:t>values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).</a:t>
            </a:r>
            <a:endParaRPr sz="2274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caled Dot-Product Attention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775" y="445025"/>
            <a:ext cx="3246200" cy="41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04475"/>
            <a:ext cx="6334624" cy="12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5897725" y="4258375"/>
            <a:ext cx="324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Visualization of the formula from: Attention is all you need</a:t>
            </a:r>
            <a:endParaRPr sz="900"/>
          </a:p>
        </p:txBody>
      </p:sp>
      <p:sp>
        <p:nvSpPr>
          <p:cNvPr id="108" name="Google Shape;108;p20"/>
          <p:cNvSpPr txBox="1"/>
          <p:nvPr/>
        </p:nvSpPr>
        <p:spPr>
          <a:xfrm>
            <a:off x="877100" y="2122375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11700" y="1992425"/>
            <a:ext cx="5676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Take the dot-product multiplication of Q and K-transpose to get a score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 matrix determines how much focus should a word be put on another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Scale down the score matrix by </a:t>
            </a:r>
            <a:r>
              <a:rPr lang="en"/>
              <a:t>dividing</a:t>
            </a:r>
            <a:r>
              <a:rPr lang="en"/>
              <a:t> by square root of the dimension of 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lower the variance from d_k to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Apply the softmax()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make the scaled scores between 0 to 1 as </a:t>
            </a:r>
            <a:r>
              <a:rPr lang="en"/>
              <a:t>probabilities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Finally take the dot-product multiplication of the </a:t>
            </a:r>
            <a:r>
              <a:rPr lang="en"/>
              <a:t>result of softmax() function with the Value matrix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get the attention weights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0" y="2966975"/>
            <a:ext cx="7159602" cy="16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925" y="97475"/>
            <a:ext cx="3397075" cy="44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3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Multi-Head attention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82075"/>
            <a:ext cx="85206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Generate h sets of V, K, and Q matrices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Repeat the self attention process individually for h times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self attention process is called a head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Every head generates an output matrix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Concatenate</a:t>
            </a:r>
            <a:r>
              <a:rPr lang="en" sz="1700"/>
              <a:t> all of the output matrices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Go </a:t>
            </a:r>
            <a:r>
              <a:rPr lang="en" sz="1700"/>
              <a:t>through</a:t>
            </a:r>
            <a:r>
              <a:rPr lang="en" sz="1700"/>
              <a:t> a linear layer and generates a sequence 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